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EBC8D1-0833-413F-ADFD-F3DE6D2D108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EBC8D1-0833-413F-ADFD-F3DE6D2D108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EBC8D1-0833-413F-ADFD-F3DE6D2D108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EBC8D1-0833-413F-ADFD-F3DE6D2D108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BC8D1-0833-413F-ADFD-F3DE6D2D108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EBC8D1-0833-413F-ADFD-F3DE6D2D108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EBC8D1-0833-413F-ADFD-F3DE6D2D1089}" type="datetimeFigureOut">
              <a:rPr lang="en-GB" smtClean="0"/>
              <a:t>19/12/2019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EBC8D1-0833-413F-ADFD-F3DE6D2D1089}" type="datetimeFigureOut">
              <a:rPr lang="en-GB" smtClean="0"/>
              <a:t>19/12/2019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BC8D1-0833-413F-ADFD-F3DE6D2D1089}" type="datetimeFigureOut">
              <a:rPr lang="en-GB" smtClean="0"/>
              <a:t>19/12/2019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BC8D1-0833-413F-ADFD-F3DE6D2D108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BC8D1-0833-413F-ADFD-F3DE6D2D108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031D53-6F27-42F0-A10D-D6764CE40A8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BC8D1-0833-413F-ADFD-F3DE6D2D1089}" type="datetimeFigureOut">
              <a:rPr lang="en-GB" smtClean="0"/>
              <a:t>19/12/2019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31D53-6F27-42F0-A10D-D6764CE40A8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SnapHd.png"/>
          <p:cNvPicPr>
            <a:picLocks noChangeAspect="1" noChangeArrowheads="1"/>
          </p:cNvPicPr>
          <p:nvPr/>
        </p:nvPicPr>
        <p:blipFill>
          <a:blip r:embed="rId2"/>
          <a:srcRect/>
          <a:stretch>
            <a:fillRect/>
          </a:stretch>
        </p:blipFill>
        <p:spPr bwMode="auto">
          <a:xfrm>
            <a:off x="7668344" y="1590303"/>
            <a:ext cx="1190625" cy="1190625"/>
          </a:xfrm>
          <a:prstGeom prst="rect">
            <a:avLst/>
          </a:prstGeom>
          <a:noFill/>
        </p:spPr>
      </p:pic>
      <p:pic>
        <p:nvPicPr>
          <p:cNvPr id="1026" name="Picture 2" descr="CskHd.png"/>
          <p:cNvPicPr>
            <a:picLocks noChangeAspect="1" noChangeArrowheads="1"/>
          </p:cNvPicPr>
          <p:nvPr/>
        </p:nvPicPr>
        <p:blipFill>
          <a:blip r:embed="rId3"/>
          <a:srcRect/>
          <a:stretch>
            <a:fillRect/>
          </a:stretch>
        </p:blipFill>
        <p:spPr bwMode="auto">
          <a:xfrm>
            <a:off x="7596336" y="2996952"/>
            <a:ext cx="1190625" cy="1190625"/>
          </a:xfrm>
          <a:prstGeom prst="rect">
            <a:avLst/>
          </a:prstGeom>
          <a:noFill/>
        </p:spPr>
      </p:pic>
      <p:pic>
        <p:nvPicPr>
          <p:cNvPr id="1027" name="Picture 3" descr="FlatHd.png"/>
          <p:cNvPicPr>
            <a:picLocks noChangeAspect="1" noChangeArrowheads="1"/>
          </p:cNvPicPr>
          <p:nvPr/>
        </p:nvPicPr>
        <p:blipFill>
          <a:blip r:embed="rId4"/>
          <a:srcRect/>
          <a:stretch>
            <a:fillRect/>
          </a:stretch>
        </p:blipFill>
        <p:spPr bwMode="auto">
          <a:xfrm>
            <a:off x="7596336" y="4221088"/>
            <a:ext cx="1190625" cy="1190625"/>
          </a:xfrm>
          <a:prstGeom prst="rect">
            <a:avLst/>
          </a:prstGeom>
          <a:noFill/>
        </p:spPr>
      </p:pic>
      <p:pic>
        <p:nvPicPr>
          <p:cNvPr id="1028" name="Picture 4" descr="PanHd.png"/>
          <p:cNvPicPr>
            <a:picLocks noChangeAspect="1" noChangeArrowheads="1"/>
          </p:cNvPicPr>
          <p:nvPr/>
        </p:nvPicPr>
        <p:blipFill>
          <a:blip r:embed="rId5"/>
          <a:srcRect/>
          <a:stretch>
            <a:fillRect/>
          </a:stretch>
        </p:blipFill>
        <p:spPr bwMode="auto">
          <a:xfrm>
            <a:off x="7524328" y="5406727"/>
            <a:ext cx="1190625" cy="1190625"/>
          </a:xfrm>
          <a:prstGeom prst="rect">
            <a:avLst/>
          </a:prstGeom>
          <a:noFill/>
        </p:spPr>
      </p:pic>
      <p:sp>
        <p:nvSpPr>
          <p:cNvPr id="9" name="TextBox 8"/>
          <p:cNvSpPr txBox="1"/>
          <p:nvPr/>
        </p:nvSpPr>
        <p:spPr>
          <a:xfrm>
            <a:off x="251520" y="260648"/>
            <a:ext cx="6912768" cy="6186309"/>
          </a:xfrm>
          <a:prstGeom prst="rect">
            <a:avLst/>
          </a:prstGeom>
          <a:noFill/>
        </p:spPr>
        <p:txBody>
          <a:bodyPr wrap="square" rtlCol="0">
            <a:spAutoFit/>
          </a:bodyPr>
          <a:lstStyle/>
          <a:p>
            <a:r>
              <a:rPr lang="en-GB" b="1" u="sng" dirty="0" smtClean="0"/>
              <a:t>Types of rivets </a:t>
            </a:r>
          </a:p>
          <a:p>
            <a:endParaRPr lang="en-GB" dirty="0" smtClean="0"/>
          </a:p>
          <a:p>
            <a:r>
              <a:rPr lang="en-GB" b="1" dirty="0" smtClean="0"/>
              <a:t>Solid Rivets </a:t>
            </a:r>
          </a:p>
          <a:p>
            <a:endParaRPr lang="en-GB" b="1" dirty="0" smtClean="0"/>
          </a:p>
          <a:p>
            <a:r>
              <a:rPr lang="en-GB" sz="1200" b="1" u="sng" dirty="0" smtClean="0"/>
              <a:t>Snap head rivet </a:t>
            </a:r>
          </a:p>
          <a:p>
            <a:endParaRPr lang="en-GB" sz="1200" dirty="0" smtClean="0"/>
          </a:p>
          <a:p>
            <a:r>
              <a:rPr lang="en-GB" sz="1200" dirty="0" smtClean="0"/>
              <a:t>These round-headed rivets were commonly used in large structural work where strength is needed. In traditional boiler-making, ship building and bridge girder construction for example, large iron </a:t>
            </a:r>
            <a:r>
              <a:rPr lang="en-GB" sz="1200" b="1" dirty="0" smtClean="0"/>
              <a:t>Snap Head Rivets</a:t>
            </a:r>
            <a:r>
              <a:rPr lang="en-GB" sz="1200" dirty="0" smtClean="0"/>
              <a:t> were passed through the plates to be joined and hammered over whilst red hot. This not only made the hammering over easier but, as the iron rivet cooled, the joint tightened due to its contraction. Much of this type of work is now welded rather than riveted.</a:t>
            </a:r>
          </a:p>
          <a:p>
            <a:endParaRPr lang="en-GB" sz="1200" dirty="0" smtClean="0"/>
          </a:p>
          <a:p>
            <a:endParaRPr lang="en-GB" sz="1200" dirty="0" smtClean="0"/>
          </a:p>
          <a:p>
            <a:r>
              <a:rPr lang="en-GB" sz="1200" b="1" u="sng" dirty="0" smtClean="0"/>
              <a:t>Countersunk head rivet </a:t>
            </a:r>
          </a:p>
          <a:p>
            <a:endParaRPr lang="en-GB" sz="1200" dirty="0"/>
          </a:p>
          <a:p>
            <a:r>
              <a:rPr lang="en-GB" sz="1200" dirty="0"/>
              <a:t>Abbreviated to </a:t>
            </a:r>
            <a:r>
              <a:rPr lang="en-GB" sz="1200" b="1" dirty="0" err="1"/>
              <a:t>Csk.Hd</a:t>
            </a:r>
            <a:r>
              <a:rPr lang="en-GB" sz="1200" b="1" dirty="0"/>
              <a:t> Rivets</a:t>
            </a:r>
            <a:r>
              <a:rPr lang="en-GB" sz="1200" dirty="0"/>
              <a:t>, these are seated within a countersunk hole and used where a flush finish is required but, as a consequence, they support lower loads</a:t>
            </a:r>
            <a:r>
              <a:rPr lang="en-GB" sz="1200" dirty="0" smtClean="0"/>
              <a:t>.</a:t>
            </a:r>
          </a:p>
          <a:p>
            <a:endParaRPr lang="en-GB" sz="1200" dirty="0" smtClean="0"/>
          </a:p>
          <a:p>
            <a:endParaRPr lang="en-GB" sz="1200" dirty="0"/>
          </a:p>
          <a:p>
            <a:r>
              <a:rPr lang="en-GB" sz="1200" b="1" u="sng" dirty="0" smtClean="0"/>
              <a:t>Flat head rivet</a:t>
            </a:r>
          </a:p>
          <a:p>
            <a:endParaRPr lang="en-GB" sz="1200" dirty="0"/>
          </a:p>
          <a:p>
            <a:r>
              <a:rPr lang="en-GB" sz="1200" dirty="0"/>
              <a:t>These are a compromise in that they are useful where a large protrusion might be an issue and can carry higher loads than </a:t>
            </a:r>
            <a:r>
              <a:rPr lang="en-GB" sz="1200" b="1" dirty="0" err="1"/>
              <a:t>Csk.Hd</a:t>
            </a:r>
            <a:r>
              <a:rPr lang="en-GB" sz="1200" b="1" dirty="0"/>
              <a:t>. Rivets</a:t>
            </a:r>
            <a:r>
              <a:rPr lang="en-GB" sz="1200" dirty="0"/>
              <a:t>. They useful for sheet metalwork structures where the thickness of sheet precludes countersinking</a:t>
            </a:r>
            <a:r>
              <a:rPr lang="en-GB" sz="1200" dirty="0" smtClean="0"/>
              <a:t>.</a:t>
            </a:r>
          </a:p>
          <a:p>
            <a:endParaRPr lang="en-GB" sz="1200" dirty="0"/>
          </a:p>
          <a:p>
            <a:endParaRPr lang="en-GB" sz="1200" dirty="0" smtClean="0"/>
          </a:p>
          <a:p>
            <a:r>
              <a:rPr lang="en-GB" sz="1200" b="1" u="sng" dirty="0" smtClean="0"/>
              <a:t>Pan head rivets </a:t>
            </a:r>
          </a:p>
          <a:p>
            <a:endParaRPr lang="en-GB" sz="1200" dirty="0"/>
          </a:p>
          <a:p>
            <a:r>
              <a:rPr lang="en-GB" sz="1200" dirty="0"/>
              <a:t>Used in a similar way to </a:t>
            </a:r>
            <a:r>
              <a:rPr lang="en-GB" sz="1200" b="1" dirty="0"/>
              <a:t>Snap Head Rivets</a:t>
            </a:r>
            <a:r>
              <a:rPr lang="en-GB" sz="1200" dirty="0"/>
              <a:t> but chosen where maximum strength is needed.</a:t>
            </a:r>
            <a:endParaRPr lang="en-GB" sz="1200" dirty="0" smtClean="0"/>
          </a:p>
          <a:p>
            <a:endParaRPr lang="en-GB" sz="1200" dirty="0" smtClean="0"/>
          </a:p>
          <a:p>
            <a:endParaRPr lang="en-GB"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6912768" cy="7294305"/>
          </a:xfrm>
          <a:prstGeom prst="rect">
            <a:avLst/>
          </a:prstGeom>
          <a:noFill/>
        </p:spPr>
        <p:txBody>
          <a:bodyPr wrap="square" rtlCol="0">
            <a:spAutoFit/>
          </a:bodyPr>
          <a:lstStyle/>
          <a:p>
            <a:r>
              <a:rPr lang="en-GB" b="1" u="sng" dirty="0" smtClean="0"/>
              <a:t>Types of rivets </a:t>
            </a:r>
          </a:p>
          <a:p>
            <a:endParaRPr lang="en-GB" dirty="0" smtClean="0"/>
          </a:p>
          <a:p>
            <a:r>
              <a:rPr lang="en-GB" b="1" dirty="0" smtClean="0"/>
              <a:t>‘Pop’ Rivets </a:t>
            </a:r>
          </a:p>
          <a:p>
            <a:endParaRPr lang="en-GB" b="1" dirty="0" smtClean="0"/>
          </a:p>
          <a:p>
            <a:r>
              <a:rPr lang="en-GB" sz="1200" b="1" u="sng" dirty="0" smtClean="0"/>
              <a:t>Domed head ‘pop’ rivets</a:t>
            </a:r>
            <a:endParaRPr lang="en-GB" sz="1200" b="1" u="sng" dirty="0"/>
          </a:p>
          <a:p>
            <a:r>
              <a:rPr lang="en-GB" sz="1200" dirty="0"/>
              <a:t>Also known as </a:t>
            </a:r>
            <a:r>
              <a:rPr lang="en-GB" sz="1200" b="1" dirty="0"/>
              <a:t>Blind Rivets</a:t>
            </a:r>
            <a:r>
              <a:rPr lang="en-GB" sz="1200" dirty="0"/>
              <a:t> these have the advantage of being able to be applied from just one side of the material by squeezing them with </a:t>
            </a:r>
            <a:r>
              <a:rPr lang="en-GB" sz="1200" b="1" dirty="0"/>
              <a:t>Rivet Pliers</a:t>
            </a:r>
            <a:r>
              <a:rPr lang="en-GB" sz="1200" dirty="0"/>
              <a:t> or </a:t>
            </a:r>
            <a:r>
              <a:rPr lang="en-GB" sz="1200" b="1" dirty="0"/>
              <a:t>Tongs</a:t>
            </a:r>
            <a:r>
              <a:rPr lang="en-GB" sz="1200" dirty="0" smtClean="0"/>
              <a:t>.</a:t>
            </a:r>
          </a:p>
          <a:p>
            <a:endParaRPr lang="en-GB" sz="1200" b="1" u="sng" dirty="0" smtClean="0"/>
          </a:p>
          <a:p>
            <a:endParaRPr lang="en-GB" sz="1200" b="1" u="sng" dirty="0" smtClean="0"/>
          </a:p>
          <a:p>
            <a:r>
              <a:rPr lang="en-GB" sz="1200" b="1" u="sng" dirty="0" smtClean="0"/>
              <a:t>Large flange ‘pop rivets </a:t>
            </a:r>
            <a:endParaRPr lang="en-GB" sz="1200" b="1" u="sng" dirty="0"/>
          </a:p>
          <a:p>
            <a:r>
              <a:rPr lang="en-GB" sz="1200" dirty="0"/>
              <a:t>A large head variation, useful when riveting together softer materials. They are often used with a </a:t>
            </a:r>
            <a:r>
              <a:rPr lang="en-GB" sz="1200" b="1" dirty="0"/>
              <a:t>Backing Washer</a:t>
            </a:r>
            <a:r>
              <a:rPr lang="en-GB" sz="1200" dirty="0"/>
              <a:t> on the reverse side if very soft materials are to be joined.</a:t>
            </a:r>
            <a:r>
              <a:rPr lang="en-GB" sz="1200" b="1" u="sng" dirty="0" smtClean="0"/>
              <a:t> </a:t>
            </a:r>
          </a:p>
          <a:p>
            <a:endParaRPr lang="en-GB" sz="1200" b="1" u="sng" dirty="0" smtClean="0"/>
          </a:p>
          <a:p>
            <a:endParaRPr lang="en-GB" sz="1200" b="1" u="sng" dirty="0"/>
          </a:p>
          <a:p>
            <a:endParaRPr lang="en-GB" sz="1200" b="1" u="sng" dirty="0" smtClean="0"/>
          </a:p>
          <a:p>
            <a:r>
              <a:rPr lang="en-GB" b="1" dirty="0" smtClean="0"/>
              <a:t>Specialised rivets </a:t>
            </a:r>
          </a:p>
          <a:p>
            <a:endParaRPr lang="en-GB" b="1" dirty="0"/>
          </a:p>
          <a:p>
            <a:r>
              <a:rPr lang="en-GB" sz="1200" b="1" u="sng" dirty="0" smtClean="0"/>
              <a:t>Hollow rivet </a:t>
            </a:r>
            <a:r>
              <a:rPr lang="en-GB" sz="1200" dirty="0"/>
              <a:t/>
            </a:r>
            <a:br>
              <a:rPr lang="en-GB" sz="1200" dirty="0"/>
            </a:br>
            <a:r>
              <a:rPr lang="en-GB" sz="1200" dirty="0"/>
              <a:t>The hollow end of these rivets means they can be closed with much less force and therefore used for lighter constructions in softer </a:t>
            </a:r>
            <a:r>
              <a:rPr lang="en-GB" sz="1200" dirty="0" smtClean="0"/>
              <a:t>materials</a:t>
            </a:r>
          </a:p>
          <a:p>
            <a:endParaRPr lang="en-GB" sz="1200" b="1" u="sng" dirty="0" smtClean="0"/>
          </a:p>
          <a:p>
            <a:endParaRPr lang="en-GB" sz="1200" b="1" u="sng" dirty="0"/>
          </a:p>
          <a:p>
            <a:r>
              <a:rPr lang="en-GB" sz="1200" b="1" u="sng" dirty="0" smtClean="0"/>
              <a:t>Rivet Nut </a:t>
            </a:r>
          </a:p>
          <a:p>
            <a:r>
              <a:rPr lang="en-GB" sz="1200" dirty="0"/>
              <a:t>These provide a means of inserting a threaded hole into thin sheet materials. They are first screwed on to an adapter, </a:t>
            </a:r>
            <a:r>
              <a:rPr lang="en-GB" sz="1200" dirty="0" smtClean="0"/>
              <a:t>on a</a:t>
            </a:r>
            <a:r>
              <a:rPr lang="en-GB" sz="1200" dirty="0"/>
              <a:t> </a:t>
            </a:r>
            <a:r>
              <a:rPr lang="en-GB" sz="1200" b="1" dirty="0"/>
              <a:t>Mandrel</a:t>
            </a:r>
            <a:r>
              <a:rPr lang="en-GB" sz="1200" dirty="0"/>
              <a:t> then fixed in a similar manner to '</a:t>
            </a:r>
            <a:r>
              <a:rPr lang="en-GB" sz="1200" b="1" dirty="0"/>
              <a:t>Pop' </a:t>
            </a:r>
            <a:r>
              <a:rPr lang="en-GB" sz="1200" b="1" dirty="0" smtClean="0"/>
              <a:t>Rivets</a:t>
            </a:r>
          </a:p>
          <a:p>
            <a:endParaRPr lang="en-GB" sz="1200" b="1" dirty="0" smtClean="0"/>
          </a:p>
          <a:p>
            <a:endParaRPr lang="en-GB" sz="1200" b="1" dirty="0"/>
          </a:p>
          <a:p>
            <a:r>
              <a:rPr lang="en-GB" sz="1200" b="1" u="sng" dirty="0" smtClean="0"/>
              <a:t>Eyelet</a:t>
            </a:r>
            <a:r>
              <a:rPr lang="en-GB" sz="1200" dirty="0"/>
              <a:t/>
            </a:r>
            <a:br>
              <a:rPr lang="en-GB" sz="1200" dirty="0"/>
            </a:br>
            <a:r>
              <a:rPr lang="en-GB" sz="1200" dirty="0"/>
              <a:t>Although not a rivet as such, these are applied in much the same way using a punch and die. They are often used to thread fixing cords or ropes to the edge of fabrics </a:t>
            </a:r>
            <a:r>
              <a:rPr lang="en-GB" sz="1200" i="1" dirty="0"/>
              <a:t>(e.g. for car trailer and boat covers)</a:t>
            </a:r>
            <a:endParaRPr lang="en-GB" sz="1200" u="sng" dirty="0" smtClean="0"/>
          </a:p>
          <a:p>
            <a:endParaRPr lang="en-GB" b="1" dirty="0"/>
          </a:p>
          <a:p>
            <a:endParaRPr lang="en-GB" b="1" dirty="0" smtClean="0"/>
          </a:p>
          <a:p>
            <a:endParaRPr lang="en-GB" sz="1200" b="1" u="sng" dirty="0"/>
          </a:p>
          <a:p>
            <a:endParaRPr lang="en-GB" sz="1200" b="1" u="sng" dirty="0" smtClean="0"/>
          </a:p>
          <a:p>
            <a:endParaRPr lang="en-GB" sz="1200" dirty="0"/>
          </a:p>
        </p:txBody>
      </p:sp>
      <p:pic>
        <p:nvPicPr>
          <p:cNvPr id="29698" name="Picture 2" descr="File:PopRivet.png"/>
          <p:cNvPicPr>
            <a:picLocks noChangeAspect="1" noChangeArrowheads="1"/>
          </p:cNvPicPr>
          <p:nvPr/>
        </p:nvPicPr>
        <p:blipFill>
          <a:blip r:embed="rId2"/>
          <a:srcRect/>
          <a:stretch>
            <a:fillRect/>
          </a:stretch>
        </p:blipFill>
        <p:spPr bwMode="auto">
          <a:xfrm>
            <a:off x="7452320" y="836712"/>
            <a:ext cx="1008112" cy="1008112"/>
          </a:xfrm>
          <a:prstGeom prst="rect">
            <a:avLst/>
          </a:prstGeom>
          <a:noFill/>
        </p:spPr>
      </p:pic>
      <p:pic>
        <p:nvPicPr>
          <p:cNvPr id="29700" name="Picture 4" descr="File:PopRivet1.png"/>
          <p:cNvPicPr>
            <a:picLocks noChangeAspect="1" noChangeArrowheads="1"/>
          </p:cNvPicPr>
          <p:nvPr/>
        </p:nvPicPr>
        <p:blipFill>
          <a:blip r:embed="rId3"/>
          <a:srcRect/>
          <a:stretch>
            <a:fillRect/>
          </a:stretch>
        </p:blipFill>
        <p:spPr bwMode="auto">
          <a:xfrm>
            <a:off x="7380312" y="1988840"/>
            <a:ext cx="1162100" cy="1162100"/>
          </a:xfrm>
          <a:prstGeom prst="rect">
            <a:avLst/>
          </a:prstGeom>
          <a:noFill/>
        </p:spPr>
      </p:pic>
      <p:pic>
        <p:nvPicPr>
          <p:cNvPr id="29702" name="Picture 6" descr="File:HollowRivet.png"/>
          <p:cNvPicPr>
            <a:picLocks noChangeAspect="1" noChangeArrowheads="1"/>
          </p:cNvPicPr>
          <p:nvPr/>
        </p:nvPicPr>
        <p:blipFill>
          <a:blip r:embed="rId4"/>
          <a:srcRect/>
          <a:stretch>
            <a:fillRect/>
          </a:stretch>
        </p:blipFill>
        <p:spPr bwMode="auto">
          <a:xfrm>
            <a:off x="7452320" y="3501008"/>
            <a:ext cx="946461" cy="1105467"/>
          </a:xfrm>
          <a:prstGeom prst="rect">
            <a:avLst/>
          </a:prstGeom>
          <a:noFill/>
        </p:spPr>
      </p:pic>
      <p:pic>
        <p:nvPicPr>
          <p:cNvPr id="29704" name="Picture 8" descr="File:RivetNut.png"/>
          <p:cNvPicPr>
            <a:picLocks noChangeAspect="1" noChangeArrowheads="1"/>
          </p:cNvPicPr>
          <p:nvPr/>
        </p:nvPicPr>
        <p:blipFill>
          <a:blip r:embed="rId5" cstate="print"/>
          <a:srcRect/>
          <a:stretch>
            <a:fillRect/>
          </a:stretch>
        </p:blipFill>
        <p:spPr bwMode="auto">
          <a:xfrm>
            <a:off x="7380312" y="4581128"/>
            <a:ext cx="980729" cy="980729"/>
          </a:xfrm>
          <a:prstGeom prst="rect">
            <a:avLst/>
          </a:prstGeom>
          <a:noFill/>
        </p:spPr>
      </p:pic>
      <p:pic>
        <p:nvPicPr>
          <p:cNvPr id="29706" name="Picture 10" descr="File:Eyelet.png"/>
          <p:cNvPicPr>
            <a:picLocks noChangeAspect="1" noChangeArrowheads="1"/>
          </p:cNvPicPr>
          <p:nvPr/>
        </p:nvPicPr>
        <p:blipFill>
          <a:blip r:embed="rId6"/>
          <a:srcRect/>
          <a:stretch>
            <a:fillRect/>
          </a:stretch>
        </p:blipFill>
        <p:spPr bwMode="auto">
          <a:xfrm>
            <a:off x="7380312" y="5805264"/>
            <a:ext cx="936104" cy="77265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54</Words>
  <Application>Microsoft Office PowerPoint</Application>
  <PresentationFormat>On-screen Show (4:3)</PresentationFormat>
  <Paragraphs>48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Riveting</dc:title>
  <dc:creator>isimpson</dc:creator>
  <cp:lastModifiedBy>AuchAcSzumlakowskiJ</cp:lastModifiedBy>
  <cp:revision>8</cp:revision>
  <dcterms:created xsi:type="dcterms:W3CDTF">2017-11-15T11:48:48Z</dcterms:created>
  <dcterms:modified xsi:type="dcterms:W3CDTF">2019-12-19T09:10:39Z</dcterms:modified>
</cp:coreProperties>
</file>