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5" r:id="rId7"/>
    <p:sldId id="266" r:id="rId8"/>
    <p:sldId id="267" r:id="rId9"/>
    <p:sldId id="268" r:id="rId10"/>
    <p:sldId id="260" r:id="rId11"/>
    <p:sldId id="261"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6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817EEE-AD70-4FCE-9421-5E6D144C8A5F}" type="datetimeFigureOut">
              <a:rPr lang="en-GB" smtClean="0"/>
              <a:pPr/>
              <a:t>19/12/2019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817EEE-AD70-4FCE-9421-5E6D144C8A5F}" type="datetimeFigureOut">
              <a:rPr lang="en-GB" smtClean="0"/>
              <a:pPr/>
              <a:t>19/12/2019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817EEE-AD70-4FCE-9421-5E6D144C8A5F}" type="datetimeFigureOut">
              <a:rPr lang="en-GB" smtClean="0"/>
              <a:pPr/>
              <a:t>19/12/2019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817EEE-AD70-4FCE-9421-5E6D144C8A5F}" type="datetimeFigureOut">
              <a:rPr lang="en-GB" smtClean="0"/>
              <a:pPr/>
              <a:t>19/12/2019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817EEE-AD70-4FCE-9421-5E6D144C8A5F}" type="datetimeFigureOut">
              <a:rPr lang="en-GB" smtClean="0"/>
              <a:pPr/>
              <a:t>19/12/2019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817EEE-AD70-4FCE-9421-5E6D144C8A5F}" type="datetimeFigureOut">
              <a:rPr lang="en-GB" smtClean="0"/>
              <a:pPr/>
              <a:t>19/12/2019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817EEE-AD70-4FCE-9421-5E6D144C8A5F}" type="datetimeFigureOut">
              <a:rPr lang="en-GB" smtClean="0"/>
              <a:pPr/>
              <a:t>19/12/2019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817EEE-AD70-4FCE-9421-5E6D144C8A5F}" type="datetimeFigureOut">
              <a:rPr lang="en-GB" smtClean="0"/>
              <a:pPr/>
              <a:t>19/12/2019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17EEE-AD70-4FCE-9421-5E6D144C8A5F}" type="datetimeFigureOut">
              <a:rPr lang="en-GB" smtClean="0"/>
              <a:pPr/>
              <a:t>19/12/2019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17EEE-AD70-4FCE-9421-5E6D144C8A5F}" type="datetimeFigureOut">
              <a:rPr lang="en-GB" smtClean="0"/>
              <a:pPr/>
              <a:t>19/12/2019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17EEE-AD70-4FCE-9421-5E6D144C8A5F}" type="datetimeFigureOut">
              <a:rPr lang="en-GB" smtClean="0"/>
              <a:pPr/>
              <a:t>19/12/2019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17EEE-AD70-4FCE-9421-5E6D144C8A5F}" type="datetimeFigureOut">
              <a:rPr lang="en-GB" smtClean="0"/>
              <a:pPr/>
              <a:t>19/12/2019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02D4D-B4F3-4E51-B9E3-54B19479075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99592" y="2204864"/>
            <a:ext cx="7458151" cy="3478882"/>
          </a:xfrm>
          <a:prstGeom prst="rect">
            <a:avLst/>
          </a:prstGeom>
          <a:noFill/>
          <a:ln w="9525">
            <a:noFill/>
            <a:miter lim="800000"/>
            <a:headEnd/>
            <a:tailEnd/>
          </a:ln>
        </p:spPr>
      </p:pic>
      <p:sp>
        <p:nvSpPr>
          <p:cNvPr id="3" name="Rectangle 2"/>
          <p:cNvSpPr/>
          <p:nvPr/>
        </p:nvSpPr>
        <p:spPr>
          <a:xfrm>
            <a:off x="2627784" y="476672"/>
            <a:ext cx="3593421"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Micrometer</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15616" y="1916832"/>
            <a:ext cx="7138481" cy="3184177"/>
          </a:xfrm>
          <a:prstGeom prst="rect">
            <a:avLst/>
          </a:prstGeom>
          <a:noFill/>
          <a:ln w="9525">
            <a:noFill/>
            <a:miter lim="800000"/>
            <a:headEnd/>
            <a:tailEnd/>
          </a:ln>
        </p:spPr>
      </p:pic>
      <p:sp>
        <p:nvSpPr>
          <p:cNvPr id="3" name="Rectangle 2"/>
          <p:cNvSpPr/>
          <p:nvPr/>
        </p:nvSpPr>
        <p:spPr>
          <a:xfrm>
            <a:off x="1115616" y="476672"/>
            <a:ext cx="7088095"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Manual Vernier Calipers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55576" y="908720"/>
            <a:ext cx="7643426" cy="3168352"/>
          </a:xfrm>
          <a:prstGeom prst="rect">
            <a:avLst/>
          </a:prstGeom>
          <a:noFill/>
          <a:ln w="9525">
            <a:noFill/>
            <a:miter lim="800000"/>
            <a:headEnd/>
            <a:tailEnd/>
          </a:ln>
        </p:spPr>
      </p:pic>
      <p:sp>
        <p:nvSpPr>
          <p:cNvPr id="3" name="TextBox 2"/>
          <p:cNvSpPr txBox="1"/>
          <p:nvPr/>
        </p:nvSpPr>
        <p:spPr>
          <a:xfrm>
            <a:off x="611560" y="404664"/>
            <a:ext cx="5112568" cy="923330"/>
          </a:xfrm>
          <a:prstGeom prst="rect">
            <a:avLst/>
          </a:prstGeom>
          <a:noFill/>
        </p:spPr>
        <p:txBody>
          <a:bodyPr wrap="square" rtlCol="0">
            <a:spAutoFit/>
          </a:bodyPr>
          <a:lstStyle/>
          <a:p>
            <a:r>
              <a:rPr lang="en-GB" b="1" dirty="0" smtClean="0"/>
              <a:t>Example 1 </a:t>
            </a:r>
          </a:p>
          <a:p>
            <a:endParaRPr lang="en-GB" dirty="0" smtClean="0"/>
          </a:p>
          <a:p>
            <a:endParaRPr lang="en-GB" dirty="0"/>
          </a:p>
        </p:txBody>
      </p:sp>
      <p:sp>
        <p:nvSpPr>
          <p:cNvPr id="4" name="TextBox 3"/>
          <p:cNvSpPr txBox="1"/>
          <p:nvPr/>
        </p:nvSpPr>
        <p:spPr>
          <a:xfrm>
            <a:off x="5508104" y="4725144"/>
            <a:ext cx="2952328" cy="1384995"/>
          </a:xfrm>
          <a:prstGeom prst="rect">
            <a:avLst/>
          </a:prstGeom>
          <a:noFill/>
        </p:spPr>
        <p:txBody>
          <a:bodyPr wrap="square" rtlCol="0">
            <a:spAutoFit/>
          </a:bodyPr>
          <a:lstStyle/>
          <a:p>
            <a:r>
              <a:rPr lang="en-GB" sz="2800" dirty="0" smtClean="0">
                <a:solidFill>
                  <a:srgbClr val="FF0000"/>
                </a:solidFill>
              </a:rPr>
              <a:t>13 + 0.42</a:t>
            </a:r>
          </a:p>
          <a:p>
            <a:endParaRPr lang="en-GB" sz="2800" dirty="0" smtClean="0">
              <a:solidFill>
                <a:srgbClr val="FF0000"/>
              </a:solidFill>
            </a:endParaRPr>
          </a:p>
          <a:p>
            <a:r>
              <a:rPr lang="en-GB" sz="2800" dirty="0" smtClean="0">
                <a:solidFill>
                  <a:srgbClr val="FF0000"/>
                </a:solidFill>
              </a:rPr>
              <a:t>= 13.42 mm</a:t>
            </a:r>
            <a:endParaRPr lang="en-GB" sz="28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58124" t="51323" r="20691" b="37378"/>
          <a:stretch>
            <a:fillRect/>
          </a:stretch>
        </p:blipFill>
        <p:spPr bwMode="auto">
          <a:xfrm>
            <a:off x="5220072" y="4941168"/>
            <a:ext cx="3600400" cy="1440160"/>
          </a:xfrm>
          <a:prstGeom prst="rect">
            <a:avLst/>
          </a:prstGeom>
          <a:noFill/>
          <a:ln w="9525">
            <a:noFill/>
            <a:miter lim="800000"/>
            <a:headEnd/>
            <a:tailEnd/>
          </a:ln>
        </p:spPr>
      </p:pic>
      <p:pic>
        <p:nvPicPr>
          <p:cNvPr id="3" name="Picture 2"/>
          <p:cNvPicPr>
            <a:picLocks noChangeAspect="1" noChangeArrowheads="1"/>
          </p:cNvPicPr>
          <p:nvPr/>
        </p:nvPicPr>
        <p:blipFill>
          <a:blip r:embed="rId2"/>
          <a:srcRect l="21262" t="46239" r="45265" b="32294"/>
          <a:stretch>
            <a:fillRect/>
          </a:stretch>
        </p:blipFill>
        <p:spPr bwMode="auto">
          <a:xfrm>
            <a:off x="395536" y="764704"/>
            <a:ext cx="7185640" cy="3456384"/>
          </a:xfrm>
          <a:prstGeom prst="rect">
            <a:avLst/>
          </a:prstGeom>
          <a:noFill/>
          <a:ln w="9525">
            <a:noFill/>
            <a:miter lim="800000"/>
            <a:headEnd/>
            <a:tailEnd/>
          </a:ln>
        </p:spPr>
      </p:pic>
      <p:sp>
        <p:nvSpPr>
          <p:cNvPr id="4" name="TextBox 3"/>
          <p:cNvSpPr txBox="1"/>
          <p:nvPr/>
        </p:nvSpPr>
        <p:spPr>
          <a:xfrm>
            <a:off x="611560" y="404664"/>
            <a:ext cx="5112568" cy="923330"/>
          </a:xfrm>
          <a:prstGeom prst="rect">
            <a:avLst/>
          </a:prstGeom>
          <a:noFill/>
        </p:spPr>
        <p:txBody>
          <a:bodyPr wrap="square" rtlCol="0">
            <a:spAutoFit/>
          </a:bodyPr>
          <a:lstStyle/>
          <a:p>
            <a:r>
              <a:rPr lang="en-GB" b="1" dirty="0" smtClean="0"/>
              <a:t>Example 2 </a:t>
            </a:r>
          </a:p>
          <a:p>
            <a:endParaRPr lang="en-GB" dirty="0" smtClean="0"/>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516216" y="1700808"/>
            <a:ext cx="2435007" cy="2808312"/>
            <a:chOff x="6372200" y="1844824"/>
            <a:chExt cx="2435007" cy="2808312"/>
          </a:xfrm>
        </p:grpSpPr>
        <p:pic>
          <p:nvPicPr>
            <p:cNvPr id="2050" name="Picture 2"/>
            <p:cNvPicPr>
              <a:picLocks noChangeAspect="1" noChangeArrowheads="1"/>
            </p:cNvPicPr>
            <p:nvPr/>
          </p:nvPicPr>
          <p:blipFill>
            <a:blip r:embed="rId2"/>
            <a:srcRect/>
            <a:stretch>
              <a:fillRect/>
            </a:stretch>
          </p:blipFill>
          <p:spPr bwMode="auto">
            <a:xfrm>
              <a:off x="6372200" y="2204864"/>
              <a:ext cx="2435007" cy="2183110"/>
            </a:xfrm>
            <a:prstGeom prst="rect">
              <a:avLst/>
            </a:prstGeom>
            <a:noFill/>
            <a:ln w="9525">
              <a:noFill/>
              <a:miter lim="800000"/>
              <a:headEnd/>
              <a:tailEnd/>
            </a:ln>
          </p:spPr>
        </p:pic>
        <p:grpSp>
          <p:nvGrpSpPr>
            <p:cNvPr id="11" name="Group 10"/>
            <p:cNvGrpSpPr/>
            <p:nvPr/>
          </p:nvGrpSpPr>
          <p:grpSpPr>
            <a:xfrm>
              <a:off x="6876256" y="1844824"/>
              <a:ext cx="432048" cy="432048"/>
              <a:chOff x="2411760" y="2060848"/>
              <a:chExt cx="432048" cy="432048"/>
            </a:xfrm>
          </p:grpSpPr>
          <p:sp>
            <p:nvSpPr>
              <p:cNvPr id="3" name="TextBox 2"/>
              <p:cNvSpPr txBox="1"/>
              <p:nvPr/>
            </p:nvSpPr>
            <p:spPr>
              <a:xfrm>
                <a:off x="2483768" y="2092206"/>
                <a:ext cx="301686" cy="369332"/>
              </a:xfrm>
              <a:prstGeom prst="rect">
                <a:avLst/>
              </a:prstGeom>
              <a:noFill/>
            </p:spPr>
            <p:txBody>
              <a:bodyPr wrap="none" rtlCol="0">
                <a:spAutoFit/>
              </a:bodyPr>
              <a:lstStyle/>
              <a:p>
                <a:r>
                  <a:rPr lang="en-GB" dirty="0" smtClean="0"/>
                  <a:t>1</a:t>
                </a:r>
                <a:endParaRPr lang="en-GB" dirty="0"/>
              </a:p>
            </p:txBody>
          </p:sp>
          <p:sp>
            <p:nvSpPr>
              <p:cNvPr id="6" name="Oval 5"/>
              <p:cNvSpPr/>
              <p:nvPr/>
            </p:nvSpPr>
            <p:spPr>
              <a:xfrm>
                <a:off x="2411760" y="2060848"/>
                <a:ext cx="432048" cy="43204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p:cNvGrpSpPr/>
            <p:nvPr/>
          </p:nvGrpSpPr>
          <p:grpSpPr>
            <a:xfrm>
              <a:off x="6948264" y="4221088"/>
              <a:ext cx="432048" cy="432048"/>
              <a:chOff x="2699792" y="3140968"/>
              <a:chExt cx="432048" cy="432048"/>
            </a:xfrm>
          </p:grpSpPr>
          <p:sp>
            <p:nvSpPr>
              <p:cNvPr id="4" name="TextBox 3"/>
              <p:cNvSpPr txBox="1"/>
              <p:nvPr/>
            </p:nvSpPr>
            <p:spPr>
              <a:xfrm>
                <a:off x="2771800" y="3172326"/>
                <a:ext cx="301686" cy="369332"/>
              </a:xfrm>
              <a:prstGeom prst="rect">
                <a:avLst/>
              </a:prstGeom>
              <a:noFill/>
            </p:spPr>
            <p:txBody>
              <a:bodyPr wrap="none" rtlCol="0">
                <a:spAutoFit/>
              </a:bodyPr>
              <a:lstStyle/>
              <a:p>
                <a:r>
                  <a:rPr lang="en-GB" dirty="0"/>
                  <a:t>2</a:t>
                </a:r>
              </a:p>
            </p:txBody>
          </p:sp>
          <p:sp>
            <p:nvSpPr>
              <p:cNvPr id="7" name="Oval 6"/>
              <p:cNvSpPr/>
              <p:nvPr/>
            </p:nvSpPr>
            <p:spPr>
              <a:xfrm>
                <a:off x="2699792" y="3140968"/>
                <a:ext cx="432048" cy="43204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 name="Group 8"/>
            <p:cNvGrpSpPr/>
            <p:nvPr/>
          </p:nvGrpSpPr>
          <p:grpSpPr>
            <a:xfrm>
              <a:off x="8172400" y="4221088"/>
              <a:ext cx="432048" cy="432048"/>
              <a:chOff x="4139952" y="3140968"/>
              <a:chExt cx="432048" cy="432048"/>
            </a:xfrm>
          </p:grpSpPr>
          <p:sp>
            <p:nvSpPr>
              <p:cNvPr id="5" name="TextBox 4"/>
              <p:cNvSpPr txBox="1"/>
              <p:nvPr/>
            </p:nvSpPr>
            <p:spPr>
              <a:xfrm>
                <a:off x="4205133" y="3172326"/>
                <a:ext cx="301686" cy="369332"/>
              </a:xfrm>
              <a:prstGeom prst="rect">
                <a:avLst/>
              </a:prstGeom>
              <a:noFill/>
            </p:spPr>
            <p:txBody>
              <a:bodyPr wrap="none" rtlCol="0">
                <a:spAutoFit/>
              </a:bodyPr>
              <a:lstStyle/>
              <a:p>
                <a:r>
                  <a:rPr lang="en-GB" dirty="0" smtClean="0"/>
                  <a:t>3</a:t>
                </a:r>
                <a:endParaRPr lang="en-GB" dirty="0"/>
              </a:p>
            </p:txBody>
          </p:sp>
          <p:sp>
            <p:nvSpPr>
              <p:cNvPr id="8" name="Oval 7"/>
              <p:cNvSpPr/>
              <p:nvPr/>
            </p:nvSpPr>
            <p:spPr>
              <a:xfrm>
                <a:off x="4139952" y="3140968"/>
                <a:ext cx="432048" cy="43204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2" name="TextBox 11"/>
          <p:cNvSpPr txBox="1"/>
          <p:nvPr/>
        </p:nvSpPr>
        <p:spPr>
          <a:xfrm>
            <a:off x="395536" y="620688"/>
            <a:ext cx="8496944" cy="1477328"/>
          </a:xfrm>
          <a:prstGeom prst="rect">
            <a:avLst/>
          </a:prstGeom>
          <a:noFill/>
        </p:spPr>
        <p:txBody>
          <a:bodyPr wrap="square" rtlCol="0">
            <a:spAutoFit/>
          </a:bodyPr>
          <a:lstStyle/>
          <a:p>
            <a:r>
              <a:rPr lang="en-GB" dirty="0" smtClean="0"/>
              <a:t>The micrometer is a precision measuring tool used in engineering. One full rotation of the ratchet moves the spindle face 0.5mm towards the anvil face. The ratchet is turned clockwise until the material is wedged tightly between the anvil and spindle faces. </a:t>
            </a:r>
          </a:p>
          <a:p>
            <a:endParaRPr lang="en-GB" dirty="0"/>
          </a:p>
          <a:p>
            <a:endParaRPr lang="en-GB" dirty="0"/>
          </a:p>
        </p:txBody>
      </p:sp>
      <p:pic>
        <p:nvPicPr>
          <p:cNvPr id="2051" name="Picture 3"/>
          <p:cNvPicPr>
            <a:picLocks noChangeAspect="1" noChangeArrowheads="1"/>
          </p:cNvPicPr>
          <p:nvPr/>
        </p:nvPicPr>
        <p:blipFill>
          <a:blip r:embed="rId3"/>
          <a:srcRect l="56180" t="59953" r="1074" b="10802"/>
          <a:stretch>
            <a:fillRect/>
          </a:stretch>
        </p:blipFill>
        <p:spPr bwMode="auto">
          <a:xfrm>
            <a:off x="3923928" y="5085184"/>
            <a:ext cx="2520280" cy="1440160"/>
          </a:xfrm>
          <a:prstGeom prst="rect">
            <a:avLst/>
          </a:prstGeom>
          <a:noFill/>
          <a:ln w="9525">
            <a:noFill/>
            <a:miter lim="800000"/>
            <a:headEnd/>
            <a:tailEnd/>
          </a:ln>
        </p:spPr>
      </p:pic>
      <p:sp>
        <p:nvSpPr>
          <p:cNvPr id="15" name="TextBox 14"/>
          <p:cNvSpPr txBox="1"/>
          <p:nvPr/>
        </p:nvSpPr>
        <p:spPr>
          <a:xfrm>
            <a:off x="467544" y="1628800"/>
            <a:ext cx="6336704" cy="5355312"/>
          </a:xfrm>
          <a:prstGeom prst="rect">
            <a:avLst/>
          </a:prstGeom>
          <a:noFill/>
        </p:spPr>
        <p:txBody>
          <a:bodyPr wrap="square" rtlCol="0">
            <a:spAutoFit/>
          </a:bodyPr>
          <a:lstStyle/>
          <a:p>
            <a:r>
              <a:rPr lang="en-GB" b="1" u="sng" dirty="0" smtClean="0"/>
              <a:t>Reading a micrometer</a:t>
            </a:r>
          </a:p>
          <a:p>
            <a:endParaRPr lang="en-GB" dirty="0"/>
          </a:p>
          <a:p>
            <a:r>
              <a:rPr lang="en-GB" dirty="0" smtClean="0"/>
              <a:t>1. The scale at the top of the sleeve measures every 1mm.</a:t>
            </a:r>
          </a:p>
          <a:p>
            <a:endParaRPr lang="en-GB" dirty="0"/>
          </a:p>
          <a:p>
            <a:r>
              <a:rPr lang="en-GB" dirty="0" smtClean="0"/>
              <a:t>2. The scale at the bottom of the sleeve measures every 0.5mm.</a:t>
            </a:r>
          </a:p>
          <a:p>
            <a:endParaRPr lang="en-GB" dirty="0"/>
          </a:p>
          <a:p>
            <a:r>
              <a:rPr lang="en-GB" dirty="0" smtClean="0"/>
              <a:t>3. The scale on the thimble measures every 0.01mm.   </a:t>
            </a:r>
          </a:p>
          <a:p>
            <a:endParaRPr lang="en-GB" dirty="0"/>
          </a:p>
          <a:p>
            <a:endParaRPr lang="en-GB" dirty="0" smtClean="0"/>
          </a:p>
          <a:p>
            <a:endParaRPr lang="en-GB" dirty="0"/>
          </a:p>
          <a:p>
            <a:endParaRPr lang="en-GB" dirty="0" smtClean="0"/>
          </a:p>
          <a:p>
            <a:r>
              <a:rPr lang="en-GB" b="1" dirty="0" smtClean="0"/>
              <a:t>Example 1 </a:t>
            </a:r>
          </a:p>
          <a:p>
            <a:endParaRPr lang="en-GB" dirty="0"/>
          </a:p>
          <a:p>
            <a:r>
              <a:rPr lang="en-GB" dirty="0" smtClean="0"/>
              <a:t>Top 	= 12mm</a:t>
            </a:r>
          </a:p>
          <a:p>
            <a:r>
              <a:rPr lang="en-GB" dirty="0" smtClean="0"/>
              <a:t>Bottom 	= 0.5mm</a:t>
            </a:r>
          </a:p>
          <a:p>
            <a:r>
              <a:rPr lang="en-GB" dirty="0" smtClean="0"/>
              <a:t>Thimble  	= 0.16mm</a:t>
            </a:r>
          </a:p>
          <a:p>
            <a:endParaRPr lang="en-GB" dirty="0"/>
          </a:p>
          <a:p>
            <a:r>
              <a:rPr lang="en-GB" b="1" dirty="0" smtClean="0"/>
              <a:t>Total 	= 12.66mm</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83568" y="1340768"/>
            <a:ext cx="7414890"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331640" y="404664"/>
            <a:ext cx="6696744" cy="6168922"/>
          </a:xfrm>
          <a:prstGeom prst="rect">
            <a:avLst/>
          </a:prstGeom>
          <a:noFill/>
          <a:ln w="9525">
            <a:noFill/>
            <a:miter lim="800000"/>
            <a:headEnd/>
            <a:tailEnd/>
          </a:ln>
        </p:spPr>
      </p:pic>
      <p:sp>
        <p:nvSpPr>
          <p:cNvPr id="3" name="TextBox 2"/>
          <p:cNvSpPr txBox="1"/>
          <p:nvPr/>
        </p:nvSpPr>
        <p:spPr>
          <a:xfrm>
            <a:off x="3419872" y="705470"/>
            <a:ext cx="432048" cy="923330"/>
          </a:xfrm>
          <a:prstGeom prst="rect">
            <a:avLst/>
          </a:prstGeom>
          <a:noFill/>
        </p:spPr>
        <p:txBody>
          <a:bodyPr wrap="square" rtlCol="0">
            <a:spAutoFit/>
          </a:bodyPr>
          <a:lstStyle/>
          <a:p>
            <a:r>
              <a:rPr lang="en-GB" dirty="0" smtClean="0"/>
              <a:t>3</a:t>
            </a:r>
          </a:p>
          <a:p>
            <a:endParaRPr lang="en-GB" dirty="0" smtClean="0"/>
          </a:p>
          <a:p>
            <a:endParaRPr lang="en-GB" dirty="0"/>
          </a:p>
        </p:txBody>
      </p:sp>
      <p:sp>
        <p:nvSpPr>
          <p:cNvPr id="4" name="TextBox 3"/>
          <p:cNvSpPr txBox="1"/>
          <p:nvPr/>
        </p:nvSpPr>
        <p:spPr>
          <a:xfrm>
            <a:off x="3419872" y="1137518"/>
            <a:ext cx="432048" cy="923330"/>
          </a:xfrm>
          <a:prstGeom prst="rect">
            <a:avLst/>
          </a:prstGeom>
          <a:noFill/>
        </p:spPr>
        <p:txBody>
          <a:bodyPr wrap="square" rtlCol="0">
            <a:spAutoFit/>
          </a:bodyPr>
          <a:lstStyle/>
          <a:p>
            <a:r>
              <a:rPr lang="en-GB" dirty="0"/>
              <a:t>0</a:t>
            </a:r>
            <a:endParaRPr lang="en-GB" dirty="0" smtClean="0"/>
          </a:p>
          <a:p>
            <a:endParaRPr lang="en-GB" dirty="0" smtClean="0"/>
          </a:p>
          <a:p>
            <a:endParaRPr lang="en-GB" dirty="0"/>
          </a:p>
        </p:txBody>
      </p:sp>
      <p:sp>
        <p:nvSpPr>
          <p:cNvPr id="5" name="TextBox 4"/>
          <p:cNvSpPr txBox="1"/>
          <p:nvPr/>
        </p:nvSpPr>
        <p:spPr>
          <a:xfrm>
            <a:off x="3347864" y="1497558"/>
            <a:ext cx="648072" cy="923330"/>
          </a:xfrm>
          <a:prstGeom prst="rect">
            <a:avLst/>
          </a:prstGeom>
          <a:noFill/>
        </p:spPr>
        <p:txBody>
          <a:bodyPr wrap="square" rtlCol="0">
            <a:spAutoFit/>
          </a:bodyPr>
          <a:lstStyle/>
          <a:p>
            <a:r>
              <a:rPr lang="en-GB" dirty="0" smtClean="0"/>
              <a:t>0.26</a:t>
            </a:r>
          </a:p>
          <a:p>
            <a:endParaRPr lang="en-GB" dirty="0" smtClean="0"/>
          </a:p>
          <a:p>
            <a:endParaRPr lang="en-GB" dirty="0"/>
          </a:p>
        </p:txBody>
      </p:sp>
      <p:sp>
        <p:nvSpPr>
          <p:cNvPr id="6" name="TextBox 5"/>
          <p:cNvSpPr txBox="1"/>
          <p:nvPr/>
        </p:nvSpPr>
        <p:spPr>
          <a:xfrm>
            <a:off x="3347864" y="1916832"/>
            <a:ext cx="648072" cy="923330"/>
          </a:xfrm>
          <a:prstGeom prst="rect">
            <a:avLst/>
          </a:prstGeom>
          <a:noFill/>
        </p:spPr>
        <p:txBody>
          <a:bodyPr wrap="square" rtlCol="0">
            <a:spAutoFit/>
          </a:bodyPr>
          <a:lstStyle/>
          <a:p>
            <a:r>
              <a:rPr lang="en-GB" dirty="0" smtClean="0"/>
              <a:t>3.26</a:t>
            </a:r>
          </a:p>
          <a:p>
            <a:endParaRPr lang="en-GB" dirty="0" smtClean="0"/>
          </a:p>
          <a:p>
            <a:endParaRPr lang="en-GB" dirty="0"/>
          </a:p>
        </p:txBody>
      </p:sp>
      <p:sp>
        <p:nvSpPr>
          <p:cNvPr id="7" name="TextBox 6"/>
          <p:cNvSpPr txBox="1"/>
          <p:nvPr/>
        </p:nvSpPr>
        <p:spPr>
          <a:xfrm>
            <a:off x="3347864" y="2852936"/>
            <a:ext cx="648072" cy="923330"/>
          </a:xfrm>
          <a:prstGeom prst="rect">
            <a:avLst/>
          </a:prstGeom>
          <a:noFill/>
        </p:spPr>
        <p:txBody>
          <a:bodyPr wrap="square" rtlCol="0">
            <a:spAutoFit/>
          </a:bodyPr>
          <a:lstStyle/>
          <a:p>
            <a:r>
              <a:rPr lang="en-GB" dirty="0" smtClean="0"/>
              <a:t>10</a:t>
            </a:r>
          </a:p>
          <a:p>
            <a:endParaRPr lang="en-GB" dirty="0" smtClean="0"/>
          </a:p>
          <a:p>
            <a:endParaRPr lang="en-GB" dirty="0"/>
          </a:p>
        </p:txBody>
      </p:sp>
      <p:sp>
        <p:nvSpPr>
          <p:cNvPr id="8" name="TextBox 7"/>
          <p:cNvSpPr txBox="1"/>
          <p:nvPr/>
        </p:nvSpPr>
        <p:spPr>
          <a:xfrm>
            <a:off x="3347864" y="3356992"/>
            <a:ext cx="648072" cy="923330"/>
          </a:xfrm>
          <a:prstGeom prst="rect">
            <a:avLst/>
          </a:prstGeom>
          <a:noFill/>
        </p:spPr>
        <p:txBody>
          <a:bodyPr wrap="square" rtlCol="0">
            <a:spAutoFit/>
          </a:bodyPr>
          <a:lstStyle/>
          <a:p>
            <a:r>
              <a:rPr lang="en-GB" dirty="0" smtClean="0"/>
              <a:t>0.5</a:t>
            </a:r>
          </a:p>
          <a:p>
            <a:endParaRPr lang="en-GB" dirty="0" smtClean="0"/>
          </a:p>
          <a:p>
            <a:endParaRPr lang="en-GB" dirty="0"/>
          </a:p>
        </p:txBody>
      </p:sp>
      <p:sp>
        <p:nvSpPr>
          <p:cNvPr id="9" name="TextBox 8"/>
          <p:cNvSpPr txBox="1"/>
          <p:nvPr/>
        </p:nvSpPr>
        <p:spPr>
          <a:xfrm>
            <a:off x="3347864" y="3717032"/>
            <a:ext cx="648072" cy="923330"/>
          </a:xfrm>
          <a:prstGeom prst="rect">
            <a:avLst/>
          </a:prstGeom>
          <a:noFill/>
        </p:spPr>
        <p:txBody>
          <a:bodyPr wrap="square" rtlCol="0">
            <a:spAutoFit/>
          </a:bodyPr>
          <a:lstStyle/>
          <a:p>
            <a:r>
              <a:rPr lang="en-GB" dirty="0" smtClean="0"/>
              <a:t>0.16</a:t>
            </a:r>
          </a:p>
          <a:p>
            <a:endParaRPr lang="en-GB" dirty="0" smtClean="0"/>
          </a:p>
          <a:p>
            <a:endParaRPr lang="en-GB" dirty="0"/>
          </a:p>
        </p:txBody>
      </p:sp>
      <p:sp>
        <p:nvSpPr>
          <p:cNvPr id="10" name="TextBox 9"/>
          <p:cNvSpPr txBox="1"/>
          <p:nvPr/>
        </p:nvSpPr>
        <p:spPr>
          <a:xfrm>
            <a:off x="3275856" y="4149080"/>
            <a:ext cx="720080" cy="923330"/>
          </a:xfrm>
          <a:prstGeom prst="rect">
            <a:avLst/>
          </a:prstGeom>
          <a:noFill/>
        </p:spPr>
        <p:txBody>
          <a:bodyPr wrap="square" rtlCol="0">
            <a:spAutoFit/>
          </a:bodyPr>
          <a:lstStyle/>
          <a:p>
            <a:r>
              <a:rPr lang="en-GB" dirty="0" smtClean="0"/>
              <a:t>10.66</a:t>
            </a:r>
          </a:p>
          <a:p>
            <a:endParaRPr lang="en-GB" dirty="0" smtClean="0"/>
          </a:p>
          <a:p>
            <a:endParaRPr lang="en-GB" dirty="0"/>
          </a:p>
        </p:txBody>
      </p:sp>
      <p:sp>
        <p:nvSpPr>
          <p:cNvPr id="11" name="TextBox 10"/>
          <p:cNvSpPr txBox="1"/>
          <p:nvPr/>
        </p:nvSpPr>
        <p:spPr>
          <a:xfrm>
            <a:off x="3275856" y="4869160"/>
            <a:ext cx="720080" cy="923330"/>
          </a:xfrm>
          <a:prstGeom prst="rect">
            <a:avLst/>
          </a:prstGeom>
          <a:noFill/>
        </p:spPr>
        <p:txBody>
          <a:bodyPr wrap="square" rtlCol="0">
            <a:spAutoFit/>
          </a:bodyPr>
          <a:lstStyle/>
          <a:p>
            <a:r>
              <a:rPr lang="en-GB" dirty="0" smtClean="0"/>
              <a:t>16</a:t>
            </a:r>
          </a:p>
          <a:p>
            <a:endParaRPr lang="en-GB" dirty="0" smtClean="0"/>
          </a:p>
          <a:p>
            <a:endParaRPr lang="en-GB" dirty="0"/>
          </a:p>
        </p:txBody>
      </p:sp>
      <p:sp>
        <p:nvSpPr>
          <p:cNvPr id="12" name="TextBox 11"/>
          <p:cNvSpPr txBox="1"/>
          <p:nvPr/>
        </p:nvSpPr>
        <p:spPr>
          <a:xfrm>
            <a:off x="3275856" y="5373216"/>
            <a:ext cx="720080" cy="923330"/>
          </a:xfrm>
          <a:prstGeom prst="rect">
            <a:avLst/>
          </a:prstGeom>
          <a:noFill/>
        </p:spPr>
        <p:txBody>
          <a:bodyPr wrap="square" rtlCol="0">
            <a:spAutoFit/>
          </a:bodyPr>
          <a:lstStyle/>
          <a:p>
            <a:r>
              <a:rPr lang="en-GB" dirty="0" smtClean="0"/>
              <a:t>0</a:t>
            </a:r>
          </a:p>
          <a:p>
            <a:endParaRPr lang="en-GB" dirty="0" smtClean="0"/>
          </a:p>
          <a:p>
            <a:endParaRPr lang="en-GB" dirty="0"/>
          </a:p>
        </p:txBody>
      </p:sp>
      <p:sp>
        <p:nvSpPr>
          <p:cNvPr id="13" name="TextBox 12"/>
          <p:cNvSpPr txBox="1"/>
          <p:nvPr/>
        </p:nvSpPr>
        <p:spPr>
          <a:xfrm>
            <a:off x="3275856" y="5733256"/>
            <a:ext cx="720080" cy="923330"/>
          </a:xfrm>
          <a:prstGeom prst="rect">
            <a:avLst/>
          </a:prstGeom>
          <a:noFill/>
        </p:spPr>
        <p:txBody>
          <a:bodyPr wrap="square" rtlCol="0">
            <a:spAutoFit/>
          </a:bodyPr>
          <a:lstStyle/>
          <a:p>
            <a:r>
              <a:rPr lang="en-GB" dirty="0" smtClean="0"/>
              <a:t>0.16</a:t>
            </a:r>
          </a:p>
          <a:p>
            <a:endParaRPr lang="en-GB" dirty="0" smtClean="0"/>
          </a:p>
          <a:p>
            <a:endParaRPr lang="en-GB" dirty="0"/>
          </a:p>
        </p:txBody>
      </p:sp>
      <p:sp>
        <p:nvSpPr>
          <p:cNvPr id="14" name="TextBox 13"/>
          <p:cNvSpPr txBox="1"/>
          <p:nvPr/>
        </p:nvSpPr>
        <p:spPr>
          <a:xfrm>
            <a:off x="3275856" y="6165304"/>
            <a:ext cx="720080" cy="923330"/>
          </a:xfrm>
          <a:prstGeom prst="rect">
            <a:avLst/>
          </a:prstGeom>
          <a:noFill/>
        </p:spPr>
        <p:txBody>
          <a:bodyPr wrap="square" rtlCol="0">
            <a:spAutoFit/>
          </a:bodyPr>
          <a:lstStyle/>
          <a:p>
            <a:r>
              <a:rPr lang="en-GB" dirty="0" smtClean="0"/>
              <a:t>16.16</a:t>
            </a:r>
          </a:p>
          <a:p>
            <a:endParaRPr lang="en-GB" dirty="0" smtClean="0"/>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17719" t="35437" r="20857" b="27551"/>
          <a:stretch>
            <a:fillRect/>
          </a:stretch>
        </p:blipFill>
        <p:spPr bwMode="auto">
          <a:xfrm>
            <a:off x="971600" y="2780928"/>
            <a:ext cx="7488832" cy="3384376"/>
          </a:xfrm>
          <a:prstGeom prst="rect">
            <a:avLst/>
          </a:prstGeom>
          <a:noFill/>
          <a:ln w="9525">
            <a:noFill/>
            <a:miter lim="800000"/>
            <a:headEnd/>
            <a:tailEnd/>
          </a:ln>
        </p:spPr>
      </p:pic>
      <p:sp>
        <p:nvSpPr>
          <p:cNvPr id="3" name="Rectangle 2"/>
          <p:cNvSpPr/>
          <p:nvPr/>
        </p:nvSpPr>
        <p:spPr>
          <a:xfrm>
            <a:off x="1115616" y="188640"/>
            <a:ext cx="6735113"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Digital Vernier Calipers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Rectangle 3"/>
          <p:cNvSpPr/>
          <p:nvPr/>
        </p:nvSpPr>
        <p:spPr>
          <a:xfrm>
            <a:off x="323528" y="1196752"/>
            <a:ext cx="8496944" cy="923330"/>
          </a:xfrm>
          <a:prstGeom prst="rect">
            <a:avLst/>
          </a:prstGeom>
        </p:spPr>
        <p:txBody>
          <a:bodyPr wrap="square">
            <a:spAutoFit/>
          </a:bodyPr>
          <a:lstStyle/>
          <a:p>
            <a:r>
              <a:rPr lang="en-GB" dirty="0" smtClean="0"/>
              <a:t>The Digital </a:t>
            </a:r>
            <a:r>
              <a:rPr lang="en-GB" dirty="0" err="1" smtClean="0"/>
              <a:t>Caliper</a:t>
            </a:r>
            <a:r>
              <a:rPr lang="en-GB" dirty="0" smtClean="0"/>
              <a:t> is a precision instrument that can be used to measure internal and external distances extremely accurately. The example shown is a digital </a:t>
            </a:r>
            <a:r>
              <a:rPr lang="en-GB" dirty="0" err="1" smtClean="0"/>
              <a:t>caliper</a:t>
            </a:r>
            <a:r>
              <a:rPr lang="en-GB" dirty="0" smtClean="0"/>
              <a:t> as the distances/measurements, are read from a </a:t>
            </a:r>
            <a:r>
              <a:rPr lang="en-GB" b="1" dirty="0" smtClean="0"/>
              <a:t>LCD display</a:t>
            </a:r>
            <a:r>
              <a:rPr lang="en-GB" dirty="0" smtClean="0"/>
              <a:t>.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208912" cy="5816977"/>
          </a:xfrm>
          <a:prstGeom prst="rect">
            <a:avLst/>
          </a:prstGeom>
          <a:noFill/>
        </p:spPr>
        <p:txBody>
          <a:bodyPr wrap="square" rtlCol="0">
            <a:spAutoFit/>
          </a:bodyPr>
          <a:lstStyle/>
          <a:p>
            <a:r>
              <a:rPr lang="en-GB" dirty="0" smtClean="0"/>
              <a:t/>
            </a:r>
            <a:br>
              <a:rPr lang="en-GB" dirty="0" smtClean="0"/>
            </a:br>
            <a:r>
              <a:rPr lang="en-GB" sz="2800" dirty="0" smtClean="0"/>
              <a:t>Manual versions of this type of measuring instrument had to be read by looking carefully at the imperial or metric scale and there was a need for very good eyesight in order to read the small sliding scale. Manually operated </a:t>
            </a:r>
            <a:r>
              <a:rPr lang="en-GB" sz="2800" dirty="0" err="1" smtClean="0"/>
              <a:t>vernier</a:t>
            </a:r>
            <a:r>
              <a:rPr lang="en-GB" sz="2800" dirty="0" smtClean="0"/>
              <a:t> </a:t>
            </a:r>
            <a:r>
              <a:rPr lang="en-GB" sz="2800" dirty="0" err="1" smtClean="0"/>
              <a:t>calipers</a:t>
            </a:r>
            <a:r>
              <a:rPr lang="en-GB" sz="2800" dirty="0" smtClean="0"/>
              <a:t> can still be bought and remain popular because they are </a:t>
            </a:r>
            <a:r>
              <a:rPr lang="en-GB" sz="2800" b="1" dirty="0" smtClean="0"/>
              <a:t>much cheaper </a:t>
            </a:r>
            <a:r>
              <a:rPr lang="en-GB" sz="2800" dirty="0" smtClean="0"/>
              <a:t>than the digital version. Also, the digital version requires a small battery whereas the </a:t>
            </a:r>
            <a:r>
              <a:rPr lang="en-GB" sz="2800" b="1" dirty="0" smtClean="0"/>
              <a:t>manual version does not need any power source</a:t>
            </a:r>
            <a:r>
              <a:rPr lang="en-GB" sz="2800" dirty="0" smtClean="0"/>
              <a:t>.</a:t>
            </a:r>
            <a:br>
              <a:rPr lang="en-GB" sz="2800" dirty="0" smtClean="0"/>
            </a:br>
            <a:r>
              <a:rPr lang="en-GB" sz="2800" dirty="0" smtClean="0"/>
              <a:t>Digital </a:t>
            </a:r>
            <a:r>
              <a:rPr lang="en-GB" sz="2800" dirty="0" err="1" smtClean="0"/>
              <a:t>calipers</a:t>
            </a:r>
            <a:r>
              <a:rPr lang="en-GB" sz="2800" dirty="0" smtClean="0"/>
              <a:t> are </a:t>
            </a:r>
            <a:r>
              <a:rPr lang="en-GB" sz="2800" b="1" dirty="0" smtClean="0"/>
              <a:t>easier to use </a:t>
            </a:r>
            <a:r>
              <a:rPr lang="en-GB" sz="2800" dirty="0" smtClean="0"/>
              <a:t>as the measurement is clearly displayed and also, by pressing the inch/mm button the distance can be read as metric or imperial.</a:t>
            </a:r>
            <a:endParaRPr lang="en-GB" dirty="0" smtClean="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96944" cy="5663089"/>
          </a:xfrm>
          <a:prstGeom prst="rect">
            <a:avLst/>
          </a:prstGeom>
          <a:noFill/>
        </p:spPr>
        <p:txBody>
          <a:bodyPr wrap="square" rtlCol="0">
            <a:spAutoFit/>
          </a:bodyPr>
          <a:lstStyle/>
          <a:p>
            <a:r>
              <a:rPr lang="en-GB" sz="2400" dirty="0" smtClean="0"/>
              <a:t>The display is turned on with the on/off button. The external jaws should then be brought together until they touch and the zero button should be pressed. The digital </a:t>
            </a:r>
            <a:r>
              <a:rPr lang="en-GB" sz="2400" dirty="0" err="1" smtClean="0"/>
              <a:t>caliper</a:t>
            </a:r>
            <a:r>
              <a:rPr lang="en-GB" sz="2400" dirty="0" smtClean="0"/>
              <a:t> can then be used to measure distances. Always go through this procedure when turning on the display for the first time.</a:t>
            </a:r>
          </a:p>
          <a:p>
            <a:endParaRPr lang="en-GB" sz="2200" dirty="0" smtClean="0"/>
          </a:p>
          <a:p>
            <a:r>
              <a:rPr lang="en-GB" sz="2200" b="1" u="sng" dirty="0" smtClean="0"/>
              <a:t>MEASURING EXTERNAL DISTANCES </a:t>
            </a:r>
          </a:p>
          <a:p>
            <a:endParaRPr lang="en-GB" sz="2400" dirty="0" smtClean="0"/>
          </a:p>
          <a:p>
            <a:r>
              <a:rPr lang="en-GB" sz="2400" dirty="0" smtClean="0"/>
              <a:t>The material to be measured is placed between the external jaws and they are carefully brought together. The locking screw is tightened so that the jaws do not move apart. The digital display can then be read. The distance can be read by in metric and imperial by pressing the inch/mm button.</a:t>
            </a:r>
          </a:p>
          <a:p>
            <a:endParaRPr lang="en-GB" dirty="0" smtClean="0"/>
          </a:p>
          <a:p>
            <a:endParaRPr lang="en-GB" dirty="0" smtClean="0"/>
          </a:p>
          <a:p>
            <a:endParaRPr lang="en-GB" dirty="0"/>
          </a:p>
        </p:txBody>
      </p:sp>
      <p:pic>
        <p:nvPicPr>
          <p:cNvPr id="1026" name="Picture 2"/>
          <p:cNvPicPr>
            <a:picLocks noChangeAspect="1" noChangeArrowheads="1"/>
          </p:cNvPicPr>
          <p:nvPr/>
        </p:nvPicPr>
        <p:blipFill>
          <a:blip r:embed="rId2">
            <a:clrChange>
              <a:clrFrom>
                <a:srgbClr val="FEFEFE"/>
              </a:clrFrom>
              <a:clrTo>
                <a:srgbClr val="FEFEFE">
                  <a:alpha val="0"/>
                </a:srgbClr>
              </a:clrTo>
            </a:clrChange>
          </a:blip>
          <a:srcRect l="19924" t="50202" r="63473" b="24204"/>
          <a:stretch>
            <a:fillRect/>
          </a:stretch>
        </p:blipFill>
        <p:spPr bwMode="auto">
          <a:xfrm>
            <a:off x="5940152" y="4581128"/>
            <a:ext cx="2627160" cy="227687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1520" y="332656"/>
          <a:ext cx="8640960" cy="3456383"/>
        </p:xfrm>
        <a:graphic>
          <a:graphicData uri="http://schemas.openxmlformats.org/drawingml/2006/table">
            <a:tbl>
              <a:tblPr/>
              <a:tblGrid>
                <a:gridCol w="4320480">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345638">
                <a:tc gridSpan="2">
                  <a:txBody>
                    <a:bodyPr/>
                    <a:lstStyle/>
                    <a:p>
                      <a:pPr algn="ctr"/>
                      <a:r>
                        <a:rPr lang="en-GB" sz="2200" b="1" u="sng" dirty="0"/>
                        <a:t>MEASURING INTERNAL DISTANCES</a:t>
                      </a:r>
                      <a:endParaRPr lang="en-GB" sz="2200" b="1" dirty="0"/>
                    </a:p>
                  </a:txBody>
                  <a:tcPr marL="0" marR="0" marT="0" marB="0" anchor="ctr">
                    <a:lnL>
                      <a:noFill/>
                    </a:lnL>
                    <a:lnR>
                      <a:noFill/>
                    </a:lnR>
                    <a:lnT>
                      <a:noFill/>
                    </a:lnT>
                    <a:lnB>
                      <a:noFill/>
                    </a:lnB>
                  </a:tcPr>
                </a:tc>
                <a:tc hMerge="1">
                  <a:txBody>
                    <a:bodyPr/>
                    <a:lstStyle/>
                    <a:p>
                      <a:endParaRPr lang="en-GB"/>
                    </a:p>
                  </a:txBody>
                  <a:tcPr/>
                </a:tc>
                <a:extLst>
                  <a:ext uri="{0D108BD9-81ED-4DB2-BD59-A6C34878D82A}">
                    <a16:rowId xmlns:a16="http://schemas.microsoft.com/office/drawing/2014/main" val="10000"/>
                  </a:ext>
                </a:extLst>
              </a:tr>
              <a:tr h="345638">
                <a:tc>
                  <a:txBody>
                    <a:bodyPr/>
                    <a:lstStyle/>
                    <a:p>
                      <a:r>
                        <a:rPr lang="en-GB" sz="2200"/>
                        <a:t> </a:t>
                      </a:r>
                    </a:p>
                  </a:txBody>
                  <a:tcPr marL="0" marR="0" marT="0" marB="0" anchor="ctr">
                    <a:lnL>
                      <a:noFill/>
                    </a:lnL>
                    <a:lnR>
                      <a:noFill/>
                    </a:lnR>
                    <a:lnT>
                      <a:noFill/>
                    </a:lnT>
                    <a:lnB>
                      <a:noFill/>
                    </a:lnB>
                  </a:tcPr>
                </a:tc>
                <a:tc>
                  <a:txBody>
                    <a:bodyPr/>
                    <a:lstStyle/>
                    <a:p>
                      <a:r>
                        <a:rPr lang="en-GB" sz="2200" dirty="0"/>
                        <a:t> </a:t>
                      </a:r>
                    </a:p>
                  </a:txBody>
                  <a:tcPr marL="0" marR="0" marT="0" marB="0" anchor="ctr">
                    <a:lnL>
                      <a:noFill/>
                    </a:lnL>
                    <a:lnR>
                      <a:noFill/>
                    </a:lnR>
                    <a:lnT>
                      <a:noFill/>
                    </a:lnT>
                    <a:lnB>
                      <a:noFill/>
                    </a:lnB>
                  </a:tcPr>
                </a:tc>
                <a:extLst>
                  <a:ext uri="{0D108BD9-81ED-4DB2-BD59-A6C34878D82A}">
                    <a16:rowId xmlns:a16="http://schemas.microsoft.com/office/drawing/2014/main" val="10001"/>
                  </a:ext>
                </a:extLst>
              </a:tr>
              <a:tr h="2765107">
                <a:tc gridSpan="2">
                  <a:txBody>
                    <a:bodyPr/>
                    <a:lstStyle/>
                    <a:p>
                      <a:pPr algn="just"/>
                      <a:endParaRPr lang="en-GB" sz="2200" dirty="0"/>
                    </a:p>
                  </a:txBody>
                  <a:tcPr marL="0" marR="0" marT="0" marB="0" anchor="ctr">
                    <a:lnL>
                      <a:noFill/>
                    </a:lnL>
                    <a:lnR>
                      <a:noFill/>
                    </a:lnR>
                    <a:lnT>
                      <a:noFill/>
                    </a:lnT>
                    <a:lnB>
                      <a:noFill/>
                    </a:lnB>
                  </a:tcPr>
                </a:tc>
                <a:tc hMerge="1">
                  <a:txBody>
                    <a:bodyPr/>
                    <a:lstStyle/>
                    <a:p>
                      <a:endParaRPr lang="en-GB"/>
                    </a:p>
                  </a:txBody>
                  <a:tcPr/>
                </a:tc>
                <a:extLst>
                  <a:ext uri="{0D108BD9-81ED-4DB2-BD59-A6C34878D82A}">
                    <a16:rowId xmlns:a16="http://schemas.microsoft.com/office/drawing/2014/main" val="10002"/>
                  </a:ext>
                </a:extLst>
              </a:tr>
            </a:tbl>
          </a:graphicData>
        </a:graphic>
      </p:graphicFrame>
      <p:sp>
        <p:nvSpPr>
          <p:cNvPr id="235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23554" name="Picture 2"/>
          <p:cNvPicPr>
            <a:picLocks noChangeAspect="1" noChangeArrowheads="1"/>
          </p:cNvPicPr>
          <p:nvPr/>
        </p:nvPicPr>
        <p:blipFill>
          <a:blip r:embed="rId2"/>
          <a:srcRect l="23517" t="54750" r="56559" b="8829"/>
          <a:stretch>
            <a:fillRect/>
          </a:stretch>
        </p:blipFill>
        <p:spPr bwMode="auto">
          <a:xfrm>
            <a:off x="3059832" y="3897671"/>
            <a:ext cx="2880320" cy="2960329"/>
          </a:xfrm>
          <a:prstGeom prst="rect">
            <a:avLst/>
          </a:prstGeom>
          <a:noFill/>
          <a:ln w="9525">
            <a:noFill/>
            <a:miter lim="800000"/>
            <a:headEnd/>
            <a:tailEnd/>
          </a:ln>
        </p:spPr>
      </p:pic>
      <p:sp>
        <p:nvSpPr>
          <p:cNvPr id="5" name="Rectangle 4"/>
          <p:cNvSpPr/>
          <p:nvPr/>
        </p:nvSpPr>
        <p:spPr>
          <a:xfrm>
            <a:off x="539552" y="908720"/>
            <a:ext cx="8352928" cy="3539430"/>
          </a:xfrm>
          <a:prstGeom prst="rect">
            <a:avLst/>
          </a:prstGeom>
        </p:spPr>
        <p:txBody>
          <a:bodyPr wrap="square">
            <a:spAutoFit/>
          </a:bodyPr>
          <a:lstStyle/>
          <a:p>
            <a:pPr algn="just"/>
            <a:r>
              <a:rPr lang="en-GB" sz="2800" dirty="0" smtClean="0"/>
              <a:t>The example below shows a digital </a:t>
            </a:r>
            <a:r>
              <a:rPr lang="en-GB" sz="2800" dirty="0" err="1" smtClean="0"/>
              <a:t>caliper</a:t>
            </a:r>
            <a:r>
              <a:rPr lang="en-GB" sz="2800" dirty="0" smtClean="0"/>
              <a:t> being used to measure the internal diameter of a piece of copper tube. The internal jaws are adjusted carefully until they touch the internal ‘sides’. The locking screw is tightened so that an accurate measurement can be made even if the jaws are ‘knocked’ against the sides as the jaws are removed from the hole. The measurement is shown on the LCD display.</a:t>
            </a:r>
            <a:endParaRPr lang="en-GB"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19672" y="188640"/>
          <a:ext cx="6096000" cy="100584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70190">
                <a:tc gridSpan="2">
                  <a:txBody>
                    <a:bodyPr/>
                    <a:lstStyle/>
                    <a:p>
                      <a:pPr algn="ctr"/>
                      <a:r>
                        <a:rPr lang="en-GB" sz="2400" b="1" u="sng" dirty="0"/>
                        <a:t>MEASURING DEPTHS</a:t>
                      </a:r>
                      <a:endParaRPr lang="en-GB" sz="2400" b="1" dirty="0"/>
                    </a:p>
                  </a:txBody>
                  <a:tcPr marL="0" marR="0" marT="0" marB="0" anchor="ctr">
                    <a:lnL>
                      <a:noFill/>
                    </a:lnL>
                    <a:lnR>
                      <a:noFill/>
                    </a:lnR>
                    <a:lnT>
                      <a:noFill/>
                    </a:lnT>
                    <a:lnB>
                      <a:noFill/>
                    </a:lnB>
                  </a:tcPr>
                </a:tc>
                <a:tc hMerge="1">
                  <a:txBody>
                    <a:bodyPr/>
                    <a:lstStyle/>
                    <a:p>
                      <a:endParaRPr lang="en-GB"/>
                    </a:p>
                  </a:txBody>
                  <a:tcPr/>
                </a:tc>
                <a:extLst>
                  <a:ext uri="{0D108BD9-81ED-4DB2-BD59-A6C34878D82A}">
                    <a16:rowId xmlns:a16="http://schemas.microsoft.com/office/drawing/2014/main" val="10000"/>
                  </a:ext>
                </a:extLst>
              </a:tr>
              <a:tr h="99277">
                <a:tc>
                  <a:txBody>
                    <a:bodyPr/>
                    <a:lstStyle/>
                    <a:p>
                      <a:r>
                        <a:rPr lang="en-GB" sz="1400" dirty="0"/>
                        <a:t> </a:t>
                      </a:r>
                    </a:p>
                  </a:txBody>
                  <a:tcPr marL="0" marR="0" marT="0" marB="0" anchor="ctr">
                    <a:lnL>
                      <a:noFill/>
                    </a:lnL>
                    <a:lnR>
                      <a:noFill/>
                    </a:lnR>
                    <a:lnT>
                      <a:noFill/>
                    </a:lnT>
                    <a:lnB>
                      <a:noFill/>
                    </a:lnB>
                  </a:tcPr>
                </a:tc>
                <a:tc>
                  <a:txBody>
                    <a:bodyPr/>
                    <a:lstStyle/>
                    <a:p>
                      <a:r>
                        <a:rPr lang="en-GB" sz="1400" dirty="0"/>
                        <a:t> </a:t>
                      </a:r>
                    </a:p>
                  </a:txBody>
                  <a:tcPr marL="0" marR="0" marT="0" marB="0" anchor="ctr">
                    <a:lnL>
                      <a:noFill/>
                    </a:lnL>
                    <a:lnR>
                      <a:noFill/>
                    </a:lnR>
                    <a:lnT>
                      <a:noFill/>
                    </a:lnT>
                    <a:lnB>
                      <a:noFill/>
                    </a:lnB>
                  </a:tcPr>
                </a:tc>
                <a:extLst>
                  <a:ext uri="{0D108BD9-81ED-4DB2-BD59-A6C34878D82A}">
                    <a16:rowId xmlns:a16="http://schemas.microsoft.com/office/drawing/2014/main" val="10001"/>
                  </a:ext>
                </a:extLst>
              </a:tr>
              <a:tr h="135311">
                <a:tc gridSpan="2">
                  <a:txBody>
                    <a:bodyPr/>
                    <a:lstStyle/>
                    <a:p>
                      <a:pPr algn="just"/>
                      <a:endParaRPr lang="en-GB" sz="1400" dirty="0"/>
                    </a:p>
                  </a:txBody>
                  <a:tcPr marL="0" marR="0" marT="0" marB="0" anchor="ctr">
                    <a:lnL>
                      <a:noFill/>
                    </a:lnL>
                    <a:lnR>
                      <a:noFill/>
                    </a:lnR>
                    <a:lnT>
                      <a:noFill/>
                    </a:lnT>
                    <a:lnB>
                      <a:noFill/>
                    </a:lnB>
                  </a:tcPr>
                </a:tc>
                <a:tc hMerge="1">
                  <a:txBody>
                    <a:bodyPr/>
                    <a:lstStyle/>
                    <a:p>
                      <a:endParaRPr lang="en-GB"/>
                    </a:p>
                  </a:txBody>
                  <a:tcPr/>
                </a:tc>
                <a:extLst>
                  <a:ext uri="{0D108BD9-81ED-4DB2-BD59-A6C34878D82A}">
                    <a16:rowId xmlns:a16="http://schemas.microsoft.com/office/drawing/2014/main" val="10002"/>
                  </a:ext>
                </a:extLst>
              </a:tr>
              <a:tr h="99277">
                <a:tc>
                  <a:txBody>
                    <a:bodyPr/>
                    <a:lstStyle/>
                    <a:p>
                      <a:r>
                        <a:rPr lang="en-GB" sz="1400"/>
                        <a:t> </a:t>
                      </a:r>
                    </a:p>
                  </a:txBody>
                  <a:tcPr marL="0" marR="0" marT="0" marB="0" anchor="ctr">
                    <a:lnL>
                      <a:noFill/>
                    </a:lnL>
                    <a:lnR>
                      <a:noFill/>
                    </a:lnR>
                    <a:lnT>
                      <a:noFill/>
                    </a:lnT>
                    <a:lnB>
                      <a:noFill/>
                    </a:lnB>
                  </a:tcPr>
                </a:tc>
                <a:tc>
                  <a:txBody>
                    <a:bodyPr/>
                    <a:lstStyle/>
                    <a:p>
                      <a:r>
                        <a:rPr lang="en-GB" sz="1400" dirty="0"/>
                        <a:t> </a:t>
                      </a:r>
                    </a:p>
                  </a:txBody>
                  <a:tcPr marL="0" marR="0" marT="0" marB="0" anchor="ctr">
                    <a:lnL>
                      <a:noFill/>
                    </a:lnL>
                    <a:lnR>
                      <a:noFill/>
                    </a:lnR>
                    <a:lnT>
                      <a:noFill/>
                    </a:lnT>
                    <a:lnB>
                      <a:noFill/>
                    </a:lnB>
                  </a:tcPr>
                </a:tc>
                <a:extLst>
                  <a:ext uri="{0D108BD9-81ED-4DB2-BD59-A6C34878D82A}">
                    <a16:rowId xmlns:a16="http://schemas.microsoft.com/office/drawing/2014/main" val="10003"/>
                  </a:ext>
                </a:extLst>
              </a:tr>
            </a:tbl>
          </a:graphicData>
        </a:graphic>
      </p:graphicFrame>
      <p:pic>
        <p:nvPicPr>
          <p:cNvPr id="24577" name="Picture 1"/>
          <p:cNvPicPr>
            <a:picLocks noChangeAspect="1" noChangeArrowheads="1"/>
          </p:cNvPicPr>
          <p:nvPr/>
        </p:nvPicPr>
        <p:blipFill>
          <a:blip r:embed="rId2"/>
          <a:srcRect l="62257" t="41953" r="25567" b="40328"/>
          <a:stretch>
            <a:fillRect/>
          </a:stretch>
        </p:blipFill>
        <p:spPr bwMode="auto">
          <a:xfrm>
            <a:off x="3203848" y="3645024"/>
            <a:ext cx="3384376" cy="2769035"/>
          </a:xfrm>
          <a:prstGeom prst="rect">
            <a:avLst/>
          </a:prstGeom>
          <a:noFill/>
          <a:ln w="9525">
            <a:noFill/>
            <a:miter lim="800000"/>
            <a:headEnd/>
            <a:tailEnd/>
          </a:ln>
        </p:spPr>
      </p:pic>
      <p:sp>
        <p:nvSpPr>
          <p:cNvPr id="4" name="Rectangle 3"/>
          <p:cNvSpPr/>
          <p:nvPr/>
        </p:nvSpPr>
        <p:spPr>
          <a:xfrm>
            <a:off x="467544" y="764704"/>
            <a:ext cx="8496944" cy="3108543"/>
          </a:xfrm>
          <a:prstGeom prst="rect">
            <a:avLst/>
          </a:prstGeom>
        </p:spPr>
        <p:txBody>
          <a:bodyPr wrap="square">
            <a:spAutoFit/>
          </a:bodyPr>
          <a:lstStyle/>
          <a:p>
            <a:pPr algn="just"/>
            <a:r>
              <a:rPr lang="en-GB" sz="2800" dirty="0" smtClean="0"/>
              <a:t>Measuring the depth of a hole can be very difficult. However, using a digital </a:t>
            </a:r>
            <a:r>
              <a:rPr lang="en-GB" sz="2800" dirty="0" err="1" smtClean="0"/>
              <a:t>caliper</a:t>
            </a:r>
            <a:r>
              <a:rPr lang="en-GB" sz="2800" dirty="0" smtClean="0"/>
              <a:t> makes this task easy. The base of the </a:t>
            </a:r>
            <a:r>
              <a:rPr lang="en-GB" sz="2800" dirty="0" err="1" smtClean="0"/>
              <a:t>vernier</a:t>
            </a:r>
            <a:r>
              <a:rPr lang="en-GB" sz="2800" dirty="0" smtClean="0"/>
              <a:t> </a:t>
            </a:r>
            <a:r>
              <a:rPr lang="en-GB" sz="2800" dirty="0" err="1" smtClean="0"/>
              <a:t>caliper</a:t>
            </a:r>
            <a:r>
              <a:rPr lang="en-GB" sz="2800" dirty="0" smtClean="0"/>
              <a:t> rests on the top of the hole and the depth measuring blade is adjusted until it touches the bottom of the hole. The locking screw is tightened and the measurement can be read on the LCD display.</a:t>
            </a:r>
            <a:endParaRPr lang="en-GB"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423</Words>
  <Application>Microsoft Office PowerPoint</Application>
  <PresentationFormat>On-screen Show (4:3)</PresentationFormat>
  <Paragraphs>60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026smurray</dc:creator>
  <cp:lastModifiedBy>AuchAcSzumlakowskiJ</cp:lastModifiedBy>
  <cp:revision>14</cp:revision>
  <dcterms:created xsi:type="dcterms:W3CDTF">2017-11-10T08:37:44Z</dcterms:created>
  <dcterms:modified xsi:type="dcterms:W3CDTF">2019-12-19T09:10:50Z</dcterms:modified>
</cp:coreProperties>
</file>