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C7C9-949B-489A-9D59-E74F044D48EC}" type="datetimeFigureOut">
              <a:rPr lang="en-GB" smtClean="0"/>
              <a:pPr/>
              <a:t>19/12/2019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2900-60E0-4360-B29A-6E57C46B2A6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2924944"/>
            <a:ext cx="695305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Metal Finishes</a:t>
            </a:r>
            <a:endParaRPr lang="en-US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5400" dirty="0" smtClean="0"/>
              <a:t>Preparation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80728"/>
            <a:ext cx="87849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Purpose of finishing: 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To protect against tarnishing or corrosion.</a:t>
            </a:r>
          </a:p>
          <a:p>
            <a:pPr marL="342900" indent="-342900">
              <a:buAutoNum type="arabicPeriod"/>
            </a:pPr>
            <a:r>
              <a:rPr lang="en-GB" sz="2000" dirty="0" smtClean="0"/>
              <a:t>To enhance the appearance of the end product. </a:t>
            </a:r>
          </a:p>
          <a:p>
            <a:pPr marL="342900" indent="-342900"/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smtClean="0"/>
              <a:t>Metal should be cleaned and degreased before applying any finish. </a:t>
            </a:r>
          </a:p>
          <a:p>
            <a:pPr marL="342900" indent="-342900">
              <a:buFontTx/>
              <a:buChar char="-"/>
            </a:pPr>
            <a:r>
              <a:rPr lang="en-GB" sz="2000" dirty="0" smtClean="0"/>
              <a:t>Most common method – emery cloth. </a:t>
            </a:r>
          </a:p>
          <a:p>
            <a:pPr marL="342900" indent="-342900">
              <a:buFontTx/>
              <a:buChar char="-"/>
            </a:pPr>
            <a:r>
              <a:rPr lang="en-GB" sz="2000" dirty="0" smtClean="0"/>
              <a:t>Polishing can then be done – liquid metal polish e.g. Brasso and a cloth </a:t>
            </a:r>
            <a:r>
              <a:rPr lang="en-GB" sz="2000" b="1" dirty="0" smtClean="0"/>
              <a:t>OR</a:t>
            </a:r>
            <a:r>
              <a:rPr lang="en-GB" sz="2000" dirty="0" smtClean="0"/>
              <a:t> on a </a:t>
            </a:r>
            <a:r>
              <a:rPr lang="en-GB" sz="2000" b="1" dirty="0" smtClean="0"/>
              <a:t>buffing machine</a:t>
            </a:r>
            <a:r>
              <a:rPr lang="en-GB" sz="2000" dirty="0" smtClean="0"/>
              <a:t>. </a:t>
            </a:r>
          </a:p>
          <a:p>
            <a:pPr marL="342900" indent="-342900">
              <a:buFontTx/>
              <a:buChar char="-"/>
            </a:pPr>
            <a:endParaRPr lang="en-GB" dirty="0"/>
          </a:p>
          <a:p>
            <a:pPr marL="342900" indent="-342900">
              <a:buFontTx/>
              <a:buChar char="-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053840"/>
            <a:ext cx="576064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000" dirty="0" smtClean="0"/>
              <a:t>Buffing is done by holding the metal against the buffing mop, lightly coated in abrasive wax. </a:t>
            </a:r>
          </a:p>
          <a:p>
            <a:pPr marL="342900" indent="-342900">
              <a:buFontTx/>
              <a:buChar char="-"/>
            </a:pPr>
            <a:endParaRPr lang="en-GB" sz="2000" dirty="0"/>
          </a:p>
          <a:p>
            <a:pPr marL="342900" indent="-342900"/>
            <a:r>
              <a:rPr lang="en-GB" sz="2000" dirty="0" smtClean="0"/>
              <a:t>	</a:t>
            </a:r>
            <a:r>
              <a:rPr lang="en-GB" sz="2000" b="1" dirty="0" smtClean="0"/>
              <a:t>SAFETY NOTE </a:t>
            </a:r>
          </a:p>
          <a:p>
            <a:pPr marL="342900" indent="-342900"/>
            <a:r>
              <a:rPr lang="en-GB" sz="2000" b="1" dirty="0"/>
              <a:t>	</a:t>
            </a:r>
            <a:r>
              <a:rPr lang="en-GB" sz="2000" dirty="0" smtClean="0"/>
              <a:t>Always use the underside of the buffing wheel so that the metal is thrown away from you if it is pulled from your hands. Never hold the metal with a rag as it can be pulled into the machine. </a:t>
            </a:r>
            <a:endParaRPr lang="en-GB" sz="2000" b="1" dirty="0"/>
          </a:p>
          <a:p>
            <a:pPr marL="342900" indent="-342900">
              <a:buFontTx/>
              <a:buChar char="-"/>
            </a:pP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168" y="4221088"/>
            <a:ext cx="276030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5400" dirty="0" smtClean="0"/>
              <a:t>Painting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To ensure paint stays on the metal, it should be cleaned with white spirit or paraffin.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A primer can then be applied e.g. Red-oxide or zinc chromate. This provides adhesion to the metal surface.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Normal gloss paint can be used over the primer but an </a:t>
            </a:r>
            <a:r>
              <a:rPr lang="en-GB" sz="2400" b="1" dirty="0" smtClean="0"/>
              <a:t>enamel gloss </a:t>
            </a:r>
            <a:r>
              <a:rPr lang="en-GB" sz="2400" dirty="0" smtClean="0"/>
              <a:t>is better as it is less likely to flake off.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The toughest paint finish is </a:t>
            </a:r>
            <a:r>
              <a:rPr lang="en-GB" sz="2400" b="1" dirty="0" smtClean="0"/>
              <a:t>Hammerite</a:t>
            </a:r>
            <a:r>
              <a:rPr lang="en-GB" sz="2400" dirty="0"/>
              <a:t> </a:t>
            </a:r>
            <a:r>
              <a:rPr lang="en-GB" sz="2400" dirty="0" smtClean="0"/>
              <a:t>which does not require a primer (except on aluminium) and can be painted over rust. </a:t>
            </a:r>
            <a:endParaRPr lang="en-GB" sz="2400" dirty="0"/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5400" dirty="0" smtClean="0"/>
              <a:t>Plastic Coating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979849"/>
            <a:ext cx="849694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300" dirty="0" smtClean="0"/>
              <a:t>Can be applied to most metals and provides a tough, waterproof finish that comes in a range of colours. </a:t>
            </a:r>
            <a:br>
              <a:rPr lang="en-GB" sz="2300" dirty="0" smtClean="0"/>
            </a:br>
            <a:endParaRPr lang="en-GB" sz="2300" dirty="0" smtClean="0"/>
          </a:p>
          <a:p>
            <a:pPr marL="342900" indent="-342900">
              <a:buFontTx/>
              <a:buChar char="-"/>
            </a:pPr>
            <a:r>
              <a:rPr lang="en-GB" sz="2300" dirty="0" smtClean="0"/>
              <a:t>Metal is cleaned and degreased before heating.</a:t>
            </a:r>
            <a:br>
              <a:rPr lang="en-GB" sz="2300" dirty="0" smtClean="0"/>
            </a:br>
            <a:endParaRPr lang="en-GB" sz="2300" dirty="0" smtClean="0"/>
          </a:p>
          <a:p>
            <a:pPr marL="342900" indent="-342900">
              <a:buFontTx/>
              <a:buChar char="-"/>
            </a:pPr>
            <a:r>
              <a:rPr lang="en-GB" sz="2300" dirty="0" smtClean="0"/>
              <a:t>Metal is heated in an oven or by blowtorch to between 200</a:t>
            </a:r>
            <a:r>
              <a:rPr lang="en-GB" sz="2300" baseline="30000" dirty="0" smtClean="0"/>
              <a:t>o</a:t>
            </a:r>
            <a:r>
              <a:rPr lang="en-GB" sz="2300" dirty="0" smtClean="0"/>
              <a:t>C and 400</a:t>
            </a:r>
            <a:r>
              <a:rPr lang="en-GB" sz="2300" baseline="30000" dirty="0" smtClean="0"/>
              <a:t>o</a:t>
            </a:r>
            <a:r>
              <a:rPr lang="en-GB" sz="2300" dirty="0" smtClean="0"/>
              <a:t>C. </a:t>
            </a:r>
            <a:br>
              <a:rPr lang="en-GB" sz="2300" dirty="0" smtClean="0"/>
            </a:br>
            <a:endParaRPr lang="en-GB" sz="2300" dirty="0" smtClean="0"/>
          </a:p>
          <a:p>
            <a:pPr marL="342900" indent="-342900">
              <a:buFontTx/>
              <a:buChar char="-"/>
            </a:pPr>
            <a:r>
              <a:rPr lang="en-GB" sz="2300" dirty="0" smtClean="0"/>
              <a:t>It is then plunged into a fluidiser filled with polyethylene powder for a few seconds until the plastic powder melts and sticks to it. </a:t>
            </a:r>
            <a:br>
              <a:rPr lang="en-GB" sz="2300" dirty="0" smtClean="0"/>
            </a:br>
            <a:endParaRPr lang="en-GB" sz="2300" dirty="0" smtClean="0"/>
          </a:p>
          <a:p>
            <a:pPr marL="342900" indent="-342900">
              <a:buFontTx/>
              <a:buChar char="-"/>
            </a:pPr>
            <a:r>
              <a:rPr lang="en-GB" sz="2300" dirty="0" smtClean="0"/>
              <a:t>When removed, the metal should be rotated slowly to prevent drips from forming. </a:t>
            </a:r>
            <a:br>
              <a:rPr lang="en-GB" sz="2300" dirty="0" smtClean="0"/>
            </a:br>
            <a:endParaRPr lang="en-GB" sz="2300" dirty="0" smtClean="0"/>
          </a:p>
          <a:p>
            <a:pPr marL="342900" indent="-342900">
              <a:buFontTx/>
              <a:buChar char="-"/>
            </a:pPr>
            <a:r>
              <a:rPr lang="en-GB" sz="2300" dirty="0" smtClean="0"/>
              <a:t>For a high gloss finish, the metal should be returned to the oven. </a:t>
            </a:r>
            <a:endParaRPr lang="en-GB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5400" dirty="0" smtClean="0"/>
              <a:t>Oil blacking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Normally applied to forged steel.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Steel is heated to a </a:t>
            </a:r>
            <a:r>
              <a:rPr lang="en-GB" sz="2400" b="1" dirty="0" smtClean="0"/>
              <a:t>dull red </a:t>
            </a:r>
            <a:r>
              <a:rPr lang="en-GB" sz="2400" dirty="0" smtClean="0"/>
              <a:t>then quenched in high flash point oil.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The oil burns black onto the surface and provides a thin protective skin.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5400" dirty="0" smtClean="0"/>
              <a:t>Lacquering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2089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Involves spraying or brushing cellulose onto the surface of the clean metal.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Provides a clear protective barrier against tarnish and oxidisation.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Suitable for non-ferrous metals such as copper, as it allows the colour of the metal to show through. </a:t>
            </a:r>
            <a:endParaRPr lang="en-GB" sz="2400" dirty="0"/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5400" dirty="0" smtClean="0"/>
              <a:t>Enamelling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208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Decorative process which used powdered glass.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It is melted to flow over the metal to give a hard, colourful and protective finish.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Most commonly used as a decorative finish on copper for items of jewellery.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On steel, </a:t>
            </a:r>
            <a:r>
              <a:rPr lang="en-GB" sz="2400" b="1" dirty="0" smtClean="0"/>
              <a:t>vitreous enamel </a:t>
            </a:r>
            <a:r>
              <a:rPr lang="en-GB" sz="2400" dirty="0" smtClean="0"/>
              <a:t>is used as a coating for the casing of washing machines, refrigerators and cookers.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It provides a finish which is heat, chemical, wear and corrosion resistant. </a:t>
            </a:r>
            <a:endParaRPr lang="en-GB" sz="2400" dirty="0"/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5400" dirty="0" smtClean="0"/>
              <a:t>Electroplating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Used to give metals such as copper and brass a decorative protective finish.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Metal is immersed in a metallic salt solution called </a:t>
            </a:r>
            <a:r>
              <a:rPr lang="en-GB" sz="2400" b="1" dirty="0" smtClean="0"/>
              <a:t>electrolyte</a:t>
            </a:r>
            <a:r>
              <a:rPr lang="en-GB" sz="2400" dirty="0" smtClean="0"/>
              <a:t>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Current is passed between the metal solution and the metal being coated. This causes deposits of the coating to be formed on the product. 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Electroplating is used for chrome-plating taps and silver-plating jewellery.  </a:t>
            </a:r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5400" dirty="0" smtClean="0"/>
              <a:t>Anodising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Anodising is a process that is used on aluminium to thicken the oxide layer of the surface. </a:t>
            </a:r>
          </a:p>
          <a:p>
            <a:pPr marL="342900" indent="-342900">
              <a:buFontTx/>
              <a:buChar char="-"/>
            </a:pP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It is an electro process similar to electroplating except that no other metal is introduced.</a:t>
            </a:r>
          </a:p>
          <a:p>
            <a:pPr marL="342900" indent="-342900">
              <a:buFontTx/>
              <a:buChar char="-"/>
            </a:pP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Colouring dyes can be added to the process to provide a colourful ‘metallic’ surface finish. </a:t>
            </a:r>
          </a:p>
          <a:p>
            <a:pPr marL="342900" indent="-342900">
              <a:buFontTx/>
              <a:buChar char="-"/>
            </a:pP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Provides better adhesion for primers and paint than bare metal.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231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Preparation</vt:lpstr>
      <vt:lpstr>Painting</vt:lpstr>
      <vt:lpstr>Plastic Coating</vt:lpstr>
      <vt:lpstr>Oil blacking</vt:lpstr>
      <vt:lpstr>Lacquering</vt:lpstr>
      <vt:lpstr>Enamelling</vt:lpstr>
      <vt:lpstr>Electroplating</vt:lpstr>
      <vt:lpstr>Anodising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026smurray</dc:creator>
  <cp:lastModifiedBy>AuchAcSzumlakowskiJ</cp:lastModifiedBy>
  <cp:revision>28</cp:revision>
  <dcterms:created xsi:type="dcterms:W3CDTF">2017-10-26T07:41:13Z</dcterms:created>
  <dcterms:modified xsi:type="dcterms:W3CDTF">2019-12-19T09:10:28Z</dcterms:modified>
</cp:coreProperties>
</file>