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7"/>
  </p:notesMasterIdLst>
  <p:sldIdLst>
    <p:sldId id="365" r:id="rId2"/>
    <p:sldId id="256" r:id="rId3"/>
    <p:sldId id="366" r:id="rId4"/>
    <p:sldId id="367" r:id="rId5"/>
    <p:sldId id="368"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84" autoAdjust="0"/>
  </p:normalViewPr>
  <p:slideViewPr>
    <p:cSldViewPr>
      <p:cViewPr>
        <p:scale>
          <a:sx n="94" d="100"/>
          <a:sy n="94" d="100"/>
        </p:scale>
        <p:origin x="1206" y="-2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766DCA-46CB-485D-BE55-3D5A81A5F227}" type="datetimeFigureOut">
              <a:rPr lang="en-GB" smtClean="0"/>
              <a:pPr/>
              <a:t>19/12/2019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BA6B3C-F88D-4B67-8821-BAB354B48EFC}" type="slidenum">
              <a:rPr lang="en-GB" smtClean="0"/>
              <a:pPr/>
              <a:t>‹#›</a:t>
            </a:fld>
            <a:endParaRPr lang="en-GB"/>
          </a:p>
        </p:txBody>
      </p:sp>
    </p:spTree>
    <p:extLst>
      <p:ext uri="{BB962C8B-B14F-4D97-AF65-F5344CB8AC3E}">
        <p14:creationId xmlns:p14="http://schemas.microsoft.com/office/powerpoint/2010/main" val="2760988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 short word on the course structure and areas of study.  </a:t>
            </a:r>
          </a:p>
          <a:p>
            <a:r>
              <a:rPr lang="en-GB" dirty="0" smtClean="0"/>
              <a:t>Point out key</a:t>
            </a:r>
            <a:r>
              <a:rPr lang="en-GB" baseline="0" dirty="0" smtClean="0"/>
              <a:t> knowledge and understanding A3 sheets on wall.</a:t>
            </a:r>
            <a:endParaRPr lang="en-GB" dirty="0"/>
          </a:p>
        </p:txBody>
      </p:sp>
      <p:sp>
        <p:nvSpPr>
          <p:cNvPr id="4" name="Slide Number Placeholder 3"/>
          <p:cNvSpPr>
            <a:spLocks noGrp="1"/>
          </p:cNvSpPr>
          <p:nvPr>
            <p:ph type="sldNum" sz="quarter" idx="10"/>
          </p:nvPr>
        </p:nvSpPr>
        <p:spPr/>
        <p:txBody>
          <a:bodyPr/>
          <a:lstStyle/>
          <a:p>
            <a:fld id="{18BA6B3C-F88D-4B67-8821-BAB354B48EFC}" type="slidenum">
              <a:rPr lang="en-GB" smtClean="0"/>
              <a:pPr/>
              <a:t>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12/19/2019</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nner.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sp>
        <p:nvSpPr>
          <p:cNvPr id="6" name="Subtitle 2"/>
          <p:cNvSpPr txBox="1">
            <a:spLocks/>
          </p:cNvSpPr>
          <p:nvPr/>
        </p:nvSpPr>
        <p:spPr>
          <a:xfrm>
            <a:off x="2438400" y="3124200"/>
            <a:ext cx="67056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600" dirty="0" smtClean="0">
                <a:latin typeface="Helvetica"/>
                <a:cs typeface="Helvetica"/>
              </a:rPr>
              <a:t>During the Practical Metalworking course you will develop skills, knowledge and understanding of:  </a:t>
            </a:r>
            <a:endParaRPr lang="en-GB" sz="1600" dirty="0">
              <a:latin typeface="Helvetica"/>
              <a:cs typeface="Helvetica"/>
            </a:endParaRPr>
          </a:p>
        </p:txBody>
      </p:sp>
      <p:sp>
        <p:nvSpPr>
          <p:cNvPr id="8" name="Subtitle 2"/>
          <p:cNvSpPr txBox="1">
            <a:spLocks/>
          </p:cNvSpPr>
          <p:nvPr/>
        </p:nvSpPr>
        <p:spPr>
          <a:xfrm>
            <a:off x="1524000" y="4191000"/>
            <a:ext cx="7620000" cy="2209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400" dirty="0" smtClean="0">
                <a:latin typeface="Helvetica"/>
                <a:cs typeface="Helvetica"/>
              </a:rPr>
              <a:t>Safe working practices in workshop environments</a:t>
            </a:r>
          </a:p>
          <a:p>
            <a:pPr algn="ctr"/>
            <a:r>
              <a:rPr lang="en-GB" sz="1400" dirty="0" smtClean="0">
                <a:latin typeface="Helvetica"/>
                <a:cs typeface="Helvetica"/>
              </a:rPr>
              <a:t>Metalworking Techniques</a:t>
            </a:r>
          </a:p>
          <a:p>
            <a:pPr algn="ctr"/>
            <a:r>
              <a:rPr lang="en-GB" sz="1400" dirty="0" smtClean="0">
                <a:latin typeface="Helvetica"/>
                <a:cs typeface="Helvetica"/>
              </a:rPr>
              <a:t>Measuring and marking out metal sections and sheet materials</a:t>
            </a:r>
          </a:p>
          <a:p>
            <a:pPr algn="ctr"/>
            <a:r>
              <a:rPr lang="en-GB" sz="1400" dirty="0" smtClean="0">
                <a:latin typeface="Helvetica"/>
                <a:cs typeface="Helvetica"/>
              </a:rPr>
              <a:t>Practical creativity and problem-solving skills</a:t>
            </a:r>
          </a:p>
          <a:p>
            <a:pPr algn="ctr"/>
            <a:r>
              <a:rPr lang="en-GB" sz="1400" dirty="0" smtClean="0">
                <a:latin typeface="Helvetica"/>
                <a:cs typeface="Helvetica"/>
              </a:rPr>
              <a:t>Sustainability issues in a practical metalworking context</a:t>
            </a:r>
          </a:p>
          <a:p>
            <a:pPr algn="ctr"/>
            <a:endParaRPr lang="en-GB" sz="1400" dirty="0" smtClean="0">
              <a:latin typeface="Helvetica"/>
              <a:cs typeface="Helvetica"/>
            </a:endParaRPr>
          </a:p>
          <a:p>
            <a:pPr algn="ctr">
              <a:buNone/>
            </a:pPr>
            <a:endParaRPr lang="en-GB" sz="1400" dirty="0" smtClean="0">
              <a:latin typeface="Helvetica"/>
              <a:cs typeface="Helvetica"/>
            </a:endParaRPr>
          </a:p>
          <a:p>
            <a:pPr algn="ctr">
              <a:buNone/>
            </a:pPr>
            <a:r>
              <a:rPr lang="en-GB" sz="1400" dirty="0" smtClean="0">
                <a:latin typeface="Helvetica"/>
                <a:cs typeface="Helvetica"/>
              </a:rPr>
              <a:t>Areas of study:  Bench Skills / Machine Processes / Fabrication &amp; Thermal Joining</a:t>
            </a:r>
          </a:p>
          <a:p>
            <a:pPr algn="ctr"/>
            <a:endParaRPr lang="en-GB" sz="1800" dirty="0">
              <a:latin typeface="Helvetica"/>
              <a:cs typeface="Helvetica"/>
            </a:endParaRPr>
          </a:p>
        </p:txBody>
      </p:sp>
      <p:sp>
        <p:nvSpPr>
          <p:cNvPr id="9" name="Title 1"/>
          <p:cNvSpPr txBox="1">
            <a:spLocks/>
          </p:cNvSpPr>
          <p:nvPr/>
        </p:nvSpPr>
        <p:spPr>
          <a:xfrm>
            <a:off x="1524000" y="990600"/>
            <a:ext cx="76200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000" b="1" i="0" u="none" strike="noStrike" kern="1200" cap="none" spc="0" normalizeH="0" baseline="0" noProof="0" dirty="0" smtClean="0">
                <a:ln>
                  <a:noFill/>
                </a:ln>
                <a:solidFill>
                  <a:schemeClr val="tx1"/>
                </a:solidFill>
                <a:effectLst/>
                <a:uLnTx/>
                <a:uFillTx/>
                <a:latin typeface="Helvetica"/>
                <a:ea typeface="+mj-ea"/>
                <a:cs typeface="Helvetica"/>
              </a:rPr>
              <a:t>Practical Metalworking</a:t>
            </a:r>
            <a:endParaRPr kumimoji="0" lang="en-GB" sz="4000" b="1" i="0" u="none" strike="noStrike" kern="1200" cap="none" spc="0" normalizeH="0" baseline="0" noProof="0" dirty="0">
              <a:ln>
                <a:noFill/>
              </a:ln>
              <a:solidFill>
                <a:schemeClr val="tx1"/>
              </a:solidFill>
              <a:effectLst/>
              <a:uLnTx/>
              <a:uFillTx/>
              <a:latin typeface="Helvetica"/>
              <a:ea typeface="+mj-ea"/>
              <a:cs typeface="Helvetica"/>
            </a:endParaRPr>
          </a:p>
        </p:txBody>
      </p:sp>
      <p:cxnSp>
        <p:nvCxnSpPr>
          <p:cNvPr id="10" name="Straight Connector 9"/>
          <p:cNvCxnSpPr/>
          <p:nvPr/>
        </p:nvCxnSpPr>
        <p:spPr>
          <a:xfrm>
            <a:off x="2590800" y="2514600"/>
            <a:ext cx="5472000" cy="0"/>
          </a:xfrm>
          <a:prstGeom prst="line">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1524000" y="609600"/>
            <a:ext cx="7620000" cy="523220"/>
          </a:xfrm>
          <a:prstGeom prst="rect">
            <a:avLst/>
          </a:prstGeom>
        </p:spPr>
        <p:txBody>
          <a:bodyPr wrap="square">
            <a:spAutoFit/>
          </a:bodyPr>
          <a:lstStyle/>
          <a:p>
            <a:pPr algn="ctr"/>
            <a:r>
              <a:rPr lang="en-GB" sz="2800" dirty="0" smtClean="0">
                <a:solidFill>
                  <a:schemeClr val="bg1">
                    <a:lumMod val="75000"/>
                  </a:schemeClr>
                </a:solidFill>
                <a:latin typeface="Helvetica"/>
                <a:cs typeface="Helvetica"/>
              </a:rPr>
              <a:t>National 5</a:t>
            </a:r>
          </a:p>
        </p:txBody>
      </p:sp>
      <p:pic>
        <p:nvPicPr>
          <p:cNvPr id="12" name="Picture 11" descr="Branding Logo 1.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Tree>
    <p:extLst>
      <p:ext uri="{BB962C8B-B14F-4D97-AF65-F5344CB8AC3E}">
        <p14:creationId xmlns:p14="http://schemas.microsoft.com/office/powerpoint/2010/main" val="30085383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90600"/>
            <a:ext cx="7620000" cy="1470025"/>
          </a:xfrm>
        </p:spPr>
        <p:txBody>
          <a:bodyPr>
            <a:normAutofit/>
          </a:bodyPr>
          <a:lstStyle/>
          <a:p>
            <a:r>
              <a:rPr lang="en-GB" sz="4000" b="1" dirty="0" smtClean="0">
                <a:latin typeface="Helvetica"/>
                <a:cs typeface="Helvetica"/>
              </a:rPr>
              <a:t>Practical Metalworking</a:t>
            </a:r>
            <a:endParaRPr lang="en-GB" sz="4000" b="1" dirty="0">
              <a:latin typeface="Helvetica"/>
              <a:cs typeface="Helvetica"/>
            </a:endParaRPr>
          </a:p>
        </p:txBody>
      </p:sp>
      <p:sp>
        <p:nvSpPr>
          <p:cNvPr id="3" name="Subtitle 2"/>
          <p:cNvSpPr>
            <a:spLocks noGrp="1"/>
          </p:cNvSpPr>
          <p:nvPr>
            <p:ph type="subTitle" idx="1"/>
          </p:nvPr>
        </p:nvSpPr>
        <p:spPr>
          <a:xfrm>
            <a:off x="1524000" y="2971800"/>
            <a:ext cx="7620000" cy="2514600"/>
          </a:xfrm>
        </p:spPr>
        <p:txBody>
          <a:bodyPr>
            <a:normAutofit fontScale="92500" lnSpcReduction="10000"/>
          </a:bodyPr>
          <a:lstStyle/>
          <a:p>
            <a:endParaRPr lang="en-GB" dirty="0" smtClean="0">
              <a:latin typeface="Helvetica"/>
              <a:cs typeface="Helvetica"/>
            </a:endParaRPr>
          </a:p>
          <a:p>
            <a:endParaRPr lang="en-GB" sz="2400" dirty="0" smtClean="0">
              <a:solidFill>
                <a:srgbClr val="FF0000"/>
              </a:solidFill>
              <a:latin typeface="Helvetica"/>
              <a:cs typeface="Helvetica"/>
            </a:endParaRPr>
          </a:p>
          <a:p>
            <a:pPr marL="342900" indent="-342900">
              <a:buFontTx/>
              <a:buChar char="-"/>
            </a:pPr>
            <a:r>
              <a:rPr lang="en-GB" sz="2400" dirty="0" smtClean="0">
                <a:solidFill>
                  <a:srgbClr val="FF0000"/>
                </a:solidFill>
                <a:latin typeface="Helvetica"/>
                <a:cs typeface="Helvetica"/>
              </a:rPr>
              <a:t>Finishing Metal</a:t>
            </a:r>
          </a:p>
          <a:p>
            <a:pPr marL="342900" indent="-342900">
              <a:buFontTx/>
              <a:buChar char="-"/>
            </a:pPr>
            <a:endParaRPr lang="en-GB" sz="2400" dirty="0">
              <a:solidFill>
                <a:srgbClr val="FF0000"/>
              </a:solidFill>
              <a:latin typeface="Helvetica"/>
              <a:cs typeface="Helvetica"/>
            </a:endParaRPr>
          </a:p>
          <a:p>
            <a:pPr marL="342900" indent="-342900">
              <a:buFontTx/>
              <a:buChar char="-"/>
            </a:pPr>
            <a:r>
              <a:rPr lang="en-GB" sz="2400" dirty="0" smtClean="0">
                <a:solidFill>
                  <a:srgbClr val="FF0000"/>
                </a:solidFill>
                <a:latin typeface="Helvetica"/>
                <a:cs typeface="Helvetica"/>
              </a:rPr>
              <a:t>Paint</a:t>
            </a:r>
          </a:p>
          <a:p>
            <a:pPr marL="342900" indent="-342900">
              <a:buFontTx/>
              <a:buChar char="-"/>
            </a:pPr>
            <a:r>
              <a:rPr lang="en-GB" sz="2400" dirty="0" smtClean="0">
                <a:solidFill>
                  <a:srgbClr val="FF0000"/>
                </a:solidFill>
                <a:latin typeface="Helvetica"/>
                <a:cs typeface="Helvetica"/>
              </a:rPr>
              <a:t>Dip Coating</a:t>
            </a:r>
          </a:p>
          <a:p>
            <a:pPr marL="342900" indent="-342900">
              <a:buFontTx/>
              <a:buChar char="-"/>
            </a:pPr>
            <a:endParaRPr lang="en-GB" sz="2400" dirty="0" smtClean="0">
              <a:solidFill>
                <a:srgbClr val="FF0000"/>
              </a:solidFill>
              <a:latin typeface="Helvetica"/>
              <a:cs typeface="Helvetica"/>
            </a:endParaRPr>
          </a:p>
          <a:p>
            <a:endParaRPr lang="en-GB" sz="2400" dirty="0">
              <a:solidFill>
                <a:srgbClr val="FF0000"/>
              </a:solidFill>
              <a:latin typeface="Helvetica"/>
              <a:cs typeface="Helvetica"/>
            </a:endParaRPr>
          </a:p>
          <a:p>
            <a:endParaRPr lang="en-GB" sz="2400" dirty="0" smtClean="0">
              <a:solidFill>
                <a:srgbClr val="FF0000"/>
              </a:solidFill>
              <a:latin typeface="Helvetica"/>
              <a:cs typeface="Helvetica"/>
            </a:endParaRPr>
          </a:p>
          <a:p>
            <a:endParaRPr lang="en-GB" dirty="0">
              <a:solidFill>
                <a:srgbClr val="FF0000"/>
              </a:solidFill>
              <a:latin typeface="Helvetica"/>
              <a:cs typeface="Helvetica"/>
            </a:endParaRPr>
          </a:p>
        </p:txBody>
      </p:sp>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cxnSp>
        <p:nvCxnSpPr>
          <p:cNvPr id="15" name="Straight Connector 14"/>
          <p:cNvCxnSpPr/>
          <p:nvPr/>
        </p:nvCxnSpPr>
        <p:spPr>
          <a:xfrm>
            <a:off x="2590800" y="2514600"/>
            <a:ext cx="5472000" cy="0"/>
          </a:xfrm>
          <a:prstGeom prst="line">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524000" y="609600"/>
            <a:ext cx="7620000" cy="523220"/>
          </a:xfrm>
          <a:prstGeom prst="rect">
            <a:avLst/>
          </a:prstGeom>
        </p:spPr>
        <p:txBody>
          <a:bodyPr wrap="square">
            <a:spAutoFit/>
          </a:bodyPr>
          <a:lstStyle/>
          <a:p>
            <a:pPr algn="ctr"/>
            <a:r>
              <a:rPr lang="en-GB" sz="2800" dirty="0" smtClean="0">
                <a:solidFill>
                  <a:schemeClr val="bg1">
                    <a:lumMod val="75000"/>
                  </a:schemeClr>
                </a:solidFill>
                <a:latin typeface="Helvetica"/>
                <a:cs typeface="Helvetica"/>
              </a:rPr>
              <a:t>National 5</a:t>
            </a:r>
          </a:p>
        </p:txBody>
      </p:sp>
      <p:pic>
        <p:nvPicPr>
          <p:cNvPr id="7" name="Picture 6"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7" name="Picture 6"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5" name="Title 1"/>
          <p:cNvSpPr txBox="1">
            <a:spLocks/>
          </p:cNvSpPr>
          <p:nvPr/>
        </p:nvSpPr>
        <p:spPr>
          <a:xfrm>
            <a:off x="1524000" y="0"/>
            <a:ext cx="7620000" cy="14176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u="sng" dirty="0" smtClean="0">
                <a:latin typeface="Helvetica"/>
                <a:cs typeface="Helvetica"/>
              </a:rPr>
              <a:t>Finishing metal</a:t>
            </a:r>
            <a:endParaRPr lang="en-GB" sz="3200" b="1" u="sng" dirty="0">
              <a:latin typeface="Helvetica"/>
              <a:cs typeface="Helvetica"/>
            </a:endParaRPr>
          </a:p>
        </p:txBody>
      </p:sp>
      <p:sp>
        <p:nvSpPr>
          <p:cNvPr id="6" name="Content Placeholder 2"/>
          <p:cNvSpPr txBox="1">
            <a:spLocks/>
          </p:cNvSpPr>
          <p:nvPr/>
        </p:nvSpPr>
        <p:spPr>
          <a:xfrm>
            <a:off x="2057400" y="1600200"/>
            <a:ext cx="6858000" cy="2133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50000"/>
              </a:spcBef>
              <a:buNone/>
            </a:pPr>
            <a:endParaRPr lang="en-GB" sz="1800" dirty="0" smtClean="0"/>
          </a:p>
          <a:p>
            <a:pPr marL="0" indent="0">
              <a:spcBef>
                <a:spcPct val="50000"/>
              </a:spcBef>
              <a:buNone/>
            </a:pPr>
            <a:endParaRPr lang="en-GB" sz="1800" dirty="0" smtClean="0"/>
          </a:p>
          <a:p>
            <a:pPr marL="0" indent="0">
              <a:spcBef>
                <a:spcPct val="50000"/>
              </a:spcBef>
              <a:buNone/>
            </a:pPr>
            <a:endParaRPr lang="en-GB" sz="1800" dirty="0"/>
          </a:p>
        </p:txBody>
      </p:sp>
      <p:sp>
        <p:nvSpPr>
          <p:cNvPr id="2" name="Rectangle 1"/>
          <p:cNvSpPr/>
          <p:nvPr/>
        </p:nvSpPr>
        <p:spPr>
          <a:xfrm>
            <a:off x="2057400" y="1600200"/>
            <a:ext cx="6781800" cy="2031325"/>
          </a:xfrm>
          <a:prstGeom prst="rect">
            <a:avLst/>
          </a:prstGeom>
        </p:spPr>
        <p:txBody>
          <a:bodyPr wrap="square">
            <a:spAutoFit/>
          </a:bodyPr>
          <a:lstStyle/>
          <a:p>
            <a:r>
              <a:rPr lang="en-US" dirty="0">
                <a:solidFill>
                  <a:srgbClr val="292929"/>
                </a:solidFill>
              </a:rPr>
              <a:t>Metal </a:t>
            </a:r>
            <a:r>
              <a:rPr lang="en-US" dirty="0" smtClean="0">
                <a:solidFill>
                  <a:srgbClr val="292929"/>
                </a:solidFill>
              </a:rPr>
              <a:t>finishes are used </a:t>
            </a:r>
            <a:r>
              <a:rPr lang="en-US" dirty="0">
                <a:solidFill>
                  <a:srgbClr val="292929"/>
                </a:solidFill>
              </a:rPr>
              <a:t>to treat the exterior of a metal </a:t>
            </a:r>
            <a:r>
              <a:rPr lang="en-US" dirty="0" smtClean="0">
                <a:solidFill>
                  <a:srgbClr val="292929"/>
                </a:solidFill>
              </a:rPr>
              <a:t>product, sometimes </a:t>
            </a:r>
            <a:r>
              <a:rPr lang="en-US" dirty="0">
                <a:solidFill>
                  <a:srgbClr val="292929"/>
                </a:solidFill>
              </a:rPr>
              <a:t>by applying a thin complementary layer to its surface. There are numerous </a:t>
            </a:r>
            <a:r>
              <a:rPr lang="en-US" dirty="0" smtClean="0">
                <a:solidFill>
                  <a:srgbClr val="292929"/>
                </a:solidFill>
              </a:rPr>
              <a:t>types of metal finishing processes that can be used for a variety of purposes. </a:t>
            </a:r>
            <a:r>
              <a:rPr lang="en-US" dirty="0">
                <a:solidFill>
                  <a:srgbClr val="424242"/>
                </a:solidFill>
              </a:rPr>
              <a:t>Some of the general advantages of </a:t>
            </a:r>
            <a:r>
              <a:rPr lang="en-US" dirty="0" smtClean="0">
                <a:solidFill>
                  <a:srgbClr val="424242"/>
                </a:solidFill>
              </a:rPr>
              <a:t>applying </a:t>
            </a:r>
            <a:r>
              <a:rPr lang="en-US" dirty="0" smtClean="0">
                <a:solidFill>
                  <a:srgbClr val="575757"/>
                </a:solidFill>
              </a:rPr>
              <a:t>finishes</a:t>
            </a:r>
            <a:r>
              <a:rPr lang="en-US" dirty="0" smtClean="0">
                <a:solidFill>
                  <a:srgbClr val="424242"/>
                </a:solidFill>
              </a:rPr>
              <a:t> to </a:t>
            </a:r>
            <a:r>
              <a:rPr lang="en-US" dirty="0" smtClean="0">
                <a:solidFill>
                  <a:srgbClr val="575757"/>
                </a:solidFill>
              </a:rPr>
              <a:t>metal</a:t>
            </a:r>
            <a:r>
              <a:rPr lang="en-US" dirty="0" smtClean="0">
                <a:solidFill>
                  <a:srgbClr val="424242"/>
                </a:solidFill>
              </a:rPr>
              <a:t> </a:t>
            </a:r>
            <a:r>
              <a:rPr lang="en-US" dirty="0">
                <a:solidFill>
                  <a:srgbClr val="424242"/>
                </a:solidFill>
              </a:rPr>
              <a:t>include: Increased </a:t>
            </a:r>
            <a:r>
              <a:rPr lang="en-US" dirty="0" smtClean="0">
                <a:solidFill>
                  <a:srgbClr val="424242"/>
                </a:solidFill>
              </a:rPr>
              <a:t>durability, </a:t>
            </a:r>
            <a:r>
              <a:rPr lang="en-US" dirty="0">
                <a:solidFill>
                  <a:srgbClr val="424242"/>
                </a:solidFill>
              </a:rPr>
              <a:t>Improved decorative </a:t>
            </a:r>
            <a:r>
              <a:rPr lang="en-US" dirty="0" smtClean="0">
                <a:solidFill>
                  <a:srgbClr val="424242"/>
                </a:solidFill>
              </a:rPr>
              <a:t>appeal, enhanced </a:t>
            </a:r>
            <a:r>
              <a:rPr lang="en-US" dirty="0">
                <a:solidFill>
                  <a:srgbClr val="424242"/>
                </a:solidFill>
              </a:rPr>
              <a:t>electrical </a:t>
            </a:r>
            <a:r>
              <a:rPr lang="en-US" dirty="0" smtClean="0">
                <a:solidFill>
                  <a:srgbClr val="424242"/>
                </a:solidFill>
              </a:rPr>
              <a:t>conductivity, higher </a:t>
            </a:r>
            <a:r>
              <a:rPr lang="en-US" dirty="0">
                <a:solidFill>
                  <a:srgbClr val="424242"/>
                </a:solidFill>
              </a:rPr>
              <a:t>electrical </a:t>
            </a:r>
            <a:r>
              <a:rPr lang="en-US" dirty="0" smtClean="0">
                <a:solidFill>
                  <a:srgbClr val="424242"/>
                </a:solidFill>
              </a:rPr>
              <a:t>resistance, higher </a:t>
            </a:r>
            <a:r>
              <a:rPr lang="en-US" dirty="0">
                <a:solidFill>
                  <a:srgbClr val="424242"/>
                </a:solidFill>
              </a:rPr>
              <a:t>chemical </a:t>
            </a:r>
            <a:r>
              <a:rPr lang="en-US" dirty="0" smtClean="0">
                <a:solidFill>
                  <a:srgbClr val="424242"/>
                </a:solidFill>
              </a:rPr>
              <a:t>resistance or higher </a:t>
            </a:r>
            <a:r>
              <a:rPr lang="en-US" dirty="0">
                <a:solidFill>
                  <a:srgbClr val="424242"/>
                </a:solidFill>
              </a:rPr>
              <a:t>tarnish resistance.</a:t>
            </a:r>
            <a:endParaRPr lang="en-US" dirty="0" smtClean="0"/>
          </a:p>
        </p:txBody>
      </p:sp>
      <p:pic>
        <p:nvPicPr>
          <p:cNvPr id="3" name="Picture 2" descr="Stainless-Steel-Finishing-Options.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2800" y="4038600"/>
            <a:ext cx="3733800" cy="2438400"/>
          </a:xfrm>
          <a:prstGeom prst="rect">
            <a:avLst/>
          </a:prstGeom>
        </p:spPr>
      </p:pic>
    </p:spTree>
    <p:extLst>
      <p:ext uri="{BB962C8B-B14F-4D97-AF65-F5344CB8AC3E}">
        <p14:creationId xmlns:p14="http://schemas.microsoft.com/office/powerpoint/2010/main" val="1448355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7" name="Picture 6"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5" name="Title 1"/>
          <p:cNvSpPr txBox="1">
            <a:spLocks/>
          </p:cNvSpPr>
          <p:nvPr/>
        </p:nvSpPr>
        <p:spPr>
          <a:xfrm>
            <a:off x="1524000" y="0"/>
            <a:ext cx="7620000" cy="14176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u="sng" dirty="0" smtClean="0">
                <a:latin typeface="Helvetica"/>
                <a:cs typeface="Helvetica"/>
              </a:rPr>
              <a:t>Finishing metal</a:t>
            </a:r>
            <a:endParaRPr lang="en-GB" sz="3200" b="1" u="sng" dirty="0">
              <a:latin typeface="Helvetica"/>
              <a:cs typeface="Helvetica"/>
            </a:endParaRPr>
          </a:p>
        </p:txBody>
      </p:sp>
      <p:sp>
        <p:nvSpPr>
          <p:cNvPr id="6" name="Content Placeholder 2"/>
          <p:cNvSpPr txBox="1">
            <a:spLocks/>
          </p:cNvSpPr>
          <p:nvPr/>
        </p:nvSpPr>
        <p:spPr>
          <a:xfrm>
            <a:off x="2057400" y="1600200"/>
            <a:ext cx="6858000" cy="2133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50000"/>
              </a:spcBef>
              <a:buNone/>
            </a:pPr>
            <a:endParaRPr lang="en-GB" sz="1800" dirty="0" smtClean="0"/>
          </a:p>
          <a:p>
            <a:pPr marL="0" indent="0">
              <a:spcBef>
                <a:spcPct val="50000"/>
              </a:spcBef>
              <a:buNone/>
            </a:pPr>
            <a:endParaRPr lang="en-GB" sz="1800" dirty="0" smtClean="0"/>
          </a:p>
          <a:p>
            <a:pPr marL="0" indent="0">
              <a:spcBef>
                <a:spcPct val="50000"/>
              </a:spcBef>
              <a:buNone/>
            </a:pPr>
            <a:endParaRPr lang="en-GB" sz="1800" dirty="0"/>
          </a:p>
        </p:txBody>
      </p:sp>
      <p:sp>
        <p:nvSpPr>
          <p:cNvPr id="2" name="Rectangle 1"/>
          <p:cNvSpPr/>
          <p:nvPr/>
        </p:nvSpPr>
        <p:spPr>
          <a:xfrm>
            <a:off x="2057400" y="1143000"/>
            <a:ext cx="6781800" cy="2308324"/>
          </a:xfrm>
          <a:prstGeom prst="rect">
            <a:avLst/>
          </a:prstGeom>
        </p:spPr>
        <p:txBody>
          <a:bodyPr wrap="square">
            <a:spAutoFit/>
          </a:bodyPr>
          <a:lstStyle/>
          <a:p>
            <a:r>
              <a:rPr lang="en-US" b="1" u="sng" dirty="0" smtClean="0">
                <a:solidFill>
                  <a:prstClr val="black"/>
                </a:solidFill>
              </a:rPr>
              <a:t>Paint</a:t>
            </a:r>
            <a:r>
              <a:rPr lang="en-US" dirty="0" smtClean="0">
                <a:solidFill>
                  <a:prstClr val="black"/>
                </a:solidFill>
              </a:rPr>
              <a:t> can be used to create an aesthetically pleasing finish and to protect metal. Today there are many advanced paints that have specific properties to enhance your metal product. </a:t>
            </a:r>
            <a:r>
              <a:rPr lang="en-US" dirty="0">
                <a:solidFill>
                  <a:prstClr val="black"/>
                </a:solidFill>
              </a:rPr>
              <a:t>Paint is the most commonly used material to protect steel. Paint systems for steel structures have developed over the years to comply with industrial environmental legislation and in response to demands from bridge and building owners for improved durability performance.  </a:t>
            </a:r>
            <a:endParaRPr lang="en-US" b="1" dirty="0"/>
          </a:p>
          <a:p>
            <a:endParaRPr lang="en-US" dirty="0" smtClean="0">
              <a:solidFill>
                <a:prstClr val="black"/>
              </a:solidFill>
            </a:endParaRPr>
          </a:p>
        </p:txBody>
      </p:sp>
      <p:sp>
        <p:nvSpPr>
          <p:cNvPr id="3" name="TextBox 2"/>
          <p:cNvSpPr txBox="1"/>
          <p:nvPr/>
        </p:nvSpPr>
        <p:spPr>
          <a:xfrm>
            <a:off x="2057400" y="3276600"/>
            <a:ext cx="4267200" cy="3693319"/>
          </a:xfrm>
          <a:prstGeom prst="rect">
            <a:avLst/>
          </a:prstGeom>
          <a:noFill/>
        </p:spPr>
        <p:txBody>
          <a:bodyPr wrap="square" rtlCol="0">
            <a:spAutoFit/>
          </a:bodyPr>
          <a:lstStyle/>
          <a:p>
            <a:r>
              <a:rPr lang="en-US" dirty="0"/>
              <a:t>Paint easily flakes off of metal if applied directly to the surface. To prevent this, primer is used. It is like paint except it is designed to fill in the microscopic gaps in the material and stick to it. Applied over primer, paint adheres much </a:t>
            </a:r>
            <a:r>
              <a:rPr lang="en-US" dirty="0" smtClean="0"/>
              <a:t>better.</a:t>
            </a:r>
            <a:endParaRPr lang="en-US" dirty="0"/>
          </a:p>
          <a:p>
            <a:r>
              <a:rPr lang="en-US" dirty="0"/>
              <a:t>Primer also works as a protective agent. It resists moisture for materials that have no inherent water resistance. With most metals, without primer, </a:t>
            </a:r>
            <a:r>
              <a:rPr lang="en-US" dirty="0" smtClean="0"/>
              <a:t>oxidation </a:t>
            </a:r>
            <a:r>
              <a:rPr lang="en-US" dirty="0"/>
              <a:t>would immediately begin once exposed to moisture. </a:t>
            </a:r>
            <a:endParaRPr lang="en-US" b="1" dirty="0"/>
          </a:p>
          <a:p>
            <a:endParaRPr lang="en-US" dirty="0"/>
          </a:p>
        </p:txBody>
      </p:sp>
      <p:pic>
        <p:nvPicPr>
          <p:cNvPr id="4" name="Picture 3" descr="210664.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969441" y="4088959"/>
            <a:ext cx="3148717" cy="1828800"/>
          </a:xfrm>
          <a:prstGeom prst="rect">
            <a:avLst/>
          </a:prstGeom>
        </p:spPr>
      </p:pic>
    </p:spTree>
    <p:extLst>
      <p:ext uri="{BB962C8B-B14F-4D97-AF65-F5344CB8AC3E}">
        <p14:creationId xmlns:p14="http://schemas.microsoft.com/office/powerpoint/2010/main" val="37251795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7" name="Picture 6"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5" name="Title 1"/>
          <p:cNvSpPr txBox="1">
            <a:spLocks/>
          </p:cNvSpPr>
          <p:nvPr/>
        </p:nvSpPr>
        <p:spPr>
          <a:xfrm>
            <a:off x="1524000" y="0"/>
            <a:ext cx="7620000" cy="14176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u="sng" dirty="0" smtClean="0">
                <a:latin typeface="Helvetica"/>
                <a:cs typeface="Helvetica"/>
              </a:rPr>
              <a:t>Finishing metal</a:t>
            </a:r>
            <a:endParaRPr lang="en-GB" sz="3200" b="1" u="sng" dirty="0">
              <a:latin typeface="Helvetica"/>
              <a:cs typeface="Helvetica"/>
            </a:endParaRPr>
          </a:p>
        </p:txBody>
      </p:sp>
      <p:sp>
        <p:nvSpPr>
          <p:cNvPr id="6" name="Content Placeholder 2"/>
          <p:cNvSpPr txBox="1">
            <a:spLocks/>
          </p:cNvSpPr>
          <p:nvPr/>
        </p:nvSpPr>
        <p:spPr>
          <a:xfrm>
            <a:off x="2057400" y="1600200"/>
            <a:ext cx="6858000" cy="2133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50000"/>
              </a:spcBef>
              <a:buNone/>
            </a:pPr>
            <a:endParaRPr lang="en-GB" sz="1800" dirty="0" smtClean="0"/>
          </a:p>
          <a:p>
            <a:pPr marL="0" indent="0">
              <a:spcBef>
                <a:spcPct val="50000"/>
              </a:spcBef>
              <a:buNone/>
            </a:pPr>
            <a:endParaRPr lang="en-GB" sz="1800" dirty="0" smtClean="0"/>
          </a:p>
          <a:p>
            <a:pPr marL="0" indent="0">
              <a:spcBef>
                <a:spcPct val="50000"/>
              </a:spcBef>
              <a:buNone/>
            </a:pPr>
            <a:endParaRPr lang="en-GB" sz="1800" dirty="0"/>
          </a:p>
        </p:txBody>
      </p:sp>
      <p:sp>
        <p:nvSpPr>
          <p:cNvPr id="8" name="Rectangle 7"/>
          <p:cNvSpPr/>
          <p:nvPr/>
        </p:nvSpPr>
        <p:spPr>
          <a:xfrm>
            <a:off x="2057400" y="1143000"/>
            <a:ext cx="6781800" cy="369332"/>
          </a:xfrm>
          <a:prstGeom prst="rect">
            <a:avLst/>
          </a:prstGeom>
        </p:spPr>
        <p:txBody>
          <a:bodyPr wrap="square">
            <a:spAutoFit/>
          </a:bodyPr>
          <a:lstStyle/>
          <a:p>
            <a:r>
              <a:rPr lang="en-US" b="1" u="sng" dirty="0" smtClean="0">
                <a:solidFill>
                  <a:prstClr val="black"/>
                </a:solidFill>
              </a:rPr>
              <a:t>Dip Coating</a:t>
            </a:r>
            <a:r>
              <a:rPr lang="en-US" dirty="0" smtClean="0">
                <a:solidFill>
                  <a:prstClr val="black"/>
                </a:solidFill>
              </a:rPr>
              <a:t> can be used </a:t>
            </a:r>
          </a:p>
        </p:txBody>
      </p:sp>
    </p:spTree>
    <p:extLst>
      <p:ext uri="{BB962C8B-B14F-4D97-AF65-F5344CB8AC3E}">
        <p14:creationId xmlns:p14="http://schemas.microsoft.com/office/powerpoint/2010/main" val="11218886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1409</TotalTime>
  <Words>344</Words>
  <Application>Microsoft Office PowerPoint</Application>
  <PresentationFormat>On-screen Show (4:3)</PresentationFormat>
  <Paragraphs>35</Paragraphs>
  <Slides>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Helvetica</vt:lpstr>
      <vt:lpstr>Office Theme</vt:lpstr>
      <vt:lpstr>PowerPoint Presentation</vt:lpstr>
      <vt:lpstr>Practical Metalworking</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Plastics</dc:title>
  <dc:creator>LCampbell</dc:creator>
  <cp:lastModifiedBy>AuchAcSzumlakowskiJ</cp:lastModifiedBy>
  <cp:revision>201</cp:revision>
  <dcterms:created xsi:type="dcterms:W3CDTF">2006-08-16T00:00:00Z</dcterms:created>
  <dcterms:modified xsi:type="dcterms:W3CDTF">2019-12-19T09:18:21Z</dcterms:modified>
</cp:coreProperties>
</file>