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2"/>
  </p:notesMasterIdLst>
  <p:sldIdLst>
    <p:sldId id="365" r:id="rId2"/>
    <p:sldId id="256" r:id="rId3"/>
    <p:sldId id="366" r:id="rId4"/>
    <p:sldId id="367" r:id="rId5"/>
    <p:sldId id="368" r:id="rId6"/>
    <p:sldId id="369" r:id="rId7"/>
    <p:sldId id="370" r:id="rId8"/>
    <p:sldId id="371" r:id="rId9"/>
    <p:sldId id="372" r:id="rId10"/>
    <p:sldId id="3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90" d="100"/>
          <a:sy n="90" d="100"/>
        </p:scale>
        <p:origin x="132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19/12/2019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Machine Processes / </a:t>
            </a:r>
            <a:r>
              <a:rPr lang="en-GB" sz="1400" dirty="0" smtClean="0">
                <a:solidFill>
                  <a:srgbClr val="FF0000"/>
                </a:solidFill>
                <a:latin typeface="Helvetica"/>
                <a:cs typeface="Helvetica"/>
              </a:rPr>
              <a:t>Fabrication &amp; Thermal Joining</a:t>
            </a:r>
          </a:p>
          <a:p>
            <a:pPr algn="ctr"/>
            <a:endParaRPr lang="en-GB" sz="1800" dirty="0">
              <a:solidFill>
                <a:srgbClr val="FF0000"/>
              </a:solidFill>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5" name="Rectangle 3"/>
          <p:cNvSpPr txBox="1">
            <a:spLocks noChangeArrowheads="1"/>
          </p:cNvSpPr>
          <p:nvPr/>
        </p:nvSpPr>
        <p:spPr>
          <a:xfrm>
            <a:off x="2269067" y="2057400"/>
            <a:ext cx="68580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400" dirty="0" smtClean="0">
                <a:latin typeface="Helvetica" pitchFamily="34" charset="0"/>
                <a:cs typeface="Helvetica" pitchFamily="34" charset="0"/>
              </a:rPr>
              <a:t>Name two common welding processes?</a:t>
            </a:r>
          </a:p>
          <a:p>
            <a:pPr marL="0" indent="0">
              <a:buNone/>
            </a:pPr>
            <a:r>
              <a:rPr lang="en-GB" sz="1400" i="1" smtClean="0">
                <a:solidFill>
                  <a:srgbClr val="FF0000"/>
                </a:solidFill>
                <a:latin typeface="Helvetica" pitchFamily="34" charset="0"/>
                <a:cs typeface="Helvetica" pitchFamily="34" charset="0"/>
              </a:rPr>
              <a:t>MIG and TIG </a:t>
            </a:r>
            <a:r>
              <a:rPr lang="en-GB" sz="1400" i="1" dirty="0" smtClean="0">
                <a:solidFill>
                  <a:srgbClr val="FF0000"/>
                </a:solidFill>
                <a:latin typeface="Helvetica" pitchFamily="34" charset="0"/>
                <a:cs typeface="Helvetica" pitchFamily="34" charset="0"/>
              </a:rPr>
              <a:t>welding</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2.    Name the type of welding process we will be using in the workshop?</a:t>
            </a:r>
          </a:p>
          <a:p>
            <a:pPr marL="0" indent="0">
              <a:buNone/>
            </a:pPr>
            <a:r>
              <a:rPr lang="en-GB" sz="1400" i="1" dirty="0" smtClean="0">
                <a:solidFill>
                  <a:srgbClr val="FF0000"/>
                </a:solidFill>
                <a:latin typeface="Helvetica" pitchFamily="34" charset="0"/>
                <a:cs typeface="Helvetica" pitchFamily="34" charset="0"/>
              </a:rPr>
              <a:t>Flux Cored Welding</a:t>
            </a:r>
            <a:endParaRPr lang="en-GB" sz="1400" i="1" dirty="0">
              <a:solidFill>
                <a:srgbClr val="FF0000"/>
              </a:solidFill>
              <a:latin typeface="Helvetica" pitchFamily="34" charset="0"/>
              <a:cs typeface="Helvetica" pitchFamily="34" charset="0"/>
            </a:endParaRPr>
          </a:p>
          <a:p>
            <a:pPr>
              <a:buAutoNum type="arabicPeriod" startAt="3"/>
            </a:pPr>
            <a:r>
              <a:rPr lang="en-GB" sz="1400" dirty="0" smtClean="0">
                <a:latin typeface="Helvetica" pitchFamily="34" charset="0"/>
                <a:cs typeface="Helvetica" pitchFamily="34" charset="0"/>
              </a:rPr>
              <a:t>W</a:t>
            </a:r>
            <a:r>
              <a:rPr lang="en-US" sz="1400" dirty="0" smtClean="0">
                <a:latin typeface="Helvetica" pitchFamily="34" charset="0"/>
                <a:cs typeface="Helvetica" pitchFamily="34" charset="0"/>
              </a:rPr>
              <a:t>ha</a:t>
            </a:r>
            <a:r>
              <a:rPr lang="en-GB" sz="1400" dirty="0" smtClean="0">
                <a:latin typeface="Helvetica" pitchFamily="34" charset="0"/>
                <a:cs typeface="Helvetica" pitchFamily="34" charset="0"/>
              </a:rPr>
              <a:t>t Personal Protective Equipment must be considered when welding?</a:t>
            </a:r>
          </a:p>
          <a:p>
            <a:pPr marL="0" indent="0">
              <a:buNone/>
            </a:pPr>
            <a:r>
              <a:rPr lang="en-GB" sz="1400" i="1" dirty="0" smtClean="0">
                <a:solidFill>
                  <a:srgbClr val="FF0000"/>
                </a:solidFill>
                <a:latin typeface="Helvetica" pitchFamily="34" charset="0"/>
                <a:cs typeface="Helvetica" pitchFamily="34" charset="0"/>
              </a:rPr>
              <a:t>Welding mask, Leather apron, Gauntlets</a:t>
            </a:r>
          </a:p>
          <a:p>
            <a:pPr marL="0" indent="0">
              <a:buNone/>
            </a:pPr>
            <a:r>
              <a:rPr lang="en-GB" sz="1400" dirty="0" smtClean="0">
                <a:latin typeface="Helvetica" pitchFamily="34" charset="0"/>
                <a:cs typeface="Helvetica" pitchFamily="34" charset="0"/>
              </a:rPr>
              <a:t>4.    Why is a shielding gas used with arc welding?</a:t>
            </a:r>
          </a:p>
          <a:p>
            <a:pPr marL="0" indent="0">
              <a:buNone/>
            </a:pPr>
            <a:r>
              <a:rPr lang="en-GB" sz="1400" i="1" dirty="0" smtClean="0">
                <a:solidFill>
                  <a:srgbClr val="FF0000"/>
                </a:solidFill>
                <a:latin typeface="Helvetica" pitchFamily="34" charset="0"/>
                <a:cs typeface="Helvetica" pitchFamily="34" charset="0"/>
              </a:rPr>
              <a:t>To protect the weld pool</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5.    Why is it important to clean metal from paint, dirt and grease before welding?</a:t>
            </a:r>
          </a:p>
          <a:p>
            <a:pPr marL="0" indent="0">
              <a:buNone/>
            </a:pPr>
            <a:r>
              <a:rPr lang="en-GB" sz="1400" i="1" dirty="0" smtClean="0">
                <a:solidFill>
                  <a:srgbClr val="FF0000"/>
                </a:solidFill>
                <a:latin typeface="Helvetica" pitchFamily="34" charset="0"/>
                <a:cs typeface="Helvetica" pitchFamily="34" charset="0"/>
              </a:rPr>
              <a:t>To ensure a good weld circuit</a:t>
            </a:r>
            <a:endParaRPr lang="en-GB" sz="1400" i="1" dirty="0">
              <a:solidFill>
                <a:srgbClr val="FF0000"/>
              </a:solidFill>
              <a:latin typeface="Helvetica" pitchFamily="34" charset="0"/>
              <a:cs typeface="Helvetica" pitchFamily="34" charset="0"/>
            </a:endParaRPr>
          </a:p>
          <a:p>
            <a:pPr>
              <a:buAutoNum type="arabicPeriod" startAt="6"/>
            </a:pPr>
            <a:r>
              <a:rPr lang="en-GB" sz="1400" dirty="0" smtClean="0">
                <a:latin typeface="Helvetica" pitchFamily="34" charset="0"/>
                <a:cs typeface="Helvetica" pitchFamily="34" charset="0"/>
              </a:rPr>
              <a:t>What does MIG stand for?</a:t>
            </a:r>
          </a:p>
          <a:p>
            <a:pPr marL="0" indent="0">
              <a:buNone/>
            </a:pPr>
            <a:r>
              <a:rPr lang="en-GB" sz="1400" i="1" dirty="0" smtClean="0">
                <a:solidFill>
                  <a:srgbClr val="FF0000"/>
                </a:solidFill>
                <a:latin typeface="Helvetica" pitchFamily="34" charset="0"/>
                <a:cs typeface="Helvetica" pitchFamily="34" charset="0"/>
              </a:rPr>
              <a:t>Metal Inert Gas</a:t>
            </a:r>
          </a:p>
          <a:p>
            <a:pPr marL="0" indent="0">
              <a:buNone/>
            </a:pPr>
            <a:endParaRPr lang="en-GB" sz="1400" dirty="0" smtClean="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8"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a:t>
            </a:r>
            <a:r>
              <a:rPr lang="en-GB" sz="4000" b="1" smtClean="0">
                <a:latin typeface="Helvetica"/>
                <a:cs typeface="Helvetica"/>
              </a:rPr>
              <a:t>Questions 13</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246922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fontScale="92500" lnSpcReduction="10000"/>
          </a:bodyPr>
          <a:lstStyle/>
          <a:p>
            <a:endParaRPr lang="en-GB" dirty="0" smtClean="0">
              <a:latin typeface="Helvetica"/>
              <a:cs typeface="Helvetica"/>
            </a:endParaRPr>
          </a:p>
          <a:p>
            <a:r>
              <a:rPr lang="en-GB" sz="2400" dirty="0" smtClean="0">
                <a:solidFill>
                  <a:srgbClr val="FF0000"/>
                </a:solidFill>
                <a:latin typeface="Helvetica"/>
                <a:cs typeface="Helvetica"/>
              </a:rPr>
              <a:t>Unit 3: Thermal Joining &amp; Fabrication</a:t>
            </a: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Arc Welding</a:t>
            </a:r>
          </a:p>
          <a:p>
            <a:endParaRPr lang="en-GB" sz="2400" dirty="0" smtClean="0">
              <a:solidFill>
                <a:srgbClr val="FF0000"/>
              </a:solidFill>
              <a:latin typeface="Helvetica"/>
              <a:cs typeface="Helvetica"/>
            </a:endParaRPr>
          </a:p>
          <a:p>
            <a:r>
              <a:rPr lang="en-GB" sz="2400" i="1" dirty="0" smtClean="0">
                <a:solidFill>
                  <a:srgbClr val="FF0000"/>
                </a:solidFill>
                <a:latin typeface="Helvetica"/>
                <a:cs typeface="Helvetica"/>
              </a:rPr>
              <a:t>Safety Rating: (High)</a:t>
            </a: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Arc Welding</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Arc welding is a process that is used to join metal to metal by using electricity to create enough heat to melt them together. It is a type of welding that uses a power supply to create an electric arc between an electrode and the base material to melt the metals at the welding point.  The welding region is usually protected by some type of shielding gas. Arc welding processes may be manual, semi-automatic, or fully automated.</a:t>
            </a:r>
          </a:p>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9" name="Rectangle 8"/>
          <p:cNvSpPr/>
          <p:nvPr/>
        </p:nvSpPr>
        <p:spPr>
          <a:xfrm>
            <a:off x="2057400" y="5410200"/>
            <a:ext cx="6858000" cy="923330"/>
          </a:xfrm>
          <a:prstGeom prst="rect">
            <a:avLst/>
          </a:prstGeom>
        </p:spPr>
        <p:txBody>
          <a:bodyPr wrap="square">
            <a:spAutoFit/>
          </a:bodyPr>
          <a:lstStyle/>
          <a:p>
            <a:pPr>
              <a:buNone/>
            </a:pPr>
            <a:r>
              <a:rPr lang="en-GB" dirty="0" smtClean="0"/>
              <a:t>The most common welding processes used for fabricating metals are; </a:t>
            </a:r>
            <a:r>
              <a:rPr lang="en-GB" dirty="0"/>
              <a:t>G</a:t>
            </a:r>
            <a:r>
              <a:rPr lang="en-GB" dirty="0" smtClean="0"/>
              <a:t>as </a:t>
            </a:r>
            <a:r>
              <a:rPr lang="en-GB" dirty="0"/>
              <a:t>M</a:t>
            </a:r>
            <a:r>
              <a:rPr lang="en-GB" dirty="0" smtClean="0"/>
              <a:t>etal </a:t>
            </a:r>
            <a:r>
              <a:rPr lang="en-GB" dirty="0"/>
              <a:t>A</a:t>
            </a:r>
            <a:r>
              <a:rPr lang="en-GB" dirty="0" smtClean="0"/>
              <a:t>rc welding (MIG), Flux </a:t>
            </a:r>
            <a:r>
              <a:rPr lang="en-GB" dirty="0"/>
              <a:t>C</a:t>
            </a:r>
            <a:r>
              <a:rPr lang="en-GB" dirty="0" smtClean="0"/>
              <a:t>ored welding, Gas </a:t>
            </a:r>
            <a:r>
              <a:rPr lang="en-GB" dirty="0"/>
              <a:t>T</a:t>
            </a:r>
            <a:r>
              <a:rPr lang="en-GB" dirty="0" smtClean="0"/>
              <a:t>ungsten </a:t>
            </a:r>
            <a:r>
              <a:rPr lang="en-GB" dirty="0"/>
              <a:t>A</a:t>
            </a:r>
            <a:r>
              <a:rPr lang="en-GB" dirty="0" smtClean="0"/>
              <a:t>rc welding (TIG) and Shielded </a:t>
            </a:r>
            <a:r>
              <a:rPr lang="en-GB" dirty="0"/>
              <a:t>M</a:t>
            </a:r>
            <a:r>
              <a:rPr lang="en-GB" dirty="0" smtClean="0"/>
              <a:t>etal </a:t>
            </a:r>
            <a:r>
              <a:rPr lang="en-GB" dirty="0"/>
              <a:t>A</a:t>
            </a:r>
            <a:r>
              <a:rPr lang="en-GB" dirty="0" smtClean="0"/>
              <a:t>rc welding (stick electrode).</a:t>
            </a:r>
            <a:endParaRPr lang="en-GB" dirty="0"/>
          </a:p>
        </p:txBody>
      </p:sp>
      <p:pic>
        <p:nvPicPr>
          <p:cNvPr id="2" name="Picture 1" descr="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3581400"/>
            <a:ext cx="2819400" cy="1676400"/>
          </a:xfrm>
          <a:prstGeom prst="rect">
            <a:avLst/>
          </a:prstGeom>
        </p:spPr>
      </p:pic>
      <p:pic>
        <p:nvPicPr>
          <p:cNvPr id="8" name="Picture 7" descr="tig-welding-carbon-steel-300x22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3810000"/>
            <a:ext cx="1676400" cy="1447800"/>
          </a:xfrm>
          <a:prstGeom prst="rect">
            <a:avLst/>
          </a:prstGeom>
        </p:spPr>
      </p:pic>
      <p:pic>
        <p:nvPicPr>
          <p:cNvPr id="11" name="Picture 10" descr="hrdp-1107-22-MIG_welding_guide.jpg"/>
          <p:cNvPicPr>
            <a:picLocks noChangeAspect="1"/>
          </p:cNvPicPr>
          <p:nvPr/>
        </p:nvPicPr>
        <p:blipFill rotWithShape="1">
          <a:blip r:embed="rId6" cstate="print">
            <a:extLst>
              <a:ext uri="{28A0092B-C50C-407E-A947-70E740481C1C}">
                <a14:useLocalDpi xmlns:a14="http://schemas.microsoft.com/office/drawing/2010/main" val="0"/>
              </a:ext>
            </a:extLst>
          </a:blip>
          <a:srcRect l="2977" r="4063" b="16721"/>
          <a:stretch/>
        </p:blipFill>
        <p:spPr>
          <a:xfrm>
            <a:off x="3886200" y="3810000"/>
            <a:ext cx="1828800" cy="1447800"/>
          </a:xfrm>
          <a:prstGeom prst="rect">
            <a:avLst/>
          </a:prstGeom>
        </p:spPr>
      </p:pic>
    </p:spTree>
    <p:extLst>
      <p:ext uri="{BB962C8B-B14F-4D97-AF65-F5344CB8AC3E}">
        <p14:creationId xmlns:p14="http://schemas.microsoft.com/office/powerpoint/2010/main" val="14483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MIG Welding</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828800"/>
            <a:ext cx="6629400" cy="2308324"/>
          </a:xfrm>
          <a:prstGeom prst="rect">
            <a:avLst/>
          </a:prstGeom>
        </p:spPr>
        <p:txBody>
          <a:bodyPr wrap="square">
            <a:spAutoFit/>
          </a:bodyPr>
          <a:lstStyle/>
          <a:p>
            <a:r>
              <a:rPr lang="en-US" dirty="0" smtClean="0"/>
              <a:t>The type of welding commonly used in a school workshop is a Gas </a:t>
            </a:r>
            <a:r>
              <a:rPr lang="en-US" dirty="0"/>
              <a:t>Metal Arc </a:t>
            </a:r>
            <a:r>
              <a:rPr lang="en-US" dirty="0" smtClean="0"/>
              <a:t>Welding process called </a:t>
            </a:r>
            <a:r>
              <a:rPr lang="en-US" dirty="0"/>
              <a:t>(MIG</a:t>
            </a:r>
            <a:r>
              <a:rPr lang="en-US" dirty="0" smtClean="0"/>
              <a:t>) welding. MIG stands for Metal Inert Gas. </a:t>
            </a:r>
            <a:r>
              <a:rPr lang="en-US" dirty="0"/>
              <a:t>This process consists of feeding a bare metal filler </a:t>
            </a:r>
            <a:r>
              <a:rPr lang="en-US" dirty="0" smtClean="0"/>
              <a:t>wire in </a:t>
            </a:r>
            <a:r>
              <a:rPr lang="en-US" dirty="0"/>
              <a:t>conjunction with a shielding gas through a hand held torch unit. The welding wire picks up electric current supplied by a </a:t>
            </a:r>
            <a:r>
              <a:rPr lang="en-US" dirty="0" smtClean="0"/>
              <a:t>power </a:t>
            </a:r>
            <a:r>
              <a:rPr lang="en-US" dirty="0"/>
              <a:t>source. On contact, it creates an arc </a:t>
            </a:r>
            <a:r>
              <a:rPr lang="en-US" dirty="0" smtClean="0"/>
              <a:t>that does the welding.</a:t>
            </a:r>
          </a:p>
          <a:p>
            <a:endParaRPr lang="en-US" dirty="0"/>
          </a:p>
          <a:p>
            <a:endParaRPr lang="en-US" dirty="0"/>
          </a:p>
        </p:txBody>
      </p:sp>
      <p:pic>
        <p:nvPicPr>
          <p:cNvPr id="10" name="Picture 9" descr="Screen-shot-2012-06-06-at-9.21.50-A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4114800"/>
            <a:ext cx="2133600" cy="1752600"/>
          </a:xfrm>
          <a:prstGeom prst="rect">
            <a:avLst/>
          </a:prstGeom>
        </p:spPr>
      </p:pic>
      <p:pic>
        <p:nvPicPr>
          <p:cNvPr id="11" name="Picture 10" descr="gas-metal-arc-weldin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4114800"/>
            <a:ext cx="3886200" cy="1752600"/>
          </a:xfrm>
          <a:prstGeom prst="rect">
            <a:avLst/>
          </a:prstGeom>
        </p:spPr>
      </p:pic>
    </p:spTree>
    <p:extLst>
      <p:ext uri="{BB962C8B-B14F-4D97-AF65-F5344CB8AC3E}">
        <p14:creationId xmlns:p14="http://schemas.microsoft.com/office/powerpoint/2010/main" val="2970725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Flux Core Welding</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3" name="Rectangle 2"/>
          <p:cNvSpPr/>
          <p:nvPr/>
        </p:nvSpPr>
        <p:spPr>
          <a:xfrm>
            <a:off x="2057400" y="1676400"/>
            <a:ext cx="6781800" cy="4801315"/>
          </a:xfrm>
          <a:prstGeom prst="rect">
            <a:avLst/>
          </a:prstGeom>
        </p:spPr>
        <p:txBody>
          <a:bodyPr wrap="square">
            <a:spAutoFit/>
          </a:bodyPr>
          <a:lstStyle/>
          <a:p>
            <a:r>
              <a:rPr lang="en-US" dirty="0" smtClean="0"/>
              <a:t>A very similar type of welding, due to it using the same constant current equipment as MIG, is Self</a:t>
            </a:r>
            <a:r>
              <a:rPr lang="en-US" dirty="0"/>
              <a:t>-shielded flux-cored </a:t>
            </a:r>
            <a:r>
              <a:rPr lang="en-US" dirty="0" smtClean="0"/>
              <a:t>welding. This is the type of welding we will be doing in the school workshop. This </a:t>
            </a:r>
            <a:r>
              <a:rPr lang="en-US" dirty="0"/>
              <a:t>is </a:t>
            </a:r>
            <a:r>
              <a:rPr lang="en-US" dirty="0" smtClean="0"/>
              <a:t>also a </a:t>
            </a:r>
            <a:r>
              <a:rPr lang="en-US" dirty="0"/>
              <a:t>wire welding </a:t>
            </a:r>
            <a:r>
              <a:rPr lang="en-US" dirty="0" smtClean="0"/>
              <a:t>process like MIG </a:t>
            </a:r>
            <a:r>
              <a:rPr lang="en-US" dirty="0"/>
              <a:t>in which a </a:t>
            </a:r>
            <a:r>
              <a:rPr lang="en-US" dirty="0" smtClean="0"/>
              <a:t>continuous </a:t>
            </a:r>
            <a:r>
              <a:rPr lang="en-US" dirty="0"/>
              <a:t>wire electrode is fed through the welding gun into the weld joint</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Self</a:t>
            </a:r>
            <a:r>
              <a:rPr lang="en-US" dirty="0"/>
              <a:t>-shielded flux-cored welding differs from MIG welding in that it doesn’t require an external shielding </a:t>
            </a:r>
            <a:r>
              <a:rPr lang="en-US" dirty="0" smtClean="0"/>
              <a:t>gas </a:t>
            </a:r>
            <a:r>
              <a:rPr lang="en-US" dirty="0"/>
              <a:t>in order to protect the weld pool from </a:t>
            </a:r>
            <a:r>
              <a:rPr lang="en-US" dirty="0" smtClean="0"/>
              <a:t>contamination. </a:t>
            </a:r>
            <a:r>
              <a:rPr lang="en-US" dirty="0"/>
              <a:t>Instead of an external shielding gas, a flux compound contained within </a:t>
            </a:r>
            <a:r>
              <a:rPr lang="en-US" dirty="0" smtClean="0"/>
              <a:t>a hollow </a:t>
            </a:r>
            <a:r>
              <a:rPr lang="en-US" dirty="0"/>
              <a:t>wire reacts with the welding arc to form a gas that protects the weld </a:t>
            </a:r>
            <a:r>
              <a:rPr lang="en-US" dirty="0" smtClean="0"/>
              <a:t>pool.</a:t>
            </a:r>
            <a:endParaRPr lang="en-US" dirty="0"/>
          </a:p>
        </p:txBody>
      </p:sp>
      <p:pic>
        <p:nvPicPr>
          <p:cNvPr id="8" name="Picture 7" descr="Flux-Cored-Arc-Welding-Course-FCAW-Boiler-Making-Course_5.jpg"/>
          <p:cNvPicPr>
            <a:picLocks noChangeAspect="1"/>
          </p:cNvPicPr>
          <p:nvPr/>
        </p:nvPicPr>
        <p:blipFill rotWithShape="1">
          <a:blip r:embed="rId4" cstate="print">
            <a:extLst>
              <a:ext uri="{28A0092B-C50C-407E-A947-70E740481C1C}">
                <a14:useLocalDpi xmlns:a14="http://schemas.microsoft.com/office/drawing/2010/main" val="0"/>
              </a:ext>
            </a:extLst>
          </a:blip>
          <a:srcRect b="11467"/>
          <a:stretch/>
        </p:blipFill>
        <p:spPr>
          <a:xfrm>
            <a:off x="2667000" y="3429000"/>
            <a:ext cx="2209800" cy="1371600"/>
          </a:xfrm>
          <a:prstGeom prst="rect">
            <a:avLst/>
          </a:prstGeom>
        </p:spPr>
      </p:pic>
      <p:pic>
        <p:nvPicPr>
          <p:cNvPr id="9" name="Picture 8" descr="Figure-3-Schematic-flux-cored-arc-welding-proces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3429000"/>
            <a:ext cx="3011309" cy="1371599"/>
          </a:xfrm>
          <a:prstGeom prst="rect">
            <a:avLst/>
          </a:prstGeom>
          <a:ln>
            <a:solidFill>
              <a:schemeClr val="tx1"/>
            </a:solidFill>
          </a:ln>
        </p:spPr>
      </p:pic>
    </p:spTree>
    <p:extLst>
      <p:ext uri="{BB962C8B-B14F-4D97-AF65-F5344CB8AC3E}">
        <p14:creationId xmlns:p14="http://schemas.microsoft.com/office/powerpoint/2010/main" val="1850491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Safety / PPE</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3" name="Rectangle 2"/>
          <p:cNvSpPr/>
          <p:nvPr/>
        </p:nvSpPr>
        <p:spPr>
          <a:xfrm>
            <a:off x="1981200" y="1676400"/>
            <a:ext cx="6858000" cy="923330"/>
          </a:xfrm>
          <a:prstGeom prst="rect">
            <a:avLst/>
          </a:prstGeom>
        </p:spPr>
        <p:txBody>
          <a:bodyPr wrap="square">
            <a:spAutoFit/>
          </a:bodyPr>
          <a:lstStyle/>
          <a:p>
            <a:r>
              <a:rPr lang="en-US" dirty="0" smtClean="0"/>
              <a:t>There are many health and safety issues to consider before setting up and using a welding rig.  These include; ventilation, arc rays, spatter and electric shock. </a:t>
            </a:r>
          </a:p>
        </p:txBody>
      </p:sp>
      <p:sp>
        <p:nvSpPr>
          <p:cNvPr id="17" name="Rectangle 16"/>
          <p:cNvSpPr/>
          <p:nvPr/>
        </p:nvSpPr>
        <p:spPr>
          <a:xfrm>
            <a:off x="1981200" y="2743200"/>
            <a:ext cx="3886200" cy="3970318"/>
          </a:xfrm>
          <a:prstGeom prst="rect">
            <a:avLst/>
          </a:prstGeom>
        </p:spPr>
        <p:txBody>
          <a:bodyPr wrap="square">
            <a:spAutoFit/>
          </a:bodyPr>
          <a:lstStyle/>
          <a:p>
            <a:r>
              <a:rPr lang="en-US" dirty="0"/>
              <a:t>Arc Rays are bright bursts of light that come from the welding arc and must not be directly looked at.  The arc rays can cause </a:t>
            </a:r>
            <a:r>
              <a:rPr lang="en-US" dirty="0" smtClean="0"/>
              <a:t>retinal burning </a:t>
            </a:r>
            <a:r>
              <a:rPr lang="en-US" dirty="0"/>
              <a:t>in </a:t>
            </a:r>
            <a:r>
              <a:rPr lang="en-US" dirty="0" smtClean="0"/>
              <a:t>the </a:t>
            </a:r>
            <a:r>
              <a:rPr lang="en-US" dirty="0"/>
              <a:t>eye or ‘arc eye’.  An automatic </a:t>
            </a:r>
            <a:r>
              <a:rPr lang="en-US" dirty="0" smtClean="0"/>
              <a:t>darkening </a:t>
            </a:r>
            <a:r>
              <a:rPr lang="en-US" dirty="0"/>
              <a:t>mask </a:t>
            </a:r>
            <a:r>
              <a:rPr lang="en-US" dirty="0" smtClean="0"/>
              <a:t>must </a:t>
            </a:r>
            <a:r>
              <a:rPr lang="en-US" dirty="0"/>
              <a:t>be worn </a:t>
            </a:r>
            <a:r>
              <a:rPr lang="en-US" dirty="0" smtClean="0"/>
              <a:t>to protect from these harmful rays.</a:t>
            </a:r>
          </a:p>
          <a:p>
            <a:endParaRPr lang="en-US" dirty="0"/>
          </a:p>
          <a:p>
            <a:r>
              <a:rPr lang="en-US" dirty="0" smtClean="0"/>
              <a:t>When welding we must also wear a leather apron and leather Gauntlets to protect from spatter (small droplets of molten material). It is also advised that the welder wear toe-capped boots or leather footwear.</a:t>
            </a:r>
            <a:endParaRPr lang="en-US" dirty="0"/>
          </a:p>
        </p:txBody>
      </p:sp>
      <p:pic>
        <p:nvPicPr>
          <p:cNvPr id="10" name="Picture 9" descr="89a569fc443c007478d19ffb46df2efc.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4876800"/>
            <a:ext cx="1649506" cy="1676400"/>
          </a:xfrm>
          <a:prstGeom prst="rect">
            <a:avLst/>
          </a:prstGeom>
        </p:spPr>
      </p:pic>
      <p:pic>
        <p:nvPicPr>
          <p:cNvPr id="11" name="Picture 10" descr="Welding-Gauntlet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5181600"/>
            <a:ext cx="914400" cy="771576"/>
          </a:xfrm>
          <a:prstGeom prst="rect">
            <a:avLst/>
          </a:prstGeom>
        </p:spPr>
      </p:pic>
      <p:pic>
        <p:nvPicPr>
          <p:cNvPr id="2" name="Picture 1" descr="271330.jpg"/>
          <p:cNvPicPr>
            <a:picLocks noChangeAspect="1"/>
          </p:cNvPicPr>
          <p:nvPr/>
        </p:nvPicPr>
        <p:blipFill rotWithShape="1">
          <a:blip r:embed="rId6" cstate="print">
            <a:extLst>
              <a:ext uri="{28A0092B-C50C-407E-A947-70E740481C1C}">
                <a14:useLocalDpi xmlns:a14="http://schemas.microsoft.com/office/drawing/2010/main" val="0"/>
              </a:ext>
            </a:extLst>
          </a:blip>
          <a:srcRect l="16916" t="6650" r="11788" b="5372"/>
          <a:stretch/>
        </p:blipFill>
        <p:spPr>
          <a:xfrm flipH="1">
            <a:off x="6477000" y="2590800"/>
            <a:ext cx="1841500" cy="2209799"/>
          </a:xfrm>
          <a:prstGeom prst="rect">
            <a:avLst/>
          </a:prstGeom>
        </p:spPr>
      </p:pic>
      <p:pic>
        <p:nvPicPr>
          <p:cNvPr id="12" name="Picture 11" descr="international-warning-symbols-flammable-material-w1546-ba.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9600" y="4876800"/>
            <a:ext cx="457200" cy="457200"/>
          </a:xfrm>
          <a:prstGeom prst="rect">
            <a:avLst/>
          </a:prstGeom>
        </p:spPr>
      </p:pic>
    </p:spTree>
    <p:extLst>
      <p:ext uri="{BB962C8B-B14F-4D97-AF65-F5344CB8AC3E}">
        <p14:creationId xmlns:p14="http://schemas.microsoft.com/office/powerpoint/2010/main" val="2946739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Safety / PPE</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3" name="Rectangle 2"/>
          <p:cNvSpPr/>
          <p:nvPr/>
        </p:nvSpPr>
        <p:spPr>
          <a:xfrm>
            <a:off x="2057400" y="1676400"/>
            <a:ext cx="6781800" cy="923330"/>
          </a:xfrm>
          <a:prstGeom prst="rect">
            <a:avLst/>
          </a:prstGeom>
        </p:spPr>
        <p:txBody>
          <a:bodyPr wrap="square">
            <a:spAutoFit/>
          </a:bodyPr>
          <a:lstStyle/>
          <a:p>
            <a:r>
              <a:rPr lang="en-US" dirty="0" smtClean="0"/>
              <a:t>Before welding you must also ensure the earth clamp (shown below) is secured to the work piece to be welded.  The metal should be free from any paint, dirt or grease.  This will ensure a good welding circuit.</a:t>
            </a:r>
          </a:p>
        </p:txBody>
      </p:sp>
      <p:pic>
        <p:nvPicPr>
          <p:cNvPr id="8" name="Picture 7" descr="grounding-metal-welding.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124200"/>
            <a:ext cx="4007922" cy="3238500"/>
          </a:xfrm>
          <a:prstGeom prst="rect">
            <a:avLst/>
          </a:prstGeom>
        </p:spPr>
      </p:pic>
      <p:pic>
        <p:nvPicPr>
          <p:cNvPr id="2" name="Picture 1" descr="MIG_WELDING_EARTH_CLAMP.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3124200"/>
            <a:ext cx="2667000" cy="1872130"/>
          </a:xfrm>
          <a:prstGeom prst="rect">
            <a:avLst/>
          </a:prstGeom>
        </p:spPr>
      </p:pic>
    </p:spTree>
    <p:extLst>
      <p:ext uri="{BB962C8B-B14F-4D97-AF65-F5344CB8AC3E}">
        <p14:creationId xmlns:p14="http://schemas.microsoft.com/office/powerpoint/2010/main" val="3775507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Weld </a:t>
            </a:r>
            <a:r>
              <a:rPr lang="mr-IN" sz="1800" b="1" u="sng" dirty="0" smtClean="0">
                <a:latin typeface="Helvetica"/>
                <a:cs typeface="Helvetica"/>
              </a:rPr>
              <a:t>–</a:t>
            </a:r>
            <a:r>
              <a:rPr lang="en-GB" sz="1800" b="1" u="sng" dirty="0" smtClean="0">
                <a:latin typeface="Helvetica"/>
                <a:cs typeface="Helvetica"/>
              </a:rPr>
              <a:t> Practice Makes Perfect!</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3" name="Rectangle 2"/>
          <p:cNvSpPr/>
          <p:nvPr/>
        </p:nvSpPr>
        <p:spPr>
          <a:xfrm>
            <a:off x="2057400" y="1752600"/>
            <a:ext cx="3200400" cy="2862323"/>
          </a:xfrm>
          <a:prstGeom prst="rect">
            <a:avLst/>
          </a:prstGeom>
        </p:spPr>
        <p:txBody>
          <a:bodyPr wrap="square">
            <a:spAutoFit/>
          </a:bodyPr>
          <a:lstStyle/>
          <a:p>
            <a:r>
              <a:rPr lang="en-US" dirty="0" smtClean="0"/>
              <a:t>Welding is a process that takes a lot of practice to perfect. Once the power and feed setting are right, it is all about experience and technique.  Ideally, the arc should be slightly moved  back and forth across the seem to be welded.  The most attractive welds are likened to a stack of pennies.</a:t>
            </a:r>
          </a:p>
        </p:txBody>
      </p:sp>
      <p:pic>
        <p:nvPicPr>
          <p:cNvPr id="9" name="Picture 8" descr="speed-faults-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4724401"/>
            <a:ext cx="2209800" cy="1741714"/>
          </a:xfrm>
          <a:prstGeom prst="rect">
            <a:avLst/>
          </a:prstGeom>
        </p:spPr>
      </p:pic>
      <p:pic>
        <p:nvPicPr>
          <p:cNvPr id="10" name="Picture 9" descr="fcaw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1981200"/>
            <a:ext cx="3200400" cy="2438400"/>
          </a:xfrm>
          <a:prstGeom prst="rect">
            <a:avLst/>
          </a:prstGeom>
        </p:spPr>
      </p:pic>
      <p:pic>
        <p:nvPicPr>
          <p:cNvPr id="11" name="Picture 10" descr="2f-mig-weld-hobart-trek-180.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4724400"/>
            <a:ext cx="1981200" cy="1676400"/>
          </a:xfrm>
          <a:prstGeom prst="rect">
            <a:avLst/>
          </a:prstGeom>
        </p:spPr>
      </p:pic>
      <p:pic>
        <p:nvPicPr>
          <p:cNvPr id="12" name="Picture 11" descr="f71db43f-a1b7-42ea-8e70-2c68d14f92c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9400" y="4724398"/>
            <a:ext cx="1828800" cy="1711679"/>
          </a:xfrm>
          <a:prstGeom prst="rect">
            <a:avLst/>
          </a:prstGeom>
        </p:spPr>
      </p:pic>
    </p:spTree>
    <p:extLst>
      <p:ext uri="{BB962C8B-B14F-4D97-AF65-F5344CB8AC3E}">
        <p14:creationId xmlns:p14="http://schemas.microsoft.com/office/powerpoint/2010/main" val="940180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2057400" y="1600200"/>
            <a:ext cx="68580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14" name="Rectangle 3"/>
          <p:cNvSpPr txBox="1">
            <a:spLocks noChangeArrowheads="1"/>
          </p:cNvSpPr>
          <p:nvPr/>
        </p:nvSpPr>
        <p:spPr>
          <a:xfrm>
            <a:off x="2269067" y="2057400"/>
            <a:ext cx="68580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400" dirty="0" smtClean="0">
                <a:latin typeface="Helvetica" pitchFamily="34" charset="0"/>
                <a:cs typeface="Helvetica" pitchFamily="34" charset="0"/>
              </a:rPr>
              <a:t>Name two common welding processes?</a:t>
            </a:r>
          </a:p>
          <a:p>
            <a:pPr>
              <a:buAutoNum type="arabicPeriod"/>
            </a:pPr>
            <a:endParaRPr lang="en-GB" sz="1400" dirty="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Name the type of welding process we will be using in the workshop?</a:t>
            </a:r>
          </a:p>
          <a:p>
            <a:pPr>
              <a:buAutoNum type="arabicPeriod"/>
            </a:pPr>
            <a:endParaRPr lang="en-GB" sz="1400" dirty="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W</a:t>
            </a:r>
            <a:r>
              <a:rPr lang="en-US" sz="1400" dirty="0" smtClean="0">
                <a:latin typeface="Helvetica" pitchFamily="34" charset="0"/>
                <a:cs typeface="Helvetica" pitchFamily="34" charset="0"/>
              </a:rPr>
              <a:t>ha</a:t>
            </a:r>
            <a:r>
              <a:rPr lang="en-GB" sz="1400" dirty="0" smtClean="0">
                <a:latin typeface="Helvetica" pitchFamily="34" charset="0"/>
                <a:cs typeface="Helvetica" pitchFamily="34" charset="0"/>
              </a:rPr>
              <a:t>t Personal Protective Equipment must be considered when welding?</a:t>
            </a:r>
          </a:p>
          <a:p>
            <a:pPr marL="0" indent="0">
              <a:buNone/>
            </a:pPr>
            <a:endParaRPr lang="en-GB" sz="1400" dirty="0" smtClean="0">
              <a:latin typeface="Helvetica" pitchFamily="34" charset="0"/>
              <a:cs typeface="Helvetica" pitchFamily="34" charset="0"/>
            </a:endParaRPr>
          </a:p>
          <a:p>
            <a:pPr>
              <a:buNone/>
            </a:pPr>
            <a:r>
              <a:rPr lang="en-GB" sz="1400" dirty="0" smtClean="0">
                <a:latin typeface="Helvetica" pitchFamily="34" charset="0"/>
                <a:cs typeface="Helvetica" pitchFamily="34" charset="0"/>
              </a:rPr>
              <a:t>4.    Why is a shielding gas used with arc welding?</a:t>
            </a:r>
          </a:p>
          <a:p>
            <a:pPr>
              <a:buAutoNum type="arabicPeriod"/>
            </a:pPr>
            <a:endParaRPr lang="en-GB" sz="1400" dirty="0">
              <a:latin typeface="Helvetica" pitchFamily="34" charset="0"/>
              <a:cs typeface="Helvetica" pitchFamily="34" charset="0"/>
            </a:endParaRPr>
          </a:p>
          <a:p>
            <a:pPr>
              <a:buNone/>
            </a:pPr>
            <a:r>
              <a:rPr lang="en-GB" sz="1400" dirty="0" smtClean="0">
                <a:latin typeface="Helvetica" pitchFamily="34" charset="0"/>
                <a:cs typeface="Helvetica" pitchFamily="34" charset="0"/>
              </a:rPr>
              <a:t>5.    Why is it important to clean metal from paint, dirt and grease before welding?</a:t>
            </a:r>
          </a:p>
          <a:p>
            <a:pPr>
              <a:buNone/>
            </a:pPr>
            <a:endParaRPr lang="en-GB" sz="1400" dirty="0">
              <a:latin typeface="Helvetica" pitchFamily="34" charset="0"/>
              <a:cs typeface="Helvetica" pitchFamily="34" charset="0"/>
            </a:endParaRPr>
          </a:p>
          <a:p>
            <a:pPr>
              <a:buNone/>
            </a:pPr>
            <a:r>
              <a:rPr lang="en-GB" sz="1400" dirty="0" smtClean="0">
                <a:latin typeface="Helvetica" pitchFamily="34" charset="0"/>
                <a:cs typeface="Helvetica" pitchFamily="34" charset="0"/>
              </a:rPr>
              <a:t>6.    What does MIG stand for?</a:t>
            </a: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15"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13</a:t>
            </a:r>
            <a:endParaRPr lang="en-GB" sz="4000" b="1" dirty="0">
              <a:latin typeface="Helvetica"/>
              <a:cs typeface="Helvetica"/>
            </a:endParaRPr>
          </a:p>
        </p:txBody>
      </p:sp>
      <p:sp>
        <p:nvSpPr>
          <p:cNvPr id="16" name="Rectangle 15"/>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3077932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1461</TotalTime>
  <Words>809</Words>
  <Application>Microsoft Office PowerPoint</Application>
  <PresentationFormat>On-screen Show (4:3)</PresentationFormat>
  <Paragraphs>116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Office Theme</vt:lpstr>
      <vt:lpstr>PowerPoint Presentation</vt:lpstr>
      <vt:lpstr>Practical Metalworking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AuchAcSzumlakowskiJ</cp:lastModifiedBy>
  <cp:revision>213</cp:revision>
  <dcterms:created xsi:type="dcterms:W3CDTF">2006-08-16T00:00:00Z</dcterms:created>
  <dcterms:modified xsi:type="dcterms:W3CDTF">2019-12-19T09:16:57Z</dcterms:modified>
</cp:coreProperties>
</file>