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0"/>
  </p:notesMasterIdLst>
  <p:sldIdLst>
    <p:sldId id="365" r:id="rId2"/>
    <p:sldId id="256" r:id="rId3"/>
    <p:sldId id="366" r:id="rId4"/>
    <p:sldId id="367" r:id="rId5"/>
    <p:sldId id="368" r:id="rId6"/>
    <p:sldId id="369" r:id="rId7"/>
    <p:sldId id="370" r:id="rId8"/>
    <p:sldId id="37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746" autoAdjust="0"/>
  </p:normalViewPr>
  <p:slideViewPr>
    <p:cSldViewPr>
      <p:cViewPr varScale="1">
        <p:scale>
          <a:sx n="87" d="100"/>
          <a:sy n="87"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19/12/2019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a:p>
        </p:txBody>
      </p:sp>
    </p:spTree>
    <p:extLst>
      <p:ext uri="{BB962C8B-B14F-4D97-AF65-F5344CB8AC3E}">
        <p14:creationId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Bench Skills / Machine Processes</a:t>
            </a:r>
            <a:r>
              <a:rPr lang="en-GB" sz="1400" dirty="0" smtClean="0">
                <a:solidFill>
                  <a:srgbClr val="FF0000"/>
                </a:solidFill>
                <a:latin typeface="Helvetica"/>
                <a:cs typeface="Helvetica"/>
              </a:rPr>
              <a:t> </a:t>
            </a:r>
            <a:r>
              <a:rPr lang="en-GB" sz="1400" dirty="0" smtClean="0">
                <a:latin typeface="Helvetica"/>
                <a:cs typeface="Helvetica"/>
              </a:rPr>
              <a:t>/ </a:t>
            </a:r>
            <a:r>
              <a:rPr lang="en-GB" sz="1400" dirty="0" smtClean="0">
                <a:solidFill>
                  <a:srgbClr val="FF0000"/>
                </a:solidFill>
                <a:latin typeface="Helvetica"/>
                <a:cs typeface="Helvetica"/>
              </a:rPr>
              <a:t>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val="3008538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8" name="Subtitle 2"/>
          <p:cNvSpPr txBox="1">
            <a:spLocks/>
          </p:cNvSpPr>
          <p:nvPr/>
        </p:nvSpPr>
        <p:spPr>
          <a:xfrm>
            <a:off x="1524000" y="2971800"/>
            <a:ext cx="7620000" cy="25146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smtClean="0">
              <a:latin typeface="Helvetica"/>
              <a:cs typeface="Helvetica"/>
            </a:endParaRPr>
          </a:p>
          <a:p>
            <a:r>
              <a:rPr lang="en-GB" sz="2400" dirty="0" smtClean="0">
                <a:solidFill>
                  <a:srgbClr val="FF0000"/>
                </a:solidFill>
                <a:latin typeface="Helvetica"/>
                <a:cs typeface="Helvetica"/>
              </a:rPr>
              <a:t>Unit 3: Thermal Joining &amp; Fabrication</a:t>
            </a:r>
          </a:p>
          <a:p>
            <a:endParaRPr lang="en-GB" sz="2400" dirty="0" smtClean="0">
              <a:solidFill>
                <a:srgbClr val="FF0000"/>
              </a:solidFill>
              <a:latin typeface="Helvetica"/>
              <a:cs typeface="Helvetica"/>
            </a:endParaRPr>
          </a:p>
          <a:p>
            <a:pPr marL="342900" indent="-342900">
              <a:buFontTx/>
              <a:buChar char="-"/>
            </a:pPr>
            <a:r>
              <a:rPr lang="en-GB" sz="2400" dirty="0" smtClean="0">
                <a:solidFill>
                  <a:srgbClr val="FF0000"/>
                </a:solidFill>
                <a:latin typeface="Helvetica"/>
                <a:cs typeface="Helvetica"/>
              </a:rPr>
              <a:t>Spot Welding</a:t>
            </a:r>
          </a:p>
          <a:p>
            <a:endParaRPr lang="en-GB" sz="2400" dirty="0" smtClean="0">
              <a:solidFill>
                <a:srgbClr val="FF0000"/>
              </a:solidFill>
              <a:latin typeface="Helvetica"/>
              <a:cs typeface="Helvetica"/>
            </a:endParaRPr>
          </a:p>
          <a:p>
            <a:r>
              <a:rPr lang="en-GB" sz="1800" i="1" dirty="0" smtClean="0">
                <a:solidFill>
                  <a:srgbClr val="FF0000"/>
                </a:solidFill>
                <a:latin typeface="Helvetica"/>
                <a:cs typeface="Helvetica"/>
              </a:rPr>
              <a:t>Safety Rating: (Med - High)</a:t>
            </a:r>
          </a:p>
          <a:p>
            <a:endParaRPr lang="en-GB" dirty="0">
              <a:solidFill>
                <a:srgbClr val="FF0000"/>
              </a:solidFill>
              <a:latin typeface="Helvetica"/>
              <a:cs typeface="Helvetic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pic>
        <p:nvPicPr>
          <p:cNvPr id="2" name="Picture 1" descr="1413228813_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1447800"/>
            <a:ext cx="3886200" cy="5244849"/>
          </a:xfrm>
          <a:prstGeom prst="rect">
            <a:avLst/>
          </a:prstGeom>
        </p:spPr>
      </p:pic>
      <p:pic>
        <p:nvPicPr>
          <p:cNvPr id="3" name="Picture 2" descr="18F6EEA8-D296-40C2-857A-4D1DD2DD703C-hug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4800600"/>
            <a:ext cx="1676400" cy="1676400"/>
          </a:xfrm>
          <a:prstGeom prst="rect">
            <a:avLst/>
          </a:prstGeom>
        </p:spPr>
      </p:pic>
      <p:sp>
        <p:nvSpPr>
          <p:cNvPr id="6"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Spot Welding</a:t>
            </a:r>
          </a:p>
          <a:p>
            <a:pPr marL="0" indent="0" algn="ctr">
              <a:buFont typeface="Arial" pitchFamily="34" charset="0"/>
              <a:buNone/>
            </a:pPr>
            <a:r>
              <a:rPr lang="en-GB" sz="1800" dirty="0" smtClean="0">
                <a:latin typeface="Helvetica"/>
                <a:cs typeface="Helvetica"/>
              </a:rPr>
              <a:t> </a:t>
            </a:r>
          </a:p>
        </p:txBody>
      </p:sp>
      <p:sp>
        <p:nvSpPr>
          <p:cNvPr id="8"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9" name="Content Placeholder 2"/>
          <p:cNvSpPr txBox="1">
            <a:spLocks/>
          </p:cNvSpPr>
          <p:nvPr/>
        </p:nvSpPr>
        <p:spPr>
          <a:xfrm>
            <a:off x="5638800" y="2057400"/>
            <a:ext cx="3276600" cy="3124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a:t>Spot welding is principally used as a method of joining </a:t>
            </a:r>
            <a:r>
              <a:rPr lang="en-GB" sz="1800" b="1" dirty="0"/>
              <a:t>sheet steel</a:t>
            </a:r>
            <a:r>
              <a:rPr lang="en-GB" sz="1800" dirty="0"/>
              <a:t>.  The process is used extensively in the Automobile industry where the spot welding  process can be automated with the aid of </a:t>
            </a:r>
            <a:r>
              <a:rPr lang="en-GB" sz="1800" dirty="0" smtClean="0"/>
              <a:t>large robots</a:t>
            </a:r>
            <a:r>
              <a:rPr lang="en-GB" sz="1800" dirty="0"/>
              <a:t>.  </a:t>
            </a:r>
            <a:r>
              <a:rPr lang="en-GB" sz="1800" dirty="0" smtClean="0"/>
              <a:t>However, spot </a:t>
            </a:r>
            <a:r>
              <a:rPr lang="en-GB" sz="1800" dirty="0"/>
              <a:t>welding can be undertaken in the school workshop </a:t>
            </a:r>
            <a:r>
              <a:rPr lang="en-GB" sz="1800" dirty="0" smtClean="0"/>
              <a:t>on a much smaller scale.</a:t>
            </a:r>
            <a:endParaRPr lang="en-GB" sz="1800" dirty="0"/>
          </a:p>
        </p:txBody>
      </p:sp>
    </p:spTree>
    <p:extLst>
      <p:ext uri="{BB962C8B-B14F-4D97-AF65-F5344CB8AC3E}">
        <p14:creationId xmlns:p14="http://schemas.microsoft.com/office/powerpoint/2010/main" val="144835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89a569fc443c007478d19ffb46df2efc.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3429000"/>
            <a:ext cx="2590800" cy="2590800"/>
          </a:xfrm>
          <a:prstGeom prst="rect">
            <a:avLst/>
          </a:prstGeom>
        </p:spPr>
      </p:pic>
      <p:pic>
        <p:nvPicPr>
          <p:cNvPr id="4" name="Picture 3" descr="international-warning-symbols-flammable-material-w1546-b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2971800"/>
            <a:ext cx="1219200" cy="1219200"/>
          </a:xfrm>
          <a:prstGeom prst="rect">
            <a:avLst/>
          </a:prstGeom>
        </p:spPr>
      </p:pic>
      <p:pic>
        <p:nvPicPr>
          <p:cNvPr id="13" name="Picture 12" descr="banner.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Spot Welding</a:t>
            </a:r>
          </a:p>
          <a:p>
            <a:pPr marL="0" indent="0" algn="ctr">
              <a:buFont typeface="Arial" pitchFamily="34" charset="0"/>
              <a:buNone/>
            </a:pPr>
            <a:r>
              <a:rPr lang="en-GB" sz="1800" dirty="0" smtClean="0">
                <a:latin typeface="Helvetica"/>
                <a:cs typeface="Helvetica"/>
              </a:rPr>
              <a:t> </a:t>
            </a:r>
          </a:p>
        </p:txBody>
      </p:sp>
      <p:sp>
        <p:nvSpPr>
          <p:cNvPr id="8"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10" name="Content Placeholder 2"/>
          <p:cNvSpPr txBox="1">
            <a:spLocks/>
          </p:cNvSpPr>
          <p:nvPr/>
        </p:nvSpPr>
        <p:spPr>
          <a:xfrm>
            <a:off x="1981200" y="1600200"/>
            <a:ext cx="67818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s</a:t>
            </a:r>
            <a:r>
              <a:rPr lang="en-US" sz="1800" dirty="0" smtClean="0"/>
              <a:t>pot welder we will use in the workshop is smaller in size when compared to its industrial robotic counterparts but it can be just as dangerous if not used correctly.  Before use you must always wear the correct PPE.</a:t>
            </a:r>
            <a:endParaRPr lang="en-US" sz="1800" dirty="0"/>
          </a:p>
        </p:txBody>
      </p:sp>
      <p:pic>
        <p:nvPicPr>
          <p:cNvPr id="11" name="Picture 10" descr="Welding-Gauntlet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800600"/>
            <a:ext cx="1828800" cy="1543152"/>
          </a:xfrm>
          <a:prstGeom prst="rect">
            <a:avLst/>
          </a:prstGeom>
        </p:spPr>
      </p:pic>
      <p:pic>
        <p:nvPicPr>
          <p:cNvPr id="14" name="Picture 13" descr="safety-goggles-1024x68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3400" y="4800600"/>
            <a:ext cx="1045643" cy="697436"/>
          </a:xfrm>
          <a:prstGeom prst="rect">
            <a:avLst/>
          </a:prstGeom>
        </p:spPr>
      </p:pic>
      <p:sp>
        <p:nvSpPr>
          <p:cNvPr id="16" name="TextBox 15"/>
          <p:cNvSpPr txBox="1"/>
          <p:nvPr/>
        </p:nvSpPr>
        <p:spPr>
          <a:xfrm>
            <a:off x="5410200" y="4953000"/>
            <a:ext cx="1066800" cy="381000"/>
          </a:xfrm>
          <a:prstGeom prst="rect">
            <a:avLst/>
          </a:prstGeom>
          <a:noFill/>
        </p:spPr>
        <p:txBody>
          <a:bodyPr wrap="square" rtlCol="0">
            <a:spAutoFit/>
          </a:bodyPr>
          <a:lstStyle/>
          <a:p>
            <a:r>
              <a:rPr lang="en-US" dirty="0" smtClean="0"/>
              <a:t>Goggles</a:t>
            </a:r>
            <a:endParaRPr lang="en-US" dirty="0"/>
          </a:p>
        </p:txBody>
      </p:sp>
      <p:sp>
        <p:nvSpPr>
          <p:cNvPr id="17" name="TextBox 16"/>
          <p:cNvSpPr txBox="1"/>
          <p:nvPr/>
        </p:nvSpPr>
        <p:spPr>
          <a:xfrm>
            <a:off x="5867400" y="5943600"/>
            <a:ext cx="1828800" cy="369332"/>
          </a:xfrm>
          <a:prstGeom prst="rect">
            <a:avLst/>
          </a:prstGeom>
          <a:noFill/>
        </p:spPr>
        <p:txBody>
          <a:bodyPr wrap="square" rtlCol="0">
            <a:spAutoFit/>
          </a:bodyPr>
          <a:lstStyle/>
          <a:p>
            <a:r>
              <a:rPr lang="en-US" dirty="0" smtClean="0"/>
              <a:t>Gauntlets</a:t>
            </a:r>
            <a:endParaRPr lang="en-US" dirty="0"/>
          </a:p>
        </p:txBody>
      </p:sp>
      <p:sp>
        <p:nvSpPr>
          <p:cNvPr id="18" name="TextBox 17"/>
          <p:cNvSpPr txBox="1"/>
          <p:nvPr/>
        </p:nvSpPr>
        <p:spPr>
          <a:xfrm>
            <a:off x="2362200" y="6019800"/>
            <a:ext cx="1905000" cy="369332"/>
          </a:xfrm>
          <a:prstGeom prst="rect">
            <a:avLst/>
          </a:prstGeom>
          <a:noFill/>
        </p:spPr>
        <p:txBody>
          <a:bodyPr wrap="square" rtlCol="0">
            <a:spAutoFit/>
          </a:bodyPr>
          <a:lstStyle/>
          <a:p>
            <a:r>
              <a:rPr lang="en-US" dirty="0" smtClean="0"/>
              <a:t>Leather Apron</a:t>
            </a:r>
            <a:endParaRPr lang="en-US" dirty="0"/>
          </a:p>
        </p:txBody>
      </p:sp>
      <p:sp>
        <p:nvSpPr>
          <p:cNvPr id="19" name="Content Placeholder 2"/>
          <p:cNvSpPr txBox="1">
            <a:spLocks/>
          </p:cNvSpPr>
          <p:nvPr/>
        </p:nvSpPr>
        <p:spPr>
          <a:xfrm>
            <a:off x="5410200" y="2971800"/>
            <a:ext cx="3429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All thermal joining &amp; fabrication work will require the use of a leather apron and leather gauntlets.</a:t>
            </a:r>
            <a:endParaRPr lang="en-US" sz="1800" dirty="0"/>
          </a:p>
        </p:txBody>
      </p:sp>
    </p:spTree>
    <p:extLst>
      <p:ext uri="{BB962C8B-B14F-4D97-AF65-F5344CB8AC3E}">
        <p14:creationId xmlns:p14="http://schemas.microsoft.com/office/powerpoint/2010/main" val="2732306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pic>
        <p:nvPicPr>
          <p:cNvPr id="3" name="Picture 2" descr="18F6EEA8-D296-40C2-857A-4D1DD2DD703C-hu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3429000"/>
            <a:ext cx="4000500" cy="3429000"/>
          </a:xfrm>
          <a:prstGeom prst="rect">
            <a:avLst/>
          </a:prstGeom>
        </p:spPr>
      </p:pic>
      <p:sp>
        <p:nvSpPr>
          <p:cNvPr id="6"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Spot Welding</a:t>
            </a:r>
          </a:p>
          <a:p>
            <a:pPr marL="0" indent="0" algn="ctr">
              <a:buFont typeface="Arial" pitchFamily="34" charset="0"/>
              <a:buNone/>
            </a:pPr>
            <a:r>
              <a:rPr lang="en-GB" sz="1800" dirty="0" smtClean="0">
                <a:latin typeface="Helvetica"/>
                <a:cs typeface="Helvetica"/>
              </a:rPr>
              <a:t> </a:t>
            </a:r>
          </a:p>
        </p:txBody>
      </p:sp>
      <p:sp>
        <p:nvSpPr>
          <p:cNvPr id="8"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10" name="Content Placeholder 2"/>
          <p:cNvSpPr txBox="1">
            <a:spLocks/>
          </p:cNvSpPr>
          <p:nvPr/>
        </p:nvSpPr>
        <p:spPr>
          <a:xfrm>
            <a:off x="1981200" y="1676400"/>
            <a:ext cx="67818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It is very important to know all parts of the spot welder and their function before use. The lever is pushed down to bring the copper electrodes together to create the weld. The weld timer can be set to ensure the weld time is correct for the thickness of material. </a:t>
            </a:r>
            <a:endParaRPr lang="en-US" sz="1800" dirty="0"/>
          </a:p>
        </p:txBody>
      </p:sp>
      <p:sp>
        <p:nvSpPr>
          <p:cNvPr id="9" name="Rectangle 8"/>
          <p:cNvSpPr/>
          <p:nvPr/>
        </p:nvSpPr>
        <p:spPr>
          <a:xfrm>
            <a:off x="6324600" y="3200400"/>
            <a:ext cx="1133644" cy="2308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LEVER / HANDLE</a:t>
            </a:r>
            <a:endParaRPr lang="en-GB" sz="900" dirty="0">
              <a:solidFill>
                <a:schemeClr val="tx1">
                  <a:lumMod val="75000"/>
                  <a:lumOff val="25000"/>
                </a:schemeClr>
              </a:solidFill>
              <a:latin typeface="Arial"/>
              <a:cs typeface="Arial"/>
            </a:endParaRPr>
          </a:p>
        </p:txBody>
      </p:sp>
      <p:cxnSp>
        <p:nvCxnSpPr>
          <p:cNvPr id="11" name="Straight Arrow Connector 10"/>
          <p:cNvCxnSpPr/>
          <p:nvPr/>
        </p:nvCxnSpPr>
        <p:spPr>
          <a:xfrm rot="5400000">
            <a:off x="6400801" y="3657601"/>
            <a:ext cx="533401" cy="228601"/>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14" name="Rectangle 13"/>
          <p:cNvSpPr/>
          <p:nvPr/>
        </p:nvSpPr>
        <p:spPr>
          <a:xfrm>
            <a:off x="3352800" y="5943600"/>
            <a:ext cx="967107" cy="3693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COPPER </a:t>
            </a:r>
          </a:p>
          <a:p>
            <a:pPr algn="ctr"/>
            <a:r>
              <a:rPr lang="en-GB" sz="900" dirty="0" smtClean="0">
                <a:solidFill>
                  <a:schemeClr val="tx1">
                    <a:lumMod val="75000"/>
                    <a:lumOff val="25000"/>
                  </a:schemeClr>
                </a:solidFill>
                <a:latin typeface="Arial"/>
                <a:cs typeface="Arial"/>
              </a:rPr>
              <a:t>ELECTRODES</a:t>
            </a:r>
            <a:endParaRPr lang="en-GB" sz="900" dirty="0">
              <a:solidFill>
                <a:schemeClr val="tx1">
                  <a:lumMod val="75000"/>
                  <a:lumOff val="25000"/>
                </a:schemeClr>
              </a:solidFill>
              <a:latin typeface="Arial"/>
              <a:cs typeface="Arial"/>
            </a:endParaRPr>
          </a:p>
        </p:txBody>
      </p:sp>
      <p:sp>
        <p:nvSpPr>
          <p:cNvPr id="15" name="Rectangle 14"/>
          <p:cNvSpPr/>
          <p:nvPr/>
        </p:nvSpPr>
        <p:spPr>
          <a:xfrm>
            <a:off x="5181600" y="3733800"/>
            <a:ext cx="952003" cy="3693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WELD TIMING</a:t>
            </a:r>
          </a:p>
          <a:p>
            <a:pPr algn="ctr"/>
            <a:r>
              <a:rPr lang="en-GB" sz="900" dirty="0" smtClean="0">
                <a:solidFill>
                  <a:schemeClr val="tx1">
                    <a:lumMod val="75000"/>
                    <a:lumOff val="25000"/>
                  </a:schemeClr>
                </a:solidFill>
                <a:latin typeface="Arial"/>
                <a:cs typeface="Arial"/>
              </a:rPr>
              <a:t>DIAL</a:t>
            </a:r>
            <a:endParaRPr lang="en-GB" sz="900" dirty="0">
              <a:solidFill>
                <a:schemeClr val="tx1">
                  <a:lumMod val="75000"/>
                  <a:lumOff val="25000"/>
                </a:schemeClr>
              </a:solidFill>
              <a:latin typeface="Arial"/>
              <a:cs typeface="Arial"/>
            </a:endParaRPr>
          </a:p>
        </p:txBody>
      </p:sp>
      <p:sp>
        <p:nvSpPr>
          <p:cNvPr id="16" name="Rectangle 15"/>
          <p:cNvSpPr/>
          <p:nvPr/>
        </p:nvSpPr>
        <p:spPr>
          <a:xfrm>
            <a:off x="7543800" y="6096000"/>
            <a:ext cx="671916" cy="3693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ON/OFF</a:t>
            </a:r>
          </a:p>
          <a:p>
            <a:pPr algn="ctr"/>
            <a:r>
              <a:rPr lang="en-GB" sz="900" dirty="0" smtClean="0">
                <a:solidFill>
                  <a:schemeClr val="tx1">
                    <a:lumMod val="75000"/>
                    <a:lumOff val="25000"/>
                  </a:schemeClr>
                </a:solidFill>
                <a:latin typeface="Arial"/>
                <a:cs typeface="Arial"/>
              </a:rPr>
              <a:t> SWITCH</a:t>
            </a:r>
            <a:endParaRPr lang="en-GB" sz="900" dirty="0">
              <a:solidFill>
                <a:schemeClr val="tx1">
                  <a:lumMod val="75000"/>
                  <a:lumOff val="25000"/>
                </a:schemeClr>
              </a:solidFill>
              <a:latin typeface="Arial"/>
              <a:cs typeface="Arial"/>
            </a:endParaRPr>
          </a:p>
        </p:txBody>
      </p:sp>
      <p:sp>
        <p:nvSpPr>
          <p:cNvPr id="17" name="Rectangle 16"/>
          <p:cNvSpPr/>
          <p:nvPr/>
        </p:nvSpPr>
        <p:spPr>
          <a:xfrm>
            <a:off x="8112761" y="3733800"/>
            <a:ext cx="1031239" cy="2308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POWER CABLE</a:t>
            </a:r>
            <a:endParaRPr lang="en-GB" sz="900" dirty="0">
              <a:solidFill>
                <a:schemeClr val="tx1">
                  <a:lumMod val="75000"/>
                  <a:lumOff val="25000"/>
                </a:schemeClr>
              </a:solidFill>
              <a:latin typeface="Arial"/>
              <a:cs typeface="Arial"/>
            </a:endParaRPr>
          </a:p>
        </p:txBody>
      </p:sp>
      <p:cxnSp>
        <p:nvCxnSpPr>
          <p:cNvPr id="18" name="Straight Arrow Connector 17"/>
          <p:cNvCxnSpPr/>
          <p:nvPr/>
        </p:nvCxnSpPr>
        <p:spPr>
          <a:xfrm flipH="1">
            <a:off x="8380979" y="3962400"/>
            <a:ext cx="228600" cy="9144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rot="10800000">
            <a:off x="6477001" y="5181600"/>
            <a:ext cx="1294379" cy="9144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rot="16200000" flipH="1">
            <a:off x="5638800" y="4191000"/>
            <a:ext cx="685800" cy="5334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a:stCxn id="14" idx="0"/>
          </p:cNvCxnSpPr>
          <p:nvPr/>
        </p:nvCxnSpPr>
        <p:spPr>
          <a:xfrm rot="5400000" flipH="1" flipV="1">
            <a:off x="4089366" y="5385788"/>
            <a:ext cx="304800" cy="810825"/>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pic>
        <p:nvPicPr>
          <p:cNvPr id="2052" name="Picture 4" descr="https://qph.ec.quoracdn.net/main-qimg-df42235592f5af248429dd6eb1a4b70d"/>
          <p:cNvPicPr>
            <a:picLocks noChangeAspect="1" noChangeArrowheads="1"/>
          </p:cNvPicPr>
          <p:nvPr/>
        </p:nvPicPr>
        <p:blipFill>
          <a:blip r:embed="rId5" cstate="print"/>
          <a:srcRect/>
          <a:stretch>
            <a:fillRect/>
          </a:stretch>
        </p:blipFill>
        <p:spPr bwMode="auto">
          <a:xfrm>
            <a:off x="2133600" y="3048000"/>
            <a:ext cx="2064258" cy="2057400"/>
          </a:xfrm>
          <a:prstGeom prst="rect">
            <a:avLst/>
          </a:prstGeom>
          <a:noFill/>
          <a:ln w="38100">
            <a:solidFill>
              <a:srgbClr val="FF0000"/>
            </a:solidFill>
          </a:ln>
        </p:spPr>
      </p:pic>
    </p:spTree>
    <p:extLst>
      <p:ext uri="{BB962C8B-B14F-4D97-AF65-F5344CB8AC3E}">
        <p14:creationId xmlns:p14="http://schemas.microsoft.com/office/powerpoint/2010/main" val="1629031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Spot Welding</a:t>
            </a:r>
          </a:p>
          <a:p>
            <a:pPr marL="0" indent="0" algn="ctr">
              <a:buFont typeface="Arial" pitchFamily="34" charset="0"/>
              <a:buNone/>
            </a:pPr>
            <a:r>
              <a:rPr lang="en-GB" sz="1800" dirty="0" smtClean="0">
                <a:latin typeface="Helvetica"/>
                <a:cs typeface="Helvetica"/>
              </a:rPr>
              <a:t> </a:t>
            </a:r>
          </a:p>
        </p:txBody>
      </p:sp>
      <p:sp>
        <p:nvSpPr>
          <p:cNvPr id="8"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10" name="Content Placeholder 2"/>
          <p:cNvSpPr txBox="1">
            <a:spLocks/>
          </p:cNvSpPr>
          <p:nvPr/>
        </p:nvSpPr>
        <p:spPr>
          <a:xfrm>
            <a:off x="1981200" y="1752600"/>
            <a:ext cx="6781800" cy="434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dirty="0" smtClean="0"/>
              <a:t>Step 1:  </a:t>
            </a:r>
            <a:r>
              <a:rPr lang="en-GB" sz="1800" dirty="0" smtClean="0"/>
              <a:t>The </a:t>
            </a:r>
            <a:r>
              <a:rPr lang="en-GB" sz="1800" dirty="0" smtClean="0">
                <a:cs typeface="Arial"/>
              </a:rPr>
              <a:t>two pieces of metal to be joined must be cleaned thoroughly, rust, paint, grease etc must be removed. Use a piece of emery cloth to clean the metal.</a:t>
            </a:r>
          </a:p>
          <a:p>
            <a:pPr marL="0" indent="0">
              <a:buNone/>
            </a:pPr>
            <a:endParaRPr lang="en-GB" sz="1800" dirty="0" smtClean="0">
              <a:cs typeface="Arial"/>
            </a:endParaRPr>
          </a:p>
          <a:p>
            <a:pPr marL="0" indent="0">
              <a:buNone/>
            </a:pPr>
            <a:r>
              <a:rPr lang="en-GB" sz="1800" b="1" dirty="0" smtClean="0">
                <a:cs typeface="Arial"/>
              </a:rPr>
              <a:t>Step2:  </a:t>
            </a:r>
            <a:r>
              <a:rPr lang="en-GB" sz="1800" dirty="0" smtClean="0">
                <a:cs typeface="Arial"/>
              </a:rPr>
              <a:t>Set the weld timer on the spot welder to suit the material thickness you are using. The thicker the sheet the longer it will take.</a:t>
            </a:r>
          </a:p>
          <a:p>
            <a:pPr marL="0" indent="0">
              <a:buNone/>
            </a:pPr>
            <a:endParaRPr lang="en-GB" sz="1800" dirty="0" smtClean="0">
              <a:cs typeface="Arial"/>
            </a:endParaRPr>
          </a:p>
          <a:p>
            <a:pPr marL="0" indent="0">
              <a:buNone/>
            </a:pPr>
            <a:r>
              <a:rPr lang="en-GB" sz="1800" b="1" dirty="0" smtClean="0">
                <a:cs typeface="Arial"/>
              </a:rPr>
              <a:t>Step 3:  </a:t>
            </a:r>
            <a:r>
              <a:rPr lang="en-GB" sz="1800" dirty="0" smtClean="0">
                <a:cs typeface="Arial"/>
              </a:rPr>
              <a:t>Clamp the material between the copper electrodes by pushing down the handle. Hold the handle down until the weld cycle is finished.  Repeat the process if required.</a:t>
            </a:r>
          </a:p>
          <a:p>
            <a:pPr marL="0" indent="0">
              <a:buNone/>
            </a:pPr>
            <a:endParaRPr lang="en-GB" sz="1800" dirty="0" smtClean="0">
              <a:cs typeface="Arial"/>
            </a:endParaRPr>
          </a:p>
          <a:p>
            <a:pPr marL="0" indent="0">
              <a:buNone/>
            </a:pPr>
            <a:r>
              <a:rPr lang="en-GB" sz="1800" b="1" dirty="0" smtClean="0">
                <a:cs typeface="Arial"/>
              </a:rPr>
              <a:t>Step 4: </a:t>
            </a:r>
            <a:r>
              <a:rPr lang="en-GB" sz="1800" dirty="0" smtClean="0">
                <a:cs typeface="Arial"/>
              </a:rPr>
              <a:t>Remove the metal and allow to cool. </a:t>
            </a:r>
          </a:p>
          <a:p>
            <a:pPr marL="0" indent="0">
              <a:buNone/>
            </a:pPr>
            <a:endParaRPr lang="en-GB" sz="1800" i="1" dirty="0" smtClean="0">
              <a:cs typeface="Arial"/>
            </a:endParaRPr>
          </a:p>
          <a:p>
            <a:pPr marL="0" indent="0">
              <a:buNone/>
            </a:pPr>
            <a:r>
              <a:rPr lang="en-GB" sz="1800" i="1" dirty="0" smtClean="0">
                <a:solidFill>
                  <a:srgbClr val="FF0000"/>
                </a:solidFill>
                <a:cs typeface="Arial"/>
              </a:rPr>
              <a:t>ALWAYS REMEMBER TO WEAR HEATPROOF GLOVES WHEN HANDLING THE METAL DURING AND AFTER WELDING!  </a:t>
            </a:r>
            <a:endParaRPr lang="en-US" sz="1800" i="1" dirty="0">
              <a:solidFill>
                <a:srgbClr val="FF0000"/>
              </a:solidFill>
            </a:endParaRPr>
          </a:p>
        </p:txBody>
      </p:sp>
    </p:spTree>
    <p:extLst>
      <p:ext uri="{BB962C8B-B14F-4D97-AF65-F5344CB8AC3E}">
        <p14:creationId xmlns:p14="http://schemas.microsoft.com/office/powerpoint/2010/main" val="3327732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Rectangle 3"/>
          <p:cNvSpPr txBox="1">
            <a:spLocks noChangeArrowheads="1"/>
          </p:cNvSpPr>
          <p:nvPr/>
        </p:nvSpPr>
        <p:spPr>
          <a:xfrm>
            <a:off x="2362200" y="1828800"/>
            <a:ext cx="6781800" cy="502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AutoNum type="arabicPeriod"/>
            </a:pPr>
            <a:r>
              <a:rPr lang="en-GB" sz="1400" dirty="0" smtClean="0">
                <a:latin typeface="Helvetica" pitchFamily="34" charset="0"/>
                <a:cs typeface="Helvetica" pitchFamily="34" charset="0"/>
              </a:rPr>
              <a:t>Spot welding is mostly used to join what metal?</a:t>
            </a:r>
          </a:p>
          <a:p>
            <a:pPr marL="0" indent="0">
              <a:lnSpc>
                <a:spcPct val="120000"/>
              </a:lnSpc>
              <a:buNone/>
            </a:pPr>
            <a:endParaRPr lang="en-GB" sz="1400" dirty="0">
              <a:latin typeface="Helvetica" pitchFamily="34" charset="0"/>
              <a:cs typeface="Helvetica" pitchFamily="34" charset="0"/>
            </a:endParaRPr>
          </a:p>
          <a:p>
            <a:pPr marL="0" indent="0">
              <a:lnSpc>
                <a:spcPct val="120000"/>
              </a:lnSpc>
              <a:buNone/>
            </a:pPr>
            <a:r>
              <a:rPr lang="en-GB" sz="1400" dirty="0" smtClean="0">
                <a:latin typeface="Helvetica" pitchFamily="34" charset="0"/>
                <a:cs typeface="Helvetica" pitchFamily="34" charset="0"/>
              </a:rPr>
              <a:t>2.    What metal are the electrodes made from?</a:t>
            </a:r>
          </a:p>
          <a:p>
            <a:pPr>
              <a:lnSpc>
                <a:spcPct val="120000"/>
              </a:lnSpc>
              <a:buAutoNum type="arabicPeriod" startAt="2"/>
            </a:pPr>
            <a:endParaRPr lang="en-GB" sz="1400" dirty="0" smtClean="0">
              <a:latin typeface="Helvetica" pitchFamily="34" charset="0"/>
              <a:cs typeface="Helvetica" pitchFamily="34" charset="0"/>
            </a:endParaRPr>
          </a:p>
          <a:p>
            <a:pPr marL="0" indent="0">
              <a:lnSpc>
                <a:spcPct val="120000"/>
              </a:lnSpc>
              <a:buNone/>
            </a:pPr>
            <a:r>
              <a:rPr lang="en-GB" sz="1400" dirty="0" smtClean="0">
                <a:latin typeface="Helvetica" pitchFamily="34" charset="0"/>
                <a:cs typeface="Helvetica" pitchFamily="34" charset="0"/>
              </a:rPr>
              <a:t>3.    What PPE should be worn when operating the spot welder?</a:t>
            </a:r>
          </a:p>
          <a:p>
            <a:pPr>
              <a:lnSpc>
                <a:spcPct val="120000"/>
              </a:lnSpc>
              <a:buAutoNum type="arabicPeriod" startAt="4"/>
            </a:pPr>
            <a:endParaRPr lang="en-GB" sz="1400" dirty="0" smtClean="0">
              <a:latin typeface="Helvetica" pitchFamily="34" charset="0"/>
              <a:cs typeface="Helvetica" pitchFamily="34" charset="0"/>
            </a:endParaRPr>
          </a:p>
          <a:p>
            <a:pPr>
              <a:lnSpc>
                <a:spcPct val="120000"/>
              </a:lnSpc>
              <a:buAutoNum type="arabicPeriod" startAt="4"/>
            </a:pPr>
            <a:r>
              <a:rPr lang="en-GB" sz="1400" dirty="0" smtClean="0">
                <a:latin typeface="Helvetica" pitchFamily="34" charset="0"/>
                <a:cs typeface="Helvetica" pitchFamily="34" charset="0"/>
              </a:rPr>
              <a:t>What industry commonly uses spot welding?</a:t>
            </a:r>
          </a:p>
          <a:p>
            <a:pPr>
              <a:lnSpc>
                <a:spcPct val="120000"/>
              </a:lnSpc>
              <a:buAutoNum type="arabicPeriod" startAt="5"/>
            </a:pPr>
            <a:endParaRPr lang="en-GB" sz="1400" dirty="0" smtClean="0">
              <a:latin typeface="Helvetica" pitchFamily="34" charset="0"/>
              <a:cs typeface="Helvetica" pitchFamily="34" charset="0"/>
            </a:endParaRPr>
          </a:p>
          <a:p>
            <a:pPr marL="0" indent="0">
              <a:lnSpc>
                <a:spcPct val="120000"/>
              </a:lnSpc>
              <a:buNone/>
            </a:pPr>
            <a:r>
              <a:rPr lang="en-GB" sz="1400" dirty="0" smtClean="0">
                <a:latin typeface="Helvetica" pitchFamily="34" charset="0"/>
                <a:cs typeface="Helvetica" pitchFamily="34" charset="0"/>
              </a:rPr>
              <a:t>5.    What must we do to the metal before spot welding?</a:t>
            </a:r>
          </a:p>
          <a:p>
            <a:pPr>
              <a:lnSpc>
                <a:spcPct val="120000"/>
              </a:lnSpc>
              <a:buAutoNum type="arabicPeriod" startAt="6"/>
            </a:pPr>
            <a:endParaRPr lang="en-GB" sz="1400" dirty="0" smtClean="0">
              <a:latin typeface="Helvetica" pitchFamily="34" charset="0"/>
              <a:cs typeface="Helvetica" pitchFamily="34" charset="0"/>
            </a:endParaRPr>
          </a:p>
          <a:p>
            <a:pPr>
              <a:lnSpc>
                <a:spcPct val="120000"/>
              </a:lnSpc>
              <a:buAutoNum type="arabicPeriod" startAt="6"/>
            </a:pPr>
            <a:r>
              <a:rPr lang="en-GB" sz="1400" dirty="0" smtClean="0">
                <a:latin typeface="Helvetica" pitchFamily="34" charset="0"/>
                <a:cs typeface="Helvetica" pitchFamily="34" charset="0"/>
              </a:rPr>
              <a:t>Why would we need to adjust the weld timer dial?</a:t>
            </a:r>
          </a:p>
          <a:p>
            <a:pPr marL="0" indent="0">
              <a:lnSpc>
                <a:spcPct val="120000"/>
              </a:lnSpc>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sp>
        <p:nvSpPr>
          <p:cNvPr id="9"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12</a:t>
            </a:r>
            <a:endParaRPr lang="en-GB" sz="4000" b="1" dirty="0">
              <a:latin typeface="Helvetica"/>
              <a:cs typeface="Helvetica"/>
            </a:endParaRPr>
          </a:p>
        </p:txBody>
      </p:sp>
      <p:sp>
        <p:nvSpPr>
          <p:cNvPr id="10" name="Rectangle 9"/>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3327732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Rectangle 3"/>
          <p:cNvSpPr txBox="1">
            <a:spLocks noChangeArrowheads="1"/>
          </p:cNvSpPr>
          <p:nvPr/>
        </p:nvSpPr>
        <p:spPr>
          <a:xfrm>
            <a:off x="2362200" y="1828800"/>
            <a:ext cx="6781800" cy="502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AutoNum type="arabicPeriod"/>
            </a:pPr>
            <a:r>
              <a:rPr lang="en-GB" sz="1400" dirty="0" smtClean="0">
                <a:latin typeface="Helvetica" pitchFamily="34" charset="0"/>
                <a:cs typeface="Helvetica" pitchFamily="34" charset="0"/>
              </a:rPr>
              <a:t>Spot welding is mostly used to join what metal?</a:t>
            </a:r>
          </a:p>
          <a:p>
            <a:pPr marL="0" indent="0">
              <a:lnSpc>
                <a:spcPct val="120000"/>
              </a:lnSpc>
              <a:buNone/>
            </a:pPr>
            <a:r>
              <a:rPr lang="en-GB" sz="1400" i="1" dirty="0" smtClean="0">
                <a:solidFill>
                  <a:srgbClr val="FF0000"/>
                </a:solidFill>
                <a:latin typeface="Helvetica" pitchFamily="34" charset="0"/>
                <a:cs typeface="Helvetica" pitchFamily="34" charset="0"/>
              </a:rPr>
              <a:t>Steel</a:t>
            </a:r>
          </a:p>
          <a:p>
            <a:pPr marL="0" indent="0">
              <a:lnSpc>
                <a:spcPct val="120000"/>
              </a:lnSpc>
              <a:buNone/>
            </a:pPr>
            <a:r>
              <a:rPr lang="en-GB" sz="1400" dirty="0" smtClean="0">
                <a:latin typeface="Helvetica" pitchFamily="34" charset="0"/>
                <a:cs typeface="Helvetica" pitchFamily="34" charset="0"/>
              </a:rPr>
              <a:t>2.   What metal are the electrodes made from?</a:t>
            </a:r>
          </a:p>
          <a:p>
            <a:pPr marL="0" indent="0">
              <a:lnSpc>
                <a:spcPct val="120000"/>
              </a:lnSpc>
              <a:buNone/>
            </a:pPr>
            <a:r>
              <a:rPr lang="en-GB" sz="1400" i="1" dirty="0" smtClean="0">
                <a:solidFill>
                  <a:srgbClr val="FF0000"/>
                </a:solidFill>
                <a:latin typeface="Helvetica" pitchFamily="34" charset="0"/>
                <a:cs typeface="Helvetica" pitchFamily="34" charset="0"/>
              </a:rPr>
              <a:t>Copper</a:t>
            </a:r>
          </a:p>
          <a:p>
            <a:pPr>
              <a:lnSpc>
                <a:spcPct val="120000"/>
              </a:lnSpc>
              <a:buAutoNum type="arabicPeriod" startAt="3"/>
            </a:pPr>
            <a:r>
              <a:rPr lang="en-GB" sz="1400" dirty="0" smtClean="0">
                <a:latin typeface="Helvetica" pitchFamily="34" charset="0"/>
                <a:cs typeface="Helvetica" pitchFamily="34" charset="0"/>
              </a:rPr>
              <a:t>What PPE should be worn when operating the spot welder?</a:t>
            </a:r>
          </a:p>
          <a:p>
            <a:pPr marL="0" indent="0">
              <a:lnSpc>
                <a:spcPct val="120000"/>
              </a:lnSpc>
              <a:buNone/>
            </a:pPr>
            <a:r>
              <a:rPr lang="en-GB" sz="1400" i="1" dirty="0" smtClean="0">
                <a:solidFill>
                  <a:srgbClr val="FF0000"/>
                </a:solidFill>
                <a:latin typeface="Helvetica" pitchFamily="34" charset="0"/>
                <a:cs typeface="Helvetica" pitchFamily="34" charset="0"/>
              </a:rPr>
              <a:t>Goggles, heat proof gloves, leather apron</a:t>
            </a:r>
          </a:p>
          <a:p>
            <a:pPr>
              <a:lnSpc>
                <a:spcPct val="120000"/>
              </a:lnSpc>
              <a:buAutoNum type="arabicPeriod" startAt="4"/>
            </a:pPr>
            <a:r>
              <a:rPr lang="en-GB" sz="1400" dirty="0" smtClean="0">
                <a:latin typeface="Helvetica" pitchFamily="34" charset="0"/>
                <a:cs typeface="Helvetica" pitchFamily="34" charset="0"/>
              </a:rPr>
              <a:t>What industry commonly uses spot welding?</a:t>
            </a:r>
          </a:p>
          <a:p>
            <a:pPr marL="0" indent="0">
              <a:lnSpc>
                <a:spcPct val="120000"/>
              </a:lnSpc>
              <a:buNone/>
            </a:pPr>
            <a:r>
              <a:rPr lang="en-GB" sz="1400" i="1" dirty="0" smtClean="0">
                <a:solidFill>
                  <a:srgbClr val="FF0000"/>
                </a:solidFill>
                <a:latin typeface="Helvetica" pitchFamily="34" charset="0"/>
                <a:cs typeface="Helvetica" pitchFamily="34" charset="0"/>
              </a:rPr>
              <a:t>Automotive Industry</a:t>
            </a:r>
          </a:p>
          <a:p>
            <a:pPr>
              <a:lnSpc>
                <a:spcPct val="120000"/>
              </a:lnSpc>
              <a:buAutoNum type="arabicPeriod" startAt="5"/>
            </a:pPr>
            <a:r>
              <a:rPr lang="en-GB" sz="1400" dirty="0" smtClean="0">
                <a:latin typeface="Helvetica" pitchFamily="34" charset="0"/>
                <a:cs typeface="Helvetica" pitchFamily="34" charset="0"/>
              </a:rPr>
              <a:t>What must we do to the metal before spot welding?</a:t>
            </a:r>
          </a:p>
          <a:p>
            <a:pPr marL="0" indent="0">
              <a:lnSpc>
                <a:spcPct val="120000"/>
              </a:lnSpc>
              <a:buNone/>
            </a:pPr>
            <a:r>
              <a:rPr lang="en-GB" sz="1400" i="1" dirty="0" smtClean="0">
                <a:solidFill>
                  <a:srgbClr val="FF0000"/>
                </a:solidFill>
                <a:latin typeface="Helvetica" pitchFamily="34" charset="0"/>
                <a:cs typeface="Helvetica" pitchFamily="34" charset="0"/>
              </a:rPr>
              <a:t>Ensure metal is clean from paint, grease </a:t>
            </a:r>
            <a:r>
              <a:rPr lang="en-GB" sz="1400" i="1" dirty="0" err="1" smtClean="0">
                <a:solidFill>
                  <a:srgbClr val="FF0000"/>
                </a:solidFill>
                <a:latin typeface="Helvetica" pitchFamily="34" charset="0"/>
                <a:cs typeface="Helvetica" pitchFamily="34" charset="0"/>
              </a:rPr>
              <a:t>etc</a:t>
            </a:r>
            <a:endParaRPr lang="en-GB" sz="1400" i="1" dirty="0">
              <a:solidFill>
                <a:srgbClr val="FF0000"/>
              </a:solidFill>
              <a:latin typeface="Helvetica" pitchFamily="34" charset="0"/>
              <a:cs typeface="Helvetica" pitchFamily="34" charset="0"/>
            </a:endParaRPr>
          </a:p>
          <a:p>
            <a:pPr>
              <a:lnSpc>
                <a:spcPct val="120000"/>
              </a:lnSpc>
              <a:buAutoNum type="arabicPeriod" startAt="6"/>
            </a:pPr>
            <a:r>
              <a:rPr lang="en-GB" sz="1400" dirty="0" smtClean="0">
                <a:latin typeface="Helvetica" pitchFamily="34" charset="0"/>
                <a:cs typeface="Helvetica" pitchFamily="34" charset="0"/>
              </a:rPr>
              <a:t>Why would we need to adjust the weld timer dial?</a:t>
            </a:r>
          </a:p>
          <a:p>
            <a:pPr marL="0" indent="0">
              <a:lnSpc>
                <a:spcPct val="120000"/>
              </a:lnSpc>
              <a:buNone/>
            </a:pPr>
            <a:r>
              <a:rPr lang="en-GB" sz="1400" i="1" dirty="0" smtClean="0">
                <a:solidFill>
                  <a:srgbClr val="FF0000"/>
                </a:solidFill>
                <a:latin typeface="Helvetica" pitchFamily="34" charset="0"/>
                <a:cs typeface="Helvetica" pitchFamily="34" charset="0"/>
              </a:rPr>
              <a:t>Adjust to suit thickness of metal</a:t>
            </a:r>
            <a:endParaRPr lang="en-GB" sz="1400" i="1" dirty="0">
              <a:solidFill>
                <a:srgbClr val="FF0000"/>
              </a:solidFill>
              <a:latin typeface="Helvetica" pitchFamily="34" charset="0"/>
              <a:cs typeface="Helvetica" pitchFamily="34" charset="0"/>
            </a:endParaRPr>
          </a:p>
          <a:p>
            <a:pPr marL="0" indent="0">
              <a:lnSpc>
                <a:spcPct val="120000"/>
              </a:lnSpc>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sp>
        <p:nvSpPr>
          <p:cNvPr id="9"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a:t>
            </a:r>
            <a:r>
              <a:rPr lang="en-GB" sz="4000" b="1" smtClean="0">
                <a:latin typeface="Helvetica"/>
                <a:cs typeface="Helvetica"/>
              </a:rPr>
              <a:t>Questions 12</a:t>
            </a:r>
            <a:endParaRPr lang="en-GB" sz="4000" b="1" dirty="0">
              <a:latin typeface="Helvetica"/>
              <a:cs typeface="Helvetica"/>
            </a:endParaRPr>
          </a:p>
        </p:txBody>
      </p:sp>
      <p:sp>
        <p:nvSpPr>
          <p:cNvPr id="10" name="Rectangle 9"/>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2483602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1375</TotalTime>
  <Words>613</Words>
  <Application>Microsoft Office PowerPoint</Application>
  <PresentationFormat>On-screen Show (4:3)</PresentationFormat>
  <Paragraphs>101</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Helvetica</vt:lpstr>
      <vt:lpstr>Office Theme</vt:lpstr>
      <vt:lpstr>PowerPoint Presentation</vt:lpstr>
      <vt:lpstr>Practical Metalworking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AuchAcSzumlakowskiJ</cp:lastModifiedBy>
  <cp:revision>202</cp:revision>
  <dcterms:created xsi:type="dcterms:W3CDTF">2006-08-16T00:00:00Z</dcterms:created>
  <dcterms:modified xsi:type="dcterms:W3CDTF">2019-12-19T09:16:44Z</dcterms:modified>
</cp:coreProperties>
</file>