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"/>
  </p:notesMasterIdLst>
  <p:sldIdLst>
    <p:sldId id="365" r:id="rId2"/>
    <p:sldId id="256" r:id="rId3"/>
    <p:sldId id="366" r:id="rId4"/>
    <p:sldId id="367" r:id="rId5"/>
    <p:sldId id="368" r:id="rId6"/>
    <p:sldId id="369" r:id="rId7"/>
    <p:sldId id="3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0zTFg_ejhxo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sKLdrHo2RWs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_FIsrYzyvl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Bench Skills / 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Machine Processes </a:t>
            </a:r>
            <a:r>
              <a:rPr lang="en-GB" sz="1400" dirty="0" smtClean="0">
                <a:latin typeface="Helvetica"/>
                <a:cs typeface="Helvetica"/>
              </a:rPr>
              <a:t>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12" name="Picture 1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620000" cy="2514600"/>
          </a:xfrm>
        </p:spPr>
        <p:txBody>
          <a:bodyPr>
            <a:normAutofit/>
          </a:bodyPr>
          <a:lstStyle/>
          <a:p>
            <a:endParaRPr lang="en-GB" dirty="0" smtClean="0"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Unit 2: Machine Processes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- Alternative Cutting Processes</a:t>
            </a:r>
          </a:p>
          <a:p>
            <a:endParaRPr lang="en-GB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1430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Alternative Cutting Methods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1828800"/>
            <a:ext cx="6934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GB" sz="1800" dirty="0" smtClean="0"/>
              <a:t>As you now know, </a:t>
            </a:r>
            <a:r>
              <a:rPr lang="en-US" sz="1800" dirty="0">
                <a:solidFill>
                  <a:prstClr val="black"/>
                </a:solidFill>
              </a:rPr>
              <a:t>c</a:t>
            </a:r>
            <a:r>
              <a:rPr lang="en-US" sz="1800" dirty="0" smtClean="0">
                <a:solidFill>
                  <a:prstClr val="black"/>
                </a:solidFill>
              </a:rPr>
              <a:t>utting </a:t>
            </a:r>
            <a:r>
              <a:rPr lang="en-US" sz="1800" dirty="0">
                <a:solidFill>
                  <a:prstClr val="black"/>
                </a:solidFill>
              </a:rPr>
              <a:t>is one of the most important processes for </a:t>
            </a:r>
            <a:r>
              <a:rPr lang="en-US" sz="1800" dirty="0" smtClean="0">
                <a:solidFill>
                  <a:prstClr val="black"/>
                </a:solidFill>
              </a:rPr>
              <a:t>metal fabrication</a:t>
            </a:r>
            <a:r>
              <a:rPr lang="en-US" sz="1800" dirty="0">
                <a:solidFill>
                  <a:prstClr val="black"/>
                </a:solidFill>
              </a:rPr>
              <a:t>. In most </a:t>
            </a:r>
            <a:r>
              <a:rPr lang="en-US" sz="1800" dirty="0" smtClean="0">
                <a:solidFill>
                  <a:prstClr val="black"/>
                </a:solidFill>
              </a:rPr>
              <a:t>cases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prstClr val="black"/>
                </a:solidFill>
              </a:rPr>
              <a:t>it is also the first process to consider.   In order to produce a quality product, metal </a:t>
            </a:r>
            <a:r>
              <a:rPr lang="en-US" sz="1800" dirty="0">
                <a:solidFill>
                  <a:prstClr val="black"/>
                </a:solidFill>
              </a:rPr>
              <a:t>needs to be cut with </a:t>
            </a:r>
            <a:r>
              <a:rPr lang="en-US" sz="1800" dirty="0" smtClean="0">
                <a:solidFill>
                  <a:prstClr val="black"/>
                </a:solidFill>
              </a:rPr>
              <a:t>precision </a:t>
            </a:r>
            <a:r>
              <a:rPr lang="en-US" sz="1800" dirty="0">
                <a:solidFill>
                  <a:prstClr val="black"/>
                </a:solidFill>
              </a:rPr>
              <a:t>and expertise. </a:t>
            </a:r>
            <a:r>
              <a:rPr lang="en-US" sz="1800" dirty="0" smtClean="0">
                <a:solidFill>
                  <a:prstClr val="black"/>
                </a:solidFill>
              </a:rPr>
              <a:t> Not all jobs are the same and of course different </a:t>
            </a:r>
            <a:r>
              <a:rPr lang="en-US" sz="1800" dirty="0">
                <a:solidFill>
                  <a:prstClr val="black"/>
                </a:solidFill>
              </a:rPr>
              <a:t>metals differ in quality and properties and therefore different cutting methods </a:t>
            </a:r>
            <a:r>
              <a:rPr lang="en-US" sz="1800" dirty="0" smtClean="0">
                <a:solidFill>
                  <a:prstClr val="black"/>
                </a:solidFill>
              </a:rPr>
              <a:t>are sometimes </a:t>
            </a:r>
            <a:r>
              <a:rPr lang="en-US" sz="1800" dirty="0">
                <a:solidFill>
                  <a:prstClr val="black"/>
                </a:solidFill>
              </a:rPr>
              <a:t>required to cut them. </a:t>
            </a:r>
            <a:endParaRPr lang="en-GB" sz="1800" dirty="0"/>
          </a:p>
        </p:txBody>
      </p:sp>
      <p:pic>
        <p:nvPicPr>
          <p:cNvPr id="3" name="Picture 2" descr="5279_-_metal_earth_-_tie_fighter_-_high_res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67200"/>
            <a:ext cx="3657600" cy="2065565"/>
          </a:xfrm>
          <a:prstGeom prst="rect">
            <a:avLst/>
          </a:prstGeom>
        </p:spPr>
      </p:pic>
      <p:pic>
        <p:nvPicPr>
          <p:cNvPr id="8" name="Picture 7" descr="EssexLaser04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24" y="4038600"/>
            <a:ext cx="2061275" cy="2171700"/>
          </a:xfrm>
          <a:prstGeom prst="rect">
            <a:avLst/>
          </a:prstGeom>
        </p:spPr>
      </p:pic>
      <p:pic>
        <p:nvPicPr>
          <p:cNvPr id="9" name="Picture 8" descr="7642db213285865d0bce01c743581cc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86200"/>
            <a:ext cx="1981200" cy="24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1430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Laser Cutting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1752600"/>
            <a:ext cx="70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Today laser cutting is a very popular way of cutting metal due to it’s accuracy of cut and relatively quick production time. </a:t>
            </a:r>
            <a:r>
              <a:rPr lang="en-US" dirty="0"/>
              <a:t>High powered and concentrated beams </a:t>
            </a:r>
            <a:r>
              <a:rPr lang="en-US" dirty="0" smtClean="0"/>
              <a:t>of light facilitate </a:t>
            </a:r>
            <a:r>
              <a:rPr lang="en-US" dirty="0"/>
              <a:t>the cutting of the metal with the help of a focus </a:t>
            </a:r>
            <a:r>
              <a:rPr lang="en-US" dirty="0" smtClean="0"/>
              <a:t>lens. </a:t>
            </a:r>
          </a:p>
          <a:p>
            <a:endParaRPr lang="en-US" dirty="0"/>
          </a:p>
          <a:p>
            <a:r>
              <a:rPr lang="en-US" dirty="0" smtClean="0"/>
              <a:t>Laser cutting is an automated process where the design is uploaded to the laser cutter via a paired computer software package.  Most software used in conjunction with laser cutting equipment is easy to setup and use.  Laser cutting is a consistent and precise process for detailed work.  </a:t>
            </a:r>
          </a:p>
        </p:txBody>
      </p:sp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0"/>
            <a:ext cx="3733800" cy="1972733"/>
          </a:xfrm>
          <a:prstGeom prst="rect">
            <a:avLst/>
          </a:prstGeom>
        </p:spPr>
      </p:pic>
      <p:pic>
        <p:nvPicPr>
          <p:cNvPr id="6" name="Picture 5" descr="Click-Here.png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2967" r="2473" b="13041"/>
          <a:stretch/>
        </p:blipFill>
        <p:spPr>
          <a:xfrm>
            <a:off x="6400801" y="6019801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1430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Plasma Cutting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678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Another accurate metal cutting process is Plasma </a:t>
            </a:r>
            <a:r>
              <a:rPr lang="en-US" dirty="0"/>
              <a:t>(arc) </a:t>
            </a:r>
            <a:r>
              <a:rPr lang="en-US" dirty="0" smtClean="0"/>
              <a:t>cutting.  Plasma cutting </a:t>
            </a:r>
            <a:r>
              <a:rPr lang="en-US" dirty="0"/>
              <a:t>was developed in the 1950s for cutting of metals that could not be flame cut, such as stainless steel, aluminum and copper.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plasma arc cutting process uses electrically conductive gas to transfer energy from </a:t>
            </a:r>
            <a:r>
              <a:rPr lang="en-US" dirty="0" smtClean="0"/>
              <a:t>a power </a:t>
            </a:r>
            <a:r>
              <a:rPr lang="en-US" dirty="0"/>
              <a:t>source through a plasma cutting torch to the material being cut. </a:t>
            </a:r>
            <a:r>
              <a:rPr lang="en-US" dirty="0" smtClean="0"/>
              <a:t> </a:t>
            </a: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temperature of the plasma arc melts the metal and pierces through the </a:t>
            </a:r>
            <a:r>
              <a:rPr lang="en-US" dirty="0" err="1">
                <a:solidFill>
                  <a:prstClr val="black"/>
                </a:solidFill>
              </a:rPr>
              <a:t>workpiece</a:t>
            </a:r>
            <a:r>
              <a:rPr lang="en-US" dirty="0">
                <a:solidFill>
                  <a:prstClr val="black"/>
                </a:solidFill>
              </a:rPr>
              <a:t> while the high velocity gas flow removes the molten material from the bottom of the cut, or the kerf.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plas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0"/>
            <a:ext cx="3733800" cy="1981200"/>
          </a:xfrm>
          <a:prstGeom prst="rect">
            <a:avLst/>
          </a:prstGeom>
        </p:spPr>
      </p:pic>
      <p:pic>
        <p:nvPicPr>
          <p:cNvPr id="9" name="Picture 8" descr="Click-Here.png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2967" r="2473" b="13041"/>
          <a:stretch/>
        </p:blipFill>
        <p:spPr>
          <a:xfrm>
            <a:off x="6400801" y="6019801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1430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Water Jet Cutting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81200" y="1676400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Water jet cutting is </a:t>
            </a:r>
            <a:r>
              <a:rPr lang="en-US" dirty="0" smtClean="0"/>
              <a:t>another automated </a:t>
            </a:r>
            <a:r>
              <a:rPr lang="en-US" dirty="0"/>
              <a:t>process used to cut materials using a jet of pressurized water as high </a:t>
            </a:r>
            <a:r>
              <a:rPr lang="en-US" dirty="0" smtClean="0"/>
              <a:t>as 60,000 </a:t>
            </a:r>
            <a:r>
              <a:rPr lang="en-US" dirty="0"/>
              <a:t>pounds per square inch (psi). Often, the water is mixed with an abrasive like </a:t>
            </a:r>
            <a:r>
              <a:rPr lang="en-US" dirty="0" smtClean="0"/>
              <a:t>garnet (a type of gemstone) </a:t>
            </a:r>
            <a:r>
              <a:rPr lang="en-US" dirty="0"/>
              <a:t>that enables more materials to be cut cleanly </a:t>
            </a:r>
            <a:r>
              <a:rPr lang="en-US" dirty="0" smtClean="0"/>
              <a:t>and </a:t>
            </a:r>
            <a:r>
              <a:rPr lang="en-US" dirty="0"/>
              <a:t>with a </a:t>
            </a:r>
            <a:r>
              <a:rPr lang="en-US" dirty="0" smtClean="0"/>
              <a:t>very good </a:t>
            </a:r>
            <a:r>
              <a:rPr lang="en-US" dirty="0"/>
              <a:t>edge finish. Water jets are capable of cutting many industrial materials including stainless steel, </a:t>
            </a:r>
            <a:r>
              <a:rPr lang="en-US" dirty="0" smtClean="0"/>
              <a:t>titanium</a:t>
            </a:r>
            <a:r>
              <a:rPr lang="en-US" dirty="0"/>
              <a:t>, </a:t>
            </a:r>
            <a:r>
              <a:rPr lang="en-US" dirty="0" err="1"/>
              <a:t>aluminium</a:t>
            </a:r>
            <a:r>
              <a:rPr lang="en-US" dirty="0"/>
              <a:t>, tool steel, </a:t>
            </a:r>
            <a:r>
              <a:rPr lang="en-US" dirty="0" smtClean="0"/>
              <a:t>granite</a:t>
            </a:r>
            <a:r>
              <a:rPr lang="en-US" dirty="0"/>
              <a:t>, and armor plate. </a:t>
            </a:r>
            <a:r>
              <a:rPr lang="en-US" dirty="0" smtClean="0"/>
              <a:t> Although this is another very accurate process, it does generate significantly more noise than other cutting processes.</a:t>
            </a:r>
            <a:endParaRPr lang="en-US" dirty="0"/>
          </a:p>
        </p:txBody>
      </p:sp>
      <p:pic>
        <p:nvPicPr>
          <p:cNvPr id="3" name="Picture 2" descr="Waterjet-Cutt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95800"/>
            <a:ext cx="2617694" cy="1916152"/>
          </a:xfrm>
          <a:prstGeom prst="rect">
            <a:avLst/>
          </a:prstGeom>
        </p:spPr>
      </p:pic>
      <p:pic>
        <p:nvPicPr>
          <p:cNvPr id="9" name="Picture 8" descr="101_0575_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95800"/>
            <a:ext cx="2667000" cy="1905000"/>
          </a:xfrm>
          <a:prstGeom prst="rect">
            <a:avLst/>
          </a:prstGeom>
        </p:spPr>
      </p:pic>
      <p:pic>
        <p:nvPicPr>
          <p:cNvPr id="10" name="Picture 9" descr="Click-Here.png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2967" r="2473" b="13041"/>
          <a:stretch/>
        </p:blipFill>
        <p:spPr>
          <a:xfrm>
            <a:off x="7162800" y="5867400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676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1371600"/>
            <a:ext cx="7620000" cy="2286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800" b="1" u="sng" dirty="0" smtClean="0">
                <a:latin typeface="Helvetica"/>
                <a:cs typeface="Helvetica"/>
              </a:rPr>
              <a:t>Research Task</a:t>
            </a:r>
          </a:p>
          <a:p>
            <a:endParaRPr lang="en-GB" sz="12800" b="1" dirty="0" smtClean="0">
              <a:latin typeface="Helvetica"/>
              <a:cs typeface="Helvetica"/>
            </a:endParaRPr>
          </a:p>
          <a:p>
            <a:endParaRPr lang="en-GB" sz="4000" b="1" dirty="0">
              <a:latin typeface="Helvetica"/>
              <a:cs typeface="Helvetica"/>
            </a:endParaRPr>
          </a:p>
          <a:p>
            <a:endParaRPr lang="en-GB" sz="4000" b="1" dirty="0" smtClean="0">
              <a:latin typeface="Helvetica"/>
              <a:cs typeface="Helvetica"/>
            </a:endParaRPr>
          </a:p>
          <a:p>
            <a:pPr>
              <a:lnSpc>
                <a:spcPct val="170000"/>
              </a:lnSpc>
            </a:pPr>
            <a:r>
              <a:rPr lang="en-GB" sz="6400" b="1" dirty="0" smtClean="0">
                <a:latin typeface="Helvetica"/>
                <a:cs typeface="Helvetica"/>
              </a:rPr>
              <a:t>Look at other options for cutting metal in an industrial setting.</a:t>
            </a:r>
          </a:p>
          <a:p>
            <a:pPr>
              <a:lnSpc>
                <a:spcPct val="170000"/>
              </a:lnSpc>
            </a:pPr>
            <a:endParaRPr lang="en-GB" sz="6400" b="1" dirty="0" smtClean="0">
              <a:latin typeface="Helvetica"/>
              <a:cs typeface="Helvetica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GB" sz="6400" b="1" dirty="0" smtClean="0">
                <a:latin typeface="Helvetica"/>
                <a:cs typeface="Helvetica"/>
              </a:rPr>
              <a:t> What are the advantages and disadvantages of these?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GB" sz="6400" b="1" dirty="0" smtClean="0">
                <a:latin typeface="Helvetica"/>
                <a:cs typeface="Helvetica"/>
              </a:rPr>
              <a:t> What environmental/sustainability issues may surround these? </a:t>
            </a:r>
            <a:endParaRPr lang="en-GB" sz="6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103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532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Wingdings</vt:lpstr>
      <vt:lpstr>Office Theme</vt:lpstr>
      <vt:lpstr>PowerPoint Presentation</vt:lpstr>
      <vt:lpstr>Practical Metalworking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AuchAcSzumlakowskiJ</cp:lastModifiedBy>
  <cp:revision>198</cp:revision>
  <dcterms:created xsi:type="dcterms:W3CDTF">2006-08-16T00:00:00Z</dcterms:created>
  <dcterms:modified xsi:type="dcterms:W3CDTF">2019-12-19T09:16:28Z</dcterms:modified>
</cp:coreProperties>
</file>