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13"/>
  </p:notesMasterIdLst>
  <p:sldIdLst>
    <p:sldId id="365" r:id="rId2"/>
    <p:sldId id="256" r:id="rId3"/>
    <p:sldId id="366" r:id="rId4"/>
    <p:sldId id="367" r:id="rId5"/>
    <p:sldId id="368" r:id="rId6"/>
    <p:sldId id="369" r:id="rId7"/>
    <p:sldId id="370" r:id="rId8"/>
    <p:sldId id="371" r:id="rId9"/>
    <p:sldId id="372" r:id="rId10"/>
    <p:sldId id="373" r:id="rId11"/>
    <p:sldId id="37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84" autoAdjust="0"/>
  </p:normalViewPr>
  <p:slideViewPr>
    <p:cSldViewPr>
      <p:cViewPr>
        <p:scale>
          <a:sx n="99" d="100"/>
          <a:sy n="99" d="100"/>
        </p:scale>
        <p:origin x="1056" y="-3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766DCA-46CB-485D-BE55-3D5A81A5F227}" type="datetimeFigureOut">
              <a:rPr lang="en-GB" smtClean="0"/>
              <a:pPr/>
              <a:t>19/12/2019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BA6B3C-F88D-4B67-8821-BAB354B48EFC}" type="slidenum">
              <a:rPr lang="en-GB" smtClean="0"/>
              <a:pPr/>
              <a:t>‹#›</a:t>
            </a:fld>
            <a:endParaRPr lang="en-GB"/>
          </a:p>
        </p:txBody>
      </p:sp>
    </p:spTree>
    <p:extLst>
      <p:ext uri="{BB962C8B-B14F-4D97-AF65-F5344CB8AC3E}">
        <p14:creationId xmlns:p14="http://schemas.microsoft.com/office/powerpoint/2010/main" val="2760988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short word on the course structure and areas of study.  </a:t>
            </a:r>
          </a:p>
          <a:p>
            <a:r>
              <a:rPr lang="en-GB" dirty="0" smtClean="0"/>
              <a:t>Point out key</a:t>
            </a:r>
            <a:r>
              <a:rPr lang="en-GB" baseline="0" dirty="0" smtClean="0"/>
              <a:t> knowledge and understanding A3 sheets on wall.</a:t>
            </a:r>
            <a:endParaRPr lang="en-GB" dirty="0"/>
          </a:p>
        </p:txBody>
      </p:sp>
      <p:sp>
        <p:nvSpPr>
          <p:cNvPr id="4" name="Slide Number Placeholder 3"/>
          <p:cNvSpPr>
            <a:spLocks noGrp="1"/>
          </p:cNvSpPr>
          <p:nvPr>
            <p:ph type="sldNum" sz="quarter" idx="10"/>
          </p:nvPr>
        </p:nvSpPr>
        <p:spPr/>
        <p:txBody>
          <a:bodyPr/>
          <a:lstStyle/>
          <a:p>
            <a:fld id="{18BA6B3C-F88D-4B67-8821-BAB354B48EFC}" type="slidenum">
              <a:rPr lang="en-GB" smtClean="0"/>
              <a:pPr/>
              <a:t>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12/19/2019</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ww.youtube.com/watch?v=GRL9Pf7STSM"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nner.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sp>
        <p:nvSpPr>
          <p:cNvPr id="6" name="Subtitle 2"/>
          <p:cNvSpPr txBox="1">
            <a:spLocks/>
          </p:cNvSpPr>
          <p:nvPr/>
        </p:nvSpPr>
        <p:spPr>
          <a:xfrm>
            <a:off x="2438400" y="3124200"/>
            <a:ext cx="6705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600" dirty="0" smtClean="0">
                <a:latin typeface="Helvetica"/>
                <a:cs typeface="Helvetica"/>
              </a:rPr>
              <a:t>During the Practical Metalworking course you will develop skills, knowledge and understanding of:  </a:t>
            </a:r>
            <a:endParaRPr lang="en-GB" sz="1600" dirty="0">
              <a:latin typeface="Helvetica"/>
              <a:cs typeface="Helvetica"/>
            </a:endParaRPr>
          </a:p>
        </p:txBody>
      </p:sp>
      <p:sp>
        <p:nvSpPr>
          <p:cNvPr id="8" name="Subtitle 2"/>
          <p:cNvSpPr txBox="1">
            <a:spLocks/>
          </p:cNvSpPr>
          <p:nvPr/>
        </p:nvSpPr>
        <p:spPr>
          <a:xfrm>
            <a:off x="1524000" y="4191000"/>
            <a:ext cx="7620000"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400" dirty="0" smtClean="0">
                <a:latin typeface="Helvetica"/>
                <a:cs typeface="Helvetica"/>
              </a:rPr>
              <a:t>Safe working practices in workshop environments</a:t>
            </a:r>
          </a:p>
          <a:p>
            <a:pPr algn="ctr"/>
            <a:r>
              <a:rPr lang="en-GB" sz="1400" dirty="0" smtClean="0">
                <a:latin typeface="Helvetica"/>
                <a:cs typeface="Helvetica"/>
              </a:rPr>
              <a:t>Metalworking Techniques</a:t>
            </a:r>
          </a:p>
          <a:p>
            <a:pPr algn="ctr"/>
            <a:r>
              <a:rPr lang="en-GB" sz="1400" dirty="0" smtClean="0">
                <a:latin typeface="Helvetica"/>
                <a:cs typeface="Helvetica"/>
              </a:rPr>
              <a:t>Measuring and marking out metal sections and sheet materials</a:t>
            </a:r>
          </a:p>
          <a:p>
            <a:pPr algn="ctr"/>
            <a:r>
              <a:rPr lang="en-GB" sz="1400" dirty="0" smtClean="0">
                <a:latin typeface="Helvetica"/>
                <a:cs typeface="Helvetica"/>
              </a:rPr>
              <a:t>Practical creativity and problem-solving skills</a:t>
            </a:r>
          </a:p>
          <a:p>
            <a:pPr algn="ctr"/>
            <a:r>
              <a:rPr lang="en-GB" sz="1400" dirty="0" smtClean="0">
                <a:latin typeface="Helvetica"/>
                <a:cs typeface="Helvetica"/>
              </a:rPr>
              <a:t>Sustainability issues in a practical metalworking context</a:t>
            </a:r>
          </a:p>
          <a:p>
            <a:pPr algn="ctr"/>
            <a:endParaRPr lang="en-GB" sz="1400" dirty="0" smtClean="0">
              <a:latin typeface="Helvetica"/>
              <a:cs typeface="Helvetica"/>
            </a:endParaRPr>
          </a:p>
          <a:p>
            <a:pPr algn="ctr">
              <a:buNone/>
            </a:pPr>
            <a:endParaRPr lang="en-GB" sz="1400" dirty="0" smtClean="0">
              <a:latin typeface="Helvetica"/>
              <a:cs typeface="Helvetica"/>
            </a:endParaRPr>
          </a:p>
          <a:p>
            <a:pPr algn="ctr">
              <a:buNone/>
            </a:pPr>
            <a:r>
              <a:rPr lang="en-GB" sz="1400" dirty="0" smtClean="0">
                <a:latin typeface="Helvetica"/>
                <a:cs typeface="Helvetica"/>
              </a:rPr>
              <a:t>Areas of study:  Bench Skills / </a:t>
            </a:r>
            <a:r>
              <a:rPr lang="en-GB" sz="1400" dirty="0" smtClean="0">
                <a:solidFill>
                  <a:srgbClr val="FF0000"/>
                </a:solidFill>
                <a:latin typeface="Helvetica"/>
                <a:cs typeface="Helvetica"/>
              </a:rPr>
              <a:t>Machine Processes </a:t>
            </a:r>
            <a:r>
              <a:rPr lang="en-GB" sz="1400" dirty="0" smtClean="0">
                <a:latin typeface="Helvetica"/>
                <a:cs typeface="Helvetica"/>
              </a:rPr>
              <a:t>/ Fabrication &amp; Thermal Joining</a:t>
            </a:r>
          </a:p>
          <a:p>
            <a:pPr algn="ctr"/>
            <a:endParaRPr lang="en-GB" sz="1800" dirty="0">
              <a:latin typeface="Helvetica"/>
              <a:cs typeface="Helvetica"/>
            </a:endParaRPr>
          </a:p>
        </p:txBody>
      </p:sp>
      <p:sp>
        <p:nvSpPr>
          <p:cNvPr id="9" name="Title 1"/>
          <p:cNvSpPr txBox="1">
            <a:spLocks/>
          </p:cNvSpPr>
          <p:nvPr/>
        </p:nvSpPr>
        <p:spPr>
          <a:xfrm>
            <a:off x="1524000" y="990600"/>
            <a:ext cx="76200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dirty="0" smtClean="0">
                <a:ln>
                  <a:noFill/>
                </a:ln>
                <a:solidFill>
                  <a:schemeClr val="tx1"/>
                </a:solidFill>
                <a:effectLst/>
                <a:uLnTx/>
                <a:uFillTx/>
                <a:latin typeface="Helvetica"/>
                <a:ea typeface="+mj-ea"/>
                <a:cs typeface="Helvetica"/>
              </a:rPr>
              <a:t>Practical Metalworking</a:t>
            </a:r>
            <a:endParaRPr kumimoji="0" lang="en-GB" sz="4000" b="1" i="0" u="none" strike="noStrike" kern="1200" cap="none" spc="0" normalizeH="0" baseline="0" noProof="0" dirty="0">
              <a:ln>
                <a:noFill/>
              </a:ln>
              <a:solidFill>
                <a:schemeClr val="tx1"/>
              </a:solidFill>
              <a:effectLst/>
              <a:uLnTx/>
              <a:uFillTx/>
              <a:latin typeface="Helvetica"/>
              <a:ea typeface="+mj-ea"/>
              <a:cs typeface="Helvetica"/>
            </a:endParaRPr>
          </a:p>
        </p:txBody>
      </p:sp>
      <p:cxnSp>
        <p:nvCxnSpPr>
          <p:cNvPr id="10" name="Straight Connector 9"/>
          <p:cNvCxnSpPr/>
          <p:nvPr/>
        </p:nvCxnSpPr>
        <p:spPr>
          <a:xfrm>
            <a:off x="2590800" y="2514600"/>
            <a:ext cx="5472000" cy="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1524000" y="609600"/>
            <a:ext cx="7620000" cy="523220"/>
          </a:xfrm>
          <a:prstGeom prst="rect">
            <a:avLst/>
          </a:prstGeom>
        </p:spPr>
        <p:txBody>
          <a:bodyPr wrap="square">
            <a:spAutoFit/>
          </a:bodyPr>
          <a:lstStyle/>
          <a:p>
            <a:pPr algn="ctr"/>
            <a:r>
              <a:rPr lang="en-GB" sz="2800" dirty="0" smtClean="0">
                <a:solidFill>
                  <a:schemeClr val="bg1">
                    <a:lumMod val="75000"/>
                  </a:schemeClr>
                </a:solidFill>
                <a:latin typeface="Helvetica"/>
                <a:cs typeface="Helvetica"/>
              </a:rPr>
              <a:t>National 5</a:t>
            </a:r>
          </a:p>
        </p:txBody>
      </p:sp>
    </p:spTree>
    <p:extLst>
      <p:ext uri="{BB962C8B-B14F-4D97-AF65-F5344CB8AC3E}">
        <p14:creationId xmlns:p14="http://schemas.microsoft.com/office/powerpoint/2010/main" val="3008538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sp>
        <p:nvSpPr>
          <p:cNvPr id="11" name="Rectangle 3"/>
          <p:cNvSpPr txBox="1">
            <a:spLocks noChangeArrowheads="1"/>
          </p:cNvSpPr>
          <p:nvPr/>
        </p:nvSpPr>
        <p:spPr>
          <a:xfrm>
            <a:off x="2362200" y="2286000"/>
            <a:ext cx="6781800" cy="5029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AutoNum type="arabicPeriod"/>
            </a:pPr>
            <a:r>
              <a:rPr lang="en-GB" sz="1400" dirty="0" smtClean="0">
                <a:latin typeface="Helvetica" pitchFamily="34" charset="0"/>
                <a:cs typeface="Helvetica" pitchFamily="34" charset="0"/>
              </a:rPr>
              <a:t>What are the cutting tools for the Miller mostly made from?</a:t>
            </a:r>
          </a:p>
          <a:p>
            <a:pPr marL="228600" indent="-228600">
              <a:buAutoNum type="arabicPeriod"/>
            </a:pPr>
            <a:endParaRPr lang="en-GB" sz="1400" dirty="0">
              <a:latin typeface="Helvetica" pitchFamily="34" charset="0"/>
              <a:cs typeface="Helvetica" pitchFamily="34" charset="0"/>
            </a:endParaRPr>
          </a:p>
          <a:p>
            <a:pPr marL="228600" indent="-228600">
              <a:buAutoNum type="arabicPeriod"/>
            </a:pPr>
            <a:r>
              <a:rPr lang="en-GB" sz="1400" dirty="0" smtClean="0">
                <a:latin typeface="Helvetica" pitchFamily="34" charset="0"/>
                <a:cs typeface="Helvetica" pitchFamily="34" charset="0"/>
              </a:rPr>
              <a:t>  What are the names given to the hand wheels on the Milling machines?</a:t>
            </a:r>
          </a:p>
          <a:p>
            <a:pPr marL="228600" indent="-228600">
              <a:buAutoNum type="arabicPeriod"/>
            </a:pPr>
            <a:endParaRPr lang="en-GB" sz="1400" dirty="0">
              <a:latin typeface="Helvetica" pitchFamily="34" charset="0"/>
              <a:cs typeface="Helvetica" pitchFamily="34" charset="0"/>
            </a:endParaRPr>
          </a:p>
          <a:p>
            <a:pPr marL="228600" indent="-228600">
              <a:buAutoNum type="arabicPeriod"/>
            </a:pPr>
            <a:r>
              <a:rPr lang="en-GB" sz="1400" dirty="0">
                <a:latin typeface="Helvetica" pitchFamily="34" charset="0"/>
                <a:cs typeface="Helvetica" pitchFamily="34" charset="0"/>
              </a:rPr>
              <a:t> </a:t>
            </a:r>
            <a:r>
              <a:rPr lang="en-GB" sz="1400" dirty="0" smtClean="0">
                <a:latin typeface="Helvetica" pitchFamily="34" charset="0"/>
                <a:cs typeface="Helvetica" pitchFamily="34" charset="0"/>
              </a:rPr>
              <a:t> What PPE should be worn when operating a Milling machine?</a:t>
            </a:r>
          </a:p>
          <a:p>
            <a:pPr marL="228600" indent="-228600">
              <a:buAutoNum type="arabicPeriod"/>
            </a:pPr>
            <a:endParaRPr lang="en-GB" sz="1400" dirty="0">
              <a:latin typeface="Helvetica" pitchFamily="34" charset="0"/>
              <a:cs typeface="Helvetica" pitchFamily="34" charset="0"/>
            </a:endParaRPr>
          </a:p>
          <a:p>
            <a:pPr marL="228600" indent="-228600">
              <a:buAutoNum type="arabicPeriod"/>
            </a:pPr>
            <a:r>
              <a:rPr lang="en-GB" sz="1400" dirty="0" smtClean="0">
                <a:latin typeface="Helvetica" pitchFamily="34" charset="0"/>
                <a:cs typeface="Helvetica" pitchFamily="34" charset="0"/>
              </a:rPr>
              <a:t> Name one other safety precaution when operating a Milling machine.</a:t>
            </a:r>
          </a:p>
          <a:p>
            <a:pPr marL="228600" indent="-228600">
              <a:buAutoNum type="arabicPeriod"/>
            </a:pPr>
            <a:endParaRPr lang="en-GB" sz="1400" dirty="0">
              <a:latin typeface="Helvetica" pitchFamily="34" charset="0"/>
              <a:cs typeface="Helvetica" pitchFamily="34" charset="0"/>
            </a:endParaRPr>
          </a:p>
          <a:p>
            <a:pPr marL="228600" indent="-228600">
              <a:buAutoNum type="arabicPeriod"/>
            </a:pPr>
            <a:r>
              <a:rPr lang="en-GB" sz="1400" dirty="0" smtClean="0">
                <a:latin typeface="Helvetica" pitchFamily="34" charset="0"/>
                <a:cs typeface="Helvetica" pitchFamily="34" charset="0"/>
              </a:rPr>
              <a:t> Name three types of cutter used with a horizontal Miller? </a:t>
            </a:r>
            <a:endParaRPr lang="en-GB" sz="1200" dirty="0">
              <a:latin typeface="Helvetica" pitchFamily="34" charset="0"/>
              <a:cs typeface="Helvetica" pitchFamily="34" charset="0"/>
            </a:endParaRPr>
          </a:p>
          <a:p>
            <a:pPr marL="0" indent="0">
              <a:buNone/>
            </a:pPr>
            <a:endParaRPr lang="en-GB" sz="1200" dirty="0">
              <a:latin typeface="Helvetica" pitchFamily="34" charset="0"/>
              <a:cs typeface="Helvetica" pitchFamily="34" charset="0"/>
            </a:endParaRPr>
          </a:p>
          <a:p>
            <a:pPr marL="0" indent="0">
              <a:buNone/>
            </a:pPr>
            <a:endParaRPr lang="en-GB" sz="1200" dirty="0">
              <a:latin typeface="Helvetica" pitchFamily="34" charset="0"/>
              <a:cs typeface="Helvetica" pitchFamily="34" charset="0"/>
            </a:endParaRPr>
          </a:p>
          <a:p>
            <a:pPr marL="0" indent="0">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p>
          <a:p>
            <a:pPr>
              <a:buNone/>
            </a:pPr>
            <a:endParaRPr lang="en-GB" sz="1200" dirty="0"/>
          </a:p>
        </p:txBody>
      </p:sp>
      <p:sp>
        <p:nvSpPr>
          <p:cNvPr id="12" name="Rectangle 2"/>
          <p:cNvSpPr txBox="1">
            <a:spLocks noChangeArrowheads="1"/>
          </p:cNvSpPr>
          <p:nvPr/>
        </p:nvSpPr>
        <p:spPr>
          <a:xfrm>
            <a:off x="1524000" y="152400"/>
            <a:ext cx="7620000" cy="11345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latin typeface="Helvetica"/>
                <a:cs typeface="Helvetica"/>
              </a:rPr>
              <a:t>Quiz Questions 10</a:t>
            </a:r>
            <a:endParaRPr lang="en-GB" sz="4000" b="1" dirty="0">
              <a:latin typeface="Helvetica"/>
              <a:cs typeface="Helvetica"/>
            </a:endParaRPr>
          </a:p>
        </p:txBody>
      </p:sp>
      <p:sp>
        <p:nvSpPr>
          <p:cNvPr id="14" name="Rectangle 13"/>
          <p:cNvSpPr/>
          <p:nvPr/>
        </p:nvSpPr>
        <p:spPr>
          <a:xfrm>
            <a:off x="1524000" y="914400"/>
            <a:ext cx="7620000" cy="369332"/>
          </a:xfrm>
          <a:prstGeom prst="rect">
            <a:avLst/>
          </a:prstGeom>
        </p:spPr>
        <p:txBody>
          <a:bodyPr wrap="square">
            <a:spAutoFit/>
          </a:bodyPr>
          <a:lstStyle/>
          <a:p>
            <a:pPr algn="ctr"/>
            <a:r>
              <a:rPr lang="en-GB" i="1" dirty="0" smtClean="0">
                <a:solidFill>
                  <a:srgbClr val="FF0000"/>
                </a:solidFill>
                <a:latin typeface="Helvetica" pitchFamily="34" charset="0"/>
                <a:cs typeface="Helvetica" pitchFamily="34" charset="0"/>
              </a:rPr>
              <a:t>Record answers in your notes jotter</a:t>
            </a:r>
            <a:endParaRPr lang="en-GB" i="1" dirty="0">
              <a:solidFill>
                <a:srgbClr val="FF0000"/>
              </a:solidFill>
            </a:endParaRPr>
          </a:p>
        </p:txBody>
      </p:sp>
    </p:spTree>
    <p:extLst>
      <p:ext uri="{BB962C8B-B14F-4D97-AF65-F5344CB8AC3E}">
        <p14:creationId xmlns:p14="http://schemas.microsoft.com/office/powerpoint/2010/main" val="16438241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sp>
        <p:nvSpPr>
          <p:cNvPr id="11" name="Rectangle 3"/>
          <p:cNvSpPr txBox="1">
            <a:spLocks noChangeArrowheads="1"/>
          </p:cNvSpPr>
          <p:nvPr/>
        </p:nvSpPr>
        <p:spPr>
          <a:xfrm>
            <a:off x="2362200" y="2286000"/>
            <a:ext cx="6781800" cy="5029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AutoNum type="arabicPeriod"/>
            </a:pPr>
            <a:r>
              <a:rPr lang="en-GB" sz="1400" dirty="0" smtClean="0">
                <a:latin typeface="Helvetica" pitchFamily="34" charset="0"/>
                <a:cs typeface="Helvetica" pitchFamily="34" charset="0"/>
              </a:rPr>
              <a:t>What are the cutting tools for the Miller mostly made from?</a:t>
            </a:r>
          </a:p>
          <a:p>
            <a:pPr marL="0" indent="0">
              <a:buNone/>
            </a:pPr>
            <a:r>
              <a:rPr lang="en-GB" sz="1400" i="1" dirty="0" smtClean="0">
                <a:solidFill>
                  <a:srgbClr val="FF0000"/>
                </a:solidFill>
                <a:latin typeface="Helvetica" pitchFamily="34" charset="0"/>
                <a:cs typeface="Helvetica" pitchFamily="34" charset="0"/>
              </a:rPr>
              <a:t>High Speed Steel</a:t>
            </a:r>
            <a:endParaRPr lang="en-GB" sz="1400" dirty="0">
              <a:latin typeface="Helvetica" pitchFamily="34" charset="0"/>
              <a:cs typeface="Helvetica" pitchFamily="34" charset="0"/>
            </a:endParaRPr>
          </a:p>
          <a:p>
            <a:pPr marL="0" indent="0">
              <a:buNone/>
            </a:pPr>
            <a:r>
              <a:rPr lang="en-GB" sz="1400" dirty="0" smtClean="0">
                <a:latin typeface="Helvetica" pitchFamily="34" charset="0"/>
                <a:cs typeface="Helvetica" pitchFamily="34" charset="0"/>
              </a:rPr>
              <a:t>2.   What are the names given to the hand wheels on the Milling machines?</a:t>
            </a:r>
          </a:p>
          <a:p>
            <a:pPr marL="0" indent="0">
              <a:buNone/>
            </a:pPr>
            <a:r>
              <a:rPr lang="en-GB" sz="1400" i="1" dirty="0" smtClean="0">
                <a:solidFill>
                  <a:srgbClr val="FF0000"/>
                </a:solidFill>
                <a:latin typeface="Helvetica" pitchFamily="34" charset="0"/>
                <a:cs typeface="Helvetica" pitchFamily="34" charset="0"/>
              </a:rPr>
              <a:t>Cross and Vertical Traverse wheel</a:t>
            </a:r>
          </a:p>
          <a:p>
            <a:pPr marL="0" indent="0">
              <a:buNone/>
            </a:pPr>
            <a:r>
              <a:rPr lang="en-GB" sz="1400" dirty="0" smtClean="0">
                <a:latin typeface="Helvetica" pitchFamily="34" charset="0"/>
                <a:cs typeface="Helvetica" pitchFamily="34" charset="0"/>
              </a:rPr>
              <a:t>3.   What PPE should be worn when operating a Milling machine?</a:t>
            </a:r>
          </a:p>
          <a:p>
            <a:pPr marL="0" indent="0">
              <a:buNone/>
            </a:pPr>
            <a:r>
              <a:rPr lang="en-GB" sz="1400" i="1" dirty="0" smtClean="0">
                <a:solidFill>
                  <a:srgbClr val="FF0000"/>
                </a:solidFill>
                <a:latin typeface="Helvetica" pitchFamily="34" charset="0"/>
                <a:cs typeface="Helvetica" pitchFamily="34" charset="0"/>
              </a:rPr>
              <a:t>Goggles / Apron / Toe capped boots</a:t>
            </a:r>
            <a:endParaRPr lang="en-GB" sz="1400" i="1" dirty="0">
              <a:solidFill>
                <a:srgbClr val="FF0000"/>
              </a:solidFill>
              <a:latin typeface="Helvetica" pitchFamily="34" charset="0"/>
              <a:cs typeface="Helvetica" pitchFamily="34" charset="0"/>
            </a:endParaRPr>
          </a:p>
          <a:p>
            <a:pPr marL="0" indent="0">
              <a:buNone/>
            </a:pPr>
            <a:r>
              <a:rPr lang="en-GB" sz="1400" dirty="0" smtClean="0">
                <a:latin typeface="Helvetica" pitchFamily="34" charset="0"/>
                <a:cs typeface="Helvetica" pitchFamily="34" charset="0"/>
              </a:rPr>
              <a:t>4.   Name one other safety precaution when operating a Milling machine.</a:t>
            </a:r>
          </a:p>
          <a:p>
            <a:pPr marL="0" indent="0">
              <a:buNone/>
            </a:pPr>
            <a:r>
              <a:rPr lang="en-GB" sz="1400" i="1" dirty="0" smtClean="0">
                <a:solidFill>
                  <a:srgbClr val="FF0000"/>
                </a:solidFill>
                <a:latin typeface="Helvetica" pitchFamily="34" charset="0"/>
                <a:cs typeface="Helvetica" pitchFamily="34" charset="0"/>
              </a:rPr>
              <a:t>Ensure tight by tapping with mallet</a:t>
            </a:r>
            <a:endParaRPr lang="en-GB" sz="1400" i="1" dirty="0">
              <a:solidFill>
                <a:srgbClr val="FF0000"/>
              </a:solidFill>
              <a:latin typeface="Helvetica" pitchFamily="34" charset="0"/>
              <a:cs typeface="Helvetica" pitchFamily="34" charset="0"/>
            </a:endParaRPr>
          </a:p>
          <a:p>
            <a:pPr marL="0" indent="0">
              <a:buNone/>
            </a:pPr>
            <a:r>
              <a:rPr lang="en-GB" sz="1400" dirty="0" smtClean="0">
                <a:latin typeface="Helvetica" pitchFamily="34" charset="0"/>
                <a:cs typeface="Helvetica" pitchFamily="34" charset="0"/>
              </a:rPr>
              <a:t>5.   Name three types of cutter used with a horizontal Miller?</a:t>
            </a:r>
          </a:p>
          <a:p>
            <a:pPr marL="0" indent="0">
              <a:buNone/>
            </a:pPr>
            <a:r>
              <a:rPr lang="en-GB" sz="1400" i="1" dirty="0" smtClean="0">
                <a:solidFill>
                  <a:srgbClr val="FF0000"/>
                </a:solidFill>
                <a:latin typeface="Helvetica" pitchFamily="34" charset="0"/>
                <a:cs typeface="Helvetica" pitchFamily="34" charset="0"/>
              </a:rPr>
              <a:t>Cylindrical / Concave / Convex</a:t>
            </a:r>
            <a:endParaRPr lang="en-GB" sz="1200" i="1" dirty="0">
              <a:solidFill>
                <a:srgbClr val="FF0000"/>
              </a:solidFill>
              <a:latin typeface="Helvetica" pitchFamily="34" charset="0"/>
              <a:cs typeface="Helvetica" pitchFamily="34" charset="0"/>
            </a:endParaRPr>
          </a:p>
          <a:p>
            <a:pPr marL="0" indent="0">
              <a:buNone/>
            </a:pPr>
            <a:endParaRPr lang="en-GB" sz="1200" i="1" dirty="0">
              <a:solidFill>
                <a:srgbClr val="FF0000"/>
              </a:solidFill>
              <a:latin typeface="Helvetica" pitchFamily="34" charset="0"/>
              <a:cs typeface="Helvetica" pitchFamily="34" charset="0"/>
            </a:endParaRPr>
          </a:p>
          <a:p>
            <a:pPr marL="0" indent="0">
              <a:buNone/>
            </a:pPr>
            <a:endParaRPr lang="en-GB" sz="1200" dirty="0">
              <a:latin typeface="Helvetica" pitchFamily="34" charset="0"/>
              <a:cs typeface="Helvetica" pitchFamily="34" charset="0"/>
            </a:endParaRPr>
          </a:p>
          <a:p>
            <a:pPr marL="0" indent="0">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p>
          <a:p>
            <a:pPr>
              <a:buNone/>
            </a:pPr>
            <a:endParaRPr lang="en-GB" sz="1200" dirty="0"/>
          </a:p>
        </p:txBody>
      </p:sp>
      <p:sp>
        <p:nvSpPr>
          <p:cNvPr id="12" name="Rectangle 2"/>
          <p:cNvSpPr txBox="1">
            <a:spLocks noChangeArrowheads="1"/>
          </p:cNvSpPr>
          <p:nvPr/>
        </p:nvSpPr>
        <p:spPr>
          <a:xfrm>
            <a:off x="1524000" y="152400"/>
            <a:ext cx="7620000" cy="11345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latin typeface="Helvetica"/>
                <a:cs typeface="Helvetica"/>
              </a:rPr>
              <a:t>Quiz Questions 10</a:t>
            </a:r>
            <a:endParaRPr lang="en-GB" sz="4000" b="1" dirty="0">
              <a:latin typeface="Helvetica"/>
              <a:cs typeface="Helvetica"/>
            </a:endParaRPr>
          </a:p>
        </p:txBody>
      </p:sp>
      <p:sp>
        <p:nvSpPr>
          <p:cNvPr id="14" name="Rectangle 13"/>
          <p:cNvSpPr/>
          <p:nvPr/>
        </p:nvSpPr>
        <p:spPr>
          <a:xfrm>
            <a:off x="1524000" y="914400"/>
            <a:ext cx="7620000" cy="369332"/>
          </a:xfrm>
          <a:prstGeom prst="rect">
            <a:avLst/>
          </a:prstGeom>
        </p:spPr>
        <p:txBody>
          <a:bodyPr wrap="square">
            <a:spAutoFit/>
          </a:bodyPr>
          <a:lstStyle/>
          <a:p>
            <a:pPr algn="ctr"/>
            <a:r>
              <a:rPr lang="en-GB" i="1" dirty="0" smtClean="0">
                <a:solidFill>
                  <a:srgbClr val="FF0000"/>
                </a:solidFill>
                <a:latin typeface="Helvetica" pitchFamily="34" charset="0"/>
                <a:cs typeface="Helvetica" pitchFamily="34" charset="0"/>
              </a:rPr>
              <a:t>Record answers in your notes jotter</a:t>
            </a:r>
            <a:endParaRPr lang="en-GB" i="1" dirty="0">
              <a:solidFill>
                <a:srgbClr val="FF0000"/>
              </a:solidFill>
            </a:endParaRPr>
          </a:p>
        </p:txBody>
      </p:sp>
    </p:spTree>
    <p:extLst>
      <p:ext uri="{BB962C8B-B14F-4D97-AF65-F5344CB8AC3E}">
        <p14:creationId xmlns:p14="http://schemas.microsoft.com/office/powerpoint/2010/main" val="17154562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90600"/>
            <a:ext cx="7620000" cy="1470025"/>
          </a:xfrm>
        </p:spPr>
        <p:txBody>
          <a:bodyPr>
            <a:normAutofit/>
          </a:bodyPr>
          <a:lstStyle/>
          <a:p>
            <a:r>
              <a:rPr lang="en-GB" sz="4000" b="1" dirty="0" smtClean="0">
                <a:latin typeface="Helvetica"/>
                <a:cs typeface="Helvetica"/>
              </a:rPr>
              <a:t>Practical Metalworking</a:t>
            </a:r>
            <a:endParaRPr lang="en-GB" sz="4000" b="1" dirty="0">
              <a:latin typeface="Helvetica"/>
              <a:cs typeface="Helvetica"/>
            </a:endParaRPr>
          </a:p>
        </p:txBody>
      </p:sp>
      <p:sp>
        <p:nvSpPr>
          <p:cNvPr id="3" name="Subtitle 2"/>
          <p:cNvSpPr>
            <a:spLocks noGrp="1"/>
          </p:cNvSpPr>
          <p:nvPr>
            <p:ph type="subTitle" idx="1"/>
          </p:nvPr>
        </p:nvSpPr>
        <p:spPr>
          <a:xfrm>
            <a:off x="1524000" y="2971800"/>
            <a:ext cx="7620000" cy="2514600"/>
          </a:xfrm>
        </p:spPr>
        <p:txBody>
          <a:bodyPr>
            <a:normAutofit fontScale="92500" lnSpcReduction="10000"/>
          </a:bodyPr>
          <a:lstStyle/>
          <a:p>
            <a:endParaRPr lang="en-GB" dirty="0" smtClean="0">
              <a:latin typeface="Helvetica"/>
              <a:cs typeface="Helvetica"/>
            </a:endParaRPr>
          </a:p>
          <a:p>
            <a:r>
              <a:rPr lang="en-GB" sz="2400" dirty="0" smtClean="0">
                <a:solidFill>
                  <a:srgbClr val="FF0000"/>
                </a:solidFill>
                <a:latin typeface="Helvetica"/>
                <a:cs typeface="Helvetica"/>
              </a:rPr>
              <a:t>Unit 2: Machine Processes</a:t>
            </a:r>
          </a:p>
          <a:p>
            <a:endParaRPr lang="en-GB" sz="2400" dirty="0" smtClean="0">
              <a:solidFill>
                <a:srgbClr val="FF0000"/>
              </a:solidFill>
              <a:latin typeface="Helvetica"/>
              <a:cs typeface="Helvetica"/>
            </a:endParaRPr>
          </a:p>
          <a:p>
            <a:pPr marL="342900" indent="-342900">
              <a:buFontTx/>
              <a:buChar char="-"/>
            </a:pPr>
            <a:r>
              <a:rPr lang="en-GB" sz="2400" dirty="0" smtClean="0">
                <a:solidFill>
                  <a:srgbClr val="FF0000"/>
                </a:solidFill>
                <a:latin typeface="Helvetica"/>
                <a:cs typeface="Helvetica"/>
              </a:rPr>
              <a:t>Vertical, Horizontal and CNC Milling</a:t>
            </a:r>
          </a:p>
          <a:p>
            <a:pPr marL="342900" indent="-342900">
              <a:buFontTx/>
              <a:buChar char="-"/>
            </a:pPr>
            <a:endParaRPr lang="en-GB" sz="2400" dirty="0">
              <a:solidFill>
                <a:srgbClr val="FF0000"/>
              </a:solidFill>
              <a:latin typeface="Helvetica"/>
              <a:cs typeface="Helvetica"/>
            </a:endParaRPr>
          </a:p>
          <a:p>
            <a:r>
              <a:rPr lang="en-GB" sz="2400" i="1">
                <a:solidFill>
                  <a:srgbClr val="FF0000"/>
                </a:solidFill>
                <a:latin typeface="Helvetica"/>
                <a:cs typeface="Helvetica"/>
              </a:rPr>
              <a:t>Safety Rating: (High)</a:t>
            </a:r>
          </a:p>
          <a:p>
            <a:pPr marL="342900" indent="-342900">
              <a:buFontTx/>
              <a:buChar char="-"/>
            </a:pPr>
            <a:endParaRPr lang="en-GB" sz="2400" dirty="0" smtClean="0">
              <a:solidFill>
                <a:srgbClr val="FF0000"/>
              </a:solidFill>
              <a:latin typeface="Helvetica"/>
              <a:cs typeface="Helvetica"/>
            </a:endParaRPr>
          </a:p>
          <a:p>
            <a:endParaRPr lang="en-GB" dirty="0">
              <a:solidFill>
                <a:srgbClr val="FF0000"/>
              </a:solidFill>
              <a:latin typeface="Helvetica"/>
              <a:cs typeface="Helvetica"/>
            </a:endParaRPr>
          </a:p>
        </p:txBody>
      </p:sp>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cxnSp>
        <p:nvCxnSpPr>
          <p:cNvPr id="15" name="Straight Connector 14"/>
          <p:cNvCxnSpPr/>
          <p:nvPr/>
        </p:nvCxnSpPr>
        <p:spPr>
          <a:xfrm>
            <a:off x="2590800" y="2514600"/>
            <a:ext cx="5472000" cy="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524000" y="609600"/>
            <a:ext cx="7620000" cy="523220"/>
          </a:xfrm>
          <a:prstGeom prst="rect">
            <a:avLst/>
          </a:prstGeom>
        </p:spPr>
        <p:txBody>
          <a:bodyPr wrap="square">
            <a:spAutoFit/>
          </a:bodyPr>
          <a:lstStyle/>
          <a:p>
            <a:pPr algn="ctr"/>
            <a:r>
              <a:rPr lang="en-GB" sz="2800" dirty="0" smtClean="0">
                <a:solidFill>
                  <a:schemeClr val="bg1">
                    <a:lumMod val="75000"/>
                  </a:schemeClr>
                </a:solidFill>
                <a:latin typeface="Helvetica"/>
                <a:cs typeface="Helvetica"/>
              </a:rPr>
              <a:t>National 5</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sp>
        <p:nvSpPr>
          <p:cNvPr id="2" name="Rectangle 1"/>
          <p:cNvSpPr/>
          <p:nvPr/>
        </p:nvSpPr>
        <p:spPr>
          <a:xfrm>
            <a:off x="2057400" y="1600200"/>
            <a:ext cx="6858000" cy="1754327"/>
          </a:xfrm>
          <a:prstGeom prst="rect">
            <a:avLst/>
          </a:prstGeom>
        </p:spPr>
        <p:txBody>
          <a:bodyPr wrap="square">
            <a:spAutoFit/>
          </a:bodyPr>
          <a:lstStyle/>
          <a:p>
            <a:r>
              <a:rPr lang="en-US" dirty="0"/>
              <a:t>A vertical miller is used to shape metals such as mild steel and </a:t>
            </a:r>
            <a:r>
              <a:rPr lang="en-US" dirty="0" err="1"/>
              <a:t>aluminium</a:t>
            </a:r>
            <a:r>
              <a:rPr lang="en-US" dirty="0"/>
              <a:t>. </a:t>
            </a:r>
            <a:r>
              <a:rPr lang="en-US" dirty="0" smtClean="0"/>
              <a:t> Full </a:t>
            </a:r>
            <a:r>
              <a:rPr lang="en-US" dirty="0"/>
              <a:t>size milling machines such as the one shown below are powerful but also very </a:t>
            </a:r>
            <a:r>
              <a:rPr lang="en-US" dirty="0" smtClean="0"/>
              <a:t>accurate and precise</a:t>
            </a:r>
            <a:r>
              <a:rPr lang="en-US" dirty="0"/>
              <a:t>. </a:t>
            </a:r>
            <a:r>
              <a:rPr lang="en-US" dirty="0" smtClean="0"/>
              <a:t>These machines can be operated manually or be fully automated. When </a:t>
            </a:r>
            <a:r>
              <a:rPr lang="en-US" dirty="0"/>
              <a:t>using a vertical miller, the machine should be set </a:t>
            </a:r>
            <a:r>
              <a:rPr lang="en-US" dirty="0" smtClean="0"/>
              <a:t>to </a:t>
            </a:r>
            <a:r>
              <a:rPr lang="en-US" dirty="0"/>
              <a:t>cut away </a:t>
            </a:r>
            <a:r>
              <a:rPr lang="en-US" dirty="0" smtClean="0"/>
              <a:t>a </a:t>
            </a:r>
            <a:r>
              <a:rPr lang="en-US" dirty="0"/>
              <a:t>small amount of metal </a:t>
            </a:r>
            <a:r>
              <a:rPr lang="en-US" dirty="0" smtClean="0"/>
              <a:t>at a time. </a:t>
            </a:r>
            <a:r>
              <a:rPr lang="en-US" dirty="0"/>
              <a:t>T</a:t>
            </a:r>
            <a:r>
              <a:rPr lang="en-US" dirty="0" smtClean="0"/>
              <a:t>he </a:t>
            </a:r>
            <a:r>
              <a:rPr lang="en-US" dirty="0"/>
              <a:t>cutter </a:t>
            </a:r>
            <a:r>
              <a:rPr lang="en-US" dirty="0" smtClean="0"/>
              <a:t>does this while passing </a:t>
            </a:r>
            <a:r>
              <a:rPr lang="en-US" dirty="0"/>
              <a:t>over the surface of the metal.</a:t>
            </a:r>
          </a:p>
        </p:txBody>
      </p:sp>
      <p:sp>
        <p:nvSpPr>
          <p:cNvPr id="5" name="Content Placeholder 2"/>
          <p:cNvSpPr txBox="1">
            <a:spLocks/>
          </p:cNvSpPr>
          <p:nvPr/>
        </p:nvSpPr>
        <p:spPr>
          <a:xfrm>
            <a:off x="1524000" y="1143000"/>
            <a:ext cx="7620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Vertical Milling Machine</a:t>
            </a:r>
            <a:endParaRPr lang="en-GB" sz="1800" dirty="0" smtClean="0">
              <a:latin typeface="Helvetica"/>
              <a:cs typeface="Helvetica"/>
            </a:endParaRPr>
          </a:p>
        </p:txBody>
      </p:sp>
      <p:sp>
        <p:nvSpPr>
          <p:cNvPr id="6"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Machine Processes: Milling</a:t>
            </a:r>
            <a:endParaRPr lang="en-GB" sz="3200" b="1" u="sng" dirty="0">
              <a:latin typeface="Helvetica"/>
              <a:cs typeface="Helvetica"/>
            </a:endParaRPr>
          </a:p>
        </p:txBody>
      </p:sp>
      <p:pic>
        <p:nvPicPr>
          <p:cNvPr id="3" name="Picture 2" descr="vert1a.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581400"/>
            <a:ext cx="4144211" cy="2990126"/>
          </a:xfrm>
          <a:prstGeom prst="rect">
            <a:avLst/>
          </a:prstGeom>
        </p:spPr>
      </p:pic>
      <p:sp>
        <p:nvSpPr>
          <p:cNvPr id="4" name="Rectangle 3"/>
          <p:cNvSpPr/>
          <p:nvPr/>
        </p:nvSpPr>
        <p:spPr>
          <a:xfrm>
            <a:off x="4572000" y="3886200"/>
            <a:ext cx="914400" cy="28194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bg1"/>
                </a:solidFill>
              </a:ln>
              <a:solidFill>
                <a:schemeClr val="bg1"/>
              </a:solidFill>
            </a:endParaRPr>
          </a:p>
        </p:txBody>
      </p:sp>
      <p:pic>
        <p:nvPicPr>
          <p:cNvPr id="9" name="Picture 8" descr="vert2a.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0" y="3886200"/>
            <a:ext cx="2514600" cy="1694229"/>
          </a:xfrm>
          <a:prstGeom prst="rect">
            <a:avLst/>
          </a:prstGeom>
        </p:spPr>
      </p:pic>
      <p:sp>
        <p:nvSpPr>
          <p:cNvPr id="11" name="Rectangle 10"/>
          <p:cNvSpPr/>
          <p:nvPr/>
        </p:nvSpPr>
        <p:spPr>
          <a:xfrm>
            <a:off x="2133600" y="5562600"/>
            <a:ext cx="3048000" cy="369332"/>
          </a:xfrm>
          <a:prstGeom prst="rect">
            <a:avLst/>
          </a:prstGeom>
        </p:spPr>
        <p:txBody>
          <a:bodyPr wrap="square">
            <a:spAutoFit/>
          </a:bodyPr>
          <a:lstStyle/>
          <a:p>
            <a:r>
              <a:rPr lang="en-US" dirty="0" smtClean="0"/>
              <a:t>High Speed Steel Cutting Tools</a:t>
            </a:r>
            <a:endParaRPr lang="en-US" dirty="0"/>
          </a:p>
        </p:txBody>
      </p:sp>
      <p:pic>
        <p:nvPicPr>
          <p:cNvPr id="12" name="Picture 11" descr="Click-Here.png">
            <a:hlinkClick r:id="rId5"/>
          </p:cNvPr>
          <p:cNvPicPr>
            <a:picLocks noChangeAspect="1"/>
          </p:cNvPicPr>
          <p:nvPr/>
        </p:nvPicPr>
        <p:blipFill rotWithShape="1">
          <a:blip r:embed="rId6" cstate="print">
            <a:extLst>
              <a:ext uri="{28A0092B-C50C-407E-A947-70E740481C1C}">
                <a14:useLocalDpi xmlns:a14="http://schemas.microsoft.com/office/drawing/2010/main" val="0"/>
              </a:ext>
            </a:extLst>
          </a:blip>
          <a:srcRect l="2202" t="12967" r="2473" b="13041"/>
          <a:stretch/>
        </p:blipFill>
        <p:spPr>
          <a:xfrm>
            <a:off x="3276600" y="6096000"/>
            <a:ext cx="762000" cy="457200"/>
          </a:xfrm>
          <a:prstGeom prst="rect">
            <a:avLst/>
          </a:prstGeom>
        </p:spPr>
      </p:pic>
    </p:spTree>
    <p:extLst>
      <p:ext uri="{BB962C8B-B14F-4D97-AF65-F5344CB8AC3E}">
        <p14:creationId xmlns:p14="http://schemas.microsoft.com/office/powerpoint/2010/main" val="1448355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sp>
        <p:nvSpPr>
          <p:cNvPr id="2" name="Rectangle 1"/>
          <p:cNvSpPr/>
          <p:nvPr/>
        </p:nvSpPr>
        <p:spPr>
          <a:xfrm>
            <a:off x="2057401" y="1832040"/>
            <a:ext cx="3581400" cy="1754327"/>
          </a:xfrm>
          <a:prstGeom prst="rect">
            <a:avLst/>
          </a:prstGeom>
        </p:spPr>
        <p:txBody>
          <a:bodyPr wrap="square">
            <a:spAutoFit/>
          </a:bodyPr>
          <a:lstStyle/>
          <a:p>
            <a:r>
              <a:rPr lang="en-US" dirty="0"/>
              <a:t>The vertical traverse hand wheel (handle) is turned in order to raise or lower the knee. This means that the machine vice is also raised or lowered towards or away from the cutting tool.</a:t>
            </a:r>
          </a:p>
        </p:txBody>
      </p:sp>
      <p:sp>
        <p:nvSpPr>
          <p:cNvPr id="5" name="Content Placeholder 2"/>
          <p:cNvSpPr txBox="1">
            <a:spLocks/>
          </p:cNvSpPr>
          <p:nvPr/>
        </p:nvSpPr>
        <p:spPr>
          <a:xfrm>
            <a:off x="1524000" y="1143000"/>
            <a:ext cx="7620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Vertical Milling Machine</a:t>
            </a:r>
            <a:endParaRPr lang="en-GB" sz="1800" dirty="0" smtClean="0">
              <a:latin typeface="Helvetica"/>
              <a:cs typeface="Helvetica"/>
            </a:endParaRPr>
          </a:p>
        </p:txBody>
      </p:sp>
      <p:sp>
        <p:nvSpPr>
          <p:cNvPr id="6"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Machine Processes: Milling</a:t>
            </a:r>
            <a:endParaRPr lang="en-GB" sz="3200" b="1" u="sng" dirty="0">
              <a:latin typeface="Helvetica"/>
              <a:cs typeface="Helvetica"/>
            </a:endParaRPr>
          </a:p>
        </p:txBody>
      </p:sp>
      <p:pic>
        <p:nvPicPr>
          <p:cNvPr id="8" name="Picture 7" descr="vertm4.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1752600"/>
            <a:ext cx="3015290" cy="1828800"/>
          </a:xfrm>
          <a:prstGeom prst="rect">
            <a:avLst/>
          </a:prstGeom>
        </p:spPr>
      </p:pic>
      <p:pic>
        <p:nvPicPr>
          <p:cNvPr id="10" name="Picture 9" descr="vertm5.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399" y="4038600"/>
            <a:ext cx="2995091" cy="2362200"/>
          </a:xfrm>
          <a:prstGeom prst="rect">
            <a:avLst/>
          </a:prstGeom>
        </p:spPr>
      </p:pic>
      <p:sp>
        <p:nvSpPr>
          <p:cNvPr id="14" name="Rectangle 13"/>
          <p:cNvSpPr/>
          <p:nvPr/>
        </p:nvSpPr>
        <p:spPr>
          <a:xfrm>
            <a:off x="2057400" y="3886200"/>
            <a:ext cx="3581400" cy="2585323"/>
          </a:xfrm>
          <a:prstGeom prst="rect">
            <a:avLst/>
          </a:prstGeom>
        </p:spPr>
        <p:txBody>
          <a:bodyPr wrap="square">
            <a:spAutoFit/>
          </a:bodyPr>
          <a:lstStyle/>
          <a:p>
            <a:r>
              <a:rPr lang="en-US" dirty="0">
                <a:solidFill>
                  <a:prstClr val="black"/>
                </a:solidFill>
              </a:rPr>
              <a:t>The machine head can be tilted to a variety of angles allowing chamfers to be machined. Normally this is done by slowly loosening a number of bolts and then tilting the machine head to the required angle. Some machines have a gauge on which angles can be read so that it can be set accurately.</a:t>
            </a:r>
            <a:endParaRPr lang="en-US" dirty="0"/>
          </a:p>
        </p:txBody>
      </p:sp>
    </p:spTree>
    <p:extLst>
      <p:ext uri="{BB962C8B-B14F-4D97-AF65-F5344CB8AC3E}">
        <p14:creationId xmlns:p14="http://schemas.microsoft.com/office/powerpoint/2010/main" val="4147735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sp>
        <p:nvSpPr>
          <p:cNvPr id="2" name="Rectangle 1"/>
          <p:cNvSpPr/>
          <p:nvPr/>
        </p:nvSpPr>
        <p:spPr>
          <a:xfrm>
            <a:off x="2057400" y="1832040"/>
            <a:ext cx="3809999" cy="2031325"/>
          </a:xfrm>
          <a:prstGeom prst="rect">
            <a:avLst/>
          </a:prstGeom>
        </p:spPr>
        <p:txBody>
          <a:bodyPr wrap="square">
            <a:spAutoFit/>
          </a:bodyPr>
          <a:lstStyle/>
          <a:p>
            <a:r>
              <a:rPr lang="en-US" dirty="0">
                <a:solidFill>
                  <a:prstClr val="black"/>
                </a:solidFill>
              </a:rPr>
              <a:t>The feed handle is turned by the machine operator. This moves the table and anything bolted to it (such </a:t>
            </a:r>
            <a:endParaRPr lang="en-US" dirty="0" smtClean="0">
              <a:solidFill>
                <a:prstClr val="black"/>
              </a:solidFill>
            </a:endParaRPr>
          </a:p>
          <a:p>
            <a:r>
              <a:rPr lang="en-US" dirty="0" smtClean="0">
                <a:solidFill>
                  <a:prstClr val="black"/>
                </a:solidFill>
              </a:rPr>
              <a:t>as </a:t>
            </a:r>
            <a:r>
              <a:rPr lang="en-US" dirty="0">
                <a:solidFill>
                  <a:prstClr val="black"/>
                </a:solidFill>
              </a:rPr>
              <a:t>a vice) towards the cutting tool.</a:t>
            </a:r>
          </a:p>
          <a:p>
            <a:r>
              <a:rPr lang="en-US" dirty="0">
                <a:solidFill>
                  <a:prstClr val="black"/>
                </a:solidFill>
              </a:rPr>
              <a:t>Usually, the ‘feed’ of the machine can be set to automatic so that there is no need to turn the handles manually.</a:t>
            </a:r>
            <a:endParaRPr lang="en-US" dirty="0"/>
          </a:p>
        </p:txBody>
      </p:sp>
      <p:sp>
        <p:nvSpPr>
          <p:cNvPr id="5" name="Content Placeholder 2"/>
          <p:cNvSpPr txBox="1">
            <a:spLocks/>
          </p:cNvSpPr>
          <p:nvPr/>
        </p:nvSpPr>
        <p:spPr>
          <a:xfrm>
            <a:off x="1524000" y="1143000"/>
            <a:ext cx="7620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Vertical Milling Machine</a:t>
            </a:r>
            <a:endParaRPr lang="en-GB" sz="1800" dirty="0" smtClean="0">
              <a:latin typeface="Helvetica"/>
              <a:cs typeface="Helvetica"/>
            </a:endParaRPr>
          </a:p>
        </p:txBody>
      </p:sp>
      <p:sp>
        <p:nvSpPr>
          <p:cNvPr id="6"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Machine Processes: Milling</a:t>
            </a:r>
            <a:endParaRPr lang="en-GB" sz="3200" b="1" u="sng" dirty="0">
              <a:latin typeface="Helvetica"/>
              <a:cs typeface="Helvetica"/>
            </a:endParaRPr>
          </a:p>
        </p:txBody>
      </p:sp>
      <p:sp>
        <p:nvSpPr>
          <p:cNvPr id="14" name="Rectangle 13"/>
          <p:cNvSpPr/>
          <p:nvPr/>
        </p:nvSpPr>
        <p:spPr>
          <a:xfrm>
            <a:off x="2057400" y="4114800"/>
            <a:ext cx="3810000" cy="2031325"/>
          </a:xfrm>
          <a:prstGeom prst="rect">
            <a:avLst/>
          </a:prstGeom>
        </p:spPr>
        <p:txBody>
          <a:bodyPr wrap="square">
            <a:spAutoFit/>
          </a:bodyPr>
          <a:lstStyle/>
          <a:p>
            <a:r>
              <a:rPr lang="en-US" dirty="0">
                <a:solidFill>
                  <a:prstClr val="black"/>
                </a:solidFill>
              </a:rPr>
              <a:t>Using a guard </a:t>
            </a:r>
            <a:r>
              <a:rPr lang="en-US" dirty="0" smtClean="0">
                <a:solidFill>
                  <a:prstClr val="black"/>
                </a:solidFill>
              </a:rPr>
              <a:t>is </a:t>
            </a:r>
            <a:r>
              <a:rPr lang="en-US" dirty="0">
                <a:solidFill>
                  <a:prstClr val="black"/>
                </a:solidFill>
              </a:rPr>
              <a:t>very important as this will further ensure safety. When the machine is being operated the guards protect the machine operator by preventing hot cuttings of </a:t>
            </a:r>
            <a:r>
              <a:rPr lang="en-US" dirty="0" smtClean="0">
                <a:solidFill>
                  <a:prstClr val="black"/>
                </a:solidFill>
              </a:rPr>
              <a:t>material </a:t>
            </a:r>
            <a:r>
              <a:rPr lang="en-US" dirty="0">
                <a:solidFill>
                  <a:prstClr val="black"/>
                </a:solidFill>
              </a:rPr>
              <a:t>flying outwards. </a:t>
            </a:r>
            <a:r>
              <a:rPr lang="en-US" b="1" dirty="0" smtClean="0">
                <a:solidFill>
                  <a:prstClr val="black"/>
                </a:solidFill>
              </a:rPr>
              <a:t>The </a:t>
            </a:r>
            <a:r>
              <a:rPr lang="en-US" b="1" dirty="0">
                <a:solidFill>
                  <a:prstClr val="black"/>
                </a:solidFill>
              </a:rPr>
              <a:t>operator should </a:t>
            </a:r>
            <a:r>
              <a:rPr lang="en-US" b="1" dirty="0" smtClean="0">
                <a:solidFill>
                  <a:prstClr val="black"/>
                </a:solidFill>
              </a:rPr>
              <a:t>always wear </a:t>
            </a:r>
            <a:r>
              <a:rPr lang="en-US" b="1" dirty="0">
                <a:solidFill>
                  <a:prstClr val="black"/>
                </a:solidFill>
              </a:rPr>
              <a:t>the </a:t>
            </a:r>
            <a:r>
              <a:rPr lang="en-US" b="1" dirty="0" smtClean="0">
                <a:solidFill>
                  <a:prstClr val="black"/>
                </a:solidFill>
              </a:rPr>
              <a:t>proper PPE.</a:t>
            </a:r>
            <a:endParaRPr lang="en-US" b="1" dirty="0"/>
          </a:p>
        </p:txBody>
      </p:sp>
      <p:pic>
        <p:nvPicPr>
          <p:cNvPr id="3" name="Picture 2" descr="vertm6.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1981200"/>
            <a:ext cx="2971800" cy="1905000"/>
          </a:xfrm>
          <a:prstGeom prst="rect">
            <a:avLst/>
          </a:prstGeom>
        </p:spPr>
      </p:pic>
      <p:pic>
        <p:nvPicPr>
          <p:cNvPr id="4" name="Picture 3" descr="vertm7.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4343400"/>
            <a:ext cx="2771495" cy="1905000"/>
          </a:xfrm>
          <a:prstGeom prst="rect">
            <a:avLst/>
          </a:prstGeom>
        </p:spPr>
      </p:pic>
    </p:spTree>
    <p:extLst>
      <p:ext uri="{BB962C8B-B14F-4D97-AF65-F5344CB8AC3E}">
        <p14:creationId xmlns:p14="http://schemas.microsoft.com/office/powerpoint/2010/main" val="9227550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sp>
        <p:nvSpPr>
          <p:cNvPr id="5" name="Content Placeholder 2"/>
          <p:cNvSpPr txBox="1">
            <a:spLocks/>
          </p:cNvSpPr>
          <p:nvPr/>
        </p:nvSpPr>
        <p:spPr>
          <a:xfrm>
            <a:off x="1524000" y="1143000"/>
            <a:ext cx="7620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Horizontal Milling Machine</a:t>
            </a:r>
            <a:endParaRPr lang="en-GB" sz="1800" dirty="0" smtClean="0">
              <a:latin typeface="Helvetica"/>
              <a:cs typeface="Helvetica"/>
            </a:endParaRPr>
          </a:p>
        </p:txBody>
      </p:sp>
      <p:sp>
        <p:nvSpPr>
          <p:cNvPr id="6"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Machine Processes: Milling</a:t>
            </a:r>
            <a:endParaRPr lang="en-GB" sz="3200" b="1" u="sng" dirty="0">
              <a:latin typeface="Helvetica"/>
              <a:cs typeface="Helvetica"/>
            </a:endParaRPr>
          </a:p>
        </p:txBody>
      </p:sp>
      <p:pic>
        <p:nvPicPr>
          <p:cNvPr id="8" name="Picture 7" descr="hormil1a.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3505200"/>
            <a:ext cx="4858416" cy="3243629"/>
          </a:xfrm>
          <a:prstGeom prst="rect">
            <a:avLst/>
          </a:prstGeom>
        </p:spPr>
      </p:pic>
      <p:sp>
        <p:nvSpPr>
          <p:cNvPr id="11" name="Rectangle 10"/>
          <p:cNvSpPr/>
          <p:nvPr/>
        </p:nvSpPr>
        <p:spPr>
          <a:xfrm>
            <a:off x="2057400" y="1600200"/>
            <a:ext cx="6781800" cy="1754327"/>
          </a:xfrm>
          <a:prstGeom prst="rect">
            <a:avLst/>
          </a:prstGeom>
        </p:spPr>
        <p:txBody>
          <a:bodyPr wrap="square">
            <a:spAutoFit/>
          </a:bodyPr>
          <a:lstStyle/>
          <a:p>
            <a:r>
              <a:rPr lang="en-US" dirty="0">
                <a:solidFill>
                  <a:prstClr val="black"/>
                </a:solidFill>
              </a:rPr>
              <a:t>The Horizontal Milling Machine is a very robust and sturdy machine. </a:t>
            </a:r>
            <a:endParaRPr lang="en-US" dirty="0" smtClean="0">
              <a:solidFill>
                <a:prstClr val="black"/>
              </a:solidFill>
            </a:endParaRPr>
          </a:p>
          <a:p>
            <a:r>
              <a:rPr lang="en-US" dirty="0" smtClean="0">
                <a:solidFill>
                  <a:prstClr val="black"/>
                </a:solidFill>
              </a:rPr>
              <a:t>A </a:t>
            </a:r>
            <a:r>
              <a:rPr lang="en-US" dirty="0">
                <a:solidFill>
                  <a:prstClr val="black"/>
                </a:solidFill>
              </a:rPr>
              <a:t>variety of cutters are available to </a:t>
            </a:r>
            <a:r>
              <a:rPr lang="en-US" dirty="0" smtClean="0">
                <a:solidFill>
                  <a:prstClr val="black"/>
                </a:solidFill>
              </a:rPr>
              <a:t>remove/shape </a:t>
            </a:r>
            <a:r>
              <a:rPr lang="en-US" dirty="0">
                <a:solidFill>
                  <a:prstClr val="black"/>
                </a:solidFill>
              </a:rPr>
              <a:t>material that is normally held in a strong machine vice. This horizontal miller is used when a vertical miller is less suitable. For instance, if a lot of material has to be removed by the cutters or there is less of a need for accuracy - a horizontal milling machine is chosen.</a:t>
            </a:r>
            <a:endParaRPr lang="en-US" dirty="0"/>
          </a:p>
        </p:txBody>
      </p:sp>
    </p:spTree>
    <p:extLst>
      <p:ext uri="{BB962C8B-B14F-4D97-AF65-F5344CB8AC3E}">
        <p14:creationId xmlns:p14="http://schemas.microsoft.com/office/powerpoint/2010/main" val="1193192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sp>
        <p:nvSpPr>
          <p:cNvPr id="5" name="Content Placeholder 2"/>
          <p:cNvSpPr txBox="1">
            <a:spLocks/>
          </p:cNvSpPr>
          <p:nvPr/>
        </p:nvSpPr>
        <p:spPr>
          <a:xfrm>
            <a:off x="1524000" y="1143000"/>
            <a:ext cx="7620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Horizontal Milling Machine</a:t>
            </a:r>
            <a:endParaRPr lang="en-GB" sz="1800" dirty="0" smtClean="0">
              <a:latin typeface="Helvetica"/>
              <a:cs typeface="Helvetica"/>
            </a:endParaRPr>
          </a:p>
        </p:txBody>
      </p:sp>
      <p:sp>
        <p:nvSpPr>
          <p:cNvPr id="6"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Machine Processes: Milling</a:t>
            </a:r>
            <a:endParaRPr lang="en-GB" sz="3200" b="1" u="sng" dirty="0">
              <a:latin typeface="Helvetica"/>
              <a:cs typeface="Helvetica"/>
            </a:endParaRPr>
          </a:p>
        </p:txBody>
      </p:sp>
      <p:pic>
        <p:nvPicPr>
          <p:cNvPr id="2" name="Picture 1" descr="hmill2.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3810000"/>
            <a:ext cx="3810000" cy="2133600"/>
          </a:xfrm>
          <a:prstGeom prst="rect">
            <a:avLst/>
          </a:prstGeom>
        </p:spPr>
      </p:pic>
      <p:sp>
        <p:nvSpPr>
          <p:cNvPr id="9" name="Rectangle 8"/>
          <p:cNvSpPr/>
          <p:nvPr/>
        </p:nvSpPr>
        <p:spPr>
          <a:xfrm>
            <a:off x="2057400" y="1752600"/>
            <a:ext cx="6781800" cy="1754327"/>
          </a:xfrm>
          <a:prstGeom prst="rect">
            <a:avLst/>
          </a:prstGeom>
        </p:spPr>
        <p:txBody>
          <a:bodyPr wrap="square">
            <a:spAutoFit/>
          </a:bodyPr>
          <a:lstStyle/>
          <a:p>
            <a:r>
              <a:rPr lang="en-US" dirty="0">
                <a:solidFill>
                  <a:prstClr val="black"/>
                </a:solidFill>
              </a:rPr>
              <a:t>The cutter can be changed very easily. The arbor bracket is removed by loosening nuts and bolts that hold the arbor firmly in position. The arbor can be slid off the over arm. The spacers are then removed as well as the original cutter. The new cutter is placed in position, spacers slid back onto the arbor and the arbor bracket tightened back in position.</a:t>
            </a:r>
            <a:endParaRPr lang="en-US" dirty="0"/>
          </a:p>
        </p:txBody>
      </p:sp>
    </p:spTree>
    <p:extLst>
      <p:ext uri="{BB962C8B-B14F-4D97-AF65-F5344CB8AC3E}">
        <p14:creationId xmlns:p14="http://schemas.microsoft.com/office/powerpoint/2010/main" val="8927440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sp>
        <p:nvSpPr>
          <p:cNvPr id="5" name="Content Placeholder 2"/>
          <p:cNvSpPr txBox="1">
            <a:spLocks/>
          </p:cNvSpPr>
          <p:nvPr/>
        </p:nvSpPr>
        <p:spPr>
          <a:xfrm>
            <a:off x="1524000" y="1143000"/>
            <a:ext cx="7620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Horizontal Milling Machine</a:t>
            </a:r>
            <a:endParaRPr lang="en-GB" sz="1800" dirty="0" smtClean="0">
              <a:latin typeface="Helvetica"/>
              <a:cs typeface="Helvetica"/>
            </a:endParaRPr>
          </a:p>
        </p:txBody>
      </p:sp>
      <p:sp>
        <p:nvSpPr>
          <p:cNvPr id="6"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Machine Processes: Milling</a:t>
            </a:r>
            <a:endParaRPr lang="en-GB" sz="3200" b="1" u="sng" dirty="0">
              <a:latin typeface="Helvetica"/>
              <a:cs typeface="Helvetica"/>
            </a:endParaRPr>
          </a:p>
        </p:txBody>
      </p:sp>
      <p:sp>
        <p:nvSpPr>
          <p:cNvPr id="9" name="Rectangle 8"/>
          <p:cNvSpPr/>
          <p:nvPr/>
        </p:nvSpPr>
        <p:spPr>
          <a:xfrm>
            <a:off x="2057400" y="1600200"/>
            <a:ext cx="6781800" cy="3139321"/>
          </a:xfrm>
          <a:prstGeom prst="rect">
            <a:avLst/>
          </a:prstGeom>
        </p:spPr>
        <p:txBody>
          <a:bodyPr wrap="square">
            <a:spAutoFit/>
          </a:bodyPr>
          <a:lstStyle/>
          <a:p>
            <a:r>
              <a:rPr lang="en-US" dirty="0">
                <a:solidFill>
                  <a:prstClr val="black"/>
                </a:solidFill>
              </a:rPr>
              <a:t>A large range of cutters are available. They are generally made from high speed steel which means they will cut through metals such as mild </a:t>
            </a:r>
            <a:r>
              <a:rPr lang="en-US" dirty="0" smtClean="0">
                <a:solidFill>
                  <a:prstClr val="black"/>
                </a:solidFill>
              </a:rPr>
              <a:t>steel. </a:t>
            </a:r>
            <a:r>
              <a:rPr lang="en-US" dirty="0">
                <a:solidFill>
                  <a:prstClr val="black"/>
                </a:solidFill>
              </a:rPr>
              <a:t>Some of the profiles </a:t>
            </a:r>
            <a:r>
              <a:rPr lang="en-US" dirty="0" smtClean="0">
                <a:solidFill>
                  <a:prstClr val="black"/>
                </a:solidFill>
              </a:rPr>
              <a:t>of </a:t>
            </a:r>
            <a:r>
              <a:rPr lang="en-US" dirty="0">
                <a:solidFill>
                  <a:prstClr val="black"/>
                </a:solidFill>
              </a:rPr>
              <a:t>the cutters are shown below. </a:t>
            </a:r>
            <a:r>
              <a:rPr lang="en-US" dirty="0" smtClean="0">
                <a:solidFill>
                  <a:prstClr val="black"/>
                </a:solidFill>
              </a:rPr>
              <a:t>Cylindrical </a:t>
            </a:r>
            <a:r>
              <a:rPr lang="en-US" dirty="0">
                <a:solidFill>
                  <a:prstClr val="black"/>
                </a:solidFill>
              </a:rPr>
              <a:t>cutters are used to remove a lot of waste material from a surface. More detailed cutters, such as concave cutters, are used to machine a shape onto a surface. </a:t>
            </a:r>
            <a:r>
              <a:rPr lang="en-US" dirty="0" smtClean="0">
                <a:solidFill>
                  <a:prstClr val="black"/>
                </a:solidFill>
              </a:rPr>
              <a:t>When </a:t>
            </a:r>
            <a:r>
              <a:rPr lang="en-US" dirty="0">
                <a:solidFill>
                  <a:prstClr val="black"/>
                </a:solidFill>
              </a:rPr>
              <a:t>machining with any of these cutters it is important to use coolant </a:t>
            </a:r>
            <a:r>
              <a:rPr lang="en-US" dirty="0" smtClean="0">
                <a:solidFill>
                  <a:prstClr val="black"/>
                </a:solidFill>
              </a:rPr>
              <a:t>as </a:t>
            </a:r>
            <a:r>
              <a:rPr lang="en-US" dirty="0">
                <a:solidFill>
                  <a:prstClr val="black"/>
                </a:solidFill>
              </a:rPr>
              <a:t>the cutter will heat up as well as the material being machined. The coolant cools the cutters and the material which means that the expensive cutters last longer. It is also necessary to remove material a little at a time. Several slow passes over the material may be needed to manufacture the desired </a:t>
            </a:r>
            <a:r>
              <a:rPr lang="en-US" dirty="0" smtClean="0">
                <a:solidFill>
                  <a:prstClr val="black"/>
                </a:solidFill>
              </a:rPr>
              <a:t>shape.</a:t>
            </a:r>
            <a:endParaRPr lang="en-US" dirty="0"/>
          </a:p>
        </p:txBody>
      </p:sp>
      <p:pic>
        <p:nvPicPr>
          <p:cNvPr id="3" name="Picture 2" descr="hmill4.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4876800"/>
            <a:ext cx="3747030" cy="1893906"/>
          </a:xfrm>
          <a:prstGeom prst="rect">
            <a:avLst/>
          </a:prstGeom>
        </p:spPr>
      </p:pic>
      <p:sp>
        <p:nvSpPr>
          <p:cNvPr id="4" name="Rectangle 3"/>
          <p:cNvSpPr/>
          <p:nvPr/>
        </p:nvSpPr>
        <p:spPr>
          <a:xfrm>
            <a:off x="5029200" y="5791200"/>
            <a:ext cx="533400" cy="2286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70010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sp>
        <p:nvSpPr>
          <p:cNvPr id="5" name="Content Placeholder 2"/>
          <p:cNvSpPr txBox="1">
            <a:spLocks/>
          </p:cNvSpPr>
          <p:nvPr/>
        </p:nvSpPr>
        <p:spPr>
          <a:xfrm>
            <a:off x="1524000" y="1143000"/>
            <a:ext cx="7620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Horizontal Milling Machine</a:t>
            </a:r>
            <a:endParaRPr lang="en-GB" sz="1800" dirty="0" smtClean="0">
              <a:latin typeface="Helvetica"/>
              <a:cs typeface="Helvetica"/>
            </a:endParaRPr>
          </a:p>
        </p:txBody>
      </p:sp>
      <p:sp>
        <p:nvSpPr>
          <p:cNvPr id="6"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Machine Processes: Milling</a:t>
            </a:r>
            <a:endParaRPr lang="en-GB" sz="3200" b="1" u="sng" dirty="0">
              <a:latin typeface="Helvetica"/>
              <a:cs typeface="Helvetica"/>
            </a:endParaRPr>
          </a:p>
        </p:txBody>
      </p:sp>
      <p:sp>
        <p:nvSpPr>
          <p:cNvPr id="9" name="Rectangle 8"/>
          <p:cNvSpPr/>
          <p:nvPr/>
        </p:nvSpPr>
        <p:spPr>
          <a:xfrm>
            <a:off x="2057400" y="1752600"/>
            <a:ext cx="6858000" cy="1477328"/>
          </a:xfrm>
          <a:prstGeom prst="rect">
            <a:avLst/>
          </a:prstGeom>
        </p:spPr>
        <p:txBody>
          <a:bodyPr wrap="square">
            <a:spAutoFit/>
          </a:bodyPr>
          <a:lstStyle/>
          <a:p>
            <a:r>
              <a:rPr lang="en-US" dirty="0">
                <a:solidFill>
                  <a:prstClr val="black"/>
                </a:solidFill>
              </a:rPr>
              <a:t>The safest way to machine a piece of metal using a horizontal miller is to feed the metal into the cutter, against its rotation. This is called up-</a:t>
            </a:r>
            <a:r>
              <a:rPr lang="en-US" dirty="0" smtClean="0">
                <a:solidFill>
                  <a:prstClr val="black"/>
                </a:solidFill>
              </a:rPr>
              <a:t>milling. </a:t>
            </a:r>
            <a:r>
              <a:rPr lang="en-US" dirty="0">
                <a:solidFill>
                  <a:prstClr val="black"/>
                </a:solidFill>
              </a:rPr>
              <a:t>The metal must be held very firmly in a large machine vice, usually a </a:t>
            </a:r>
            <a:r>
              <a:rPr lang="en-US" dirty="0" smtClean="0">
                <a:solidFill>
                  <a:prstClr val="black"/>
                </a:solidFill>
              </a:rPr>
              <a:t>hide mallet </a:t>
            </a:r>
            <a:r>
              <a:rPr lang="en-US" dirty="0">
                <a:solidFill>
                  <a:prstClr val="black"/>
                </a:solidFill>
              </a:rPr>
              <a:t>is used to hammer round the handle of the vice to ensure it is extremely tight.</a:t>
            </a:r>
            <a:endParaRPr lang="en-US" dirty="0"/>
          </a:p>
        </p:txBody>
      </p:sp>
      <p:pic>
        <p:nvPicPr>
          <p:cNvPr id="2" name="Picture 1" descr="hmill3.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3962400"/>
            <a:ext cx="3631198" cy="2143226"/>
          </a:xfrm>
          <a:prstGeom prst="rect">
            <a:avLst/>
          </a:prstGeom>
        </p:spPr>
      </p:pic>
      <p:sp>
        <p:nvSpPr>
          <p:cNvPr id="10" name="Rectangle 9"/>
          <p:cNvSpPr/>
          <p:nvPr/>
        </p:nvSpPr>
        <p:spPr>
          <a:xfrm>
            <a:off x="6019800" y="3886200"/>
            <a:ext cx="914400"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259307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1291</TotalTime>
  <Words>968</Words>
  <Application>Microsoft Office PowerPoint</Application>
  <PresentationFormat>On-screen Show (4:3)</PresentationFormat>
  <Paragraphs>86</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Helvetica</vt:lpstr>
      <vt:lpstr>Office Theme</vt:lpstr>
      <vt:lpstr>PowerPoint Presentation</vt:lpstr>
      <vt:lpstr>Practical Metalworking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Plastics</dc:title>
  <dc:creator>LCampbell</dc:creator>
  <cp:lastModifiedBy>AuchAcSzumlakowskiJ</cp:lastModifiedBy>
  <cp:revision>198</cp:revision>
  <dcterms:created xsi:type="dcterms:W3CDTF">2006-08-16T00:00:00Z</dcterms:created>
  <dcterms:modified xsi:type="dcterms:W3CDTF">2019-12-19T09:16:10Z</dcterms:modified>
</cp:coreProperties>
</file>