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4"/>
  </p:notesMasterIdLst>
  <p:sldIdLst>
    <p:sldId id="365" r:id="rId2"/>
    <p:sldId id="256" r:id="rId3"/>
    <p:sldId id="366" r:id="rId4"/>
    <p:sldId id="376" r:id="rId5"/>
    <p:sldId id="367" r:id="rId6"/>
    <p:sldId id="368" r:id="rId7"/>
    <p:sldId id="369" r:id="rId8"/>
    <p:sldId id="370" r:id="rId9"/>
    <p:sldId id="371" r:id="rId10"/>
    <p:sldId id="372" r:id="rId11"/>
    <p:sldId id="374" r:id="rId12"/>
    <p:sldId id="3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p:scale>
          <a:sx n="76" d="100"/>
          <a:sy n="76" d="100"/>
        </p:scale>
        <p:origin x="1746"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19/12/2019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a:p>
        </p:txBody>
      </p:sp>
    </p:spTree>
    <p:extLst>
      <p:ext uri="{BB962C8B-B14F-4D97-AF65-F5344CB8AC3E}">
        <p14:creationId xmlns:p14="http://schemas.microsoft.com/office/powerpoint/2010/main"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Bench Skills / </a:t>
            </a:r>
            <a:r>
              <a:rPr lang="en-GB" sz="1400" dirty="0" smtClean="0">
                <a:solidFill>
                  <a:srgbClr val="FF0000"/>
                </a:solidFill>
                <a:latin typeface="Helvetica"/>
                <a:cs typeface="Helvetica"/>
              </a:rPr>
              <a:t>Machine Processes </a:t>
            </a:r>
            <a:r>
              <a:rPr lang="en-GB" sz="1400" dirty="0" smtClean="0">
                <a:latin typeface="Helvetica"/>
                <a:cs typeface="Helvetica"/>
              </a:rPr>
              <a:t>/ 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extLst>
      <p:ext uri="{BB962C8B-B14F-4D97-AF65-F5344CB8AC3E}">
        <p14:creationId xmlns:p14="http://schemas.microsoft.com/office/powerpoint/2010/main" val="300853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9"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Lathe</a:t>
            </a:r>
            <a:endParaRPr lang="en-GB" sz="3200" b="1" u="sng" dirty="0">
              <a:latin typeface="Helvetica"/>
              <a:cs typeface="Helvetica"/>
            </a:endParaRPr>
          </a:p>
        </p:txBody>
      </p:sp>
      <p:sp>
        <p:nvSpPr>
          <p:cNvPr id="11" name="Content Placeholder 2"/>
          <p:cNvSpPr txBox="1">
            <a:spLocks/>
          </p:cNvSpPr>
          <p:nvPr/>
        </p:nvSpPr>
        <p:spPr>
          <a:xfrm>
            <a:off x="1981200" y="5105400"/>
            <a:ext cx="6253238"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Jacobs Chuck</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4572000" y="5410200"/>
            <a:ext cx="4114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tool is placed in the tailstock of the centre lathe and is used to </a:t>
            </a:r>
            <a:r>
              <a:rPr lang="en-US" sz="1800" dirty="0" smtClean="0"/>
              <a:t>hold drill bits. The drill bit is secured or removed using a special key called a ‘</a:t>
            </a:r>
            <a:r>
              <a:rPr lang="en-US" sz="1800" b="1" dirty="0" smtClean="0"/>
              <a:t>Chuck Key</a:t>
            </a:r>
            <a:r>
              <a:rPr lang="en-US" sz="1800" dirty="0" smtClean="0"/>
              <a:t>’.</a:t>
            </a:r>
            <a:endParaRPr lang="en-US" sz="1800" dirty="0"/>
          </a:p>
        </p:txBody>
      </p:sp>
      <p:sp>
        <p:nvSpPr>
          <p:cNvPr id="14"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Drilling on the Lathe</a:t>
            </a:r>
          </a:p>
          <a:p>
            <a:pPr marL="0" indent="0" algn="ctr">
              <a:buFont typeface="Arial" pitchFamily="34" charset="0"/>
              <a:buNone/>
            </a:pPr>
            <a:r>
              <a:rPr lang="en-GB" sz="1800" dirty="0" smtClean="0">
                <a:latin typeface="Helvetica"/>
                <a:cs typeface="Helvetica"/>
              </a:rPr>
              <a:t> </a:t>
            </a:r>
          </a:p>
        </p:txBody>
      </p:sp>
      <p:sp>
        <p:nvSpPr>
          <p:cNvPr id="15" name="Content Placeholder 2"/>
          <p:cNvSpPr txBox="1">
            <a:spLocks/>
          </p:cNvSpPr>
          <p:nvPr/>
        </p:nvSpPr>
        <p:spPr>
          <a:xfrm>
            <a:off x="1828800" y="1600200"/>
            <a:ext cx="70866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prstClr val="black"/>
                </a:solidFill>
              </a:rPr>
              <a:t>The </a:t>
            </a:r>
            <a:r>
              <a:rPr lang="en-US" sz="1800" dirty="0" smtClean="0">
                <a:solidFill>
                  <a:prstClr val="black"/>
                </a:solidFill>
              </a:rPr>
              <a:t>starting </a:t>
            </a:r>
            <a:r>
              <a:rPr lang="en-US" sz="1800" dirty="0">
                <a:solidFill>
                  <a:prstClr val="black"/>
                </a:solidFill>
              </a:rPr>
              <a:t>point for drilling with </a:t>
            </a:r>
            <a:r>
              <a:rPr lang="en-US" sz="1800" dirty="0" smtClean="0">
                <a:solidFill>
                  <a:prstClr val="black"/>
                </a:solidFill>
              </a:rPr>
              <a:t>a </a:t>
            </a:r>
            <a:r>
              <a:rPr lang="en-US" sz="1800" dirty="0">
                <a:solidFill>
                  <a:prstClr val="black"/>
                </a:solidFill>
              </a:rPr>
              <a:t>lathe is to use a </a:t>
            </a:r>
            <a:r>
              <a:rPr lang="en-US" sz="1800" dirty="0" err="1" smtClean="0">
                <a:solidFill>
                  <a:prstClr val="black"/>
                </a:solidFill>
              </a:rPr>
              <a:t>centre</a:t>
            </a:r>
            <a:r>
              <a:rPr lang="en-US" sz="1800" dirty="0" smtClean="0">
                <a:solidFill>
                  <a:prstClr val="black"/>
                </a:solidFill>
              </a:rPr>
              <a:t> drill </a:t>
            </a:r>
            <a:r>
              <a:rPr lang="en-US" sz="1800" dirty="0">
                <a:solidFill>
                  <a:prstClr val="black"/>
                </a:solidFill>
              </a:rPr>
              <a:t>bit. This is used to drill slightly into the material and creates a starting point for other drills that are going to be used. Attempting to drill with a traditional drill bit without countersinking first will lead to the drill bit </a:t>
            </a:r>
            <a:r>
              <a:rPr lang="en-US" sz="1800" dirty="0" smtClean="0">
                <a:solidFill>
                  <a:prstClr val="black"/>
                </a:solidFill>
              </a:rPr>
              <a:t>slipping. </a:t>
            </a:r>
            <a:r>
              <a:rPr lang="en-US" sz="1800" dirty="0">
                <a:solidFill>
                  <a:prstClr val="black"/>
                </a:solidFill>
              </a:rPr>
              <a:t>It is not possible to drill a hole successfully or safely </a:t>
            </a:r>
            <a:r>
              <a:rPr lang="en-US" sz="1800" dirty="0" smtClean="0">
                <a:solidFill>
                  <a:prstClr val="black"/>
                </a:solidFill>
              </a:rPr>
              <a:t>without </a:t>
            </a:r>
            <a:r>
              <a:rPr lang="en-US" sz="1800" dirty="0">
                <a:solidFill>
                  <a:prstClr val="black"/>
                </a:solidFill>
              </a:rPr>
              <a:t>using a </a:t>
            </a:r>
            <a:r>
              <a:rPr lang="en-US" sz="1800" dirty="0" err="1">
                <a:solidFill>
                  <a:prstClr val="black"/>
                </a:solidFill>
              </a:rPr>
              <a:t>centre</a:t>
            </a:r>
            <a:r>
              <a:rPr lang="en-US" sz="1800" dirty="0">
                <a:solidFill>
                  <a:prstClr val="black"/>
                </a:solidFill>
              </a:rPr>
              <a:t> drill first.</a:t>
            </a:r>
            <a:endParaRPr lang="en-US" sz="1800" dirty="0"/>
          </a:p>
        </p:txBody>
      </p:sp>
      <p:pic>
        <p:nvPicPr>
          <p:cNvPr id="2" name="Picture 1"/>
          <p:cNvPicPr>
            <a:picLocks noChangeAspect="1"/>
          </p:cNvPicPr>
          <p:nvPr/>
        </p:nvPicPr>
        <p:blipFill>
          <a:blip r:embed="rId4" cstate="print"/>
          <a:stretch>
            <a:fillRect/>
          </a:stretch>
        </p:blipFill>
        <p:spPr>
          <a:xfrm>
            <a:off x="1828800" y="5410200"/>
            <a:ext cx="1600200" cy="1447800"/>
          </a:xfrm>
          <a:prstGeom prst="rect">
            <a:avLst/>
          </a:prstGeom>
        </p:spPr>
      </p:pic>
      <p:pic>
        <p:nvPicPr>
          <p:cNvPr id="4" name="Picture 3" descr="faceoff9a.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3200400"/>
            <a:ext cx="3124200" cy="1676400"/>
          </a:xfrm>
          <a:prstGeom prst="rect">
            <a:avLst/>
          </a:prstGeom>
        </p:spPr>
      </p:pic>
      <p:pic>
        <p:nvPicPr>
          <p:cNvPr id="5" name="Picture 4" descr="cendrl1a.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200" y="3276599"/>
            <a:ext cx="3352800" cy="1769955"/>
          </a:xfrm>
          <a:prstGeom prst="rect">
            <a:avLst/>
          </a:prstGeom>
        </p:spPr>
      </p:pic>
      <p:pic>
        <p:nvPicPr>
          <p:cNvPr id="16" name="Picture 15" descr="JAC_3659_FRNT_MAIN_2.jpg"/>
          <p:cNvPicPr>
            <a:picLocks noChangeAspect="1"/>
          </p:cNvPicPr>
          <p:nvPr/>
        </p:nvPicPr>
        <p:blipFill>
          <a:blip r:embed="rId7" cstate="print"/>
          <a:stretch>
            <a:fillRect/>
          </a:stretch>
        </p:blipFill>
        <p:spPr>
          <a:xfrm>
            <a:off x="3581400" y="5715000"/>
            <a:ext cx="819150" cy="819150"/>
          </a:xfrm>
          <a:prstGeom prst="rect">
            <a:avLst/>
          </a:prstGeom>
        </p:spPr>
      </p:pic>
    </p:spTree>
    <p:extLst>
      <p:ext uri="{BB962C8B-B14F-4D97-AF65-F5344CB8AC3E}">
        <p14:creationId xmlns:p14="http://schemas.microsoft.com/office/powerpoint/2010/main" val="3347509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4" name="Rectangle 3"/>
          <p:cNvSpPr txBox="1">
            <a:spLocks noChangeArrowheads="1"/>
          </p:cNvSpPr>
          <p:nvPr/>
        </p:nvSpPr>
        <p:spPr>
          <a:xfrm>
            <a:off x="2362200" y="1828800"/>
            <a:ext cx="6781800" cy="502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latin typeface="Helvetica" pitchFamily="34" charset="0"/>
                <a:cs typeface="Helvetica" pitchFamily="34" charset="0"/>
              </a:rPr>
              <a:t>1.  What two types of slide are mounted to the saddle of the Lathe?</a:t>
            </a:r>
          </a:p>
          <a:p>
            <a:pPr>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2.  What part of the Lathe do you secure your work piece in?</a:t>
            </a:r>
          </a:p>
          <a:p>
            <a:pPr>
              <a:buAutoNum type="arabicPeriod" startAt="2"/>
            </a:pPr>
            <a:endParaRPr lang="en-GB" sz="1400" dirty="0" smtClean="0">
              <a:latin typeface="Helvetica" pitchFamily="34" charset="0"/>
              <a:cs typeface="Helvetica" pitchFamily="34" charset="0"/>
            </a:endParaRPr>
          </a:p>
          <a:p>
            <a:pPr marL="228600" indent="-228600">
              <a:buAutoNum type="arabicPeriod" startAt="3"/>
            </a:pPr>
            <a:r>
              <a:rPr lang="en-GB" sz="1400" dirty="0" smtClean="0">
                <a:latin typeface="Helvetica" pitchFamily="34" charset="0"/>
                <a:cs typeface="Helvetica" pitchFamily="34" charset="0"/>
              </a:rPr>
              <a:t>What happens to the end of the bar if the cutting knife is not lined up correctly?</a:t>
            </a:r>
          </a:p>
          <a:p>
            <a:pPr marL="0" indent="0">
              <a:buNone/>
            </a:pPr>
            <a:endParaRPr lang="en-GB" sz="1400" dirty="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4.  What are the four most common cutting tools?</a:t>
            </a:r>
          </a:p>
          <a:p>
            <a:pPr marL="0" indent="0">
              <a:buNone/>
            </a:pPr>
            <a:endParaRPr lang="en-GB" sz="1400" dirty="0" smtClean="0">
              <a:latin typeface="Helvetica" pitchFamily="34" charset="0"/>
              <a:cs typeface="Helvetica" pitchFamily="34" charset="0"/>
            </a:endParaRPr>
          </a:p>
          <a:p>
            <a:pPr marL="228600" indent="-228600">
              <a:buAutoNum type="arabicPeriod" startAt="5"/>
            </a:pPr>
            <a:r>
              <a:rPr lang="en-GB" sz="1400" dirty="0" smtClean="0">
                <a:latin typeface="Helvetica" pitchFamily="34" charset="0"/>
                <a:cs typeface="Helvetica" pitchFamily="34" charset="0"/>
              </a:rPr>
              <a:t>Name the tool I can use to mark a hand grip on a length of bar?</a:t>
            </a:r>
          </a:p>
          <a:p>
            <a:pPr marL="228600" indent="-228600">
              <a:buNone/>
            </a:pPr>
            <a:endParaRPr lang="en-GB" sz="1400" dirty="0" smtClean="0">
              <a:latin typeface="Helvetica" pitchFamily="34" charset="0"/>
              <a:cs typeface="Helvetica" pitchFamily="34" charset="0"/>
            </a:endParaRPr>
          </a:p>
          <a:p>
            <a:pPr marL="228600" indent="-228600">
              <a:buNone/>
            </a:pPr>
            <a:r>
              <a:rPr lang="en-GB" sz="1400" dirty="0" smtClean="0">
                <a:latin typeface="Helvetica" pitchFamily="34" charset="0"/>
                <a:cs typeface="Helvetica" pitchFamily="34" charset="0"/>
              </a:rPr>
              <a:t>6.  What is the other name given to the </a:t>
            </a:r>
            <a:r>
              <a:rPr lang="en-GB" sz="1400" dirty="0" err="1">
                <a:latin typeface="Helvetica" pitchFamily="34" charset="0"/>
                <a:cs typeface="Helvetica" pitchFamily="34" charset="0"/>
              </a:rPr>
              <a:t>S</a:t>
            </a:r>
            <a:r>
              <a:rPr lang="en-GB" sz="1400" dirty="0" err="1" smtClean="0">
                <a:latin typeface="Helvetica" pitchFamily="34" charset="0"/>
                <a:cs typeface="Helvetica" pitchFamily="34" charset="0"/>
              </a:rPr>
              <a:t>locombe</a:t>
            </a:r>
            <a:r>
              <a:rPr lang="en-GB" sz="1400" dirty="0" smtClean="0">
                <a:latin typeface="Helvetica" pitchFamily="34" charset="0"/>
                <a:cs typeface="Helvetica" pitchFamily="34" charset="0"/>
              </a:rPr>
              <a:t> bit?</a:t>
            </a:r>
          </a:p>
          <a:p>
            <a:pPr marL="228600" indent="-228600">
              <a:buAutoNum type="arabicPeriod" startAt="5"/>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7.  Why is it important to use this?</a:t>
            </a:r>
          </a:p>
          <a:p>
            <a:pPr marL="0" indent="0">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8.  What part of the lathe would the Jacobs Chuck be fitted to?</a:t>
            </a:r>
          </a:p>
          <a:p>
            <a:pPr marL="0" indent="0">
              <a:buNone/>
            </a:pPr>
            <a:endParaRPr lang="en-GB" sz="1200" dirty="0">
              <a:latin typeface="Helvetica" pitchFamily="34" charset="0"/>
              <a:cs typeface="Helvetica" pitchFamily="34" charset="0"/>
            </a:endParaRPr>
          </a:p>
          <a:p>
            <a:pPr marL="228600" indent="-228600">
              <a:buAutoNum type="arabicPeriod" startAt="9"/>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7"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9.0</a:t>
            </a:r>
            <a:endParaRPr lang="en-GB" sz="4000" b="1" dirty="0">
              <a:latin typeface="Helvetica"/>
              <a:cs typeface="Helvetica"/>
            </a:endParaRPr>
          </a:p>
        </p:txBody>
      </p:sp>
      <p:sp>
        <p:nvSpPr>
          <p:cNvPr id="9" name="Rectangle 8"/>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3290590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4" name="Rectangle 3"/>
          <p:cNvSpPr txBox="1">
            <a:spLocks noChangeArrowheads="1"/>
          </p:cNvSpPr>
          <p:nvPr/>
        </p:nvSpPr>
        <p:spPr>
          <a:xfrm>
            <a:off x="2362200" y="1828800"/>
            <a:ext cx="678180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latin typeface="Helvetica" pitchFamily="34" charset="0"/>
                <a:cs typeface="Helvetica" pitchFamily="34" charset="0"/>
              </a:rPr>
              <a:t>1.  What two types of slide are mounted to the saddle of the Lathe?</a:t>
            </a:r>
          </a:p>
          <a:p>
            <a:pPr>
              <a:buNone/>
            </a:pPr>
            <a:r>
              <a:rPr lang="en-GB" sz="1400" i="1" dirty="0" smtClean="0">
                <a:solidFill>
                  <a:srgbClr val="FF0000"/>
                </a:solidFill>
                <a:latin typeface="Helvetica" pitchFamily="34" charset="0"/>
                <a:cs typeface="Helvetica" pitchFamily="34" charset="0"/>
              </a:rPr>
              <a:t>Cross and Compound slide</a:t>
            </a:r>
          </a:p>
          <a:p>
            <a:pPr marL="0" indent="0">
              <a:buNone/>
            </a:pPr>
            <a:r>
              <a:rPr lang="en-GB" sz="1400" dirty="0" smtClean="0">
                <a:latin typeface="Helvetica" pitchFamily="34" charset="0"/>
                <a:cs typeface="Helvetica" pitchFamily="34" charset="0"/>
              </a:rPr>
              <a:t>2.  What part of the Lathe do you secure your work piece in?</a:t>
            </a:r>
          </a:p>
          <a:p>
            <a:pPr marL="0" indent="0">
              <a:buNone/>
            </a:pPr>
            <a:r>
              <a:rPr lang="en-GB" sz="1400" i="1" dirty="0" smtClean="0">
                <a:solidFill>
                  <a:srgbClr val="FF0000"/>
                </a:solidFill>
                <a:latin typeface="Helvetica" pitchFamily="34" charset="0"/>
                <a:cs typeface="Helvetica" pitchFamily="34" charset="0"/>
              </a:rPr>
              <a:t>The Chuck</a:t>
            </a:r>
          </a:p>
          <a:p>
            <a:pPr marL="228600" indent="-228600">
              <a:buAutoNum type="arabicPeriod" startAt="3"/>
            </a:pPr>
            <a:r>
              <a:rPr lang="en-GB" sz="1400" dirty="0" smtClean="0">
                <a:latin typeface="Helvetica" pitchFamily="34" charset="0"/>
                <a:cs typeface="Helvetica" pitchFamily="34" charset="0"/>
              </a:rPr>
              <a:t>What happens to the end of the bar if the cutting knife is not lined up correctly?</a:t>
            </a:r>
          </a:p>
          <a:p>
            <a:pPr marL="0" indent="0">
              <a:buNone/>
            </a:pPr>
            <a:r>
              <a:rPr lang="en-GB" sz="1400" i="1" dirty="0" smtClean="0">
                <a:solidFill>
                  <a:srgbClr val="FF0000"/>
                </a:solidFill>
                <a:latin typeface="Helvetica" pitchFamily="34" charset="0"/>
                <a:cs typeface="Helvetica" pitchFamily="34" charset="0"/>
              </a:rPr>
              <a:t>Develops a ‘Pip’</a:t>
            </a:r>
            <a:endParaRPr lang="en-GB" sz="1400" i="1" dirty="0">
              <a:solidFill>
                <a:srgbClr val="FF0000"/>
              </a:solidFill>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4.  What are the four most common cutting tools?</a:t>
            </a:r>
          </a:p>
          <a:p>
            <a:pPr marL="0" indent="0">
              <a:buNone/>
            </a:pPr>
            <a:r>
              <a:rPr lang="en-GB" sz="1400" i="1" dirty="0" smtClean="0">
                <a:solidFill>
                  <a:srgbClr val="FF0000"/>
                </a:solidFill>
                <a:latin typeface="Helvetica" pitchFamily="34" charset="0"/>
                <a:cs typeface="Helvetica" pitchFamily="34" charset="0"/>
              </a:rPr>
              <a:t>Parting / Round Nose / LH Knife / RH Knife</a:t>
            </a:r>
          </a:p>
          <a:p>
            <a:pPr marL="228600" indent="-228600">
              <a:buAutoNum type="arabicPeriod" startAt="5"/>
            </a:pPr>
            <a:r>
              <a:rPr lang="en-GB" sz="1400" dirty="0" smtClean="0">
                <a:latin typeface="Helvetica" pitchFamily="34" charset="0"/>
                <a:cs typeface="Helvetica" pitchFamily="34" charset="0"/>
              </a:rPr>
              <a:t>Name the tool I can use to mark a hand grip on a length of bar?</a:t>
            </a:r>
          </a:p>
          <a:p>
            <a:pPr marL="228600" indent="-228600">
              <a:buNone/>
            </a:pPr>
            <a:r>
              <a:rPr lang="en-GB" sz="1400" i="1" dirty="0" smtClean="0">
                <a:solidFill>
                  <a:srgbClr val="FF0000"/>
                </a:solidFill>
                <a:latin typeface="Helvetica" pitchFamily="34" charset="0"/>
                <a:cs typeface="Helvetica" pitchFamily="34" charset="0"/>
              </a:rPr>
              <a:t>Knurling Tool</a:t>
            </a:r>
          </a:p>
          <a:p>
            <a:pPr marL="228600" indent="-228600">
              <a:buNone/>
            </a:pPr>
            <a:r>
              <a:rPr lang="en-GB" sz="1400" dirty="0" smtClean="0">
                <a:latin typeface="Helvetica" pitchFamily="34" charset="0"/>
                <a:cs typeface="Helvetica" pitchFamily="34" charset="0"/>
              </a:rPr>
              <a:t>6.  What is the other name given to the </a:t>
            </a:r>
            <a:r>
              <a:rPr lang="en-GB" sz="1400" dirty="0" err="1" smtClean="0">
                <a:latin typeface="Helvetica" pitchFamily="34" charset="0"/>
                <a:cs typeface="Helvetica" pitchFamily="34" charset="0"/>
              </a:rPr>
              <a:t>slocombe</a:t>
            </a:r>
            <a:r>
              <a:rPr lang="en-GB" sz="1400" dirty="0" smtClean="0">
                <a:latin typeface="Helvetica" pitchFamily="34" charset="0"/>
                <a:cs typeface="Helvetica" pitchFamily="34" charset="0"/>
              </a:rPr>
              <a:t> bit?</a:t>
            </a:r>
          </a:p>
          <a:p>
            <a:pPr marL="0" indent="0">
              <a:buNone/>
            </a:pPr>
            <a:r>
              <a:rPr lang="en-GB" sz="1400" i="1" dirty="0" smtClean="0">
                <a:solidFill>
                  <a:srgbClr val="FF0000"/>
                </a:solidFill>
                <a:latin typeface="Helvetica" pitchFamily="34" charset="0"/>
                <a:cs typeface="Helvetica" pitchFamily="34" charset="0"/>
              </a:rPr>
              <a:t>Centre Drill Bit</a:t>
            </a:r>
          </a:p>
          <a:p>
            <a:pPr marL="0" indent="0">
              <a:buNone/>
            </a:pPr>
            <a:r>
              <a:rPr lang="en-GB" sz="1400" dirty="0" smtClean="0">
                <a:latin typeface="Helvetica" pitchFamily="34" charset="0"/>
                <a:cs typeface="Helvetica" pitchFamily="34" charset="0"/>
              </a:rPr>
              <a:t>7.  Why is it important to use this?</a:t>
            </a:r>
          </a:p>
          <a:p>
            <a:pPr marL="0" indent="0">
              <a:buNone/>
            </a:pPr>
            <a:r>
              <a:rPr lang="en-GB" sz="1400" i="1" dirty="0" smtClean="0">
                <a:solidFill>
                  <a:srgbClr val="FF0000"/>
                </a:solidFill>
                <a:latin typeface="Helvetica" pitchFamily="34" charset="0"/>
                <a:cs typeface="Helvetica" pitchFamily="34" charset="0"/>
              </a:rPr>
              <a:t>Too ensure the Twist drill does not slip off centre when drilling</a:t>
            </a:r>
          </a:p>
          <a:p>
            <a:pPr marL="0" indent="0">
              <a:buNone/>
            </a:pPr>
            <a:r>
              <a:rPr lang="en-GB" sz="1400" dirty="0" smtClean="0">
                <a:latin typeface="Helvetica" pitchFamily="34" charset="0"/>
                <a:cs typeface="Helvetica" pitchFamily="34" charset="0"/>
              </a:rPr>
              <a:t>8.  What part of the lathe would the Jacobs Chuck be fitted to?</a:t>
            </a:r>
          </a:p>
          <a:p>
            <a:pPr marL="0" indent="0">
              <a:buNone/>
            </a:pPr>
            <a:r>
              <a:rPr lang="en-GB" sz="1400" i="1" dirty="0" smtClean="0">
                <a:solidFill>
                  <a:srgbClr val="FF0000"/>
                </a:solidFill>
                <a:latin typeface="Helvetica" pitchFamily="34" charset="0"/>
                <a:cs typeface="Helvetica" pitchFamily="34" charset="0"/>
              </a:rPr>
              <a:t>Tailstock</a:t>
            </a:r>
            <a:endParaRPr lang="en-GB" sz="1400" i="1" dirty="0">
              <a:solidFill>
                <a:srgbClr val="FF0000"/>
              </a:solidFill>
              <a:latin typeface="Helvetica" pitchFamily="34" charset="0"/>
              <a:cs typeface="Helvetica" pitchFamily="34" charset="0"/>
            </a:endParaRPr>
          </a:p>
          <a:p>
            <a:pPr marL="228600" indent="-228600">
              <a:buAutoNum type="arabicPeriod" startAt="9"/>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7"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a:t>
            </a:r>
            <a:r>
              <a:rPr lang="en-GB" sz="4000" b="1" smtClean="0">
                <a:latin typeface="Helvetica"/>
                <a:cs typeface="Helvetica"/>
              </a:rPr>
              <a:t>Questions 9.0</a:t>
            </a:r>
            <a:endParaRPr lang="en-GB" sz="4000" b="1" dirty="0">
              <a:latin typeface="Helvetica"/>
              <a:cs typeface="Helvetica"/>
            </a:endParaRPr>
          </a:p>
        </p:txBody>
      </p:sp>
      <p:sp>
        <p:nvSpPr>
          <p:cNvPr id="9" name="Rectangle 8"/>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1769036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9" name="Subtitle 2"/>
          <p:cNvSpPr>
            <a:spLocks noGrp="1"/>
          </p:cNvSpPr>
          <p:nvPr>
            <p:ph type="subTitle" idx="1"/>
          </p:nvPr>
        </p:nvSpPr>
        <p:spPr>
          <a:xfrm>
            <a:off x="1524000" y="2971800"/>
            <a:ext cx="7620000" cy="2514600"/>
          </a:xfrm>
        </p:spPr>
        <p:txBody>
          <a:bodyPr>
            <a:normAutofit lnSpcReduction="10000"/>
          </a:bodyPr>
          <a:lstStyle/>
          <a:p>
            <a:endParaRPr lang="en-GB" dirty="0" smtClean="0">
              <a:latin typeface="Helvetica"/>
              <a:cs typeface="Helvetica"/>
            </a:endParaRPr>
          </a:p>
          <a:p>
            <a:r>
              <a:rPr lang="en-GB" sz="2400" dirty="0" smtClean="0">
                <a:solidFill>
                  <a:srgbClr val="FF0000"/>
                </a:solidFill>
                <a:latin typeface="Helvetica"/>
                <a:cs typeface="Helvetica"/>
              </a:rPr>
              <a:t>Unit 2: Machine Processes</a:t>
            </a:r>
          </a:p>
          <a:p>
            <a:endParaRPr lang="en-GB" sz="2400" dirty="0" smtClean="0">
              <a:solidFill>
                <a:srgbClr val="FF0000"/>
              </a:solidFill>
              <a:latin typeface="Helvetica"/>
              <a:cs typeface="Helvetica"/>
            </a:endParaRPr>
          </a:p>
          <a:p>
            <a:pPr marL="342900" indent="-342900">
              <a:buFontTx/>
              <a:buChar char="-"/>
            </a:pPr>
            <a:r>
              <a:rPr lang="en-GB" sz="2400" dirty="0" smtClean="0">
                <a:solidFill>
                  <a:srgbClr val="FF0000"/>
                </a:solidFill>
                <a:latin typeface="Helvetica"/>
                <a:cs typeface="Helvetica"/>
              </a:rPr>
              <a:t>Lathe</a:t>
            </a:r>
          </a:p>
          <a:p>
            <a:endParaRPr lang="en-GB" sz="2400" dirty="0" smtClean="0">
              <a:solidFill>
                <a:srgbClr val="FF0000"/>
              </a:solidFill>
              <a:latin typeface="Helvetica"/>
              <a:cs typeface="Helvetica"/>
            </a:endParaRPr>
          </a:p>
          <a:p>
            <a:r>
              <a:rPr lang="en-GB" sz="1800" i="1" dirty="0">
                <a:solidFill>
                  <a:srgbClr val="FF0000"/>
                </a:solidFill>
                <a:latin typeface="Helvetica"/>
                <a:cs typeface="Helvetica"/>
              </a:rPr>
              <a:t>Safety Rating: </a:t>
            </a:r>
            <a:r>
              <a:rPr lang="en-GB" sz="1800" i="1" dirty="0" smtClean="0">
                <a:solidFill>
                  <a:srgbClr val="FF0000"/>
                </a:solidFill>
                <a:latin typeface="Helvetica"/>
                <a:cs typeface="Helvetica"/>
              </a:rPr>
              <a:t>(High</a:t>
            </a:r>
            <a:r>
              <a:rPr lang="en-GB" sz="1800" i="1" dirty="0">
                <a:solidFill>
                  <a:srgbClr val="FF0000"/>
                </a:solidFill>
                <a:latin typeface="Helvetica"/>
                <a:cs typeface="Helvetica"/>
              </a:rPr>
              <a:t>)</a:t>
            </a:r>
          </a:p>
          <a:p>
            <a:endParaRPr lang="en-GB" dirty="0">
              <a:solidFill>
                <a:srgbClr val="FF0000"/>
              </a:solidFill>
              <a:latin typeface="Helvetica"/>
              <a:cs typeface="Helvetic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The Lathe</a:t>
            </a:r>
          </a:p>
          <a:p>
            <a:pPr marL="0" indent="0" algn="ctr">
              <a:buFont typeface="Arial" pitchFamily="34" charset="0"/>
              <a:buNone/>
            </a:pPr>
            <a:r>
              <a:rPr lang="en-GB" sz="1800" dirty="0" smtClean="0">
                <a:latin typeface="Helvetica"/>
                <a:cs typeface="Helvetica"/>
              </a:rPr>
              <a:t> </a:t>
            </a:r>
          </a:p>
        </p:txBody>
      </p:sp>
      <p:sp>
        <p:nvSpPr>
          <p:cNvPr id="8" name="Content Placeholder 2"/>
          <p:cNvSpPr txBox="1">
            <a:spLocks/>
          </p:cNvSpPr>
          <p:nvPr/>
        </p:nvSpPr>
        <p:spPr>
          <a:xfrm>
            <a:off x="1981200" y="1600200"/>
            <a:ext cx="67818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purpose of a metal lathe is to shape metal bar into various desired shapes. The work piece (metal bar) is secured to a rotating three jaw chuck. The cutting tools which are made from High Speed Steel (HSS) are then secured in the tool post. An electric motor spins the work piece to which the cutting tools are then brought into contact with. </a:t>
            </a:r>
          </a:p>
        </p:txBody>
      </p:sp>
      <p:pic>
        <p:nvPicPr>
          <p:cNvPr id="4" name="Picture 3" descr="cenlathe1a.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3200400"/>
            <a:ext cx="4495800" cy="3581400"/>
          </a:xfrm>
          <a:prstGeom prst="rect">
            <a:avLst/>
          </a:prstGeom>
        </p:spPr>
      </p:pic>
      <p:sp>
        <p:nvSpPr>
          <p:cNvPr id="9"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Lathe</a:t>
            </a:r>
            <a:endParaRPr lang="en-GB" sz="3200" b="1" u="sng" dirty="0">
              <a:latin typeface="Helvetica"/>
              <a:cs typeface="Helvetica"/>
            </a:endParaRPr>
          </a:p>
        </p:txBody>
      </p:sp>
      <p:sp>
        <p:nvSpPr>
          <p:cNvPr id="10" name="Rectangle 9"/>
          <p:cNvSpPr/>
          <p:nvPr/>
        </p:nvSpPr>
        <p:spPr>
          <a:xfrm>
            <a:off x="5715000" y="3276600"/>
            <a:ext cx="1236374" cy="230832"/>
          </a:xfrm>
          <a:prstGeom prst="rect">
            <a:avLst/>
          </a:prstGeom>
          <a:solidFill>
            <a:schemeClr val="bg1"/>
          </a:solidFill>
          <a:ln>
            <a:noFill/>
          </a:ln>
        </p:spPr>
        <p:txBody>
          <a:bodyPr wrap="none">
            <a:spAutoFit/>
          </a:bodyPr>
          <a:lstStyle/>
          <a:p>
            <a:pPr algn="ctr"/>
            <a:r>
              <a:rPr lang="en-GB" sz="900" dirty="0" smtClean="0">
                <a:solidFill>
                  <a:srgbClr val="FF0000"/>
                </a:solidFill>
                <a:latin typeface="Arial"/>
                <a:cs typeface="Arial"/>
              </a:rPr>
              <a:t>COMPOUND SLIDE</a:t>
            </a:r>
            <a:endParaRPr lang="en-GB" sz="900" dirty="0">
              <a:solidFill>
                <a:srgbClr val="FF0000"/>
              </a:solidFill>
              <a:latin typeface="Arial"/>
              <a:cs typeface="Arial"/>
            </a:endParaRPr>
          </a:p>
        </p:txBody>
      </p:sp>
    </p:spTree>
    <p:extLst>
      <p:ext uri="{BB962C8B-B14F-4D97-AF65-F5344CB8AC3E}">
        <p14:creationId xmlns:p14="http://schemas.microsoft.com/office/powerpoint/2010/main" val="1448355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1524000" y="1143000"/>
            <a:ext cx="76200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The Lathe</a:t>
            </a:r>
          </a:p>
          <a:p>
            <a:pPr marL="0" indent="0" algn="ctr">
              <a:buFont typeface="Arial" pitchFamily="34" charset="0"/>
              <a:buNone/>
            </a:pPr>
            <a:r>
              <a:rPr lang="en-GB" sz="1800" dirty="0" smtClean="0">
                <a:latin typeface="Helvetica"/>
                <a:cs typeface="Helvetica"/>
              </a:rPr>
              <a:t> </a:t>
            </a:r>
          </a:p>
        </p:txBody>
      </p:sp>
      <p:sp>
        <p:nvSpPr>
          <p:cNvPr id="8" name="Content Placeholder 2"/>
          <p:cNvSpPr txBox="1">
            <a:spLocks/>
          </p:cNvSpPr>
          <p:nvPr/>
        </p:nvSpPr>
        <p:spPr>
          <a:xfrm>
            <a:off x="1981200" y="1600200"/>
            <a:ext cx="6858000" cy="2819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When using the </a:t>
            </a:r>
            <a:r>
              <a:rPr lang="en-US" sz="1800" dirty="0"/>
              <a:t>C</a:t>
            </a:r>
            <a:r>
              <a:rPr lang="en-US" sz="1800" dirty="0" smtClean="0"/>
              <a:t>entre </a:t>
            </a:r>
            <a:r>
              <a:rPr lang="en-US" sz="1800" dirty="0"/>
              <a:t>L</a:t>
            </a:r>
            <a:r>
              <a:rPr lang="en-US" sz="1800" dirty="0" smtClean="0"/>
              <a:t>athe it is important to run through some safety checks before any operations are started. Listed below are standard checks that </a:t>
            </a:r>
            <a:r>
              <a:rPr lang="en-US" sz="1800" b="1" i="1" dirty="0" smtClean="0">
                <a:solidFill>
                  <a:srgbClr val="FF0000"/>
                </a:solidFill>
              </a:rPr>
              <a:t>MUST</a:t>
            </a:r>
            <a:r>
              <a:rPr lang="en-US" sz="1800" dirty="0" smtClean="0"/>
              <a:t> be carried out by all pupils:</a:t>
            </a:r>
          </a:p>
          <a:p>
            <a:pPr marL="0" indent="0">
              <a:buNone/>
            </a:pPr>
            <a:endParaRPr lang="en-US" sz="1800" dirty="0"/>
          </a:p>
          <a:p>
            <a:r>
              <a:rPr lang="en-US" sz="1800" dirty="0" smtClean="0">
                <a:solidFill>
                  <a:srgbClr val="FF0000"/>
                </a:solidFill>
              </a:rPr>
              <a:t>Always ensure work piece is secure in chuck</a:t>
            </a:r>
          </a:p>
          <a:p>
            <a:r>
              <a:rPr lang="en-US" sz="1800" dirty="0" smtClean="0">
                <a:solidFill>
                  <a:srgbClr val="FF0000"/>
                </a:solidFill>
              </a:rPr>
              <a:t>Always ensure the chuck key is removed from chuck</a:t>
            </a:r>
          </a:p>
          <a:p>
            <a:r>
              <a:rPr lang="en-US" sz="1800" dirty="0" smtClean="0">
                <a:solidFill>
                  <a:srgbClr val="FF0000"/>
                </a:solidFill>
              </a:rPr>
              <a:t>Ensure that guards are in place before operation</a:t>
            </a:r>
          </a:p>
          <a:p>
            <a:r>
              <a:rPr lang="en-US" sz="1800" dirty="0" smtClean="0">
                <a:solidFill>
                  <a:srgbClr val="FF0000"/>
                </a:solidFill>
              </a:rPr>
              <a:t>Check that cutting tools are in good condition and aligned properly</a:t>
            </a:r>
            <a:endParaRPr lang="en-US" sz="1800" dirty="0">
              <a:solidFill>
                <a:srgbClr val="FF0000"/>
              </a:solidFill>
            </a:endParaRPr>
          </a:p>
        </p:txBody>
      </p:sp>
      <p:sp>
        <p:nvSpPr>
          <p:cNvPr id="9"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Safety Checks: Lathe</a:t>
            </a:r>
            <a:endParaRPr lang="en-GB" sz="3200" b="1" u="sng" dirty="0">
              <a:latin typeface="Helvetica"/>
              <a:cs typeface="Helvetica"/>
            </a:endParaRPr>
          </a:p>
        </p:txBody>
      </p:sp>
      <p:pic>
        <p:nvPicPr>
          <p:cNvPr id="2" name="Picture 1"/>
          <p:cNvPicPr>
            <a:picLocks noChangeAspect="1"/>
          </p:cNvPicPr>
          <p:nvPr/>
        </p:nvPicPr>
        <p:blipFill>
          <a:blip r:embed="rId4"/>
          <a:stretch>
            <a:fillRect/>
          </a:stretch>
        </p:blipFill>
        <p:spPr>
          <a:xfrm>
            <a:off x="4191000" y="4648200"/>
            <a:ext cx="2362200" cy="1926336"/>
          </a:xfrm>
          <a:prstGeom prst="rect">
            <a:avLst/>
          </a:prstGeom>
        </p:spPr>
      </p:pic>
    </p:spTree>
    <p:extLst>
      <p:ext uri="{BB962C8B-B14F-4D97-AF65-F5344CB8AC3E}">
        <p14:creationId xmlns:p14="http://schemas.microsoft.com/office/powerpoint/2010/main" val="3333748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1524000" y="1143000"/>
            <a:ext cx="76200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The Lathe</a:t>
            </a:r>
          </a:p>
          <a:p>
            <a:pPr marL="0" indent="0" algn="ctr">
              <a:buFont typeface="Arial" pitchFamily="34" charset="0"/>
              <a:buNone/>
            </a:pPr>
            <a:r>
              <a:rPr lang="en-GB" sz="1800" dirty="0" smtClean="0">
                <a:latin typeface="Helvetica"/>
                <a:cs typeface="Helvetica"/>
              </a:rPr>
              <a:t> </a:t>
            </a:r>
          </a:p>
        </p:txBody>
      </p:sp>
      <p:sp>
        <p:nvSpPr>
          <p:cNvPr id="8" name="Content Placeholder 2"/>
          <p:cNvSpPr txBox="1">
            <a:spLocks/>
          </p:cNvSpPr>
          <p:nvPr/>
        </p:nvSpPr>
        <p:spPr>
          <a:xfrm>
            <a:off x="1981200" y="1752600"/>
            <a:ext cx="31242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Work piece secured in </a:t>
            </a:r>
            <a:r>
              <a:rPr lang="en-US" sz="1800" b="1" i="1" dirty="0" smtClean="0"/>
              <a:t>THREE JAW CHUCK</a:t>
            </a:r>
            <a:r>
              <a:rPr lang="en-US" sz="1800" b="1" dirty="0" smtClean="0"/>
              <a:t>. </a:t>
            </a:r>
            <a:r>
              <a:rPr lang="en-US" sz="1800" dirty="0" smtClean="0"/>
              <a:t>If turning flat bar a </a:t>
            </a:r>
            <a:r>
              <a:rPr lang="en-US" sz="1800" b="1" i="1" dirty="0" smtClean="0"/>
              <a:t>FOUR JAW CHUCK </a:t>
            </a:r>
            <a:r>
              <a:rPr lang="en-US" sz="1800" dirty="0" smtClean="0"/>
              <a:t>would be used. </a:t>
            </a:r>
            <a:endParaRPr lang="en-US" sz="1800" dirty="0"/>
          </a:p>
        </p:txBody>
      </p:sp>
      <p:sp>
        <p:nvSpPr>
          <p:cNvPr id="9"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Lathe</a:t>
            </a:r>
            <a:endParaRPr lang="en-GB" sz="3200" b="1" u="sng" dirty="0">
              <a:latin typeface="Helvetica"/>
              <a:cs typeface="Helvetica"/>
            </a:endParaRPr>
          </a:p>
        </p:txBody>
      </p:sp>
      <p:pic>
        <p:nvPicPr>
          <p:cNvPr id="2" name="Picture 1"/>
          <p:cNvPicPr>
            <a:picLocks noChangeAspect="1"/>
          </p:cNvPicPr>
          <p:nvPr/>
        </p:nvPicPr>
        <p:blipFill>
          <a:blip r:embed="rId4" cstate="print"/>
          <a:stretch>
            <a:fillRect/>
          </a:stretch>
        </p:blipFill>
        <p:spPr>
          <a:xfrm>
            <a:off x="6019800" y="1828800"/>
            <a:ext cx="1676400" cy="1475232"/>
          </a:xfrm>
          <a:prstGeom prst="rect">
            <a:avLst/>
          </a:prstGeom>
        </p:spPr>
      </p:pic>
      <p:pic>
        <p:nvPicPr>
          <p:cNvPr id="3" name="Picture 2"/>
          <p:cNvPicPr>
            <a:picLocks noChangeAspect="1"/>
          </p:cNvPicPr>
          <p:nvPr/>
        </p:nvPicPr>
        <p:blipFill>
          <a:blip r:embed="rId5" cstate="print"/>
          <a:stretch>
            <a:fillRect/>
          </a:stretch>
        </p:blipFill>
        <p:spPr>
          <a:xfrm>
            <a:off x="6019800" y="3657600"/>
            <a:ext cx="2946400" cy="2003552"/>
          </a:xfrm>
          <a:prstGeom prst="rect">
            <a:avLst/>
          </a:prstGeom>
        </p:spPr>
      </p:pic>
      <p:sp>
        <p:nvSpPr>
          <p:cNvPr id="10" name="Rectangle 9"/>
          <p:cNvSpPr/>
          <p:nvPr/>
        </p:nvSpPr>
        <p:spPr>
          <a:xfrm>
            <a:off x="6553200" y="1295400"/>
            <a:ext cx="595047" cy="2308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CHUCK</a:t>
            </a:r>
            <a:endParaRPr lang="en-GB" sz="900" dirty="0">
              <a:solidFill>
                <a:schemeClr val="tx1">
                  <a:lumMod val="75000"/>
                  <a:lumOff val="25000"/>
                </a:schemeClr>
              </a:solidFill>
              <a:latin typeface="Arial"/>
              <a:cs typeface="Arial"/>
            </a:endParaRPr>
          </a:p>
        </p:txBody>
      </p:sp>
      <p:cxnSp>
        <p:nvCxnSpPr>
          <p:cNvPr id="11" name="Straight Arrow Connector 10"/>
          <p:cNvCxnSpPr>
            <a:stCxn id="10" idx="2"/>
          </p:cNvCxnSpPr>
          <p:nvPr/>
        </p:nvCxnSpPr>
        <p:spPr>
          <a:xfrm flipH="1">
            <a:off x="6705600" y="1526232"/>
            <a:ext cx="145124" cy="302568"/>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
        <p:nvSpPr>
          <p:cNvPr id="14" name="Rectangle 13"/>
          <p:cNvSpPr/>
          <p:nvPr/>
        </p:nvSpPr>
        <p:spPr>
          <a:xfrm>
            <a:off x="7453295" y="3124200"/>
            <a:ext cx="928459" cy="2308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WORK PIECE</a:t>
            </a:r>
            <a:endParaRPr lang="en-GB" sz="900" dirty="0">
              <a:solidFill>
                <a:schemeClr val="tx1">
                  <a:lumMod val="75000"/>
                  <a:lumOff val="25000"/>
                </a:schemeClr>
              </a:solidFill>
              <a:latin typeface="Arial"/>
              <a:cs typeface="Arial"/>
            </a:endParaRPr>
          </a:p>
        </p:txBody>
      </p:sp>
      <p:cxnSp>
        <p:nvCxnSpPr>
          <p:cNvPr id="15" name="Straight Arrow Connector 14"/>
          <p:cNvCxnSpPr>
            <a:stCxn id="14" idx="0"/>
          </p:cNvCxnSpPr>
          <p:nvPr/>
        </p:nvCxnSpPr>
        <p:spPr>
          <a:xfrm flipH="1" flipV="1">
            <a:off x="7696205" y="2743200"/>
            <a:ext cx="221320" cy="3810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7315200" y="2566416"/>
            <a:ext cx="1439998" cy="0"/>
          </a:xfrm>
          <a:prstGeom prst="line">
            <a:avLst/>
          </a:prstGeom>
          <a:ln>
            <a:solidFill>
              <a:schemeClr val="tx1"/>
            </a:solidFill>
            <a:prstDash val="dashDot"/>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7892734" y="1600200"/>
            <a:ext cx="659180" cy="3693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CENTRE</a:t>
            </a:r>
          </a:p>
          <a:p>
            <a:pPr algn="ctr"/>
            <a:r>
              <a:rPr lang="en-GB" sz="900" dirty="0" smtClean="0">
                <a:solidFill>
                  <a:schemeClr val="tx1">
                    <a:lumMod val="75000"/>
                    <a:lumOff val="25000"/>
                  </a:schemeClr>
                </a:solidFill>
                <a:latin typeface="Arial"/>
                <a:cs typeface="Arial"/>
              </a:rPr>
              <a:t>AXIS</a:t>
            </a:r>
            <a:endParaRPr lang="en-GB" sz="900" dirty="0">
              <a:solidFill>
                <a:schemeClr val="tx1">
                  <a:lumMod val="75000"/>
                  <a:lumOff val="25000"/>
                </a:schemeClr>
              </a:solidFill>
              <a:latin typeface="Arial"/>
              <a:cs typeface="Arial"/>
            </a:endParaRPr>
          </a:p>
        </p:txBody>
      </p:sp>
      <p:cxnSp>
        <p:nvCxnSpPr>
          <p:cNvPr id="28" name="Straight Arrow Connector 27"/>
          <p:cNvCxnSpPr>
            <a:stCxn id="27" idx="2"/>
          </p:cNvCxnSpPr>
          <p:nvPr/>
        </p:nvCxnSpPr>
        <p:spPr>
          <a:xfrm flipH="1">
            <a:off x="8001000" y="1969532"/>
            <a:ext cx="221324" cy="545068"/>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
        <p:nvSpPr>
          <p:cNvPr id="30" name="Content Placeholder 2"/>
          <p:cNvSpPr txBox="1">
            <a:spLocks/>
          </p:cNvSpPr>
          <p:nvPr/>
        </p:nvSpPr>
        <p:spPr>
          <a:xfrm>
            <a:off x="1981200" y="3048000"/>
            <a:ext cx="32766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Before starting to shape the metal bar it is essential to </a:t>
            </a:r>
            <a:r>
              <a:rPr lang="en-US" sz="1800" b="1" i="1" dirty="0" smtClean="0"/>
              <a:t>FACE OFF</a:t>
            </a:r>
            <a:r>
              <a:rPr lang="en-US" sz="1800" dirty="0" smtClean="0"/>
              <a:t> </a:t>
            </a:r>
            <a:r>
              <a:rPr lang="en-US" sz="1800" dirty="0"/>
              <a:t>the end of the bar. This basically means to make the end of the bar perfectly square to the sides of the bar. </a:t>
            </a:r>
          </a:p>
        </p:txBody>
      </p:sp>
      <p:sp>
        <p:nvSpPr>
          <p:cNvPr id="34" name="Content Placeholder 2"/>
          <p:cNvSpPr txBox="1">
            <a:spLocks/>
          </p:cNvSpPr>
          <p:nvPr/>
        </p:nvSpPr>
        <p:spPr>
          <a:xfrm>
            <a:off x="1981200" y="4953000"/>
            <a:ext cx="32766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When facing off a piece of round bar it is essential to ensure the cutting knife is lined up centrally to the bar. If it is not a </a:t>
            </a:r>
            <a:r>
              <a:rPr lang="en-US" sz="1800" b="1" i="1" dirty="0" smtClean="0"/>
              <a:t>PIP </a:t>
            </a:r>
            <a:r>
              <a:rPr lang="en-US" sz="1800" dirty="0" smtClean="0"/>
              <a:t>will develop which means the face of the bar will not be truly flat.</a:t>
            </a:r>
            <a:endParaRPr lang="en-US" sz="1800" dirty="0"/>
          </a:p>
        </p:txBody>
      </p:sp>
      <p:pic>
        <p:nvPicPr>
          <p:cNvPr id="43" name="Picture 42" descr="Screen Shot 2017-10-08 at 22.48.2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5486400"/>
            <a:ext cx="1027771" cy="1066800"/>
          </a:xfrm>
          <a:prstGeom prst="rect">
            <a:avLst/>
          </a:prstGeom>
        </p:spPr>
      </p:pic>
      <p:sp>
        <p:nvSpPr>
          <p:cNvPr id="44" name="Rectangle 43"/>
          <p:cNvSpPr/>
          <p:nvPr/>
        </p:nvSpPr>
        <p:spPr>
          <a:xfrm>
            <a:off x="7086600" y="6400800"/>
            <a:ext cx="533400" cy="228600"/>
          </a:xfrm>
          <a:prstGeom prst="rect">
            <a:avLst/>
          </a:prstGeom>
        </p:spPr>
        <p:txBody>
          <a:bodyPr wrap="square">
            <a:spAutoFit/>
          </a:bodyPr>
          <a:lstStyle/>
          <a:p>
            <a:pPr algn="ctr"/>
            <a:r>
              <a:rPr lang="en-GB" sz="900" dirty="0" smtClean="0">
                <a:solidFill>
                  <a:schemeClr val="tx1">
                    <a:lumMod val="75000"/>
                    <a:lumOff val="25000"/>
                  </a:schemeClr>
                </a:solidFill>
                <a:latin typeface="Arial"/>
                <a:cs typeface="Arial"/>
              </a:rPr>
              <a:t>PIP</a:t>
            </a:r>
            <a:endParaRPr lang="en-GB" sz="900" dirty="0">
              <a:solidFill>
                <a:schemeClr val="tx1">
                  <a:lumMod val="75000"/>
                  <a:lumOff val="25000"/>
                </a:schemeClr>
              </a:solidFill>
              <a:latin typeface="Arial"/>
              <a:cs typeface="Arial"/>
            </a:endParaRPr>
          </a:p>
        </p:txBody>
      </p:sp>
      <p:cxnSp>
        <p:nvCxnSpPr>
          <p:cNvPr id="45" name="Straight Arrow Connector 44"/>
          <p:cNvCxnSpPr>
            <a:endCxn id="43" idx="3"/>
          </p:cNvCxnSpPr>
          <p:nvPr/>
        </p:nvCxnSpPr>
        <p:spPr>
          <a:xfrm flipH="1" flipV="1">
            <a:off x="6971371" y="6019800"/>
            <a:ext cx="343829" cy="3810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
        <p:nvSpPr>
          <p:cNvPr id="51" name="Rectangle 50"/>
          <p:cNvSpPr/>
          <p:nvPr/>
        </p:nvSpPr>
        <p:spPr>
          <a:xfrm>
            <a:off x="7987445" y="4038600"/>
            <a:ext cx="838691" cy="2308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TOOL POST</a:t>
            </a:r>
            <a:endParaRPr lang="en-GB" sz="900" dirty="0">
              <a:solidFill>
                <a:schemeClr val="tx1">
                  <a:lumMod val="75000"/>
                  <a:lumOff val="25000"/>
                </a:schemeClr>
              </a:solidFill>
              <a:latin typeface="Arial"/>
              <a:cs typeface="Arial"/>
            </a:endParaRPr>
          </a:p>
        </p:txBody>
      </p:sp>
      <p:cxnSp>
        <p:nvCxnSpPr>
          <p:cNvPr id="52" name="Straight Arrow Connector 51"/>
          <p:cNvCxnSpPr>
            <a:stCxn id="51" idx="2"/>
          </p:cNvCxnSpPr>
          <p:nvPr/>
        </p:nvCxnSpPr>
        <p:spPr>
          <a:xfrm flipH="1">
            <a:off x="8185467" y="4269432"/>
            <a:ext cx="221324" cy="683568"/>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41769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7-10-08 at 23.04.3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676400"/>
            <a:ext cx="2209800" cy="2015605"/>
          </a:xfrm>
          <a:prstGeom prst="rect">
            <a:avLst/>
          </a:prstGeom>
        </p:spPr>
      </p:pic>
      <p:pic>
        <p:nvPicPr>
          <p:cNvPr id="13" name="Picture 12"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1524000" y="1143000"/>
            <a:ext cx="76200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The Lathe</a:t>
            </a:r>
          </a:p>
          <a:p>
            <a:pPr marL="0" indent="0" algn="ctr">
              <a:buFont typeface="Arial" pitchFamily="34" charset="0"/>
              <a:buNone/>
            </a:pPr>
            <a:r>
              <a:rPr lang="en-GB" sz="1800" dirty="0" smtClean="0">
                <a:latin typeface="Helvetica"/>
                <a:cs typeface="Helvetica"/>
              </a:rPr>
              <a:t> </a:t>
            </a:r>
          </a:p>
        </p:txBody>
      </p:sp>
      <p:sp>
        <p:nvSpPr>
          <p:cNvPr id="8" name="Content Placeholder 2"/>
          <p:cNvSpPr txBox="1">
            <a:spLocks/>
          </p:cNvSpPr>
          <p:nvPr/>
        </p:nvSpPr>
        <p:spPr>
          <a:xfrm>
            <a:off x="1981200" y="1752600"/>
            <a:ext cx="31242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i="1" dirty="0" smtClean="0"/>
              <a:t>TAPER TURNING</a:t>
            </a:r>
            <a:r>
              <a:rPr lang="en-US" sz="1800" dirty="0" smtClean="0"/>
              <a:t> </a:t>
            </a:r>
            <a:r>
              <a:rPr lang="en-US" sz="1800" dirty="0"/>
              <a:t>is where the tool moves along the bar at an angle moving further away from the </a:t>
            </a:r>
            <a:r>
              <a:rPr lang="en-US" sz="1800" dirty="0" err="1"/>
              <a:t>centre</a:t>
            </a:r>
            <a:r>
              <a:rPr lang="en-US" sz="1800" dirty="0"/>
              <a:t> axis of the </a:t>
            </a:r>
            <a:r>
              <a:rPr lang="en-US" sz="1800" dirty="0" smtClean="0"/>
              <a:t>bar. </a:t>
            </a:r>
            <a:endParaRPr lang="en-US" sz="1800" dirty="0"/>
          </a:p>
        </p:txBody>
      </p:sp>
      <p:sp>
        <p:nvSpPr>
          <p:cNvPr id="9"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Lathe</a:t>
            </a:r>
            <a:endParaRPr lang="en-GB" sz="3200" b="1" u="sng" dirty="0">
              <a:latin typeface="Helvetica"/>
              <a:cs typeface="Helvetica"/>
            </a:endParaRPr>
          </a:p>
        </p:txBody>
      </p:sp>
      <p:sp>
        <p:nvSpPr>
          <p:cNvPr id="30" name="Content Placeholder 2"/>
          <p:cNvSpPr txBox="1">
            <a:spLocks/>
          </p:cNvSpPr>
          <p:nvPr/>
        </p:nvSpPr>
        <p:spPr>
          <a:xfrm>
            <a:off x="1981200" y="3200400"/>
            <a:ext cx="32766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i="1" dirty="0" smtClean="0"/>
              <a:t>PARALLEL TURNING </a:t>
            </a:r>
            <a:r>
              <a:rPr lang="en-US" sz="1800" dirty="0" smtClean="0"/>
              <a:t>is a technique that moves </a:t>
            </a:r>
            <a:r>
              <a:rPr lang="en-US" sz="1800" dirty="0"/>
              <a:t>the tool parallel to the </a:t>
            </a:r>
            <a:r>
              <a:rPr lang="en-US" sz="1800" dirty="0" err="1"/>
              <a:t>centre</a:t>
            </a:r>
            <a:r>
              <a:rPr lang="en-US" sz="1800" dirty="0"/>
              <a:t> axis of the </a:t>
            </a:r>
            <a:r>
              <a:rPr lang="en-US" sz="1800" dirty="0" smtClean="0"/>
              <a:t>bar. </a:t>
            </a:r>
            <a:endParaRPr lang="en-US" sz="1800" dirty="0"/>
          </a:p>
        </p:txBody>
      </p:sp>
      <p:sp>
        <p:nvSpPr>
          <p:cNvPr id="34" name="Content Placeholder 2"/>
          <p:cNvSpPr txBox="1">
            <a:spLocks/>
          </p:cNvSpPr>
          <p:nvPr/>
        </p:nvSpPr>
        <p:spPr>
          <a:xfrm>
            <a:off x="1981200" y="4648200"/>
            <a:ext cx="3429000"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i="1" dirty="0" smtClean="0"/>
              <a:t>PARTING OFF </a:t>
            </a:r>
            <a:r>
              <a:rPr lang="en-US" sz="1800" dirty="0" smtClean="0"/>
              <a:t>is when all turning work has been completed and the final task is to ‘Part Off” (remove the turned piece from the bar secured in the three jaw chuck).</a:t>
            </a:r>
            <a:endParaRPr lang="en-US" sz="1800" b="1" i="1" dirty="0"/>
          </a:p>
        </p:txBody>
      </p:sp>
      <p:sp>
        <p:nvSpPr>
          <p:cNvPr id="16" name="Rectangle 15"/>
          <p:cNvSpPr/>
          <p:nvPr/>
        </p:nvSpPr>
        <p:spPr>
          <a:xfrm>
            <a:off x="6629400" y="1676400"/>
            <a:ext cx="1524000" cy="685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8" name="Straight Arrow Connector 27"/>
          <p:cNvCxnSpPr/>
          <p:nvPr/>
        </p:nvCxnSpPr>
        <p:spPr>
          <a:xfrm flipH="1">
            <a:off x="6705600" y="1905000"/>
            <a:ext cx="221324" cy="4572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
        <p:nvSpPr>
          <p:cNvPr id="29" name="Rectangle 28"/>
          <p:cNvSpPr/>
          <p:nvPr/>
        </p:nvSpPr>
        <p:spPr>
          <a:xfrm>
            <a:off x="6400800" y="1676400"/>
            <a:ext cx="1278978" cy="230832"/>
          </a:xfrm>
          <a:prstGeom prst="rect">
            <a:avLst/>
          </a:prstGeom>
        </p:spPr>
        <p:txBody>
          <a:bodyPr wrap="none">
            <a:spAutoFit/>
          </a:bodyPr>
          <a:lstStyle/>
          <a:p>
            <a:pPr algn="ctr"/>
            <a:r>
              <a:rPr lang="en-US" sz="900" dirty="0" smtClean="0">
                <a:solidFill>
                  <a:schemeClr val="tx1">
                    <a:lumMod val="75000"/>
                    <a:lumOff val="25000"/>
                  </a:schemeClr>
                </a:solidFill>
                <a:latin typeface="Arial"/>
                <a:cs typeface="Arial"/>
              </a:rPr>
              <a:t>DIRECTION OF CUT</a:t>
            </a:r>
            <a:endParaRPr lang="en-GB" sz="900" dirty="0">
              <a:solidFill>
                <a:schemeClr val="tx1">
                  <a:lumMod val="75000"/>
                  <a:lumOff val="25000"/>
                </a:schemeClr>
              </a:solidFill>
              <a:latin typeface="Arial"/>
              <a:cs typeface="Arial"/>
            </a:endParaRPr>
          </a:p>
        </p:txBody>
      </p:sp>
      <p:sp>
        <p:nvSpPr>
          <p:cNvPr id="31" name="Rectangle 30"/>
          <p:cNvSpPr/>
          <p:nvPr/>
        </p:nvSpPr>
        <p:spPr>
          <a:xfrm>
            <a:off x="6248400" y="3505200"/>
            <a:ext cx="16002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Rectangle 31"/>
          <p:cNvSpPr/>
          <p:nvPr/>
        </p:nvSpPr>
        <p:spPr>
          <a:xfrm>
            <a:off x="7162800" y="3124200"/>
            <a:ext cx="762000" cy="457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3" name="Straight Arrow Connector 32"/>
          <p:cNvCxnSpPr>
            <a:stCxn id="32" idx="3"/>
          </p:cNvCxnSpPr>
          <p:nvPr/>
        </p:nvCxnSpPr>
        <p:spPr>
          <a:xfrm flipH="1" flipV="1">
            <a:off x="7467600" y="3048000"/>
            <a:ext cx="457200" cy="3048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
        <p:nvSpPr>
          <p:cNvPr id="37" name="Rectangle 36"/>
          <p:cNvSpPr/>
          <p:nvPr/>
        </p:nvSpPr>
        <p:spPr>
          <a:xfrm>
            <a:off x="6705600" y="5181600"/>
            <a:ext cx="685800" cy="152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0" name="Picture 19" descr="Screen Shot 2017-10-08 at 23.05.00.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3352800"/>
            <a:ext cx="1905901" cy="1787252"/>
          </a:xfrm>
          <a:prstGeom prst="roundRect">
            <a:avLst/>
          </a:prstGeom>
        </p:spPr>
      </p:pic>
      <p:sp>
        <p:nvSpPr>
          <p:cNvPr id="35" name="Rectangle 34"/>
          <p:cNvSpPr/>
          <p:nvPr/>
        </p:nvSpPr>
        <p:spPr>
          <a:xfrm>
            <a:off x="7239000" y="3352800"/>
            <a:ext cx="1736642" cy="230832"/>
          </a:xfrm>
          <a:prstGeom prst="rect">
            <a:avLst/>
          </a:prstGeom>
        </p:spPr>
        <p:txBody>
          <a:bodyPr wrap="none">
            <a:spAutoFit/>
          </a:bodyPr>
          <a:lstStyle/>
          <a:p>
            <a:pPr algn="ctr"/>
            <a:r>
              <a:rPr lang="en-US" sz="900" dirty="0" smtClean="0">
                <a:solidFill>
                  <a:schemeClr val="tx1">
                    <a:lumMod val="75000"/>
                    <a:lumOff val="25000"/>
                  </a:schemeClr>
                </a:solidFill>
                <a:latin typeface="Arial"/>
                <a:cs typeface="Arial"/>
              </a:rPr>
              <a:t>COMPOUND SLIDE HANDLE</a:t>
            </a:r>
            <a:endParaRPr lang="en-GB" sz="900" dirty="0">
              <a:solidFill>
                <a:schemeClr val="tx1">
                  <a:lumMod val="75000"/>
                  <a:lumOff val="25000"/>
                </a:schemeClr>
              </a:solidFill>
              <a:latin typeface="Arial"/>
              <a:cs typeface="Arial"/>
            </a:endParaRPr>
          </a:p>
        </p:txBody>
      </p:sp>
      <p:pic>
        <p:nvPicPr>
          <p:cNvPr id="23" name="Picture 22" descr="Screen Shot 2017-10-08 at 23.05.10.png"/>
          <p:cNvPicPr>
            <a:picLocks noChangeAspect="1"/>
          </p:cNvPicPr>
          <p:nvPr/>
        </p:nvPicPr>
        <p:blipFill rotWithShape="1">
          <a:blip r:embed="rId6" cstate="print">
            <a:extLst>
              <a:ext uri="{28A0092B-C50C-407E-A947-70E740481C1C}">
                <a14:useLocalDpi xmlns:a14="http://schemas.microsoft.com/office/drawing/2010/main" val="0"/>
              </a:ext>
            </a:extLst>
          </a:blip>
          <a:srcRect t="-1524" b="-1524"/>
          <a:stretch/>
        </p:blipFill>
        <p:spPr>
          <a:xfrm>
            <a:off x="5638799" y="4953000"/>
            <a:ext cx="1551315" cy="1828800"/>
          </a:xfrm>
          <a:prstGeom prst="rect">
            <a:avLst/>
          </a:prstGeom>
        </p:spPr>
      </p:pic>
      <p:sp>
        <p:nvSpPr>
          <p:cNvPr id="47" name="Rectangle 46"/>
          <p:cNvSpPr/>
          <p:nvPr/>
        </p:nvSpPr>
        <p:spPr>
          <a:xfrm>
            <a:off x="4648200" y="6172200"/>
            <a:ext cx="1600200"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8" name="Straight Arrow Connector 47"/>
          <p:cNvCxnSpPr>
            <a:stCxn id="49" idx="0"/>
          </p:cNvCxnSpPr>
          <p:nvPr/>
        </p:nvCxnSpPr>
        <p:spPr>
          <a:xfrm flipH="1" flipV="1">
            <a:off x="7467600" y="4876800"/>
            <a:ext cx="639721" cy="5334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
        <p:nvSpPr>
          <p:cNvPr id="49" name="Rectangle 48"/>
          <p:cNvSpPr/>
          <p:nvPr/>
        </p:nvSpPr>
        <p:spPr>
          <a:xfrm>
            <a:off x="7533937" y="5410200"/>
            <a:ext cx="1146768" cy="230832"/>
          </a:xfrm>
          <a:prstGeom prst="rect">
            <a:avLst/>
          </a:prstGeom>
        </p:spPr>
        <p:txBody>
          <a:bodyPr wrap="none">
            <a:spAutoFit/>
          </a:bodyPr>
          <a:lstStyle/>
          <a:p>
            <a:pPr algn="ctr"/>
            <a:r>
              <a:rPr lang="en-US" sz="900" dirty="0" smtClean="0">
                <a:solidFill>
                  <a:schemeClr val="tx1">
                    <a:lumMod val="75000"/>
                    <a:lumOff val="25000"/>
                  </a:schemeClr>
                </a:solidFill>
                <a:latin typeface="Arial"/>
                <a:cs typeface="Arial"/>
              </a:rPr>
              <a:t>SADDLE HANDLE</a:t>
            </a:r>
            <a:endParaRPr lang="en-GB" sz="900" dirty="0">
              <a:solidFill>
                <a:schemeClr val="tx1">
                  <a:lumMod val="75000"/>
                  <a:lumOff val="25000"/>
                </a:schemeClr>
              </a:solidFill>
              <a:latin typeface="Arial"/>
              <a:cs typeface="Arial"/>
            </a:endParaRPr>
          </a:p>
        </p:txBody>
      </p:sp>
      <p:cxnSp>
        <p:nvCxnSpPr>
          <p:cNvPr id="50" name="Straight Arrow Connector 49"/>
          <p:cNvCxnSpPr>
            <a:stCxn id="49" idx="2"/>
          </p:cNvCxnSpPr>
          <p:nvPr/>
        </p:nvCxnSpPr>
        <p:spPr>
          <a:xfrm flipH="1">
            <a:off x="7239000" y="5641032"/>
            <a:ext cx="868321" cy="607368"/>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6783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10-08 at 23.37.06.png"/>
          <p:cNvPicPr>
            <a:picLocks noChangeAspect="1"/>
          </p:cNvPicPr>
          <p:nvPr/>
        </p:nvPicPr>
        <p:blipFill rotWithShape="1">
          <a:blip r:embed="rId2" cstate="print">
            <a:extLst>
              <a:ext uri="{28A0092B-C50C-407E-A947-70E740481C1C}">
                <a14:useLocalDpi xmlns:a14="http://schemas.microsoft.com/office/drawing/2010/main" val="0"/>
              </a:ext>
            </a:extLst>
          </a:blip>
          <a:srcRect l="4747" b="3774"/>
          <a:stretch/>
        </p:blipFill>
        <p:spPr>
          <a:xfrm>
            <a:off x="3352800" y="5344066"/>
            <a:ext cx="5257800" cy="1500111"/>
          </a:xfrm>
          <a:prstGeom prst="rect">
            <a:avLst/>
          </a:prstGeom>
        </p:spPr>
      </p:pic>
      <p:pic>
        <p:nvPicPr>
          <p:cNvPr id="13" name="Picture 12"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8" name="Content Placeholder 2"/>
          <p:cNvSpPr txBox="1">
            <a:spLocks/>
          </p:cNvSpPr>
          <p:nvPr/>
        </p:nvSpPr>
        <p:spPr>
          <a:xfrm>
            <a:off x="1524000" y="1219200"/>
            <a:ext cx="76200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t>Shown below are commonly used metal lathe cutting tools. </a:t>
            </a:r>
          </a:p>
        </p:txBody>
      </p:sp>
      <p:sp>
        <p:nvSpPr>
          <p:cNvPr id="9"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Lathe</a:t>
            </a:r>
            <a:endParaRPr lang="en-GB" sz="3200" b="1" u="sng" dirty="0">
              <a:latin typeface="Helvetica"/>
              <a:cs typeface="Helvetica"/>
            </a:endParaRPr>
          </a:p>
        </p:txBody>
      </p:sp>
      <p:pic>
        <p:nvPicPr>
          <p:cNvPr id="2" name="Picture 1" descr="Screen Shot 2017-10-08 at 23.24.4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1676400"/>
            <a:ext cx="5867400" cy="1672637"/>
          </a:xfrm>
          <a:prstGeom prst="rect">
            <a:avLst/>
          </a:prstGeom>
        </p:spPr>
      </p:pic>
      <p:sp>
        <p:nvSpPr>
          <p:cNvPr id="25" name="Content Placeholder 2"/>
          <p:cNvSpPr txBox="1">
            <a:spLocks/>
          </p:cNvSpPr>
          <p:nvPr/>
        </p:nvSpPr>
        <p:spPr>
          <a:xfrm>
            <a:off x="2133600" y="3276600"/>
            <a:ext cx="1219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smtClean="0"/>
              <a:t>PARTING TOOL</a:t>
            </a:r>
            <a:endParaRPr lang="en-US" sz="1600" dirty="0"/>
          </a:p>
        </p:txBody>
      </p:sp>
      <p:sp>
        <p:nvSpPr>
          <p:cNvPr id="26" name="Content Placeholder 2"/>
          <p:cNvSpPr txBox="1">
            <a:spLocks/>
          </p:cNvSpPr>
          <p:nvPr/>
        </p:nvSpPr>
        <p:spPr>
          <a:xfrm>
            <a:off x="2895600" y="3276600"/>
            <a:ext cx="3124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smtClean="0"/>
              <a:t>ROUND NOSE </a:t>
            </a:r>
          </a:p>
          <a:p>
            <a:pPr marL="0" indent="0" algn="ctr">
              <a:buNone/>
            </a:pPr>
            <a:r>
              <a:rPr lang="en-US" sz="1600" dirty="0" smtClean="0"/>
              <a:t>TOOL</a:t>
            </a:r>
            <a:endParaRPr lang="en-US" sz="1600" dirty="0"/>
          </a:p>
        </p:txBody>
      </p:sp>
      <p:sp>
        <p:nvSpPr>
          <p:cNvPr id="27" name="Content Placeholder 2"/>
          <p:cNvSpPr txBox="1">
            <a:spLocks/>
          </p:cNvSpPr>
          <p:nvPr/>
        </p:nvSpPr>
        <p:spPr>
          <a:xfrm>
            <a:off x="4648200" y="3276600"/>
            <a:ext cx="3124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t>R</a:t>
            </a:r>
            <a:r>
              <a:rPr lang="en-US" sz="1600" dirty="0" smtClean="0"/>
              <a:t>H KNIFE</a:t>
            </a:r>
            <a:endParaRPr lang="en-US" sz="1600" dirty="0"/>
          </a:p>
        </p:txBody>
      </p:sp>
      <p:sp>
        <p:nvSpPr>
          <p:cNvPr id="36" name="Content Placeholder 2"/>
          <p:cNvSpPr txBox="1">
            <a:spLocks/>
          </p:cNvSpPr>
          <p:nvPr/>
        </p:nvSpPr>
        <p:spPr>
          <a:xfrm>
            <a:off x="6324600" y="3276600"/>
            <a:ext cx="3124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smtClean="0"/>
              <a:t>LH KNIFE</a:t>
            </a:r>
            <a:endParaRPr lang="en-US" sz="1600" dirty="0"/>
          </a:p>
        </p:txBody>
      </p:sp>
      <p:sp>
        <p:nvSpPr>
          <p:cNvPr id="38" name="Content Placeholder 2"/>
          <p:cNvSpPr txBox="1">
            <a:spLocks/>
          </p:cNvSpPr>
          <p:nvPr/>
        </p:nvSpPr>
        <p:spPr>
          <a:xfrm>
            <a:off x="1905000" y="3886200"/>
            <a:ext cx="7086600" cy="1828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prstClr val="black"/>
                </a:solidFill>
              </a:rPr>
              <a:t>The best lathe cutting tools are made from high speed steel. Diagram </a:t>
            </a:r>
            <a:r>
              <a:rPr lang="en-US" sz="1800" dirty="0" smtClean="0">
                <a:solidFill>
                  <a:prstClr val="black"/>
                </a:solidFill>
              </a:rPr>
              <a:t>A </a:t>
            </a:r>
            <a:r>
              <a:rPr lang="en-US" sz="1800" dirty="0">
                <a:solidFill>
                  <a:prstClr val="black"/>
                </a:solidFill>
              </a:rPr>
              <a:t>shows a typical solid lathe tool. The shank is clearly shown, this is the part that is fixed into the </a:t>
            </a:r>
            <a:r>
              <a:rPr lang="en-US" sz="1800" dirty="0" err="1">
                <a:solidFill>
                  <a:prstClr val="black"/>
                </a:solidFill>
              </a:rPr>
              <a:t>toolpost</a:t>
            </a:r>
            <a:r>
              <a:rPr lang="en-US" sz="1800" dirty="0">
                <a:solidFill>
                  <a:prstClr val="black"/>
                </a:solidFill>
              </a:rPr>
              <a:t>. Diagram </a:t>
            </a:r>
            <a:r>
              <a:rPr lang="en-US" sz="1800" dirty="0" smtClean="0">
                <a:solidFill>
                  <a:prstClr val="black"/>
                </a:solidFill>
              </a:rPr>
              <a:t>B </a:t>
            </a:r>
            <a:r>
              <a:rPr lang="en-US" sz="1800" dirty="0">
                <a:solidFill>
                  <a:prstClr val="black"/>
                </a:solidFill>
              </a:rPr>
              <a:t>shows </a:t>
            </a:r>
            <a:r>
              <a:rPr lang="en-US" sz="1800" dirty="0" smtClean="0">
                <a:solidFill>
                  <a:prstClr val="black"/>
                </a:solidFill>
              </a:rPr>
              <a:t>another </a:t>
            </a:r>
            <a:r>
              <a:rPr lang="en-US" sz="1800" dirty="0">
                <a:solidFill>
                  <a:prstClr val="black"/>
                </a:solidFill>
              </a:rPr>
              <a:t>type. This is a tool holder. A small lathe tool made of high speed steel is tightened into the cast steel tool holder. The advantage of this type is that the </a:t>
            </a:r>
            <a:r>
              <a:rPr lang="en-US" sz="1800" dirty="0" smtClean="0">
                <a:solidFill>
                  <a:prstClr val="black"/>
                </a:solidFill>
              </a:rPr>
              <a:t>smaller </a:t>
            </a:r>
            <a:r>
              <a:rPr lang="en-US" sz="1800" dirty="0">
                <a:solidFill>
                  <a:prstClr val="black"/>
                </a:solidFill>
              </a:rPr>
              <a:t>tools are cheaper to buy</a:t>
            </a:r>
            <a:r>
              <a:rPr lang="en-US" sz="1800" dirty="0" smtClean="0">
                <a:solidFill>
                  <a:prstClr val="black"/>
                </a:solidFill>
              </a:rPr>
              <a:t>.</a:t>
            </a:r>
            <a:endParaRPr lang="en-US" sz="1800" dirty="0">
              <a:solidFill>
                <a:prstClr val="black"/>
              </a:solidFill>
            </a:endParaRPr>
          </a:p>
        </p:txBody>
      </p:sp>
    </p:spTree>
    <p:extLst>
      <p:ext uri="{BB962C8B-B14F-4D97-AF65-F5344CB8AC3E}">
        <p14:creationId xmlns:p14="http://schemas.microsoft.com/office/powerpoint/2010/main" val="392370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9"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Lathe</a:t>
            </a:r>
            <a:endParaRPr lang="en-GB" sz="3200" b="1" u="sng" dirty="0">
              <a:latin typeface="Helvetica"/>
              <a:cs typeface="Helvetica"/>
            </a:endParaRPr>
          </a:p>
        </p:txBody>
      </p:sp>
      <p:pic>
        <p:nvPicPr>
          <p:cNvPr id="2" name="Picture 1"/>
          <p:cNvPicPr>
            <a:picLocks noChangeAspect="1"/>
          </p:cNvPicPr>
          <p:nvPr/>
        </p:nvPicPr>
        <p:blipFill>
          <a:blip r:embed="rId4" cstate="print"/>
          <a:stretch>
            <a:fillRect/>
          </a:stretch>
        </p:blipFill>
        <p:spPr>
          <a:xfrm>
            <a:off x="1931341" y="2133600"/>
            <a:ext cx="2716860" cy="1447800"/>
          </a:xfrm>
          <a:prstGeom prst="rect">
            <a:avLst/>
          </a:prstGeom>
        </p:spPr>
      </p:pic>
      <p:sp>
        <p:nvSpPr>
          <p:cNvPr id="3" name="Rectangle 2"/>
          <p:cNvSpPr/>
          <p:nvPr/>
        </p:nvSpPr>
        <p:spPr>
          <a:xfrm>
            <a:off x="3810000" y="2057400"/>
            <a:ext cx="914400"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5" cstate="print"/>
          <a:stretch>
            <a:fillRect/>
          </a:stretch>
        </p:blipFill>
        <p:spPr>
          <a:xfrm>
            <a:off x="2590800" y="4572000"/>
            <a:ext cx="1463040" cy="1371600"/>
          </a:xfrm>
          <a:prstGeom prst="rect">
            <a:avLst/>
          </a:prstGeom>
        </p:spPr>
      </p:pic>
      <p:sp>
        <p:nvSpPr>
          <p:cNvPr id="11" name="Content Placeholder 2"/>
          <p:cNvSpPr txBox="1">
            <a:spLocks/>
          </p:cNvSpPr>
          <p:nvPr/>
        </p:nvSpPr>
        <p:spPr>
          <a:xfrm>
            <a:off x="2209800" y="1447800"/>
            <a:ext cx="6253238"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Knurling Tool</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5029200" y="2209800"/>
            <a:ext cx="36576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a:t>
            </a:r>
            <a:r>
              <a:rPr lang="en-GB" sz="1800" i="1" dirty="0" smtClean="0">
                <a:latin typeface="Helvetica"/>
                <a:cs typeface="Helvetica"/>
              </a:rPr>
              <a:t>Knurling tool</a:t>
            </a:r>
            <a:r>
              <a:rPr lang="en-GB" sz="1800" dirty="0" smtClean="0">
                <a:latin typeface="Helvetica"/>
                <a:cs typeface="Helvetica"/>
              </a:rPr>
              <a:t>’ </a:t>
            </a:r>
            <a:r>
              <a:rPr lang="en-US" sz="1800" dirty="0"/>
              <a:t>is used to cut a straight or diamond pattern into the metal bar. The process is usually done to provide a hand grip.</a:t>
            </a:r>
          </a:p>
        </p:txBody>
      </p:sp>
      <p:sp>
        <p:nvSpPr>
          <p:cNvPr id="14" name="Content Placeholder 2"/>
          <p:cNvSpPr txBox="1">
            <a:spLocks/>
          </p:cNvSpPr>
          <p:nvPr/>
        </p:nvSpPr>
        <p:spPr>
          <a:xfrm>
            <a:off x="2362200" y="3962400"/>
            <a:ext cx="6253238"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Knurled Bar</a:t>
            </a:r>
          </a:p>
          <a:p>
            <a:pPr marL="0" indent="0">
              <a:buFont typeface="Arial" pitchFamily="34" charset="0"/>
              <a:buNone/>
            </a:pPr>
            <a:r>
              <a:rPr lang="en-GB" sz="1800" dirty="0" smtClean="0">
                <a:latin typeface="Helvetica"/>
                <a:cs typeface="Helvetica"/>
              </a:rPr>
              <a:t> </a:t>
            </a:r>
          </a:p>
        </p:txBody>
      </p:sp>
      <p:sp>
        <p:nvSpPr>
          <p:cNvPr id="15" name="Content Placeholder 2"/>
          <p:cNvSpPr txBox="1">
            <a:spLocks/>
          </p:cNvSpPr>
          <p:nvPr/>
        </p:nvSpPr>
        <p:spPr>
          <a:xfrm>
            <a:off x="5029200" y="4724400"/>
            <a:ext cx="36576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A ‘</a:t>
            </a:r>
            <a:r>
              <a:rPr lang="en-GB" sz="1800" i="1" dirty="0" smtClean="0">
                <a:latin typeface="Helvetica"/>
                <a:cs typeface="Helvetica"/>
              </a:rPr>
              <a:t>Knurled bar’ </a:t>
            </a:r>
            <a:r>
              <a:rPr lang="en-US" sz="1800" dirty="0">
                <a:solidFill>
                  <a:srgbClr val="000000"/>
                </a:solidFill>
              </a:rPr>
              <a:t>s</a:t>
            </a:r>
            <a:r>
              <a:rPr lang="en-US" sz="1800" dirty="0" smtClean="0">
                <a:solidFill>
                  <a:srgbClr val="000000"/>
                </a:solidFill>
              </a:rPr>
              <a:t>hown </a:t>
            </a:r>
            <a:r>
              <a:rPr lang="en-US" sz="1800" dirty="0">
                <a:solidFill>
                  <a:srgbClr val="000000"/>
                </a:solidFill>
              </a:rPr>
              <a:t>opposite is a bar which has been knurled</a:t>
            </a:r>
            <a:r>
              <a:rPr lang="en-US" sz="1800" b="1" dirty="0">
                <a:solidFill>
                  <a:srgbClr val="000000"/>
                </a:solidFill>
              </a:rPr>
              <a:t> </a:t>
            </a:r>
            <a:r>
              <a:rPr lang="en-US" sz="1800" dirty="0">
                <a:solidFill>
                  <a:srgbClr val="000000"/>
                </a:solidFill>
              </a:rPr>
              <a:t>with a diamond pattern. </a:t>
            </a:r>
            <a:r>
              <a:rPr lang="en-US" sz="1800" dirty="0"/>
              <a:t> </a:t>
            </a:r>
            <a:endParaRPr lang="en-US" sz="1800" dirty="0">
              <a:solidFill>
                <a:prstClr val="black"/>
              </a:solidFill>
            </a:endParaRPr>
          </a:p>
          <a:p>
            <a:pPr marL="0" indent="0">
              <a:buNone/>
            </a:pPr>
            <a:endParaRPr lang="en-US" sz="1800" dirty="0"/>
          </a:p>
        </p:txBody>
      </p:sp>
    </p:spTree>
    <p:extLst>
      <p:ext uri="{BB962C8B-B14F-4D97-AF65-F5344CB8AC3E}">
        <p14:creationId xmlns:p14="http://schemas.microsoft.com/office/powerpoint/2010/main" val="4138536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9"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Lathe</a:t>
            </a:r>
            <a:endParaRPr lang="en-GB" sz="3200" b="1" u="sng" dirty="0">
              <a:latin typeface="Helvetica"/>
              <a:cs typeface="Helvetica"/>
            </a:endParaRPr>
          </a:p>
        </p:txBody>
      </p:sp>
      <p:sp>
        <p:nvSpPr>
          <p:cNvPr id="11" name="Content Placeholder 2"/>
          <p:cNvSpPr txBox="1">
            <a:spLocks/>
          </p:cNvSpPr>
          <p:nvPr/>
        </p:nvSpPr>
        <p:spPr>
          <a:xfrm>
            <a:off x="1905000" y="1447800"/>
            <a:ext cx="6253238"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err="1" smtClean="0">
                <a:latin typeface="Helvetica"/>
                <a:cs typeface="Helvetica"/>
              </a:rPr>
              <a:t>Slocombe</a:t>
            </a:r>
            <a:r>
              <a:rPr lang="en-GB" sz="1800" b="1" u="sng" dirty="0" smtClean="0">
                <a:latin typeface="Helvetica"/>
                <a:cs typeface="Helvetica"/>
              </a:rPr>
              <a:t> Or Centre Drill</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5105400" y="2057400"/>
            <a:ext cx="3733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is a drill and countersink combined. It is used to drill a hole in one end of a piece of bar so as to accommodate the revolving </a:t>
            </a:r>
            <a:r>
              <a:rPr lang="en-US" sz="1800" dirty="0" err="1"/>
              <a:t>centre</a:t>
            </a:r>
            <a:r>
              <a:rPr lang="en-US" sz="1800" dirty="0"/>
              <a:t> as shown below. As it is not possible to punch holes prior to </a:t>
            </a:r>
            <a:r>
              <a:rPr lang="en-US" sz="1800" dirty="0" smtClean="0"/>
              <a:t>drilling. </a:t>
            </a:r>
            <a:endParaRPr lang="en-US" sz="1800" dirty="0"/>
          </a:p>
        </p:txBody>
      </p:sp>
      <p:sp>
        <p:nvSpPr>
          <p:cNvPr id="14" name="Content Placeholder 2"/>
          <p:cNvSpPr txBox="1">
            <a:spLocks/>
          </p:cNvSpPr>
          <p:nvPr/>
        </p:nvSpPr>
        <p:spPr>
          <a:xfrm>
            <a:off x="2209800" y="4038600"/>
            <a:ext cx="6253238"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Revolving Centre</a:t>
            </a:r>
          </a:p>
          <a:p>
            <a:pPr marL="0" indent="0">
              <a:buFont typeface="Arial" pitchFamily="34" charset="0"/>
              <a:buNone/>
            </a:pPr>
            <a:r>
              <a:rPr lang="en-GB" sz="1800" dirty="0" smtClean="0">
                <a:latin typeface="Helvetica"/>
                <a:cs typeface="Helvetica"/>
              </a:rPr>
              <a:t> </a:t>
            </a:r>
          </a:p>
        </p:txBody>
      </p:sp>
      <p:sp>
        <p:nvSpPr>
          <p:cNvPr id="15" name="Content Placeholder 2"/>
          <p:cNvSpPr txBox="1">
            <a:spLocks/>
          </p:cNvSpPr>
          <p:nvPr/>
        </p:nvSpPr>
        <p:spPr>
          <a:xfrm>
            <a:off x="5105400" y="4495800"/>
            <a:ext cx="36576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revolving </a:t>
            </a:r>
            <a:r>
              <a:rPr lang="en-US" sz="1800" dirty="0" err="1"/>
              <a:t>centre</a:t>
            </a:r>
            <a:r>
              <a:rPr lang="en-US" sz="1800" dirty="0"/>
              <a:t> is secured in the tailstock. The bar to be turned is secured at one end by the chuck and held in place at the other end using the revolving </a:t>
            </a:r>
            <a:r>
              <a:rPr lang="en-US" sz="1800" dirty="0" err="1"/>
              <a:t>centre</a:t>
            </a:r>
            <a:r>
              <a:rPr lang="en-US" sz="1800" dirty="0"/>
              <a:t>. The revolving </a:t>
            </a:r>
            <a:r>
              <a:rPr lang="en-US" sz="1800" dirty="0" err="1"/>
              <a:t>centre</a:t>
            </a:r>
            <a:r>
              <a:rPr lang="en-US" sz="1800" dirty="0"/>
              <a:t> allows the bar to rotate freely allowing turning between </a:t>
            </a:r>
            <a:r>
              <a:rPr lang="en-US" sz="1800" dirty="0" err="1" smtClean="0"/>
              <a:t>centres</a:t>
            </a:r>
            <a:r>
              <a:rPr lang="en-US" sz="1800" dirty="0"/>
              <a:t>.</a:t>
            </a:r>
            <a:r>
              <a:rPr lang="en-US" sz="1800" dirty="0" smtClean="0"/>
              <a:t> </a:t>
            </a:r>
            <a:endParaRPr lang="en-US" sz="1800" dirty="0">
              <a:solidFill>
                <a:prstClr val="black"/>
              </a:solidFill>
            </a:endParaRPr>
          </a:p>
          <a:p>
            <a:pPr marL="0" indent="0">
              <a:buNone/>
            </a:pPr>
            <a:endParaRPr lang="en-US" sz="1800" dirty="0"/>
          </a:p>
        </p:txBody>
      </p:sp>
      <p:pic>
        <p:nvPicPr>
          <p:cNvPr id="5" name="Picture 4"/>
          <p:cNvPicPr>
            <a:picLocks noChangeAspect="1"/>
          </p:cNvPicPr>
          <p:nvPr/>
        </p:nvPicPr>
        <p:blipFill>
          <a:blip r:embed="rId4" cstate="print"/>
          <a:stretch>
            <a:fillRect/>
          </a:stretch>
        </p:blipFill>
        <p:spPr>
          <a:xfrm>
            <a:off x="1905000" y="2362200"/>
            <a:ext cx="2743200" cy="964850"/>
          </a:xfrm>
          <a:prstGeom prst="rect">
            <a:avLst/>
          </a:prstGeom>
        </p:spPr>
      </p:pic>
      <p:pic>
        <p:nvPicPr>
          <p:cNvPr id="6" name="Picture 5"/>
          <p:cNvPicPr>
            <a:picLocks noChangeAspect="1"/>
          </p:cNvPicPr>
          <p:nvPr/>
        </p:nvPicPr>
        <p:blipFill>
          <a:blip r:embed="rId5" cstate="print"/>
          <a:stretch>
            <a:fillRect/>
          </a:stretch>
        </p:blipFill>
        <p:spPr>
          <a:xfrm>
            <a:off x="1752600" y="3733800"/>
            <a:ext cx="3124200" cy="3399865"/>
          </a:xfrm>
          <a:prstGeom prst="rect">
            <a:avLst/>
          </a:prstGeom>
        </p:spPr>
      </p:pic>
    </p:spTree>
    <p:extLst>
      <p:ext uri="{BB962C8B-B14F-4D97-AF65-F5344CB8AC3E}">
        <p14:creationId xmlns:p14="http://schemas.microsoft.com/office/powerpoint/2010/main" val="3704506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1344</TotalTime>
  <Words>1154</Words>
  <Application>Microsoft Office PowerPoint</Application>
  <PresentationFormat>On-screen Show (4:3)</PresentationFormat>
  <Paragraphs>138</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Helvetica</vt:lpstr>
      <vt:lpstr>Office Theme</vt:lpstr>
      <vt:lpstr>PowerPoint Presentation</vt:lpstr>
      <vt:lpstr>Practical Metalworking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AuchAcSzumlakowskiJ</cp:lastModifiedBy>
  <cp:revision>211</cp:revision>
  <dcterms:created xsi:type="dcterms:W3CDTF">2006-08-16T00:00:00Z</dcterms:created>
  <dcterms:modified xsi:type="dcterms:W3CDTF">2019-12-19T09:15:58Z</dcterms:modified>
</cp:coreProperties>
</file>