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3"/>
  </p:notesMasterIdLst>
  <p:sldIdLst>
    <p:sldId id="365" r:id="rId2"/>
    <p:sldId id="256" r:id="rId3"/>
    <p:sldId id="384" r:id="rId4"/>
    <p:sldId id="385" r:id="rId5"/>
    <p:sldId id="386" r:id="rId6"/>
    <p:sldId id="387" r:id="rId7"/>
    <p:sldId id="388" r:id="rId8"/>
    <p:sldId id="389" r:id="rId9"/>
    <p:sldId id="390" r:id="rId10"/>
    <p:sldId id="378" r:id="rId11"/>
    <p:sldId id="39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84" autoAdjust="0"/>
  </p:normalViewPr>
  <p:slideViewPr>
    <p:cSldViewPr>
      <p:cViewPr>
        <p:scale>
          <a:sx n="90" d="100"/>
          <a:sy n="90" d="100"/>
        </p:scale>
        <p:origin x="1326"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766DCA-46CB-485D-BE55-3D5A81A5F227}" type="datetimeFigureOut">
              <a:rPr lang="en-GB" smtClean="0"/>
              <a:pPr/>
              <a:t>19/12/2019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BA6B3C-F88D-4B67-8821-BAB354B48EFC}" type="slidenum">
              <a:rPr lang="en-GB" smtClean="0"/>
              <a:pPr/>
              <a:t>‹#›</a:t>
            </a:fld>
            <a:endParaRPr lang="en-GB" dirty="0"/>
          </a:p>
        </p:txBody>
      </p:sp>
    </p:spTree>
    <p:extLst>
      <p:ext uri="{BB962C8B-B14F-4D97-AF65-F5344CB8AC3E}">
        <p14:creationId xmlns:p14="http://schemas.microsoft.com/office/powerpoint/2010/main" val="276098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short word on the course structure and areas of study.  </a:t>
            </a:r>
          </a:p>
          <a:p>
            <a:r>
              <a:rPr lang="en-GB" dirty="0" smtClean="0"/>
              <a:t>Point out key</a:t>
            </a:r>
            <a:r>
              <a:rPr lang="en-GB" baseline="0" dirty="0" smtClean="0"/>
              <a:t> knowledge and understanding A3 sheets on wall.</a:t>
            </a:r>
            <a:endParaRPr lang="en-GB" dirty="0"/>
          </a:p>
        </p:txBody>
      </p:sp>
      <p:sp>
        <p:nvSpPr>
          <p:cNvPr id="4" name="Slide Number Placeholder 3"/>
          <p:cNvSpPr>
            <a:spLocks noGrp="1"/>
          </p:cNvSpPr>
          <p:nvPr>
            <p:ph type="sldNum" sz="quarter" idx="10"/>
          </p:nvPr>
        </p:nvSpPr>
        <p:spPr/>
        <p:txBody>
          <a:bodyPr/>
          <a:lstStyle/>
          <a:p>
            <a:fld id="{18BA6B3C-F88D-4B67-8821-BAB354B48EFC}" type="slidenum">
              <a:rPr lang="en-GB" smtClean="0"/>
              <a:pPr/>
              <a:t>1</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12/19/2019</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nner.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sp>
        <p:nvSpPr>
          <p:cNvPr id="6" name="Subtitle 2"/>
          <p:cNvSpPr txBox="1">
            <a:spLocks/>
          </p:cNvSpPr>
          <p:nvPr/>
        </p:nvSpPr>
        <p:spPr>
          <a:xfrm>
            <a:off x="2438400" y="3124200"/>
            <a:ext cx="6705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dirty="0" smtClean="0">
                <a:latin typeface="Helvetica"/>
                <a:cs typeface="Helvetica"/>
              </a:rPr>
              <a:t>During the Practical Metalworking course you will develop skills, knowledge and understanding of:  </a:t>
            </a:r>
            <a:endParaRPr lang="en-GB" sz="1600" dirty="0">
              <a:latin typeface="Helvetica"/>
              <a:cs typeface="Helvetica"/>
            </a:endParaRPr>
          </a:p>
        </p:txBody>
      </p:sp>
      <p:sp>
        <p:nvSpPr>
          <p:cNvPr id="8" name="Subtitle 2"/>
          <p:cNvSpPr txBox="1">
            <a:spLocks/>
          </p:cNvSpPr>
          <p:nvPr/>
        </p:nvSpPr>
        <p:spPr>
          <a:xfrm>
            <a:off x="1524000" y="4191000"/>
            <a:ext cx="7620000"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400" dirty="0" smtClean="0">
                <a:latin typeface="Helvetica"/>
                <a:cs typeface="Helvetica"/>
              </a:rPr>
              <a:t>Safe working practices in workshop environments</a:t>
            </a:r>
          </a:p>
          <a:p>
            <a:pPr algn="ctr"/>
            <a:r>
              <a:rPr lang="en-GB" sz="1400" dirty="0" smtClean="0">
                <a:latin typeface="Helvetica"/>
                <a:cs typeface="Helvetica"/>
              </a:rPr>
              <a:t>Metalworking Techniques</a:t>
            </a:r>
          </a:p>
          <a:p>
            <a:pPr algn="ctr"/>
            <a:r>
              <a:rPr lang="en-GB" sz="1400" dirty="0" smtClean="0">
                <a:latin typeface="Helvetica"/>
                <a:cs typeface="Helvetica"/>
              </a:rPr>
              <a:t>Measuring and marking out metal sections and sheet materials</a:t>
            </a:r>
          </a:p>
          <a:p>
            <a:pPr algn="ctr"/>
            <a:r>
              <a:rPr lang="en-GB" sz="1400" dirty="0" smtClean="0">
                <a:latin typeface="Helvetica"/>
                <a:cs typeface="Helvetica"/>
              </a:rPr>
              <a:t>Practical creativity and problem-solving skills</a:t>
            </a:r>
          </a:p>
          <a:p>
            <a:pPr algn="ctr"/>
            <a:r>
              <a:rPr lang="en-GB" sz="1400" dirty="0" smtClean="0">
                <a:latin typeface="Helvetica"/>
                <a:cs typeface="Helvetica"/>
              </a:rPr>
              <a:t>Sustainability issues in a practical metalworking context</a:t>
            </a:r>
          </a:p>
          <a:p>
            <a:pPr algn="ctr"/>
            <a:endParaRPr lang="en-GB" sz="1400" dirty="0" smtClean="0">
              <a:latin typeface="Helvetica"/>
              <a:cs typeface="Helvetica"/>
            </a:endParaRPr>
          </a:p>
          <a:p>
            <a:pPr algn="ctr">
              <a:buNone/>
            </a:pPr>
            <a:endParaRPr lang="en-GB" sz="1400" dirty="0" smtClean="0">
              <a:latin typeface="Helvetica"/>
              <a:cs typeface="Helvetica"/>
            </a:endParaRPr>
          </a:p>
          <a:p>
            <a:pPr algn="ctr">
              <a:buNone/>
            </a:pPr>
            <a:r>
              <a:rPr lang="en-GB" sz="1400" dirty="0" smtClean="0">
                <a:latin typeface="Helvetica"/>
                <a:cs typeface="Helvetica"/>
              </a:rPr>
              <a:t>Areas of study:  </a:t>
            </a:r>
            <a:r>
              <a:rPr lang="en-GB" sz="1400" dirty="0" smtClean="0">
                <a:solidFill>
                  <a:srgbClr val="FF0000"/>
                </a:solidFill>
                <a:latin typeface="Helvetica"/>
                <a:cs typeface="Helvetica"/>
              </a:rPr>
              <a:t>Bench Skills </a:t>
            </a:r>
            <a:r>
              <a:rPr lang="en-GB" sz="1400" dirty="0" smtClean="0">
                <a:latin typeface="Helvetica"/>
                <a:cs typeface="Helvetica"/>
              </a:rPr>
              <a:t>/ Machine Processes / Fabrication &amp; Thermal Joining</a:t>
            </a:r>
          </a:p>
          <a:p>
            <a:pPr algn="ctr"/>
            <a:endParaRPr lang="en-GB" sz="1800" dirty="0">
              <a:latin typeface="Helvetica"/>
              <a:cs typeface="Helvetica"/>
            </a:endParaRPr>
          </a:p>
        </p:txBody>
      </p:sp>
      <p:sp>
        <p:nvSpPr>
          <p:cNvPr id="9" name="Title 1"/>
          <p:cNvSpPr txBox="1">
            <a:spLocks/>
          </p:cNvSpPr>
          <p:nvPr/>
        </p:nvSpPr>
        <p:spPr>
          <a:xfrm>
            <a:off x="1524000" y="990600"/>
            <a:ext cx="76200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smtClean="0">
                <a:ln>
                  <a:noFill/>
                </a:ln>
                <a:solidFill>
                  <a:schemeClr val="tx1"/>
                </a:solidFill>
                <a:effectLst/>
                <a:uLnTx/>
                <a:uFillTx/>
                <a:latin typeface="Helvetica"/>
                <a:ea typeface="+mj-ea"/>
                <a:cs typeface="Helvetica"/>
              </a:rPr>
              <a:t>Practical Metalworking</a:t>
            </a:r>
            <a:endParaRPr kumimoji="0" lang="en-GB" sz="4000" b="1" i="0" u="none" strike="noStrike" kern="1200" cap="none" spc="0" normalizeH="0" baseline="0" noProof="0" dirty="0">
              <a:ln>
                <a:noFill/>
              </a:ln>
              <a:solidFill>
                <a:schemeClr val="tx1"/>
              </a:solidFill>
              <a:effectLst/>
              <a:uLnTx/>
              <a:uFillTx/>
              <a:latin typeface="Helvetica"/>
              <a:ea typeface="+mj-ea"/>
              <a:cs typeface="Helvetica"/>
            </a:endParaRPr>
          </a:p>
        </p:txBody>
      </p:sp>
      <p:cxnSp>
        <p:nvCxnSpPr>
          <p:cNvPr id="10" name="Straight Connector 9"/>
          <p:cNvCxnSpPr/>
          <p:nvPr/>
        </p:nvCxnSpPr>
        <p:spPr>
          <a:xfrm>
            <a:off x="2590800" y="2514600"/>
            <a:ext cx="54720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1524000" y="609600"/>
            <a:ext cx="7620000" cy="523220"/>
          </a:xfrm>
          <a:prstGeom prst="rect">
            <a:avLst/>
          </a:prstGeom>
        </p:spPr>
        <p:txBody>
          <a:bodyPr wrap="square">
            <a:spAutoFit/>
          </a:bodyPr>
          <a:lstStyle/>
          <a:p>
            <a:pPr algn="ctr"/>
            <a:r>
              <a:rPr lang="en-GB" sz="2800" dirty="0" smtClean="0">
                <a:solidFill>
                  <a:schemeClr val="bg1">
                    <a:lumMod val="75000"/>
                  </a:schemeClr>
                </a:solidFill>
                <a:latin typeface="Helvetica"/>
                <a:cs typeface="Helvetica"/>
              </a:rPr>
              <a:t>National 5</a:t>
            </a:r>
          </a:p>
        </p:txBody>
      </p:sp>
      <p:pic>
        <p:nvPicPr>
          <p:cNvPr id="12" name="Picture 11" descr="Branding Logo 1.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Tree>
    <p:extLst>
      <p:ext uri="{BB962C8B-B14F-4D97-AF65-F5344CB8AC3E}">
        <p14:creationId xmlns:p14="http://schemas.microsoft.com/office/powerpoint/2010/main" val="3008538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sp>
        <p:nvSpPr>
          <p:cNvPr id="3" name="Rectangle 2"/>
          <p:cNvSpPr txBox="1">
            <a:spLocks noChangeArrowheads="1"/>
          </p:cNvSpPr>
          <p:nvPr/>
        </p:nvSpPr>
        <p:spPr>
          <a:xfrm>
            <a:off x="1524000" y="152400"/>
            <a:ext cx="7620000" cy="11345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latin typeface="Helvetica"/>
                <a:cs typeface="Helvetica"/>
              </a:rPr>
              <a:t>Quiz Questions 7.0</a:t>
            </a:r>
            <a:endParaRPr lang="en-GB" sz="4000" b="1" dirty="0">
              <a:latin typeface="Helvetica"/>
              <a:cs typeface="Helvetica"/>
            </a:endParaRPr>
          </a:p>
        </p:txBody>
      </p:sp>
      <p:sp>
        <p:nvSpPr>
          <p:cNvPr id="4" name="Rectangle 3"/>
          <p:cNvSpPr txBox="1">
            <a:spLocks noChangeArrowheads="1"/>
          </p:cNvSpPr>
          <p:nvPr/>
        </p:nvSpPr>
        <p:spPr>
          <a:xfrm>
            <a:off x="2438400" y="1752600"/>
            <a:ext cx="6705600" cy="5105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smtClean="0">
                <a:latin typeface="Helvetica" pitchFamily="34" charset="0"/>
                <a:cs typeface="Helvetica" pitchFamily="34" charset="0"/>
              </a:rPr>
              <a:t>1.    What tool do we use to cut an internal thread?</a:t>
            </a:r>
          </a:p>
          <a:p>
            <a:pPr>
              <a:buNone/>
            </a:pPr>
            <a:endParaRPr lang="en-GB" sz="1400" dirty="0" smtClean="0">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2.    What must we also use when we are cutting a thread?</a:t>
            </a:r>
          </a:p>
          <a:p>
            <a:pPr marL="0" indent="0">
              <a:buNone/>
            </a:pPr>
            <a:endParaRPr lang="en-GB" sz="1400" dirty="0" smtClean="0">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3.    What three types of tap are used when cutting internal threads?</a:t>
            </a:r>
          </a:p>
          <a:p>
            <a:pPr marL="0" indent="0">
              <a:buNone/>
            </a:pPr>
            <a:endParaRPr lang="en-GB" sz="1400" dirty="0">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4.    What is a blind hole?</a:t>
            </a:r>
          </a:p>
          <a:p>
            <a:pPr>
              <a:buAutoNum type="arabicPeriod" startAt="4"/>
            </a:pPr>
            <a:endParaRPr lang="en-GB" sz="1400" dirty="0">
              <a:latin typeface="Helvetica" pitchFamily="34" charset="0"/>
              <a:cs typeface="Helvetica" pitchFamily="34" charset="0"/>
            </a:endParaRPr>
          </a:p>
          <a:p>
            <a:pPr>
              <a:buAutoNum type="arabicPeriod" startAt="5"/>
            </a:pPr>
            <a:r>
              <a:rPr lang="en-GB" sz="1400" dirty="0" smtClean="0">
                <a:latin typeface="Helvetica" pitchFamily="34" charset="0"/>
                <a:cs typeface="Helvetica" pitchFamily="34" charset="0"/>
              </a:rPr>
              <a:t>What tool do we use to cut an external thread?</a:t>
            </a:r>
          </a:p>
          <a:p>
            <a:pPr>
              <a:buAutoNum type="arabicPeriod" startAt="5"/>
            </a:pPr>
            <a:endParaRPr lang="en-GB" sz="1400" dirty="0">
              <a:latin typeface="Helvetica" pitchFamily="34" charset="0"/>
              <a:cs typeface="Helvetica" pitchFamily="34" charset="0"/>
            </a:endParaRPr>
          </a:p>
          <a:p>
            <a:pPr>
              <a:buAutoNum type="arabicPeriod" startAt="5"/>
            </a:pPr>
            <a:r>
              <a:rPr lang="en-GB" sz="1400" dirty="0" smtClean="0">
                <a:latin typeface="Helvetica" pitchFamily="34" charset="0"/>
                <a:cs typeface="Helvetica" pitchFamily="34" charset="0"/>
              </a:rPr>
              <a:t>What do we use to hold this tool?</a:t>
            </a:r>
          </a:p>
          <a:p>
            <a:pPr>
              <a:buAutoNum type="arabicPeriod" startAt="5"/>
            </a:pPr>
            <a:endParaRPr lang="en-GB" sz="1400" dirty="0">
              <a:latin typeface="Helvetica" pitchFamily="34" charset="0"/>
              <a:cs typeface="Helvetica" pitchFamily="34" charset="0"/>
            </a:endParaRPr>
          </a:p>
          <a:p>
            <a:pPr>
              <a:buAutoNum type="arabicPeriod" startAt="5"/>
            </a:pPr>
            <a:r>
              <a:rPr lang="en-GB" sz="1400" dirty="0" smtClean="0">
                <a:latin typeface="Helvetica" pitchFamily="34" charset="0"/>
                <a:cs typeface="Helvetica" pitchFamily="34" charset="0"/>
              </a:rPr>
              <a:t>What must we do to prepare the bar before cutting the external thread?</a:t>
            </a:r>
          </a:p>
          <a:p>
            <a:pPr>
              <a:buAutoNum type="arabicPeriod" startAt="5"/>
            </a:pPr>
            <a:endParaRPr lang="en-GB" sz="1400" dirty="0">
              <a:latin typeface="Helvetica" pitchFamily="34" charset="0"/>
              <a:cs typeface="Helvetica" pitchFamily="34" charset="0"/>
            </a:endParaRPr>
          </a:p>
          <a:p>
            <a:pPr>
              <a:buAutoNum type="arabicPeriod" startAt="5"/>
            </a:pPr>
            <a:r>
              <a:rPr lang="en-GB" sz="1400" dirty="0" smtClean="0">
                <a:latin typeface="Helvetica" pitchFamily="34" charset="0"/>
                <a:cs typeface="Helvetica" pitchFamily="34" charset="0"/>
              </a:rPr>
              <a:t> What will happen if we tighten the centre screw?</a:t>
            </a:r>
          </a:p>
          <a:p>
            <a:pPr marL="0" indent="0">
              <a:buNone/>
            </a:pPr>
            <a:endParaRPr lang="en-GB" sz="1200" dirty="0">
              <a:latin typeface="Helvetica" pitchFamily="34" charset="0"/>
              <a:cs typeface="Helvetica" pitchFamily="34" charset="0"/>
            </a:endParaRPr>
          </a:p>
          <a:p>
            <a:pPr marL="228600" indent="-228600">
              <a:buAutoNum type="arabicPeriod" startAt="9"/>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p>
          <a:p>
            <a:pPr>
              <a:buNone/>
            </a:pPr>
            <a:endParaRPr lang="en-GB" sz="1200" dirty="0"/>
          </a:p>
        </p:txBody>
      </p:sp>
      <p:pic>
        <p:nvPicPr>
          <p:cNvPr id="6" name="Picture 5"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7" name="Rectangle 6"/>
          <p:cNvSpPr/>
          <p:nvPr/>
        </p:nvSpPr>
        <p:spPr>
          <a:xfrm>
            <a:off x="1524000" y="990600"/>
            <a:ext cx="7620000"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i="1" dirty="0" smtClean="0">
                <a:solidFill>
                  <a:srgbClr val="FF0000"/>
                </a:solidFill>
                <a:latin typeface="Helvetica" pitchFamily="34" charset="0"/>
                <a:cs typeface="Helvetica" pitchFamily="34" charset="0"/>
              </a:rPr>
              <a:t>Record answers in your notes jotter</a:t>
            </a:r>
            <a:endParaRPr lang="en-GB" i="1" dirty="0">
              <a:solidFill>
                <a:srgbClr val="FF0000"/>
              </a:solidFill>
            </a:endParaRPr>
          </a:p>
        </p:txBody>
      </p:sp>
    </p:spTree>
    <p:extLst>
      <p:ext uri="{BB962C8B-B14F-4D97-AF65-F5344CB8AC3E}">
        <p14:creationId xmlns:p14="http://schemas.microsoft.com/office/powerpoint/2010/main" val="2001395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sp>
        <p:nvSpPr>
          <p:cNvPr id="3" name="Rectangle 2"/>
          <p:cNvSpPr txBox="1">
            <a:spLocks noChangeArrowheads="1"/>
          </p:cNvSpPr>
          <p:nvPr/>
        </p:nvSpPr>
        <p:spPr>
          <a:xfrm>
            <a:off x="1524000" y="152400"/>
            <a:ext cx="7620000" cy="11345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latin typeface="Helvetica"/>
                <a:cs typeface="Helvetica"/>
              </a:rPr>
              <a:t>Quiz </a:t>
            </a:r>
            <a:r>
              <a:rPr lang="en-GB" sz="4000" b="1" smtClean="0">
                <a:latin typeface="Helvetica"/>
                <a:cs typeface="Helvetica"/>
              </a:rPr>
              <a:t>Questions 7.0</a:t>
            </a:r>
            <a:endParaRPr lang="en-GB" sz="4000" b="1" dirty="0">
              <a:latin typeface="Helvetica"/>
              <a:cs typeface="Helvetica"/>
            </a:endParaRPr>
          </a:p>
        </p:txBody>
      </p:sp>
      <p:sp>
        <p:nvSpPr>
          <p:cNvPr id="4" name="Rectangle 3"/>
          <p:cNvSpPr txBox="1">
            <a:spLocks noChangeArrowheads="1"/>
          </p:cNvSpPr>
          <p:nvPr/>
        </p:nvSpPr>
        <p:spPr>
          <a:xfrm>
            <a:off x="2438400" y="1752600"/>
            <a:ext cx="6705600" cy="5105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smtClean="0">
                <a:latin typeface="Helvetica" pitchFamily="34" charset="0"/>
                <a:cs typeface="Helvetica" pitchFamily="34" charset="0"/>
              </a:rPr>
              <a:t>1.    What tool do we use to cut an internal thread?</a:t>
            </a:r>
          </a:p>
          <a:p>
            <a:pPr>
              <a:buNone/>
            </a:pPr>
            <a:r>
              <a:rPr lang="en-GB" sz="1400" i="1" dirty="0" smtClean="0">
                <a:solidFill>
                  <a:srgbClr val="FF0000"/>
                </a:solidFill>
                <a:latin typeface="Helvetica" pitchFamily="34" charset="0"/>
                <a:cs typeface="Helvetica" pitchFamily="34" charset="0"/>
              </a:rPr>
              <a:t>A Tap</a:t>
            </a:r>
          </a:p>
          <a:p>
            <a:pPr marL="0" indent="0">
              <a:buNone/>
            </a:pPr>
            <a:r>
              <a:rPr lang="en-GB" sz="1400" dirty="0" smtClean="0">
                <a:latin typeface="Helvetica" pitchFamily="34" charset="0"/>
                <a:cs typeface="Helvetica" pitchFamily="34" charset="0"/>
              </a:rPr>
              <a:t>2.    What must we also use when we are cutting a thread?</a:t>
            </a:r>
          </a:p>
          <a:p>
            <a:pPr marL="0" indent="0">
              <a:buNone/>
            </a:pPr>
            <a:r>
              <a:rPr lang="en-GB" sz="1400" i="1" dirty="0" smtClean="0">
                <a:solidFill>
                  <a:srgbClr val="FF0000"/>
                </a:solidFill>
                <a:latin typeface="Helvetica" pitchFamily="34" charset="0"/>
                <a:cs typeface="Helvetica" pitchFamily="34" charset="0"/>
              </a:rPr>
              <a:t>A Lubricant. Oil/Grease</a:t>
            </a:r>
          </a:p>
          <a:p>
            <a:pPr marL="0" indent="0">
              <a:buNone/>
            </a:pPr>
            <a:r>
              <a:rPr lang="en-GB" sz="1400" dirty="0" smtClean="0">
                <a:latin typeface="Helvetica" pitchFamily="34" charset="0"/>
                <a:cs typeface="Helvetica" pitchFamily="34" charset="0"/>
              </a:rPr>
              <a:t>3.    What three types of tap are used when cutting internal threads?</a:t>
            </a:r>
          </a:p>
          <a:p>
            <a:pPr marL="0" indent="0">
              <a:buNone/>
            </a:pPr>
            <a:r>
              <a:rPr lang="en-GB" sz="1400" i="1" dirty="0" smtClean="0">
                <a:solidFill>
                  <a:srgbClr val="FF0000"/>
                </a:solidFill>
                <a:latin typeface="Helvetica" pitchFamily="34" charset="0"/>
                <a:cs typeface="Helvetica" pitchFamily="34" charset="0"/>
              </a:rPr>
              <a:t>Taper, Second and Plug</a:t>
            </a:r>
            <a:endParaRPr lang="en-GB" sz="1400" i="1" dirty="0">
              <a:solidFill>
                <a:srgbClr val="FF0000"/>
              </a:solidFill>
              <a:latin typeface="Helvetica" pitchFamily="34" charset="0"/>
              <a:cs typeface="Helvetica" pitchFamily="34" charset="0"/>
            </a:endParaRPr>
          </a:p>
          <a:p>
            <a:pPr>
              <a:buAutoNum type="arabicPeriod" startAt="4"/>
            </a:pPr>
            <a:r>
              <a:rPr lang="en-GB" sz="1400" dirty="0" smtClean="0">
                <a:latin typeface="Helvetica" pitchFamily="34" charset="0"/>
                <a:cs typeface="Helvetica" pitchFamily="34" charset="0"/>
              </a:rPr>
              <a:t>What is a blind hole?</a:t>
            </a:r>
          </a:p>
          <a:p>
            <a:pPr marL="0" indent="0">
              <a:buNone/>
            </a:pPr>
            <a:r>
              <a:rPr lang="en-GB" sz="1400" i="1" dirty="0" smtClean="0">
                <a:solidFill>
                  <a:srgbClr val="FF0000"/>
                </a:solidFill>
                <a:latin typeface="Helvetica" pitchFamily="34" charset="0"/>
                <a:cs typeface="Helvetica" pitchFamily="34" charset="0"/>
              </a:rPr>
              <a:t>A hole of a certain depth. Not right through</a:t>
            </a:r>
            <a:endParaRPr lang="en-GB" sz="1400" i="1" dirty="0">
              <a:solidFill>
                <a:srgbClr val="FF0000"/>
              </a:solidFill>
              <a:latin typeface="Helvetica" pitchFamily="34" charset="0"/>
              <a:cs typeface="Helvetica" pitchFamily="34" charset="0"/>
            </a:endParaRPr>
          </a:p>
          <a:p>
            <a:pPr>
              <a:buAutoNum type="arabicPeriod" startAt="5"/>
            </a:pPr>
            <a:r>
              <a:rPr lang="en-GB" sz="1400" dirty="0" smtClean="0">
                <a:latin typeface="Helvetica" pitchFamily="34" charset="0"/>
                <a:cs typeface="Helvetica" pitchFamily="34" charset="0"/>
              </a:rPr>
              <a:t>What tool do we use to cut an external thread?</a:t>
            </a:r>
          </a:p>
          <a:p>
            <a:pPr marL="0" indent="0">
              <a:buNone/>
            </a:pPr>
            <a:r>
              <a:rPr lang="en-GB" sz="1400" i="1" dirty="0" smtClean="0">
                <a:solidFill>
                  <a:srgbClr val="FF0000"/>
                </a:solidFill>
                <a:latin typeface="Helvetica" pitchFamily="34" charset="0"/>
                <a:cs typeface="Helvetica" pitchFamily="34" charset="0"/>
              </a:rPr>
              <a:t>A Die</a:t>
            </a:r>
            <a:endParaRPr lang="en-GB" sz="1400" i="1" dirty="0">
              <a:solidFill>
                <a:srgbClr val="FF0000"/>
              </a:solidFill>
              <a:latin typeface="Helvetica" pitchFamily="34" charset="0"/>
              <a:cs typeface="Helvetica" pitchFamily="34" charset="0"/>
            </a:endParaRPr>
          </a:p>
          <a:p>
            <a:pPr>
              <a:buAutoNum type="arabicPeriod" startAt="5"/>
            </a:pPr>
            <a:r>
              <a:rPr lang="en-GB" sz="1400" dirty="0" smtClean="0">
                <a:latin typeface="Helvetica" pitchFamily="34" charset="0"/>
                <a:cs typeface="Helvetica" pitchFamily="34" charset="0"/>
              </a:rPr>
              <a:t>What do we use to hold this tool?</a:t>
            </a:r>
          </a:p>
          <a:p>
            <a:pPr marL="0" indent="0">
              <a:buNone/>
            </a:pPr>
            <a:r>
              <a:rPr lang="en-GB" sz="1400" i="1" dirty="0" smtClean="0">
                <a:solidFill>
                  <a:srgbClr val="FF0000"/>
                </a:solidFill>
                <a:latin typeface="Helvetica" pitchFamily="34" charset="0"/>
                <a:cs typeface="Helvetica" pitchFamily="34" charset="0"/>
              </a:rPr>
              <a:t>A Die Stock</a:t>
            </a:r>
            <a:endParaRPr lang="en-GB" sz="1400" i="1" dirty="0">
              <a:solidFill>
                <a:srgbClr val="FF0000"/>
              </a:solidFill>
              <a:latin typeface="Helvetica" pitchFamily="34" charset="0"/>
              <a:cs typeface="Helvetica" pitchFamily="34" charset="0"/>
            </a:endParaRPr>
          </a:p>
          <a:p>
            <a:pPr>
              <a:buAutoNum type="arabicPeriod" startAt="5"/>
            </a:pPr>
            <a:r>
              <a:rPr lang="en-GB" sz="1400" dirty="0" smtClean="0">
                <a:latin typeface="Helvetica" pitchFamily="34" charset="0"/>
                <a:cs typeface="Helvetica" pitchFamily="34" charset="0"/>
              </a:rPr>
              <a:t>What must we do to prepare the bar before cutting the external thread?</a:t>
            </a:r>
          </a:p>
          <a:p>
            <a:pPr marL="0" indent="0">
              <a:buNone/>
            </a:pPr>
            <a:r>
              <a:rPr lang="en-GB" sz="1400" i="1" dirty="0" smtClean="0">
                <a:solidFill>
                  <a:srgbClr val="FF0000"/>
                </a:solidFill>
                <a:latin typeface="Helvetica" pitchFamily="34" charset="0"/>
                <a:cs typeface="Helvetica" pitchFamily="34" charset="0"/>
              </a:rPr>
              <a:t>Chamfer</a:t>
            </a:r>
            <a:endParaRPr lang="en-GB" sz="1400" i="1" dirty="0">
              <a:solidFill>
                <a:srgbClr val="FF0000"/>
              </a:solidFill>
              <a:latin typeface="Helvetica" pitchFamily="34" charset="0"/>
              <a:cs typeface="Helvetica" pitchFamily="34" charset="0"/>
            </a:endParaRPr>
          </a:p>
          <a:p>
            <a:pPr>
              <a:buAutoNum type="arabicPeriod" startAt="5"/>
            </a:pPr>
            <a:r>
              <a:rPr lang="en-GB" sz="1400" dirty="0" smtClean="0">
                <a:latin typeface="Helvetica" pitchFamily="34" charset="0"/>
                <a:cs typeface="Helvetica" pitchFamily="34" charset="0"/>
              </a:rPr>
              <a:t> What will happen if we tighten the centre screw?</a:t>
            </a:r>
          </a:p>
          <a:p>
            <a:pPr marL="0" indent="0">
              <a:buNone/>
            </a:pPr>
            <a:r>
              <a:rPr lang="en-US" sz="1400" i="1" dirty="0" smtClean="0">
                <a:solidFill>
                  <a:srgbClr val="FF0000"/>
                </a:solidFill>
                <a:latin typeface="Helvetica" pitchFamily="34" charset="0"/>
                <a:cs typeface="Helvetica" pitchFamily="34" charset="0"/>
              </a:rPr>
              <a:t>R</a:t>
            </a:r>
            <a:r>
              <a:rPr lang="en-GB" sz="1400" i="1" dirty="0" smtClean="0">
                <a:solidFill>
                  <a:srgbClr val="FF0000"/>
                </a:solidFill>
                <a:latin typeface="Helvetica" pitchFamily="34" charset="0"/>
                <a:cs typeface="Helvetica" pitchFamily="34" charset="0"/>
              </a:rPr>
              <a:t>educe the depth of cut/thread</a:t>
            </a:r>
          </a:p>
          <a:p>
            <a:pPr marL="0" indent="0">
              <a:buNone/>
            </a:pPr>
            <a:endParaRPr lang="en-GB" sz="1200" dirty="0">
              <a:latin typeface="Helvetica" pitchFamily="34" charset="0"/>
              <a:cs typeface="Helvetica" pitchFamily="34" charset="0"/>
            </a:endParaRPr>
          </a:p>
          <a:p>
            <a:pPr marL="228600" indent="-228600">
              <a:buAutoNum type="arabicPeriod" startAt="9"/>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p>
          <a:p>
            <a:pPr>
              <a:buNone/>
            </a:pPr>
            <a:endParaRPr lang="en-GB" sz="1200" dirty="0"/>
          </a:p>
        </p:txBody>
      </p:sp>
      <p:pic>
        <p:nvPicPr>
          <p:cNvPr id="6" name="Picture 5"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7" name="Rectangle 6"/>
          <p:cNvSpPr/>
          <p:nvPr/>
        </p:nvSpPr>
        <p:spPr>
          <a:xfrm>
            <a:off x="1524000" y="990600"/>
            <a:ext cx="7620000"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i="1" dirty="0" smtClean="0">
                <a:solidFill>
                  <a:srgbClr val="FF0000"/>
                </a:solidFill>
                <a:latin typeface="Helvetica" pitchFamily="34" charset="0"/>
                <a:cs typeface="Helvetica" pitchFamily="34" charset="0"/>
              </a:rPr>
              <a:t>Record answers in your notes jotter</a:t>
            </a:r>
            <a:endParaRPr lang="en-GB" i="1" dirty="0">
              <a:solidFill>
                <a:srgbClr val="FF0000"/>
              </a:solidFill>
            </a:endParaRPr>
          </a:p>
        </p:txBody>
      </p:sp>
    </p:spTree>
    <p:extLst>
      <p:ext uri="{BB962C8B-B14F-4D97-AF65-F5344CB8AC3E}">
        <p14:creationId xmlns:p14="http://schemas.microsoft.com/office/powerpoint/2010/main" val="169370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90600"/>
            <a:ext cx="7620000" cy="1470025"/>
          </a:xfrm>
        </p:spPr>
        <p:txBody>
          <a:bodyPr>
            <a:normAutofit/>
          </a:bodyPr>
          <a:lstStyle/>
          <a:p>
            <a:r>
              <a:rPr lang="en-GB" sz="4000" b="1" dirty="0" smtClean="0">
                <a:latin typeface="Helvetica"/>
                <a:cs typeface="Helvetica"/>
              </a:rPr>
              <a:t>Practical Metalworking</a:t>
            </a:r>
            <a:endParaRPr lang="en-GB" sz="4000" b="1" dirty="0">
              <a:latin typeface="Helvetica"/>
              <a:cs typeface="Helvetica"/>
            </a:endParaRPr>
          </a:p>
        </p:txBody>
      </p:sp>
      <p:sp>
        <p:nvSpPr>
          <p:cNvPr id="3" name="Subtitle 2"/>
          <p:cNvSpPr>
            <a:spLocks noGrp="1"/>
          </p:cNvSpPr>
          <p:nvPr>
            <p:ph type="subTitle" idx="1"/>
          </p:nvPr>
        </p:nvSpPr>
        <p:spPr>
          <a:xfrm>
            <a:off x="1524000" y="2971800"/>
            <a:ext cx="7620000" cy="2514600"/>
          </a:xfrm>
        </p:spPr>
        <p:txBody>
          <a:bodyPr>
            <a:normAutofit/>
          </a:bodyPr>
          <a:lstStyle/>
          <a:p>
            <a:endParaRPr lang="en-GB" dirty="0" smtClean="0">
              <a:latin typeface="Helvetica"/>
              <a:cs typeface="Helvetica"/>
            </a:endParaRPr>
          </a:p>
          <a:p>
            <a:r>
              <a:rPr lang="en-GB" sz="2400" dirty="0" smtClean="0">
                <a:solidFill>
                  <a:srgbClr val="FF0000"/>
                </a:solidFill>
                <a:latin typeface="Helvetica"/>
                <a:cs typeface="Helvetica"/>
              </a:rPr>
              <a:t>Unit 1: Bench Skills</a:t>
            </a:r>
          </a:p>
          <a:p>
            <a:endParaRPr lang="en-GB" sz="2400" dirty="0">
              <a:solidFill>
                <a:srgbClr val="FF0000"/>
              </a:solidFill>
              <a:latin typeface="Helvetica"/>
              <a:cs typeface="Helvetica"/>
            </a:endParaRPr>
          </a:p>
          <a:p>
            <a:r>
              <a:rPr lang="en-GB" sz="2400" dirty="0" smtClean="0">
                <a:solidFill>
                  <a:srgbClr val="FF0000"/>
                </a:solidFill>
                <a:latin typeface="Helvetica"/>
                <a:cs typeface="Helvetica"/>
              </a:rPr>
              <a:t> -Internal &amp; External Threads  </a:t>
            </a:r>
          </a:p>
          <a:p>
            <a:endParaRPr lang="en-GB" dirty="0" smtClean="0">
              <a:solidFill>
                <a:srgbClr val="FF0000"/>
              </a:solidFill>
              <a:latin typeface="Helvetica"/>
              <a:cs typeface="Helvetica"/>
            </a:endParaRPr>
          </a:p>
          <a:p>
            <a:endParaRPr lang="en-GB" dirty="0">
              <a:solidFill>
                <a:srgbClr val="FF0000"/>
              </a:solidFill>
              <a:latin typeface="Helvetica"/>
              <a:cs typeface="Helvetica"/>
            </a:endParaRPr>
          </a:p>
        </p:txBody>
      </p:sp>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cxnSp>
        <p:nvCxnSpPr>
          <p:cNvPr id="15" name="Straight Connector 14"/>
          <p:cNvCxnSpPr/>
          <p:nvPr/>
        </p:nvCxnSpPr>
        <p:spPr>
          <a:xfrm>
            <a:off x="2590800" y="2514600"/>
            <a:ext cx="54720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524000" y="609600"/>
            <a:ext cx="7620000" cy="523220"/>
          </a:xfrm>
          <a:prstGeom prst="rect">
            <a:avLst/>
          </a:prstGeom>
        </p:spPr>
        <p:txBody>
          <a:bodyPr wrap="square">
            <a:spAutoFit/>
          </a:bodyPr>
          <a:lstStyle/>
          <a:p>
            <a:pPr algn="ctr"/>
            <a:r>
              <a:rPr lang="en-GB" sz="2800" dirty="0" smtClean="0">
                <a:solidFill>
                  <a:schemeClr val="bg1">
                    <a:lumMod val="75000"/>
                  </a:schemeClr>
                </a:solidFill>
                <a:latin typeface="Helvetica"/>
                <a:cs typeface="Helvetica"/>
              </a:rPr>
              <a:t>National 5</a:t>
            </a:r>
          </a:p>
        </p:txBody>
      </p:sp>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RELD-Adjustable-font-b-Tap-b-font-font-b-Wrench-b-font-for-1-16-1.jpg"/>
          <p:cNvPicPr>
            <a:picLocks noChangeAspect="1"/>
          </p:cNvPicPr>
          <p:nvPr/>
        </p:nvPicPr>
        <p:blipFill rotWithShape="1">
          <a:blip r:embed="rId2" cstate="print">
            <a:extLst>
              <a:ext uri="{28A0092B-C50C-407E-A947-70E740481C1C}">
                <a14:useLocalDpi xmlns:a14="http://schemas.microsoft.com/office/drawing/2010/main" val="0"/>
              </a:ext>
            </a:extLst>
          </a:blip>
          <a:srcRect l="4297" t="12804" r="1527"/>
          <a:stretch/>
        </p:blipFill>
        <p:spPr>
          <a:xfrm rot="20824354">
            <a:off x="5687597" y="3718478"/>
            <a:ext cx="3088686" cy="2859752"/>
          </a:xfrm>
          <a:prstGeom prst="rect">
            <a:avLst/>
          </a:prstGeom>
        </p:spPr>
      </p:pic>
      <p:pic>
        <p:nvPicPr>
          <p:cNvPr id="13" name="Picture 12" descr="banner.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Cutting</a:t>
            </a:r>
            <a:endParaRPr lang="en-GB" sz="3200" b="1" u="sng" dirty="0">
              <a:latin typeface="Helvetica"/>
              <a:cs typeface="Helvetica"/>
            </a:endParaRPr>
          </a:p>
        </p:txBody>
      </p:sp>
      <p:sp>
        <p:nvSpPr>
          <p:cNvPr id="10" name="Content Placeholder 2"/>
          <p:cNvSpPr txBox="1">
            <a:spLocks/>
          </p:cNvSpPr>
          <p:nvPr/>
        </p:nvSpPr>
        <p:spPr>
          <a:xfrm>
            <a:off x="1524000" y="12954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Tapping Internal Threads</a:t>
            </a:r>
          </a:p>
          <a:p>
            <a:pPr marL="0" indent="0" algn="ctr">
              <a:buFont typeface="Arial" pitchFamily="34" charset="0"/>
              <a:buNone/>
            </a:pPr>
            <a:r>
              <a:rPr lang="en-GB" sz="1800" dirty="0" smtClean="0">
                <a:latin typeface="Helvetica"/>
                <a:cs typeface="Helvetica"/>
              </a:rPr>
              <a:t> </a:t>
            </a:r>
          </a:p>
        </p:txBody>
      </p:sp>
      <p:sp>
        <p:nvSpPr>
          <p:cNvPr id="12" name="Content Placeholder 2"/>
          <p:cNvSpPr txBox="1">
            <a:spLocks/>
          </p:cNvSpPr>
          <p:nvPr/>
        </p:nvSpPr>
        <p:spPr>
          <a:xfrm>
            <a:off x="1981200" y="1981200"/>
            <a:ext cx="6781800" cy="167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latin typeface="Helvetica"/>
                <a:cs typeface="Helvetica"/>
              </a:rPr>
              <a:t>To achieve an internal screw thread, a hole has to be drilled </a:t>
            </a:r>
            <a:r>
              <a:rPr lang="en-US" sz="1800" dirty="0" smtClean="0">
                <a:latin typeface="Helvetica"/>
                <a:cs typeface="Helvetica"/>
              </a:rPr>
              <a:t>first </a:t>
            </a:r>
            <a:r>
              <a:rPr lang="en-US" sz="1800" dirty="0">
                <a:latin typeface="Helvetica"/>
                <a:cs typeface="Helvetica"/>
              </a:rPr>
              <a:t>and then a tool called </a:t>
            </a:r>
            <a:r>
              <a:rPr lang="en-US" sz="1800" dirty="0" smtClean="0">
                <a:latin typeface="Helvetica"/>
                <a:cs typeface="Helvetica"/>
              </a:rPr>
              <a:t>a ‘</a:t>
            </a:r>
            <a:r>
              <a:rPr lang="en-US" sz="1800" i="1" dirty="0" smtClean="0">
                <a:latin typeface="Helvetica"/>
                <a:cs typeface="Helvetica"/>
              </a:rPr>
              <a:t>TAP’</a:t>
            </a:r>
            <a:r>
              <a:rPr lang="en-US" sz="1800" dirty="0" smtClean="0">
                <a:latin typeface="Helvetica"/>
                <a:cs typeface="Helvetica"/>
              </a:rPr>
              <a:t> </a:t>
            </a:r>
            <a:r>
              <a:rPr lang="en-US" sz="1800" dirty="0">
                <a:latin typeface="Helvetica"/>
                <a:cs typeface="Helvetica"/>
              </a:rPr>
              <a:t>is used to cut a thread within the hole. </a:t>
            </a:r>
            <a:r>
              <a:rPr lang="en-US" sz="1800" dirty="0" smtClean="0">
                <a:latin typeface="Helvetica"/>
                <a:cs typeface="Helvetica"/>
              </a:rPr>
              <a:t>Taps </a:t>
            </a:r>
            <a:r>
              <a:rPr lang="en-US" sz="1800" dirty="0">
                <a:latin typeface="Helvetica"/>
                <a:cs typeface="Helvetica"/>
              </a:rPr>
              <a:t>are made from high speed steel (HSS). The top of the tap is square which enables the tap to be held securely in a </a:t>
            </a:r>
            <a:r>
              <a:rPr lang="en-US" sz="1800" dirty="0" smtClean="0">
                <a:latin typeface="Helvetica"/>
                <a:cs typeface="Helvetica"/>
              </a:rPr>
              <a:t>‘</a:t>
            </a:r>
            <a:r>
              <a:rPr lang="en-US" sz="1800" i="1" dirty="0" smtClean="0">
                <a:latin typeface="Helvetica"/>
                <a:cs typeface="Helvetica"/>
              </a:rPr>
              <a:t>TAP WRENCH’</a:t>
            </a:r>
            <a:r>
              <a:rPr lang="en-US" sz="1800" dirty="0" smtClean="0">
                <a:latin typeface="Helvetica"/>
                <a:cs typeface="Helvetica"/>
              </a:rPr>
              <a:t>, </a:t>
            </a:r>
            <a:r>
              <a:rPr lang="en-US" sz="1800" dirty="0">
                <a:latin typeface="Helvetica"/>
                <a:cs typeface="Helvetica"/>
              </a:rPr>
              <a:t>which can be seen below. </a:t>
            </a:r>
            <a:endParaRPr lang="en-GB" sz="1800" dirty="0" smtClean="0">
              <a:latin typeface="Helvetica"/>
              <a:cs typeface="Helvetica"/>
            </a:endParaRPr>
          </a:p>
        </p:txBody>
      </p:sp>
      <p:pic>
        <p:nvPicPr>
          <p:cNvPr id="7" name="Picture 6" descr="61UE0W5zkQL._SL1024_.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0400" y="4953000"/>
            <a:ext cx="1912298" cy="1430954"/>
          </a:xfrm>
          <a:prstGeom prst="rect">
            <a:avLst/>
          </a:prstGeom>
        </p:spPr>
      </p:pic>
      <p:sp>
        <p:nvSpPr>
          <p:cNvPr id="2" name="Rectangle 1"/>
          <p:cNvSpPr/>
          <p:nvPr/>
        </p:nvSpPr>
        <p:spPr>
          <a:xfrm>
            <a:off x="1981200" y="4114800"/>
            <a:ext cx="4572000" cy="2146742"/>
          </a:xfrm>
          <a:prstGeom prst="rect">
            <a:avLst/>
          </a:prstGeom>
        </p:spPr>
        <p:txBody>
          <a:bodyPr>
            <a:spAutoFit/>
          </a:bodyPr>
          <a:lstStyle/>
          <a:p>
            <a:r>
              <a:rPr lang="en-US" dirty="0"/>
              <a:t>Taps are generally available in sets of three and are used in the following order: </a:t>
            </a:r>
            <a:r>
              <a:rPr lang="en-US" dirty="0" smtClean="0"/>
              <a:t>-</a:t>
            </a:r>
          </a:p>
          <a:p>
            <a:r>
              <a:rPr lang="en-US" dirty="0" smtClean="0"/>
              <a:t> </a:t>
            </a:r>
          </a:p>
          <a:p>
            <a:pPr marL="342900" indent="-342900">
              <a:lnSpc>
                <a:spcPct val="150000"/>
              </a:lnSpc>
              <a:buAutoNum type="arabicPeriod"/>
            </a:pPr>
            <a:r>
              <a:rPr lang="en-US" b="1" dirty="0" smtClean="0"/>
              <a:t>Taper </a:t>
            </a:r>
          </a:p>
          <a:p>
            <a:pPr marL="342900" indent="-342900">
              <a:lnSpc>
                <a:spcPct val="150000"/>
              </a:lnSpc>
              <a:buAutoNum type="arabicPeriod"/>
            </a:pPr>
            <a:r>
              <a:rPr lang="en-US" b="1" dirty="0" smtClean="0"/>
              <a:t>Second </a:t>
            </a:r>
          </a:p>
          <a:p>
            <a:pPr marL="342900" indent="-342900">
              <a:lnSpc>
                <a:spcPct val="150000"/>
              </a:lnSpc>
              <a:buAutoNum type="arabicPeriod"/>
            </a:pPr>
            <a:r>
              <a:rPr lang="en-US" b="1" dirty="0" smtClean="0"/>
              <a:t>Plug </a:t>
            </a:r>
            <a:endParaRPr lang="en-US" dirty="0"/>
          </a:p>
        </p:txBody>
      </p:sp>
      <p:sp>
        <p:nvSpPr>
          <p:cNvPr id="11" name="Rectangle 10"/>
          <p:cNvSpPr/>
          <p:nvPr/>
        </p:nvSpPr>
        <p:spPr>
          <a:xfrm>
            <a:off x="1828800" y="4876800"/>
            <a:ext cx="3657600" cy="160020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002760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Cutting</a:t>
            </a:r>
            <a:endParaRPr lang="en-GB" sz="3200" b="1" u="sng" dirty="0">
              <a:latin typeface="Helvetica"/>
              <a:cs typeface="Helvetica"/>
            </a:endParaRPr>
          </a:p>
        </p:txBody>
      </p:sp>
      <p:sp>
        <p:nvSpPr>
          <p:cNvPr id="10" name="Content Placeholder 2"/>
          <p:cNvSpPr txBox="1">
            <a:spLocks/>
          </p:cNvSpPr>
          <p:nvPr/>
        </p:nvSpPr>
        <p:spPr>
          <a:xfrm>
            <a:off x="1524000" y="12954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Tapping Internal Threads</a:t>
            </a:r>
          </a:p>
          <a:p>
            <a:pPr marL="0" indent="0" algn="ctr">
              <a:buFont typeface="Arial" pitchFamily="34" charset="0"/>
              <a:buNone/>
            </a:pPr>
            <a:r>
              <a:rPr lang="en-GB" sz="1800" dirty="0" smtClean="0">
                <a:latin typeface="Helvetica"/>
                <a:cs typeface="Helvetica"/>
              </a:rPr>
              <a:t> </a:t>
            </a:r>
          </a:p>
        </p:txBody>
      </p:sp>
      <p:sp>
        <p:nvSpPr>
          <p:cNvPr id="12" name="Content Placeholder 2"/>
          <p:cNvSpPr txBox="1">
            <a:spLocks/>
          </p:cNvSpPr>
          <p:nvPr/>
        </p:nvSpPr>
        <p:spPr>
          <a:xfrm>
            <a:off x="1981200" y="2057400"/>
            <a:ext cx="3810000" cy="419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In order to cut a clean internal thread, taps are </a:t>
            </a:r>
            <a:r>
              <a:rPr lang="en-US" sz="1800" dirty="0"/>
              <a:t>used in sequential order. T</a:t>
            </a:r>
            <a:r>
              <a:rPr lang="en-US" sz="1800" dirty="0" smtClean="0"/>
              <a:t>he </a:t>
            </a:r>
            <a:r>
              <a:rPr lang="en-US" sz="1800" dirty="0"/>
              <a:t>Taper tap has much smaller teeth at the bottom than the Second or the Plug taps. This allows the taper tap to get started by making a shallower thread cut. </a:t>
            </a:r>
            <a:endParaRPr lang="en-US" sz="1800" dirty="0" smtClean="0"/>
          </a:p>
          <a:p>
            <a:pPr marL="0" indent="0">
              <a:buNone/>
            </a:pPr>
            <a:r>
              <a:rPr lang="en-US" sz="1800" b="1" i="1" dirty="0" smtClean="0"/>
              <a:t>The </a:t>
            </a:r>
            <a:r>
              <a:rPr lang="en-US" sz="1800" b="1" i="1" dirty="0"/>
              <a:t>taper cut is followed by the second tap which has slightly more teeth. Finally, the Plug tap is used which will make the full thread cut</a:t>
            </a:r>
            <a:r>
              <a:rPr lang="en-US" sz="1800" b="1" i="1" dirty="0" smtClean="0"/>
              <a:t>.</a:t>
            </a:r>
          </a:p>
          <a:p>
            <a:pPr marL="0" indent="0">
              <a:buNone/>
            </a:pPr>
            <a:endParaRPr lang="en-US" sz="1800" dirty="0"/>
          </a:p>
          <a:p>
            <a:pPr marL="0" indent="0">
              <a:buNone/>
            </a:pPr>
            <a:r>
              <a:rPr lang="en-US" sz="1800" dirty="0" smtClean="0"/>
              <a:t>It is also important to use a suitable lubricant when cutting a thread. </a:t>
            </a:r>
          </a:p>
        </p:txBody>
      </p:sp>
      <p:pic>
        <p:nvPicPr>
          <p:cNvPr id="3" name="Picture 2" descr="Screen Shot 2017-09-24 at 22.51.39.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2362200"/>
            <a:ext cx="2057400" cy="3554798"/>
          </a:xfrm>
          <a:prstGeom prst="rect">
            <a:avLst/>
          </a:prstGeom>
        </p:spPr>
      </p:pic>
    </p:spTree>
    <p:extLst>
      <p:ext uri="{BB962C8B-B14F-4D97-AF65-F5344CB8AC3E}">
        <p14:creationId xmlns:p14="http://schemas.microsoft.com/office/powerpoint/2010/main" val="465881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Cutting</a:t>
            </a:r>
            <a:endParaRPr lang="en-GB" sz="3200" b="1" u="sng" dirty="0">
              <a:latin typeface="Helvetica"/>
              <a:cs typeface="Helvetica"/>
            </a:endParaRPr>
          </a:p>
        </p:txBody>
      </p:sp>
      <p:sp>
        <p:nvSpPr>
          <p:cNvPr id="10" name="Content Placeholder 2"/>
          <p:cNvSpPr txBox="1">
            <a:spLocks/>
          </p:cNvSpPr>
          <p:nvPr/>
        </p:nvSpPr>
        <p:spPr>
          <a:xfrm>
            <a:off x="1524000" y="12954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Tapping Internal Threads</a:t>
            </a:r>
          </a:p>
          <a:p>
            <a:pPr marL="0" indent="0" algn="ctr">
              <a:buFont typeface="Arial" pitchFamily="34" charset="0"/>
              <a:buNone/>
            </a:pPr>
            <a:r>
              <a:rPr lang="en-GB" sz="1800" dirty="0" smtClean="0">
                <a:latin typeface="Helvetica"/>
                <a:cs typeface="Helvetica"/>
              </a:rPr>
              <a:t> </a:t>
            </a:r>
          </a:p>
        </p:txBody>
      </p:sp>
      <p:sp>
        <p:nvSpPr>
          <p:cNvPr id="12" name="Content Placeholder 2"/>
          <p:cNvSpPr txBox="1">
            <a:spLocks/>
          </p:cNvSpPr>
          <p:nvPr/>
        </p:nvSpPr>
        <p:spPr>
          <a:xfrm>
            <a:off x="1981200" y="2057400"/>
            <a:ext cx="3657600" cy="419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When tapping a thread in an internal hole the actual diameter of the hole to be drilled must be smaller than the actual overall size of the thread to be cut. An explanation of this is shown in the sketch opposite. </a:t>
            </a:r>
            <a:endParaRPr lang="en-US" sz="1800" dirty="0" smtClean="0"/>
          </a:p>
          <a:p>
            <a:pPr marL="0" indent="0">
              <a:buNone/>
            </a:pPr>
            <a:endParaRPr lang="en-US" sz="1800" dirty="0"/>
          </a:p>
          <a:p>
            <a:pPr marL="0" indent="0">
              <a:buNone/>
            </a:pPr>
            <a:r>
              <a:rPr lang="en-US" sz="1800" dirty="0"/>
              <a:t>The drawing </a:t>
            </a:r>
            <a:r>
              <a:rPr lang="en-US" sz="1800" dirty="0" smtClean="0"/>
              <a:t>shows </a:t>
            </a:r>
            <a:r>
              <a:rPr lang="en-US" sz="1800" dirty="0"/>
              <a:t>that if a hole was drilled which was the same size as the threaded bar, the bar would just fall through. The hole which must be drilled must therefore be smaller in diameter so as to allow the TAP to cut the threads. </a:t>
            </a:r>
            <a:endParaRPr lang="en-US" sz="1800" dirty="0" smtClean="0"/>
          </a:p>
        </p:txBody>
      </p:sp>
      <p:pic>
        <p:nvPicPr>
          <p:cNvPr id="2" name="Picture 1" descr="Screen Shot 2017-09-24 at 22.55.17 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2133600"/>
            <a:ext cx="2743200" cy="4398579"/>
          </a:xfrm>
          <a:prstGeom prst="rect">
            <a:avLst/>
          </a:prstGeom>
        </p:spPr>
      </p:pic>
      <p:sp>
        <p:nvSpPr>
          <p:cNvPr id="9" name="Rectangle 8"/>
          <p:cNvSpPr/>
          <p:nvPr/>
        </p:nvSpPr>
        <p:spPr>
          <a:xfrm>
            <a:off x="7620000" y="2667000"/>
            <a:ext cx="1281458" cy="369332"/>
          </a:xfrm>
          <a:prstGeom prst="rect">
            <a:avLst/>
          </a:prstGeom>
        </p:spPr>
        <p:txBody>
          <a:bodyPr wrap="none">
            <a:spAutoFit/>
          </a:bodyPr>
          <a:lstStyle/>
          <a:p>
            <a:pPr algn="ctr"/>
            <a:r>
              <a:rPr lang="en-GB" sz="900" dirty="0" smtClean="0">
                <a:solidFill>
                  <a:schemeClr val="tx1">
                    <a:lumMod val="75000"/>
                    <a:lumOff val="25000"/>
                  </a:schemeClr>
                </a:solidFill>
                <a:latin typeface="Arial"/>
                <a:cs typeface="Arial"/>
              </a:rPr>
              <a:t>HOLE DRILLED TO </a:t>
            </a:r>
          </a:p>
          <a:p>
            <a:pPr algn="ctr"/>
            <a:r>
              <a:rPr lang="en-GB" sz="900" dirty="0" smtClean="0">
                <a:solidFill>
                  <a:schemeClr val="tx1">
                    <a:lumMod val="75000"/>
                    <a:lumOff val="25000"/>
                  </a:schemeClr>
                </a:solidFill>
                <a:latin typeface="Arial"/>
                <a:cs typeface="Arial"/>
              </a:rPr>
              <a:t>SAME SIZE AS BAR</a:t>
            </a:r>
            <a:endParaRPr lang="en-GB" sz="900" dirty="0">
              <a:solidFill>
                <a:schemeClr val="tx1">
                  <a:lumMod val="75000"/>
                  <a:lumOff val="25000"/>
                </a:schemeClr>
              </a:solidFill>
              <a:latin typeface="Arial"/>
              <a:cs typeface="Arial"/>
            </a:endParaRPr>
          </a:p>
        </p:txBody>
      </p:sp>
      <p:sp>
        <p:nvSpPr>
          <p:cNvPr id="6" name="Rectangle 5"/>
          <p:cNvSpPr/>
          <p:nvPr/>
        </p:nvSpPr>
        <p:spPr>
          <a:xfrm>
            <a:off x="7543800" y="3048000"/>
            <a:ext cx="914400" cy="914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p:cNvSpPr/>
          <p:nvPr/>
        </p:nvSpPr>
        <p:spPr>
          <a:xfrm>
            <a:off x="4953000" y="6019800"/>
            <a:ext cx="2438400" cy="304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1" name="Straight Arrow Connector 10"/>
          <p:cNvCxnSpPr/>
          <p:nvPr/>
        </p:nvCxnSpPr>
        <p:spPr>
          <a:xfrm flipH="1">
            <a:off x="7543800" y="3124200"/>
            <a:ext cx="457200" cy="838200"/>
          </a:xfrm>
          <a:prstGeom prst="straightConnector1">
            <a:avLst/>
          </a:prstGeom>
          <a:ln w="6350" cmpd="sng">
            <a:tailEnd type="arrow"/>
          </a:ln>
        </p:spPr>
        <p:style>
          <a:lnRef idx="2">
            <a:schemeClr val="accent2"/>
          </a:lnRef>
          <a:fillRef idx="0">
            <a:schemeClr val="accent2"/>
          </a:fillRef>
          <a:effectRef idx="1">
            <a:schemeClr val="accent2"/>
          </a:effectRef>
          <a:fontRef idx="minor">
            <a:schemeClr val="tx1"/>
          </a:fontRef>
        </p:style>
      </p:cxnSp>
      <p:sp>
        <p:nvSpPr>
          <p:cNvPr id="15" name="Rectangle 14"/>
          <p:cNvSpPr/>
          <p:nvPr/>
        </p:nvSpPr>
        <p:spPr>
          <a:xfrm>
            <a:off x="5181600" y="6172200"/>
            <a:ext cx="1723549" cy="230832"/>
          </a:xfrm>
          <a:prstGeom prst="rect">
            <a:avLst/>
          </a:prstGeom>
        </p:spPr>
        <p:txBody>
          <a:bodyPr wrap="none">
            <a:spAutoFit/>
          </a:bodyPr>
          <a:lstStyle/>
          <a:p>
            <a:pPr algn="ctr"/>
            <a:r>
              <a:rPr lang="en-GB" sz="900" dirty="0" smtClean="0">
                <a:solidFill>
                  <a:schemeClr val="tx1">
                    <a:lumMod val="75000"/>
                    <a:lumOff val="25000"/>
                  </a:schemeClr>
                </a:solidFill>
                <a:latin typeface="Arial"/>
                <a:cs typeface="Arial"/>
              </a:rPr>
              <a:t>THREADS CUT INTO METAL</a:t>
            </a:r>
            <a:endParaRPr lang="en-GB" sz="900" dirty="0">
              <a:solidFill>
                <a:schemeClr val="tx1">
                  <a:lumMod val="75000"/>
                  <a:lumOff val="25000"/>
                </a:schemeClr>
              </a:solidFill>
              <a:latin typeface="Arial"/>
              <a:cs typeface="Arial"/>
            </a:endParaRPr>
          </a:p>
        </p:txBody>
      </p:sp>
      <p:sp>
        <p:nvSpPr>
          <p:cNvPr id="20" name="Rectangle 19"/>
          <p:cNvSpPr/>
          <p:nvPr/>
        </p:nvSpPr>
        <p:spPr>
          <a:xfrm>
            <a:off x="7086600" y="5791200"/>
            <a:ext cx="304800" cy="304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6" name="Straight Arrow Connector 15"/>
          <p:cNvCxnSpPr/>
          <p:nvPr/>
        </p:nvCxnSpPr>
        <p:spPr>
          <a:xfrm flipV="1">
            <a:off x="6858000" y="5943600"/>
            <a:ext cx="609600" cy="304800"/>
          </a:xfrm>
          <a:prstGeom prst="straightConnector1">
            <a:avLst/>
          </a:prstGeom>
          <a:ln w="6350" cmpd="sng">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762880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Cutting</a:t>
            </a:r>
            <a:endParaRPr lang="en-GB" sz="3200" b="1" u="sng" dirty="0">
              <a:latin typeface="Helvetica"/>
              <a:cs typeface="Helvetica"/>
            </a:endParaRPr>
          </a:p>
        </p:txBody>
      </p:sp>
      <p:sp>
        <p:nvSpPr>
          <p:cNvPr id="10" name="Content Placeholder 2"/>
          <p:cNvSpPr txBox="1">
            <a:spLocks/>
          </p:cNvSpPr>
          <p:nvPr/>
        </p:nvSpPr>
        <p:spPr>
          <a:xfrm>
            <a:off x="1524000" y="12954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Tapping Internal Threads</a:t>
            </a:r>
          </a:p>
          <a:p>
            <a:pPr marL="0" indent="0" algn="ctr">
              <a:buFont typeface="Arial" pitchFamily="34" charset="0"/>
              <a:buNone/>
            </a:pPr>
            <a:r>
              <a:rPr lang="en-GB" sz="1800" dirty="0" smtClean="0">
                <a:latin typeface="Helvetica"/>
                <a:cs typeface="Helvetica"/>
              </a:rPr>
              <a:t> </a:t>
            </a:r>
          </a:p>
        </p:txBody>
      </p:sp>
      <p:sp>
        <p:nvSpPr>
          <p:cNvPr id="12" name="Content Placeholder 2"/>
          <p:cNvSpPr txBox="1">
            <a:spLocks/>
          </p:cNvSpPr>
          <p:nvPr/>
        </p:nvSpPr>
        <p:spPr>
          <a:xfrm>
            <a:off x="1981200" y="2057400"/>
            <a:ext cx="3505200" cy="419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The table opposite shows the diameter of hole which would be required to be drilled prior to tapping. E.g. if an M5 (Metric 5mm) thread has to be cut, the size of hole to be drilled will be 4.2mm. </a:t>
            </a:r>
            <a:endParaRPr lang="en-US" sz="1800" dirty="0" smtClean="0"/>
          </a:p>
        </p:txBody>
      </p:sp>
      <p:sp>
        <p:nvSpPr>
          <p:cNvPr id="6" name="Rectangle 5"/>
          <p:cNvSpPr/>
          <p:nvPr/>
        </p:nvSpPr>
        <p:spPr>
          <a:xfrm>
            <a:off x="7543800" y="3048000"/>
            <a:ext cx="914400" cy="914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Rectangle 19"/>
          <p:cNvSpPr/>
          <p:nvPr/>
        </p:nvSpPr>
        <p:spPr>
          <a:xfrm>
            <a:off x="7086600" y="5791200"/>
            <a:ext cx="304800" cy="304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 name="Picture 2" descr="Screen Shot 2017-09-24 at 23.06.46.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2057400"/>
            <a:ext cx="3016296" cy="3962400"/>
          </a:xfrm>
          <a:prstGeom prst="rect">
            <a:avLst/>
          </a:prstGeom>
        </p:spPr>
      </p:pic>
      <p:sp>
        <p:nvSpPr>
          <p:cNvPr id="8" name="Rectangle 7"/>
          <p:cNvSpPr/>
          <p:nvPr/>
        </p:nvSpPr>
        <p:spPr>
          <a:xfrm>
            <a:off x="5715000" y="4114800"/>
            <a:ext cx="228600"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p:cNvSpPr/>
          <p:nvPr/>
        </p:nvSpPr>
        <p:spPr>
          <a:xfrm>
            <a:off x="5715000" y="4114800"/>
            <a:ext cx="2971800" cy="3810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1523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Cutting</a:t>
            </a:r>
            <a:endParaRPr lang="en-GB" sz="3200" b="1" u="sng" dirty="0">
              <a:latin typeface="Helvetica"/>
              <a:cs typeface="Helvetica"/>
            </a:endParaRPr>
          </a:p>
        </p:txBody>
      </p:sp>
      <p:sp>
        <p:nvSpPr>
          <p:cNvPr id="10" name="Content Placeholder 2"/>
          <p:cNvSpPr txBox="1">
            <a:spLocks/>
          </p:cNvSpPr>
          <p:nvPr/>
        </p:nvSpPr>
        <p:spPr>
          <a:xfrm>
            <a:off x="1524000" y="12954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Tapping Internal Threads</a:t>
            </a:r>
          </a:p>
          <a:p>
            <a:pPr marL="0" indent="0" algn="ctr">
              <a:buFont typeface="Arial" pitchFamily="34" charset="0"/>
              <a:buNone/>
            </a:pPr>
            <a:r>
              <a:rPr lang="en-GB" sz="1800" dirty="0" smtClean="0">
                <a:latin typeface="Helvetica"/>
                <a:cs typeface="Helvetica"/>
              </a:rPr>
              <a:t> </a:t>
            </a:r>
          </a:p>
        </p:txBody>
      </p:sp>
      <p:sp>
        <p:nvSpPr>
          <p:cNvPr id="12" name="Content Placeholder 2"/>
          <p:cNvSpPr txBox="1">
            <a:spLocks/>
          </p:cNvSpPr>
          <p:nvPr/>
        </p:nvSpPr>
        <p:spPr>
          <a:xfrm>
            <a:off x="1981200" y="2057400"/>
            <a:ext cx="3505200" cy="441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Blind Hole: </a:t>
            </a:r>
          </a:p>
          <a:p>
            <a:pPr marL="0" indent="0">
              <a:buNone/>
            </a:pPr>
            <a:endParaRPr lang="en-US" sz="1800" b="1" dirty="0"/>
          </a:p>
          <a:p>
            <a:pPr marL="0" indent="0">
              <a:buNone/>
            </a:pPr>
            <a:r>
              <a:rPr lang="en-US" sz="1800" dirty="0" smtClean="0"/>
              <a:t>A </a:t>
            </a:r>
            <a:r>
              <a:rPr lang="en-US" sz="1800" dirty="0"/>
              <a:t>blind hole is a hole which has a bottom to it. If a blind hole is to be threaded it is very important to ensure that the depth of the hole is established before commencing to thread the hole. If this is not established it would be very easy to break the taps. A piece of tape attached to the tap indicating the depth is an ideal way of avoiding the tap from being broken by being forced into the bottom of the hole. </a:t>
            </a:r>
            <a:endParaRPr lang="en-US" sz="1800" dirty="0" smtClean="0"/>
          </a:p>
        </p:txBody>
      </p:sp>
      <p:sp>
        <p:nvSpPr>
          <p:cNvPr id="20" name="Rectangle 19"/>
          <p:cNvSpPr/>
          <p:nvPr/>
        </p:nvSpPr>
        <p:spPr>
          <a:xfrm>
            <a:off x="7086600" y="5791200"/>
            <a:ext cx="304800" cy="304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 name="Picture 1" descr="Screen Shot 2017-09-24 at 23.14.09.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2286000"/>
            <a:ext cx="2057145" cy="4104206"/>
          </a:xfrm>
          <a:prstGeom prst="rect">
            <a:avLst/>
          </a:prstGeom>
        </p:spPr>
      </p:pic>
      <p:sp>
        <p:nvSpPr>
          <p:cNvPr id="14" name="Rectangle 13"/>
          <p:cNvSpPr/>
          <p:nvPr/>
        </p:nvSpPr>
        <p:spPr>
          <a:xfrm>
            <a:off x="7162800" y="3810000"/>
            <a:ext cx="914400" cy="914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p:cNvSpPr/>
          <p:nvPr/>
        </p:nvSpPr>
        <p:spPr>
          <a:xfrm>
            <a:off x="7517348" y="3429000"/>
            <a:ext cx="877163" cy="230832"/>
          </a:xfrm>
          <a:prstGeom prst="rect">
            <a:avLst/>
          </a:prstGeom>
        </p:spPr>
        <p:txBody>
          <a:bodyPr wrap="none">
            <a:spAutoFit/>
          </a:bodyPr>
          <a:lstStyle/>
          <a:p>
            <a:pPr algn="ctr"/>
            <a:r>
              <a:rPr lang="en-GB" sz="900" dirty="0" smtClean="0">
                <a:solidFill>
                  <a:schemeClr val="tx1">
                    <a:lumMod val="75000"/>
                    <a:lumOff val="25000"/>
                  </a:schemeClr>
                </a:solidFill>
                <a:latin typeface="Arial"/>
                <a:cs typeface="Arial"/>
              </a:rPr>
              <a:t>BLIND HOLE</a:t>
            </a:r>
            <a:endParaRPr lang="en-GB" sz="900" dirty="0">
              <a:solidFill>
                <a:schemeClr val="tx1">
                  <a:lumMod val="75000"/>
                  <a:lumOff val="25000"/>
                </a:schemeClr>
              </a:solidFill>
              <a:latin typeface="Arial"/>
              <a:cs typeface="Arial"/>
            </a:endParaRPr>
          </a:p>
        </p:txBody>
      </p:sp>
      <p:cxnSp>
        <p:nvCxnSpPr>
          <p:cNvPr id="16" name="Straight Arrow Connector 15"/>
          <p:cNvCxnSpPr/>
          <p:nvPr/>
        </p:nvCxnSpPr>
        <p:spPr>
          <a:xfrm flipH="1">
            <a:off x="7239000" y="3886200"/>
            <a:ext cx="457200" cy="838200"/>
          </a:xfrm>
          <a:prstGeom prst="straightConnector1">
            <a:avLst/>
          </a:prstGeom>
          <a:ln w="6350" cmpd="sng">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893994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Cutting</a:t>
            </a:r>
            <a:endParaRPr lang="en-GB" sz="3200" b="1" u="sng" dirty="0">
              <a:latin typeface="Helvetica"/>
              <a:cs typeface="Helvetica"/>
            </a:endParaRPr>
          </a:p>
        </p:txBody>
      </p:sp>
      <p:sp>
        <p:nvSpPr>
          <p:cNvPr id="10" name="Content Placeholder 2"/>
          <p:cNvSpPr txBox="1">
            <a:spLocks/>
          </p:cNvSpPr>
          <p:nvPr/>
        </p:nvSpPr>
        <p:spPr>
          <a:xfrm>
            <a:off x="1524000" y="12954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Cutting External Threads</a:t>
            </a:r>
          </a:p>
          <a:p>
            <a:pPr marL="0" indent="0" algn="ctr">
              <a:buFont typeface="Arial" pitchFamily="34" charset="0"/>
              <a:buNone/>
            </a:pPr>
            <a:r>
              <a:rPr lang="en-GB" sz="1800" dirty="0" smtClean="0">
                <a:latin typeface="Helvetica"/>
                <a:cs typeface="Helvetica"/>
              </a:rPr>
              <a:t> </a:t>
            </a:r>
          </a:p>
        </p:txBody>
      </p:sp>
      <p:sp>
        <p:nvSpPr>
          <p:cNvPr id="12" name="Content Placeholder 2"/>
          <p:cNvSpPr txBox="1">
            <a:spLocks/>
          </p:cNvSpPr>
          <p:nvPr/>
        </p:nvSpPr>
        <p:spPr>
          <a:xfrm>
            <a:off x="1981200" y="2057400"/>
            <a:ext cx="3657600" cy="441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To cut an external thread on a metal rod a tool called a </a:t>
            </a:r>
            <a:r>
              <a:rPr lang="en-US" sz="1800" dirty="0" smtClean="0"/>
              <a:t>‘</a:t>
            </a:r>
            <a:r>
              <a:rPr lang="en-US" sz="1800" i="1" dirty="0" smtClean="0"/>
              <a:t>DIE</a:t>
            </a:r>
            <a:r>
              <a:rPr lang="en-US" sz="1800" b="1" dirty="0" smtClean="0"/>
              <a:t>’ </a:t>
            </a:r>
            <a:r>
              <a:rPr lang="en-US" sz="1800" dirty="0" smtClean="0"/>
              <a:t>is used</a:t>
            </a:r>
            <a:r>
              <a:rPr lang="en-US" sz="1800" dirty="0"/>
              <a:t>. </a:t>
            </a:r>
            <a:r>
              <a:rPr lang="en-US" sz="1800" dirty="0" smtClean="0"/>
              <a:t>The </a:t>
            </a:r>
            <a:r>
              <a:rPr lang="en-US" sz="1800" dirty="0"/>
              <a:t>picture </a:t>
            </a:r>
            <a:r>
              <a:rPr lang="en-US" sz="1800" dirty="0" smtClean="0"/>
              <a:t>opposite </a:t>
            </a:r>
            <a:r>
              <a:rPr lang="en-US" sz="1800" dirty="0"/>
              <a:t>shows a </a:t>
            </a:r>
            <a:r>
              <a:rPr lang="en-US" sz="1800" dirty="0" smtClean="0"/>
              <a:t>split die, </a:t>
            </a:r>
            <a:r>
              <a:rPr lang="en-US" sz="1800" dirty="0"/>
              <a:t>this is the most common type of die used in the school workshop. These are used for cutting external threads. </a:t>
            </a:r>
            <a:r>
              <a:rPr lang="en-US" sz="1800" dirty="0" smtClean="0"/>
              <a:t>The </a:t>
            </a:r>
            <a:r>
              <a:rPr lang="en-US" sz="1800" dirty="0"/>
              <a:t>die is made from high speed steel (HSS). </a:t>
            </a:r>
            <a:endParaRPr lang="en-US" sz="1800" dirty="0" smtClean="0"/>
          </a:p>
          <a:p>
            <a:pPr marL="0" indent="0">
              <a:buNone/>
            </a:pPr>
            <a:endParaRPr lang="en-US" sz="1800" dirty="0"/>
          </a:p>
          <a:p>
            <a:pPr marL="0" indent="0">
              <a:buNone/>
            </a:pPr>
            <a:r>
              <a:rPr lang="en-US" sz="1800" dirty="0" smtClean="0"/>
              <a:t>To </a:t>
            </a:r>
            <a:r>
              <a:rPr lang="en-US" sz="1800" dirty="0"/>
              <a:t>assist in starting the thread cut, the split die has a split </a:t>
            </a:r>
            <a:r>
              <a:rPr lang="en-US" sz="1800" dirty="0" smtClean="0"/>
              <a:t>which </a:t>
            </a:r>
            <a:r>
              <a:rPr lang="en-US" sz="1800" dirty="0"/>
              <a:t>enables the die to be opened slightly thus cutting a shallower cut. </a:t>
            </a:r>
            <a:endParaRPr lang="en-US" sz="1800" dirty="0" smtClean="0"/>
          </a:p>
        </p:txBody>
      </p:sp>
      <p:pic>
        <p:nvPicPr>
          <p:cNvPr id="3" name="Picture 2" descr="Screen Shot 2017-09-24 at 23.24.1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2514600"/>
            <a:ext cx="2209800" cy="2319377"/>
          </a:xfrm>
          <a:prstGeom prst="rect">
            <a:avLst/>
          </a:prstGeom>
        </p:spPr>
      </p:pic>
      <p:sp>
        <p:nvSpPr>
          <p:cNvPr id="6" name="Rectangle 5"/>
          <p:cNvSpPr/>
          <p:nvPr/>
        </p:nvSpPr>
        <p:spPr>
          <a:xfrm>
            <a:off x="6553200" y="4876800"/>
            <a:ext cx="1828800" cy="369332"/>
          </a:xfrm>
          <a:prstGeom prst="rect">
            <a:avLst/>
          </a:prstGeom>
        </p:spPr>
        <p:txBody>
          <a:bodyPr wrap="square">
            <a:spAutoFit/>
          </a:bodyPr>
          <a:lstStyle/>
          <a:p>
            <a:r>
              <a:rPr lang="en-US" b="1" dirty="0" smtClean="0"/>
              <a:t>Circular Split Die</a:t>
            </a:r>
            <a:endParaRPr lang="en-US" b="1" dirty="0"/>
          </a:p>
        </p:txBody>
      </p:sp>
    </p:spTree>
    <p:extLst>
      <p:ext uri="{BB962C8B-B14F-4D97-AF65-F5344CB8AC3E}">
        <p14:creationId xmlns:p14="http://schemas.microsoft.com/office/powerpoint/2010/main" val="794656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l="-3512" t="-10468" r="-7023" b="-5777"/>
          <a:stretch/>
        </p:blipFill>
        <p:spPr>
          <a:xfrm rot="12042277">
            <a:off x="2298589" y="3512035"/>
            <a:ext cx="6257943" cy="3369661"/>
          </a:xfrm>
          <a:prstGeom prst="ellipse">
            <a:avLst/>
          </a:prstGeom>
        </p:spPr>
      </p:pic>
      <p:pic>
        <p:nvPicPr>
          <p:cNvPr id="13" name="Picture 12" descr="banner.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Cutting</a:t>
            </a:r>
            <a:endParaRPr lang="en-GB" sz="3200" b="1" u="sng" dirty="0">
              <a:latin typeface="Helvetica"/>
              <a:cs typeface="Helvetica"/>
            </a:endParaRPr>
          </a:p>
        </p:txBody>
      </p:sp>
      <p:sp>
        <p:nvSpPr>
          <p:cNvPr id="10" name="Content Placeholder 2"/>
          <p:cNvSpPr txBox="1">
            <a:spLocks/>
          </p:cNvSpPr>
          <p:nvPr/>
        </p:nvSpPr>
        <p:spPr>
          <a:xfrm>
            <a:off x="1524000" y="12954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Cutting External Threads</a:t>
            </a:r>
          </a:p>
          <a:p>
            <a:pPr marL="0" indent="0" algn="ctr">
              <a:buFont typeface="Arial" pitchFamily="34" charset="0"/>
              <a:buNone/>
            </a:pPr>
            <a:r>
              <a:rPr lang="en-GB" sz="1800" dirty="0" smtClean="0">
                <a:latin typeface="Helvetica"/>
                <a:cs typeface="Helvetica"/>
              </a:rPr>
              <a:t> </a:t>
            </a:r>
          </a:p>
        </p:txBody>
      </p:sp>
      <p:sp>
        <p:nvSpPr>
          <p:cNvPr id="12" name="Content Placeholder 2"/>
          <p:cNvSpPr txBox="1">
            <a:spLocks/>
          </p:cNvSpPr>
          <p:nvPr/>
        </p:nvSpPr>
        <p:spPr>
          <a:xfrm>
            <a:off x="1981200" y="2057400"/>
            <a:ext cx="6781800"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latin typeface="Helvetica"/>
                <a:cs typeface="Helvetica"/>
              </a:rPr>
              <a:t>The circular split die </a:t>
            </a:r>
            <a:r>
              <a:rPr lang="en-US" sz="1800" dirty="0" smtClean="0">
                <a:latin typeface="Helvetica"/>
                <a:cs typeface="Helvetica"/>
              </a:rPr>
              <a:t>fits </a:t>
            </a:r>
            <a:r>
              <a:rPr lang="en-US" sz="1800" dirty="0">
                <a:latin typeface="Helvetica"/>
                <a:cs typeface="Helvetica"/>
              </a:rPr>
              <a:t>into </a:t>
            </a:r>
            <a:r>
              <a:rPr lang="en-US" sz="1800" dirty="0" smtClean="0">
                <a:latin typeface="Helvetica"/>
                <a:cs typeface="Helvetica"/>
              </a:rPr>
              <a:t>a ‘</a:t>
            </a:r>
            <a:r>
              <a:rPr lang="en-US" sz="1800" i="1" dirty="0" smtClean="0">
                <a:latin typeface="Helvetica"/>
                <a:cs typeface="Helvetica"/>
              </a:rPr>
              <a:t>DIE STOCK</a:t>
            </a:r>
            <a:r>
              <a:rPr lang="en-US" sz="1800" dirty="0" smtClean="0">
                <a:latin typeface="Helvetica"/>
                <a:cs typeface="Helvetica"/>
              </a:rPr>
              <a:t>’ </a:t>
            </a:r>
            <a:r>
              <a:rPr lang="en-US" sz="1800" dirty="0">
                <a:latin typeface="Helvetica"/>
                <a:cs typeface="Helvetica"/>
              </a:rPr>
              <a:t>with the tapered side of the thread (shown by the writing on the die). The split in the die </a:t>
            </a:r>
            <a:r>
              <a:rPr lang="en-US" sz="1800" dirty="0" smtClean="0">
                <a:latin typeface="Helvetica"/>
                <a:cs typeface="Helvetica"/>
              </a:rPr>
              <a:t>fits </a:t>
            </a:r>
            <a:r>
              <a:rPr lang="en-US" sz="1800" dirty="0">
                <a:latin typeface="Helvetica"/>
                <a:cs typeface="Helvetica"/>
              </a:rPr>
              <a:t>opposite the </a:t>
            </a:r>
            <a:r>
              <a:rPr lang="en-US" sz="1800" dirty="0" err="1">
                <a:latin typeface="Helvetica"/>
                <a:cs typeface="Helvetica"/>
              </a:rPr>
              <a:t>centre</a:t>
            </a:r>
            <a:r>
              <a:rPr lang="en-US" sz="1800" dirty="0">
                <a:latin typeface="Helvetica"/>
                <a:cs typeface="Helvetica"/>
              </a:rPr>
              <a:t> screw to allow the opening and closing of the die. The two screws at the side hold the die in the </a:t>
            </a:r>
            <a:r>
              <a:rPr lang="en-US" sz="1800" dirty="0" smtClean="0">
                <a:latin typeface="Helvetica"/>
                <a:cs typeface="Helvetica"/>
              </a:rPr>
              <a:t>stock. To </a:t>
            </a:r>
            <a:r>
              <a:rPr lang="en-US" sz="1800" dirty="0">
                <a:latin typeface="Helvetica"/>
                <a:cs typeface="Helvetica"/>
              </a:rPr>
              <a:t>ensure the die can start to </a:t>
            </a:r>
            <a:r>
              <a:rPr lang="en-US" sz="1800" dirty="0" smtClean="0">
                <a:latin typeface="Helvetica"/>
                <a:cs typeface="Helvetica"/>
              </a:rPr>
              <a:t>cut </a:t>
            </a:r>
            <a:r>
              <a:rPr lang="en-US" sz="1800" dirty="0">
                <a:latin typeface="Helvetica"/>
                <a:cs typeface="Helvetica"/>
              </a:rPr>
              <a:t>a thread on the rod the rod must </a:t>
            </a:r>
            <a:r>
              <a:rPr lang="en-US" sz="1800" dirty="0" smtClean="0">
                <a:latin typeface="Helvetica"/>
                <a:cs typeface="Helvetica"/>
              </a:rPr>
              <a:t>firstly </a:t>
            </a:r>
            <a:r>
              <a:rPr lang="en-US" sz="1800" dirty="0">
                <a:latin typeface="Helvetica"/>
                <a:cs typeface="Helvetica"/>
              </a:rPr>
              <a:t>be </a:t>
            </a:r>
            <a:r>
              <a:rPr lang="en-US" sz="1800" dirty="0" smtClean="0">
                <a:latin typeface="Helvetica"/>
                <a:cs typeface="Helvetica"/>
              </a:rPr>
              <a:t>chamfered </a:t>
            </a:r>
            <a:r>
              <a:rPr lang="en-US" sz="1800" dirty="0">
                <a:latin typeface="Helvetica"/>
                <a:cs typeface="Helvetica"/>
              </a:rPr>
              <a:t>at the end. </a:t>
            </a:r>
            <a:endParaRPr lang="en-US" sz="1800" dirty="0" smtClean="0">
              <a:latin typeface="Helvetica"/>
              <a:cs typeface="Helvetica"/>
            </a:endParaRPr>
          </a:p>
        </p:txBody>
      </p:sp>
      <p:sp>
        <p:nvSpPr>
          <p:cNvPr id="11" name="Rectangle 10"/>
          <p:cNvSpPr/>
          <p:nvPr/>
        </p:nvSpPr>
        <p:spPr>
          <a:xfrm>
            <a:off x="6934200" y="4724400"/>
            <a:ext cx="1219200" cy="457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p:cNvSpPr/>
          <p:nvPr/>
        </p:nvSpPr>
        <p:spPr>
          <a:xfrm>
            <a:off x="4114800" y="6019800"/>
            <a:ext cx="4267200" cy="1066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11258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1896</TotalTime>
  <Words>994</Words>
  <Application>Microsoft Office PowerPoint</Application>
  <PresentationFormat>On-screen Show (4:3)</PresentationFormat>
  <Paragraphs>120</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Helvetica</vt:lpstr>
      <vt:lpstr>Office Theme</vt:lpstr>
      <vt:lpstr>PowerPoint Presentation</vt:lpstr>
      <vt:lpstr>Practical Metalworking</vt:lpstr>
      <vt:lpstr>Bench Tools: Cutting</vt:lpstr>
      <vt:lpstr>Bench Tools: Cutting</vt:lpstr>
      <vt:lpstr>Bench Tools: Cutting</vt:lpstr>
      <vt:lpstr>Bench Tools: Cutting</vt:lpstr>
      <vt:lpstr>Bench Tools: Cutting</vt:lpstr>
      <vt:lpstr>Bench Tools: Cutting</vt:lpstr>
      <vt:lpstr>Bench Tools: Cutting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Plastics</dc:title>
  <dc:creator>LCampbell</dc:creator>
  <cp:lastModifiedBy>AuchAcSzumlakowskiJ</cp:lastModifiedBy>
  <cp:revision>244</cp:revision>
  <dcterms:created xsi:type="dcterms:W3CDTF">2006-08-16T00:00:00Z</dcterms:created>
  <dcterms:modified xsi:type="dcterms:W3CDTF">2019-12-19T09:15:12Z</dcterms:modified>
</cp:coreProperties>
</file>