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0"/>
  </p:notesMasterIdLst>
  <p:sldIdLst>
    <p:sldId id="365" r:id="rId2"/>
    <p:sldId id="256" r:id="rId3"/>
    <p:sldId id="384" r:id="rId4"/>
    <p:sldId id="385" r:id="rId5"/>
    <p:sldId id="386" r:id="rId6"/>
    <p:sldId id="387" r:id="rId7"/>
    <p:sldId id="378" r:id="rId8"/>
    <p:sldId id="388"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84" autoAdjust="0"/>
  </p:normalViewPr>
  <p:slideViewPr>
    <p:cSldViewPr>
      <p:cViewPr>
        <p:scale>
          <a:sx n="90" d="100"/>
          <a:sy n="90" d="100"/>
        </p:scale>
        <p:origin x="1326" y="-1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766DCA-46CB-485D-BE55-3D5A81A5F227}" type="datetimeFigureOut">
              <a:rPr lang="en-GB" smtClean="0"/>
              <a:pPr/>
              <a:t>19/12/2019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BA6B3C-F88D-4B67-8821-BAB354B48EFC}" type="slidenum">
              <a:rPr lang="en-GB" smtClean="0"/>
              <a:pPr/>
              <a:t>‹#›</a:t>
            </a:fld>
            <a:endParaRPr lang="en-GB" dirty="0"/>
          </a:p>
        </p:txBody>
      </p:sp>
    </p:spTree>
    <p:extLst>
      <p:ext uri="{BB962C8B-B14F-4D97-AF65-F5344CB8AC3E}">
        <p14:creationId xmlns:p14="http://schemas.microsoft.com/office/powerpoint/2010/main" val="276098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short word on the course structure and areas of study.  </a:t>
            </a:r>
          </a:p>
          <a:p>
            <a:r>
              <a:rPr lang="en-GB" dirty="0" smtClean="0"/>
              <a:t>Point out key</a:t>
            </a:r>
            <a:r>
              <a:rPr lang="en-GB" baseline="0" dirty="0" smtClean="0"/>
              <a:t> knowledge and understanding A3 sheets on wall.</a:t>
            </a:r>
            <a:endParaRPr lang="en-GB" dirty="0"/>
          </a:p>
        </p:txBody>
      </p:sp>
      <p:sp>
        <p:nvSpPr>
          <p:cNvPr id="4" name="Slide Number Placeholder 3"/>
          <p:cNvSpPr>
            <a:spLocks noGrp="1"/>
          </p:cNvSpPr>
          <p:nvPr>
            <p:ph type="sldNum" sz="quarter" idx="10"/>
          </p:nvPr>
        </p:nvSpPr>
        <p:spPr/>
        <p:txBody>
          <a:bodyPr/>
          <a:lstStyle/>
          <a:p>
            <a:fld id="{18BA6B3C-F88D-4B67-8821-BAB354B48EFC}" type="slidenum">
              <a:rPr lang="en-GB" smtClean="0"/>
              <a:pPr/>
              <a:t>1</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Bifurcated rivets have a split shank that is opened out when inserted through plate. Like little gold paper fasteners used in schools!</a:t>
            </a:r>
            <a:endParaRPr lang="en-US" dirty="0"/>
          </a:p>
        </p:txBody>
      </p:sp>
      <p:sp>
        <p:nvSpPr>
          <p:cNvPr id="4" name="Slide Number Placeholder 3"/>
          <p:cNvSpPr>
            <a:spLocks noGrp="1"/>
          </p:cNvSpPr>
          <p:nvPr>
            <p:ph type="sldNum" sz="quarter" idx="10"/>
          </p:nvPr>
        </p:nvSpPr>
        <p:spPr/>
        <p:txBody>
          <a:bodyPr/>
          <a:lstStyle/>
          <a:p>
            <a:fld id="{18BA6B3C-F88D-4B67-8821-BAB354B48EFC}" type="slidenum">
              <a:rPr lang="en-GB" smtClean="0"/>
              <a:pPr/>
              <a:t>4</a:t>
            </a:fld>
            <a:endParaRPr lang="en-GB" dirty="0"/>
          </a:p>
        </p:txBody>
      </p:sp>
    </p:spTree>
    <p:extLst>
      <p:ext uri="{BB962C8B-B14F-4D97-AF65-F5344CB8AC3E}">
        <p14:creationId xmlns:p14="http://schemas.microsoft.com/office/powerpoint/2010/main" val="3497306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12/19/2019</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nner.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sp>
        <p:nvSpPr>
          <p:cNvPr id="6" name="Subtitle 2"/>
          <p:cNvSpPr txBox="1">
            <a:spLocks/>
          </p:cNvSpPr>
          <p:nvPr/>
        </p:nvSpPr>
        <p:spPr>
          <a:xfrm>
            <a:off x="2438400" y="3124200"/>
            <a:ext cx="6705600"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600" dirty="0" smtClean="0">
                <a:latin typeface="Helvetica"/>
                <a:cs typeface="Helvetica"/>
              </a:rPr>
              <a:t>During the Practical Metalworking course you will develop skills, knowledge and understanding of:  </a:t>
            </a:r>
            <a:endParaRPr lang="en-GB" sz="1600" dirty="0">
              <a:latin typeface="Helvetica"/>
              <a:cs typeface="Helvetica"/>
            </a:endParaRPr>
          </a:p>
        </p:txBody>
      </p:sp>
      <p:sp>
        <p:nvSpPr>
          <p:cNvPr id="8" name="Subtitle 2"/>
          <p:cNvSpPr txBox="1">
            <a:spLocks/>
          </p:cNvSpPr>
          <p:nvPr/>
        </p:nvSpPr>
        <p:spPr>
          <a:xfrm>
            <a:off x="1524000" y="4191000"/>
            <a:ext cx="7620000" cy="2209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sz="1400" dirty="0" smtClean="0">
                <a:latin typeface="Helvetica"/>
                <a:cs typeface="Helvetica"/>
              </a:rPr>
              <a:t>Safe working practices in workshop environments</a:t>
            </a:r>
          </a:p>
          <a:p>
            <a:pPr algn="ctr"/>
            <a:r>
              <a:rPr lang="en-GB" sz="1400" dirty="0" smtClean="0">
                <a:latin typeface="Helvetica"/>
                <a:cs typeface="Helvetica"/>
              </a:rPr>
              <a:t>Metalworking Techniques</a:t>
            </a:r>
          </a:p>
          <a:p>
            <a:pPr algn="ctr"/>
            <a:r>
              <a:rPr lang="en-GB" sz="1400" dirty="0" smtClean="0">
                <a:latin typeface="Helvetica"/>
                <a:cs typeface="Helvetica"/>
              </a:rPr>
              <a:t>Measuring and marking out metal sections and sheet materials</a:t>
            </a:r>
          </a:p>
          <a:p>
            <a:pPr algn="ctr"/>
            <a:r>
              <a:rPr lang="en-GB" sz="1400" dirty="0" smtClean="0">
                <a:latin typeface="Helvetica"/>
                <a:cs typeface="Helvetica"/>
              </a:rPr>
              <a:t>Practical creativity and problem-solving skills</a:t>
            </a:r>
          </a:p>
          <a:p>
            <a:pPr algn="ctr"/>
            <a:r>
              <a:rPr lang="en-GB" sz="1400" dirty="0" smtClean="0">
                <a:latin typeface="Helvetica"/>
                <a:cs typeface="Helvetica"/>
              </a:rPr>
              <a:t>Sustainability issues in a practical metalworking context</a:t>
            </a:r>
          </a:p>
          <a:p>
            <a:pPr algn="ctr"/>
            <a:endParaRPr lang="en-GB" sz="1400" dirty="0" smtClean="0">
              <a:latin typeface="Helvetica"/>
              <a:cs typeface="Helvetica"/>
            </a:endParaRPr>
          </a:p>
          <a:p>
            <a:pPr algn="ctr">
              <a:buNone/>
            </a:pPr>
            <a:endParaRPr lang="en-GB" sz="1400" dirty="0" smtClean="0">
              <a:latin typeface="Helvetica"/>
              <a:cs typeface="Helvetica"/>
            </a:endParaRPr>
          </a:p>
          <a:p>
            <a:pPr algn="ctr">
              <a:buNone/>
            </a:pPr>
            <a:r>
              <a:rPr lang="en-GB" sz="1400" dirty="0" smtClean="0">
                <a:latin typeface="Helvetica"/>
                <a:cs typeface="Helvetica"/>
              </a:rPr>
              <a:t>Areas of study:  </a:t>
            </a:r>
            <a:r>
              <a:rPr lang="en-GB" sz="1400" dirty="0" smtClean="0">
                <a:solidFill>
                  <a:srgbClr val="FF0000"/>
                </a:solidFill>
                <a:latin typeface="Helvetica"/>
                <a:cs typeface="Helvetica"/>
              </a:rPr>
              <a:t>Bench Skills </a:t>
            </a:r>
            <a:r>
              <a:rPr lang="en-GB" sz="1400" dirty="0" smtClean="0">
                <a:latin typeface="Helvetica"/>
                <a:cs typeface="Helvetica"/>
              </a:rPr>
              <a:t>/ Machine Processes / Fabrication &amp; Thermal Joining</a:t>
            </a:r>
          </a:p>
          <a:p>
            <a:pPr algn="ctr"/>
            <a:endParaRPr lang="en-GB" sz="1800" dirty="0">
              <a:latin typeface="Helvetica"/>
              <a:cs typeface="Helvetica"/>
            </a:endParaRPr>
          </a:p>
        </p:txBody>
      </p:sp>
      <p:sp>
        <p:nvSpPr>
          <p:cNvPr id="9" name="Title 1"/>
          <p:cNvSpPr txBox="1">
            <a:spLocks/>
          </p:cNvSpPr>
          <p:nvPr/>
        </p:nvSpPr>
        <p:spPr>
          <a:xfrm>
            <a:off x="1524000" y="990600"/>
            <a:ext cx="76200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smtClean="0">
                <a:ln>
                  <a:noFill/>
                </a:ln>
                <a:solidFill>
                  <a:schemeClr val="tx1"/>
                </a:solidFill>
                <a:effectLst/>
                <a:uLnTx/>
                <a:uFillTx/>
                <a:latin typeface="Helvetica"/>
                <a:ea typeface="+mj-ea"/>
                <a:cs typeface="Helvetica"/>
              </a:rPr>
              <a:t>Practical Metalworking</a:t>
            </a:r>
            <a:endParaRPr kumimoji="0" lang="en-GB" sz="4000" b="1" i="0" u="none" strike="noStrike" kern="1200" cap="none" spc="0" normalizeH="0" baseline="0" noProof="0" dirty="0">
              <a:ln>
                <a:noFill/>
              </a:ln>
              <a:solidFill>
                <a:schemeClr val="tx1"/>
              </a:solidFill>
              <a:effectLst/>
              <a:uLnTx/>
              <a:uFillTx/>
              <a:latin typeface="Helvetica"/>
              <a:ea typeface="+mj-ea"/>
              <a:cs typeface="Helvetica"/>
            </a:endParaRPr>
          </a:p>
        </p:txBody>
      </p:sp>
      <p:cxnSp>
        <p:nvCxnSpPr>
          <p:cNvPr id="10" name="Straight Connector 9"/>
          <p:cNvCxnSpPr/>
          <p:nvPr/>
        </p:nvCxnSpPr>
        <p:spPr>
          <a:xfrm>
            <a:off x="2590800" y="2514600"/>
            <a:ext cx="5472000"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1524000" y="609600"/>
            <a:ext cx="7620000" cy="523220"/>
          </a:xfrm>
          <a:prstGeom prst="rect">
            <a:avLst/>
          </a:prstGeom>
        </p:spPr>
        <p:txBody>
          <a:bodyPr wrap="square">
            <a:spAutoFit/>
          </a:bodyPr>
          <a:lstStyle/>
          <a:p>
            <a:pPr algn="ctr"/>
            <a:r>
              <a:rPr lang="en-GB" sz="2800" dirty="0" smtClean="0">
                <a:solidFill>
                  <a:schemeClr val="bg1">
                    <a:lumMod val="75000"/>
                  </a:schemeClr>
                </a:solidFill>
                <a:latin typeface="Helvetica"/>
                <a:cs typeface="Helvetica"/>
              </a:rPr>
              <a:t>National 5</a:t>
            </a:r>
          </a:p>
        </p:txBody>
      </p:sp>
      <p:pic>
        <p:nvPicPr>
          <p:cNvPr id="12" name="Picture 11" descr="Branding Logo 1.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Tree>
    <p:extLst>
      <p:ext uri="{BB962C8B-B14F-4D97-AF65-F5344CB8AC3E}">
        <p14:creationId xmlns:p14="http://schemas.microsoft.com/office/powerpoint/2010/main" val="3008538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90600"/>
            <a:ext cx="7620000" cy="1470025"/>
          </a:xfrm>
        </p:spPr>
        <p:txBody>
          <a:bodyPr>
            <a:normAutofit/>
          </a:bodyPr>
          <a:lstStyle/>
          <a:p>
            <a:r>
              <a:rPr lang="en-GB" sz="4000" b="1" dirty="0" smtClean="0">
                <a:latin typeface="Helvetica"/>
                <a:cs typeface="Helvetica"/>
              </a:rPr>
              <a:t>Practical Metalworking</a:t>
            </a:r>
            <a:endParaRPr lang="en-GB" sz="4000" b="1" dirty="0">
              <a:latin typeface="Helvetica"/>
              <a:cs typeface="Helvetica"/>
            </a:endParaRPr>
          </a:p>
        </p:txBody>
      </p:sp>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cxnSp>
        <p:nvCxnSpPr>
          <p:cNvPr id="15" name="Straight Connector 14"/>
          <p:cNvCxnSpPr/>
          <p:nvPr/>
        </p:nvCxnSpPr>
        <p:spPr>
          <a:xfrm>
            <a:off x="2590800" y="2514600"/>
            <a:ext cx="5472000" cy="0"/>
          </a:xfrm>
          <a:prstGeom prst="line">
            <a:avLst/>
          </a:prstGeom>
          <a:ln w="635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1524000" y="609600"/>
            <a:ext cx="7620000" cy="523220"/>
          </a:xfrm>
          <a:prstGeom prst="rect">
            <a:avLst/>
          </a:prstGeom>
        </p:spPr>
        <p:txBody>
          <a:bodyPr wrap="square">
            <a:spAutoFit/>
          </a:bodyPr>
          <a:lstStyle/>
          <a:p>
            <a:pPr algn="ctr"/>
            <a:r>
              <a:rPr lang="en-GB" sz="2800" dirty="0" smtClean="0">
                <a:solidFill>
                  <a:schemeClr val="bg1">
                    <a:lumMod val="75000"/>
                  </a:schemeClr>
                </a:solidFill>
                <a:latin typeface="Helvetica"/>
                <a:cs typeface="Helvetica"/>
              </a:rPr>
              <a:t>National 5</a:t>
            </a:r>
          </a:p>
        </p:txBody>
      </p:sp>
      <p:pic>
        <p:nvPicPr>
          <p:cNvPr id="7" name="Picture 6"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9" name="Subtitle 2"/>
          <p:cNvSpPr>
            <a:spLocks noGrp="1"/>
          </p:cNvSpPr>
          <p:nvPr>
            <p:ph type="subTitle" idx="1"/>
          </p:nvPr>
        </p:nvSpPr>
        <p:spPr>
          <a:xfrm>
            <a:off x="1524000" y="2667000"/>
            <a:ext cx="7620000" cy="3886200"/>
          </a:xfrm>
        </p:spPr>
        <p:txBody>
          <a:bodyPr>
            <a:normAutofit/>
          </a:bodyPr>
          <a:lstStyle/>
          <a:p>
            <a:endParaRPr lang="en-GB" dirty="0" smtClean="0">
              <a:latin typeface="Helvetica"/>
              <a:cs typeface="Helvetica"/>
            </a:endParaRPr>
          </a:p>
          <a:p>
            <a:r>
              <a:rPr lang="en-GB" sz="2400" dirty="0" smtClean="0">
                <a:solidFill>
                  <a:srgbClr val="FF0000"/>
                </a:solidFill>
                <a:latin typeface="Helvetica"/>
                <a:cs typeface="Helvetica"/>
              </a:rPr>
              <a:t>Unit 1: Bench Skills</a:t>
            </a:r>
            <a:endParaRPr lang="en-GB" sz="2400" dirty="0">
              <a:solidFill>
                <a:srgbClr val="FF0000"/>
              </a:solidFill>
              <a:latin typeface="Helvetica"/>
              <a:cs typeface="Helvetica"/>
            </a:endParaRPr>
          </a:p>
          <a:p>
            <a:endParaRPr lang="en-GB" sz="2400" dirty="0" smtClean="0">
              <a:solidFill>
                <a:srgbClr val="FF0000"/>
              </a:solidFill>
              <a:latin typeface="Helvetica"/>
              <a:cs typeface="Helvetica"/>
            </a:endParaRPr>
          </a:p>
          <a:p>
            <a:r>
              <a:rPr lang="en-GB" sz="2400" dirty="0" smtClean="0">
                <a:solidFill>
                  <a:srgbClr val="FF0000"/>
                </a:solidFill>
                <a:latin typeface="Helvetica"/>
                <a:cs typeface="Helvetica"/>
              </a:rPr>
              <a:t>- Riveting</a:t>
            </a:r>
          </a:p>
          <a:p>
            <a:endParaRPr lang="en-GB" sz="1800" i="1" smtClean="0">
              <a:solidFill>
                <a:srgbClr val="FF0000"/>
              </a:solidFill>
              <a:latin typeface="Helvetica"/>
              <a:cs typeface="Helvetica"/>
            </a:endParaRPr>
          </a:p>
          <a:p>
            <a:r>
              <a:rPr lang="en-GB" sz="1800" i="1" smtClean="0">
                <a:solidFill>
                  <a:srgbClr val="FF0000"/>
                </a:solidFill>
                <a:latin typeface="Helvetica"/>
                <a:cs typeface="Helvetica"/>
              </a:rPr>
              <a:t>Safety </a:t>
            </a:r>
            <a:r>
              <a:rPr lang="en-GB" sz="1800" i="1" dirty="0" smtClean="0">
                <a:solidFill>
                  <a:srgbClr val="FF0000"/>
                </a:solidFill>
                <a:latin typeface="Helvetica"/>
                <a:cs typeface="Helvetica"/>
              </a:rPr>
              <a:t>Rating: (Low)</a:t>
            </a:r>
            <a:endParaRPr lang="en-GB" sz="1800" i="1" dirty="0">
              <a:solidFill>
                <a:srgbClr val="FF0000"/>
              </a:solidFill>
              <a:latin typeface="Helvetica"/>
              <a:cs typeface="Helvetica"/>
            </a:endParaRPr>
          </a:p>
          <a:p>
            <a:pPr>
              <a:lnSpc>
                <a:spcPct val="50000"/>
              </a:lnSpc>
            </a:pPr>
            <a:endParaRPr lang="en-GB" sz="2400" dirty="0" smtClean="0">
              <a:solidFill>
                <a:srgbClr val="FF0000"/>
              </a:solidFill>
              <a:latin typeface="Helvetica"/>
              <a:cs typeface="Helvetic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Skills: Riveting</a:t>
            </a:r>
            <a:endParaRPr lang="en-GB" sz="3200" b="1" u="sng" dirty="0">
              <a:latin typeface="Helvetica"/>
              <a:cs typeface="Helvetica"/>
            </a:endParaRPr>
          </a:p>
        </p:txBody>
      </p:sp>
      <p:sp>
        <p:nvSpPr>
          <p:cNvPr id="12" name="Content Placeholder 2"/>
          <p:cNvSpPr txBox="1">
            <a:spLocks/>
          </p:cNvSpPr>
          <p:nvPr/>
        </p:nvSpPr>
        <p:spPr>
          <a:xfrm>
            <a:off x="2133600" y="1447800"/>
            <a:ext cx="6400800" cy="2209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latin typeface="Helvetica"/>
                <a:cs typeface="Helvetica"/>
              </a:rPr>
              <a:t>Riveting is the process of joining two or more pieces of metal together permanently. The process uses </a:t>
            </a:r>
            <a:r>
              <a:rPr lang="en-US" sz="1800" dirty="0" smtClean="0">
                <a:latin typeface="Helvetica"/>
                <a:cs typeface="Helvetica"/>
              </a:rPr>
              <a:t>metal plugs</a:t>
            </a:r>
            <a:r>
              <a:rPr lang="en-US" sz="1800" dirty="0">
                <a:latin typeface="Helvetica"/>
                <a:cs typeface="Helvetica"/>
              </a:rPr>
              <a:t>, more commonly known as rivets. To form the joint, the shank of the rivet is passed through a </a:t>
            </a:r>
            <a:r>
              <a:rPr lang="en-US" sz="1800" dirty="0" smtClean="0">
                <a:latin typeface="Helvetica"/>
                <a:cs typeface="Helvetica"/>
              </a:rPr>
              <a:t>previously drilled </a:t>
            </a:r>
            <a:r>
              <a:rPr lang="en-US" sz="1800" dirty="0">
                <a:latin typeface="Helvetica"/>
                <a:cs typeface="Helvetica"/>
              </a:rPr>
              <a:t>hole in the components to be joined, it is then cut to size and spread or shaped, thus preventing the parts from separating. </a:t>
            </a:r>
            <a:endParaRPr lang="en-US" sz="1800" dirty="0" smtClean="0">
              <a:latin typeface="Helvetica"/>
              <a:cs typeface="Helvetica"/>
            </a:endParaRPr>
          </a:p>
          <a:p>
            <a:pPr marL="0" indent="0">
              <a:buNone/>
            </a:pPr>
            <a:endParaRPr lang="en-GB" sz="1800" dirty="0" smtClean="0">
              <a:latin typeface="Helvetica"/>
              <a:cs typeface="Helvetica"/>
            </a:endParaRPr>
          </a:p>
        </p:txBody>
      </p:sp>
      <p:pic>
        <p:nvPicPr>
          <p:cNvPr id="2" name="Picture 1" descr="rivcut6.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3581400"/>
            <a:ext cx="3962400" cy="2819400"/>
          </a:xfrm>
          <a:prstGeom prst="rect">
            <a:avLst/>
          </a:prstGeom>
        </p:spPr>
      </p:pic>
      <p:sp>
        <p:nvSpPr>
          <p:cNvPr id="3" name="Rectangle 2"/>
          <p:cNvSpPr/>
          <p:nvPr/>
        </p:nvSpPr>
        <p:spPr>
          <a:xfrm>
            <a:off x="5715000" y="5410200"/>
            <a:ext cx="689113" cy="38213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02760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nner.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Skills: Riveting</a:t>
            </a:r>
            <a:endParaRPr lang="en-GB" sz="3200" b="1" u="sng" dirty="0">
              <a:latin typeface="Helvetica"/>
              <a:cs typeface="Helvetica"/>
            </a:endParaRPr>
          </a:p>
        </p:txBody>
      </p:sp>
      <p:sp>
        <p:nvSpPr>
          <p:cNvPr id="12" name="Content Placeholder 2"/>
          <p:cNvSpPr txBox="1">
            <a:spLocks/>
          </p:cNvSpPr>
          <p:nvPr/>
        </p:nvSpPr>
        <p:spPr>
          <a:xfrm>
            <a:off x="2057400" y="1219200"/>
            <a:ext cx="6553200" cy="2362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u="sng" dirty="0" smtClean="0">
                <a:latin typeface="Helvetica"/>
                <a:cs typeface="Helvetica"/>
              </a:rPr>
              <a:t>Rivets</a:t>
            </a:r>
          </a:p>
          <a:p>
            <a:pPr marL="0" indent="0">
              <a:lnSpc>
                <a:spcPct val="50000"/>
              </a:lnSpc>
              <a:buNone/>
            </a:pPr>
            <a:endParaRPr lang="en-US" sz="1800" dirty="0">
              <a:latin typeface="Helvetica"/>
              <a:cs typeface="Helvetica"/>
            </a:endParaRPr>
          </a:p>
          <a:p>
            <a:pPr marL="0" indent="0">
              <a:buNone/>
            </a:pPr>
            <a:r>
              <a:rPr lang="en-US" sz="1800" dirty="0" smtClean="0">
                <a:latin typeface="Helvetica"/>
                <a:cs typeface="Helvetica"/>
              </a:rPr>
              <a:t>Rivets </a:t>
            </a:r>
            <a:r>
              <a:rPr lang="en-US" sz="1800" dirty="0">
                <a:latin typeface="Helvetica"/>
                <a:cs typeface="Helvetica"/>
              </a:rPr>
              <a:t>are </a:t>
            </a:r>
            <a:r>
              <a:rPr lang="en-US" sz="1800" dirty="0" smtClean="0">
                <a:latin typeface="Helvetica"/>
                <a:cs typeface="Helvetica"/>
              </a:rPr>
              <a:t>classified </a:t>
            </a:r>
            <a:r>
              <a:rPr lang="en-US" sz="1800" dirty="0">
                <a:latin typeface="Helvetica"/>
                <a:cs typeface="Helvetica"/>
              </a:rPr>
              <a:t>by the shape of the head, their diameter and length. Common rivet head shapes are round (or snap), countersunk, pan and </a:t>
            </a:r>
            <a:r>
              <a:rPr lang="en-US" sz="1800" dirty="0" smtClean="0">
                <a:latin typeface="Helvetica"/>
                <a:cs typeface="Helvetica"/>
              </a:rPr>
              <a:t>flat</a:t>
            </a:r>
            <a:r>
              <a:rPr lang="en-US" sz="1800" dirty="0">
                <a:latin typeface="Helvetica"/>
                <a:cs typeface="Helvetica"/>
              </a:rPr>
              <a:t>. Other types of rivet </a:t>
            </a:r>
            <a:r>
              <a:rPr lang="en-US" sz="1800" dirty="0" smtClean="0">
                <a:latin typeface="Helvetica"/>
                <a:cs typeface="Helvetica"/>
              </a:rPr>
              <a:t>you may find </a:t>
            </a:r>
            <a:r>
              <a:rPr lang="en-US" sz="1800" dirty="0">
                <a:latin typeface="Helvetica"/>
                <a:cs typeface="Helvetica"/>
              </a:rPr>
              <a:t>in the workshop are </a:t>
            </a:r>
            <a:r>
              <a:rPr lang="en-US" sz="1800" i="1" dirty="0">
                <a:latin typeface="Helvetica"/>
                <a:cs typeface="Helvetica"/>
              </a:rPr>
              <a:t>BIFURCATED</a:t>
            </a:r>
            <a:r>
              <a:rPr lang="en-US" sz="1800" dirty="0">
                <a:latin typeface="Helvetica"/>
                <a:cs typeface="Helvetica"/>
              </a:rPr>
              <a:t> and </a:t>
            </a:r>
            <a:r>
              <a:rPr lang="en-US" sz="1800" i="1" dirty="0">
                <a:latin typeface="Helvetica"/>
                <a:cs typeface="Helvetica"/>
              </a:rPr>
              <a:t>POP</a:t>
            </a:r>
            <a:r>
              <a:rPr lang="en-US" sz="1800" dirty="0">
                <a:latin typeface="Helvetica"/>
                <a:cs typeface="Helvetica"/>
              </a:rPr>
              <a:t> rivets. In general the type of work at hand will </a:t>
            </a:r>
            <a:r>
              <a:rPr lang="en-US" sz="1800" dirty="0" smtClean="0">
                <a:latin typeface="Helvetica"/>
                <a:cs typeface="Helvetica"/>
              </a:rPr>
              <a:t>determine </a:t>
            </a:r>
            <a:r>
              <a:rPr lang="en-US" sz="1800" dirty="0">
                <a:latin typeface="Helvetica"/>
                <a:cs typeface="Helvetica"/>
              </a:rPr>
              <a:t>the type of rivet to use. </a:t>
            </a:r>
            <a:endParaRPr lang="en-US" sz="1800" dirty="0" smtClean="0">
              <a:latin typeface="Helvetica"/>
              <a:cs typeface="Helvetica"/>
            </a:endParaRPr>
          </a:p>
          <a:p>
            <a:pPr marL="0" indent="0">
              <a:buNone/>
            </a:pPr>
            <a:endParaRPr lang="en-GB" sz="1800" dirty="0" smtClean="0">
              <a:latin typeface="Helvetica"/>
              <a:cs typeface="Helvetica"/>
            </a:endParaRPr>
          </a:p>
        </p:txBody>
      </p:sp>
      <p:sp>
        <p:nvSpPr>
          <p:cNvPr id="3" name="Rectangle 2"/>
          <p:cNvSpPr/>
          <p:nvPr/>
        </p:nvSpPr>
        <p:spPr>
          <a:xfrm>
            <a:off x="5791200" y="5486400"/>
            <a:ext cx="609600" cy="304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6" name="Picture 5" descr="Screen Shot 2017-08-02 at 22.02.5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6400" y="3581400"/>
            <a:ext cx="3330185" cy="2794904"/>
          </a:xfrm>
          <a:prstGeom prst="rect">
            <a:avLst/>
          </a:prstGeom>
        </p:spPr>
      </p:pic>
      <p:sp>
        <p:nvSpPr>
          <p:cNvPr id="7" name="TextBox 6"/>
          <p:cNvSpPr txBox="1"/>
          <p:nvPr/>
        </p:nvSpPr>
        <p:spPr>
          <a:xfrm>
            <a:off x="2057400" y="3657600"/>
            <a:ext cx="3276600" cy="2862323"/>
          </a:xfrm>
          <a:prstGeom prst="rect">
            <a:avLst/>
          </a:prstGeom>
          <a:noFill/>
        </p:spPr>
        <p:txBody>
          <a:bodyPr wrap="square" rtlCol="0">
            <a:spAutoFit/>
          </a:bodyPr>
          <a:lstStyle/>
          <a:p>
            <a:r>
              <a:rPr lang="en-US" dirty="0">
                <a:latin typeface="Helvetica"/>
                <a:cs typeface="Helvetica"/>
              </a:rPr>
              <a:t>Rivets are made in most types of metal; e.g. mild steel, copper, stainless steel, brass, </a:t>
            </a:r>
            <a:r>
              <a:rPr lang="en-US" dirty="0" err="1">
                <a:latin typeface="Helvetica"/>
                <a:cs typeface="Helvetica"/>
              </a:rPr>
              <a:t>aluminium</a:t>
            </a:r>
            <a:r>
              <a:rPr lang="en-US" dirty="0">
                <a:latin typeface="Helvetica"/>
                <a:cs typeface="Helvetica"/>
              </a:rPr>
              <a:t>. When using a rivet always ensure that the rivet being used is the same material </a:t>
            </a:r>
            <a:r>
              <a:rPr lang="en-US" dirty="0" smtClean="0">
                <a:latin typeface="Helvetica"/>
                <a:cs typeface="Helvetica"/>
              </a:rPr>
              <a:t>as </a:t>
            </a:r>
            <a:r>
              <a:rPr lang="en-US" dirty="0">
                <a:latin typeface="Helvetica"/>
                <a:cs typeface="Helvetica"/>
              </a:rPr>
              <a:t>the metals being joined or it </a:t>
            </a:r>
            <a:r>
              <a:rPr lang="en-US" dirty="0" smtClean="0">
                <a:latin typeface="Helvetica"/>
                <a:cs typeface="Helvetica"/>
              </a:rPr>
              <a:t>can </a:t>
            </a:r>
            <a:r>
              <a:rPr lang="en-US" dirty="0">
                <a:latin typeface="Helvetica"/>
                <a:cs typeface="Helvetica"/>
              </a:rPr>
              <a:t>result </a:t>
            </a:r>
            <a:r>
              <a:rPr lang="en-US" dirty="0" smtClean="0">
                <a:latin typeface="Helvetica"/>
                <a:cs typeface="Helvetica"/>
              </a:rPr>
              <a:t>in aggravated </a:t>
            </a:r>
            <a:r>
              <a:rPr lang="en-US" dirty="0">
                <a:latin typeface="Helvetica"/>
                <a:cs typeface="Helvetica"/>
              </a:rPr>
              <a:t>corrosion at the rivet site. </a:t>
            </a:r>
          </a:p>
        </p:txBody>
      </p:sp>
    </p:spTree>
    <p:extLst>
      <p:ext uri="{BB962C8B-B14F-4D97-AF65-F5344CB8AC3E}">
        <p14:creationId xmlns:p14="http://schemas.microsoft.com/office/powerpoint/2010/main" val="1720945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7-08-02 at 22.21.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4648200"/>
            <a:ext cx="2438400" cy="1726223"/>
          </a:xfrm>
          <a:prstGeom prst="rect">
            <a:avLst/>
          </a:prstGeom>
        </p:spPr>
      </p:pic>
      <p:pic>
        <p:nvPicPr>
          <p:cNvPr id="2" name="Picture 1" descr="Screen Shot 2017-08-02 at 22.20.5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2286000"/>
            <a:ext cx="2496671" cy="1371600"/>
          </a:xfrm>
          <a:prstGeom prst="rect">
            <a:avLst/>
          </a:prstGeom>
        </p:spPr>
      </p:pic>
      <p:pic>
        <p:nvPicPr>
          <p:cNvPr id="13" name="Picture 12" descr="banner.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Skills: Riveting</a:t>
            </a:r>
            <a:endParaRPr lang="en-GB" sz="3200" b="1" u="sng" dirty="0">
              <a:latin typeface="Helvetica"/>
              <a:cs typeface="Helvetica"/>
            </a:endParaRPr>
          </a:p>
        </p:txBody>
      </p:sp>
      <p:sp>
        <p:nvSpPr>
          <p:cNvPr id="3" name="Rectangle 2"/>
          <p:cNvSpPr/>
          <p:nvPr/>
        </p:nvSpPr>
        <p:spPr>
          <a:xfrm>
            <a:off x="5791200" y="5486400"/>
            <a:ext cx="609600" cy="3048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Content Placeholder 2"/>
          <p:cNvSpPr txBox="1">
            <a:spLocks/>
          </p:cNvSpPr>
          <p:nvPr/>
        </p:nvSpPr>
        <p:spPr>
          <a:xfrm>
            <a:off x="1524000" y="1295400"/>
            <a:ext cx="7620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Snap Head Riveting Process</a:t>
            </a:r>
          </a:p>
          <a:p>
            <a:pPr marL="0" indent="0" algn="ctr">
              <a:buFont typeface="Arial" pitchFamily="34" charset="0"/>
              <a:buNone/>
            </a:pPr>
            <a:r>
              <a:rPr lang="en-GB" sz="1800" dirty="0" smtClean="0">
                <a:latin typeface="Helvetica"/>
                <a:cs typeface="Helvetica"/>
              </a:rPr>
              <a:t> </a:t>
            </a:r>
          </a:p>
        </p:txBody>
      </p:sp>
      <p:sp>
        <p:nvSpPr>
          <p:cNvPr id="10" name="Rectangle 9"/>
          <p:cNvSpPr/>
          <p:nvPr/>
        </p:nvSpPr>
        <p:spPr>
          <a:xfrm>
            <a:off x="1828800" y="1905000"/>
            <a:ext cx="4191000" cy="2585323"/>
          </a:xfrm>
          <a:prstGeom prst="rect">
            <a:avLst/>
          </a:prstGeom>
        </p:spPr>
        <p:txBody>
          <a:bodyPr wrap="square">
            <a:spAutoFit/>
          </a:bodyPr>
          <a:lstStyle/>
          <a:p>
            <a:r>
              <a:rPr lang="en-US" dirty="0">
                <a:latin typeface="Helvetica"/>
                <a:cs typeface="Helvetica"/>
              </a:rPr>
              <a:t>In the sketch shown opposite the rivet is placed through the two sheets of metal. The shank of the rivet is then cut to the desired length. This length is generally 1.5 times the </a:t>
            </a:r>
            <a:r>
              <a:rPr lang="en-US" dirty="0" smtClean="0">
                <a:latin typeface="Helvetica"/>
                <a:cs typeface="Helvetica"/>
              </a:rPr>
              <a:t>diameter </a:t>
            </a:r>
            <a:r>
              <a:rPr lang="en-US" dirty="0">
                <a:latin typeface="Helvetica"/>
                <a:cs typeface="Helvetica"/>
              </a:rPr>
              <a:t>of the rivet. E.g. if the diameter of the rivet is 5mm then the length to be </a:t>
            </a:r>
            <a:endParaRPr lang="en-US" dirty="0" smtClean="0">
              <a:latin typeface="Helvetica"/>
              <a:cs typeface="Helvetica"/>
            </a:endParaRPr>
          </a:p>
          <a:p>
            <a:r>
              <a:rPr lang="en-US" dirty="0" smtClean="0">
                <a:latin typeface="Helvetica"/>
                <a:cs typeface="Helvetica"/>
              </a:rPr>
              <a:t>measured </a:t>
            </a:r>
            <a:r>
              <a:rPr lang="en-US" dirty="0">
                <a:latin typeface="Helvetica"/>
                <a:cs typeface="Helvetica"/>
              </a:rPr>
              <a:t>above the sheet metal on the shank will be 5mm x 1.5 = 7.5mm. </a:t>
            </a:r>
          </a:p>
        </p:txBody>
      </p:sp>
      <p:sp>
        <p:nvSpPr>
          <p:cNvPr id="11" name="Rectangle 10"/>
          <p:cNvSpPr/>
          <p:nvPr/>
        </p:nvSpPr>
        <p:spPr>
          <a:xfrm>
            <a:off x="6248400" y="2057400"/>
            <a:ext cx="2514600" cy="190500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rgbClr val="FF0000"/>
                </a:solidFill>
              </a:ln>
              <a:noFill/>
            </a:endParaRPr>
          </a:p>
        </p:txBody>
      </p:sp>
      <p:sp>
        <p:nvSpPr>
          <p:cNvPr id="14" name="Rectangle 13"/>
          <p:cNvSpPr/>
          <p:nvPr/>
        </p:nvSpPr>
        <p:spPr>
          <a:xfrm>
            <a:off x="6248400" y="4572000"/>
            <a:ext cx="2514600" cy="190500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rgbClr val="FF0000"/>
                </a:solidFill>
              </a:ln>
              <a:noFill/>
            </a:endParaRPr>
          </a:p>
        </p:txBody>
      </p:sp>
      <p:sp>
        <p:nvSpPr>
          <p:cNvPr id="18" name="Rectangle 17"/>
          <p:cNvSpPr/>
          <p:nvPr/>
        </p:nvSpPr>
        <p:spPr>
          <a:xfrm>
            <a:off x="1828800" y="4648200"/>
            <a:ext cx="4114800" cy="1477328"/>
          </a:xfrm>
          <a:prstGeom prst="rect">
            <a:avLst/>
          </a:prstGeom>
        </p:spPr>
        <p:txBody>
          <a:bodyPr wrap="square">
            <a:spAutoFit/>
          </a:bodyPr>
          <a:lstStyle/>
          <a:p>
            <a:r>
              <a:rPr lang="en-US" dirty="0">
                <a:latin typeface="Helvetica"/>
                <a:cs typeface="Helvetica"/>
              </a:rPr>
              <a:t>The next stage of the operation is to shape the shank of the rivet to the approximate shape of the </a:t>
            </a:r>
            <a:r>
              <a:rPr lang="en-US" dirty="0" smtClean="0">
                <a:latin typeface="Helvetica"/>
                <a:cs typeface="Helvetica"/>
              </a:rPr>
              <a:t>final </a:t>
            </a:r>
            <a:r>
              <a:rPr lang="en-US" dirty="0">
                <a:latin typeface="Helvetica"/>
                <a:cs typeface="Helvetica"/>
              </a:rPr>
              <a:t>head using the </a:t>
            </a:r>
            <a:r>
              <a:rPr lang="en-US" dirty="0" smtClean="0">
                <a:latin typeface="Helvetica"/>
                <a:cs typeface="Helvetica"/>
              </a:rPr>
              <a:t>ball end of the Ball </a:t>
            </a:r>
            <a:r>
              <a:rPr lang="en-US" dirty="0" err="1">
                <a:latin typeface="Helvetica"/>
                <a:cs typeface="Helvetica"/>
              </a:rPr>
              <a:t>Pien</a:t>
            </a:r>
            <a:r>
              <a:rPr lang="en-US" dirty="0">
                <a:latin typeface="Helvetica"/>
                <a:cs typeface="Helvetica"/>
              </a:rPr>
              <a:t> hammer. </a:t>
            </a:r>
          </a:p>
        </p:txBody>
      </p:sp>
    </p:spTree>
    <p:extLst>
      <p:ext uri="{BB962C8B-B14F-4D97-AF65-F5344CB8AC3E}">
        <p14:creationId xmlns:p14="http://schemas.microsoft.com/office/powerpoint/2010/main" val="24556618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7-08-02 at 22.21.5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1436" y="5181600"/>
            <a:ext cx="2505364" cy="1016000"/>
          </a:xfrm>
          <a:prstGeom prst="rect">
            <a:avLst/>
          </a:prstGeom>
        </p:spPr>
      </p:pic>
      <p:pic>
        <p:nvPicPr>
          <p:cNvPr id="7" name="Picture 6" descr="Screen Shot 2017-08-02 at 22.21.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2057400"/>
            <a:ext cx="1828800" cy="2667000"/>
          </a:xfrm>
          <a:prstGeom prst="rect">
            <a:avLst/>
          </a:prstGeom>
        </p:spPr>
      </p:pic>
      <p:pic>
        <p:nvPicPr>
          <p:cNvPr id="13" name="Picture 12" descr="banner.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pic>
        <p:nvPicPr>
          <p:cNvPr id="5" name="Picture 4" descr="Branding Logo 1.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4" name="Title 1"/>
          <p:cNvSpPr>
            <a:spLocks noGrp="1"/>
          </p:cNvSpPr>
          <p:nvPr>
            <p:ph type="title"/>
          </p:nvPr>
        </p:nvSpPr>
        <p:spPr>
          <a:xfrm>
            <a:off x="1524000" y="0"/>
            <a:ext cx="7620000" cy="1417639"/>
          </a:xfrm>
        </p:spPr>
        <p:txBody>
          <a:bodyPr>
            <a:normAutofit/>
          </a:bodyPr>
          <a:lstStyle/>
          <a:p>
            <a:r>
              <a:rPr lang="en-GB" sz="3200" b="1" u="sng" dirty="0" smtClean="0">
                <a:latin typeface="Helvetica"/>
                <a:cs typeface="Helvetica"/>
              </a:rPr>
              <a:t>Bench Skills: Riveting</a:t>
            </a:r>
            <a:endParaRPr lang="en-GB" sz="3200" b="1" u="sng" dirty="0">
              <a:latin typeface="Helvetica"/>
              <a:cs typeface="Helvetica"/>
            </a:endParaRPr>
          </a:p>
        </p:txBody>
      </p:sp>
      <p:sp>
        <p:nvSpPr>
          <p:cNvPr id="9" name="Content Placeholder 2"/>
          <p:cNvSpPr txBox="1">
            <a:spLocks/>
          </p:cNvSpPr>
          <p:nvPr/>
        </p:nvSpPr>
        <p:spPr>
          <a:xfrm>
            <a:off x="1524000" y="1295400"/>
            <a:ext cx="7620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GB" sz="1800" b="1" u="sng" dirty="0" smtClean="0">
                <a:latin typeface="Helvetica"/>
                <a:cs typeface="Helvetica"/>
              </a:rPr>
              <a:t>Snap Head Riveting Process</a:t>
            </a:r>
          </a:p>
          <a:p>
            <a:pPr marL="0" indent="0" algn="ctr">
              <a:buFont typeface="Arial" pitchFamily="34" charset="0"/>
              <a:buNone/>
            </a:pPr>
            <a:r>
              <a:rPr lang="en-GB" sz="1800" dirty="0" smtClean="0">
                <a:latin typeface="Helvetica"/>
                <a:cs typeface="Helvetica"/>
              </a:rPr>
              <a:t> </a:t>
            </a:r>
          </a:p>
        </p:txBody>
      </p:sp>
      <p:sp>
        <p:nvSpPr>
          <p:cNvPr id="10" name="Rectangle 9"/>
          <p:cNvSpPr/>
          <p:nvPr/>
        </p:nvSpPr>
        <p:spPr>
          <a:xfrm>
            <a:off x="1828800" y="1905000"/>
            <a:ext cx="4038600" cy="2939266"/>
          </a:xfrm>
          <a:prstGeom prst="rect">
            <a:avLst/>
          </a:prstGeom>
        </p:spPr>
        <p:txBody>
          <a:bodyPr wrap="square">
            <a:spAutoFit/>
          </a:bodyPr>
          <a:lstStyle/>
          <a:p>
            <a:r>
              <a:rPr lang="en-US" dirty="0">
                <a:latin typeface="Helvetica"/>
                <a:cs typeface="Helvetica"/>
              </a:rPr>
              <a:t>The </a:t>
            </a:r>
            <a:r>
              <a:rPr lang="en-US" dirty="0" smtClean="0">
                <a:latin typeface="Helvetica"/>
                <a:cs typeface="Helvetica"/>
              </a:rPr>
              <a:t>final </a:t>
            </a:r>
            <a:r>
              <a:rPr lang="en-US" dirty="0">
                <a:latin typeface="Helvetica"/>
                <a:cs typeface="Helvetica"/>
              </a:rPr>
              <a:t>stage is to place one rivet set into an Engineers vice, place the rounded head of the rivet into the indent in the rivet set as shown. Next place the other half of the rivet set on top of the shaped head and hit it with a hammer until desired shaped has been achieved. </a:t>
            </a:r>
            <a:endParaRPr lang="en-US" dirty="0" smtClean="0">
              <a:latin typeface="Helvetica"/>
              <a:cs typeface="Helvetica"/>
            </a:endParaRPr>
          </a:p>
          <a:p>
            <a:pPr>
              <a:lnSpc>
                <a:spcPct val="50000"/>
              </a:lnSpc>
            </a:pPr>
            <a:endParaRPr lang="en-US" dirty="0">
              <a:latin typeface="Helvetica"/>
              <a:cs typeface="Helvetica"/>
            </a:endParaRPr>
          </a:p>
          <a:p>
            <a:r>
              <a:rPr lang="en-US" sz="1600" i="1" dirty="0" smtClean="0">
                <a:solidFill>
                  <a:srgbClr val="FF0000"/>
                </a:solidFill>
                <a:latin typeface="Arial"/>
                <a:cs typeface="Arial"/>
              </a:rPr>
              <a:t>You should already be familiar with the rivet ‘Set &amp; Snap’ from earlier lessons.</a:t>
            </a:r>
            <a:endParaRPr lang="en-US" sz="1600" i="1" dirty="0">
              <a:solidFill>
                <a:srgbClr val="FF0000"/>
              </a:solidFill>
              <a:latin typeface="Arial"/>
              <a:cs typeface="Arial"/>
            </a:endParaRPr>
          </a:p>
        </p:txBody>
      </p:sp>
      <p:sp>
        <p:nvSpPr>
          <p:cNvPr id="11" name="Rectangle 10"/>
          <p:cNvSpPr/>
          <p:nvPr/>
        </p:nvSpPr>
        <p:spPr>
          <a:xfrm>
            <a:off x="6096000" y="2057400"/>
            <a:ext cx="2667000" cy="266700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rgbClr val="FF0000"/>
                </a:solidFill>
              </a:ln>
              <a:noFill/>
            </a:endParaRPr>
          </a:p>
        </p:txBody>
      </p:sp>
      <p:sp>
        <p:nvSpPr>
          <p:cNvPr id="14" name="Rectangle 13"/>
          <p:cNvSpPr/>
          <p:nvPr/>
        </p:nvSpPr>
        <p:spPr>
          <a:xfrm>
            <a:off x="6096000" y="5029200"/>
            <a:ext cx="2667000" cy="144780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38100" cmpd="sng">
                <a:solidFill>
                  <a:srgbClr val="FF0000"/>
                </a:solidFill>
              </a:ln>
              <a:noFill/>
            </a:endParaRPr>
          </a:p>
        </p:txBody>
      </p:sp>
      <p:sp>
        <p:nvSpPr>
          <p:cNvPr id="18" name="Rectangle 17"/>
          <p:cNvSpPr/>
          <p:nvPr/>
        </p:nvSpPr>
        <p:spPr>
          <a:xfrm>
            <a:off x="1828800" y="5257800"/>
            <a:ext cx="4114800" cy="923330"/>
          </a:xfrm>
          <a:prstGeom prst="rect">
            <a:avLst/>
          </a:prstGeom>
        </p:spPr>
        <p:txBody>
          <a:bodyPr wrap="square">
            <a:spAutoFit/>
          </a:bodyPr>
          <a:lstStyle/>
          <a:p>
            <a:r>
              <a:rPr lang="en-US" dirty="0">
                <a:latin typeface="Helvetica"/>
                <a:cs typeface="Helvetica"/>
              </a:rPr>
              <a:t>The sketch opposite shows the completed riveting of two sheets of metal using a snap head rivet. </a:t>
            </a:r>
          </a:p>
        </p:txBody>
      </p:sp>
      <p:sp>
        <p:nvSpPr>
          <p:cNvPr id="12" name="Rectangle 11"/>
          <p:cNvSpPr/>
          <p:nvPr/>
        </p:nvSpPr>
        <p:spPr>
          <a:xfrm>
            <a:off x="6781800" y="2971800"/>
            <a:ext cx="838200"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ectangle 15"/>
          <p:cNvSpPr/>
          <p:nvPr/>
        </p:nvSpPr>
        <p:spPr>
          <a:xfrm>
            <a:off x="6781800" y="3962400"/>
            <a:ext cx="838200"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2" name="Straight Arrow Connector 21"/>
          <p:cNvCxnSpPr/>
          <p:nvPr/>
        </p:nvCxnSpPr>
        <p:spPr>
          <a:xfrm>
            <a:off x="6858000" y="2971800"/>
            <a:ext cx="838200" cy="381000"/>
          </a:xfrm>
          <a:prstGeom prst="straightConnector1">
            <a:avLst/>
          </a:prstGeom>
          <a:ln w="6350" cmpd="sng">
            <a:tailEnd type="arrow"/>
          </a:ln>
        </p:spPr>
        <p:style>
          <a:lnRef idx="2">
            <a:schemeClr val="accent2"/>
          </a:lnRef>
          <a:fillRef idx="0">
            <a:schemeClr val="accent2"/>
          </a:fillRef>
          <a:effectRef idx="1">
            <a:schemeClr val="accent2"/>
          </a:effectRef>
          <a:fontRef idx="minor">
            <a:schemeClr val="tx1"/>
          </a:fontRef>
        </p:style>
      </p:cxnSp>
      <p:cxnSp>
        <p:nvCxnSpPr>
          <p:cNvPr id="25" name="Straight Arrow Connector 24"/>
          <p:cNvCxnSpPr/>
          <p:nvPr/>
        </p:nvCxnSpPr>
        <p:spPr>
          <a:xfrm flipV="1">
            <a:off x="6858000" y="3886200"/>
            <a:ext cx="685800" cy="152400"/>
          </a:xfrm>
          <a:prstGeom prst="straightConnector1">
            <a:avLst/>
          </a:prstGeom>
          <a:ln w="6350" cmpd="sng">
            <a:tailEnd type="arrow"/>
          </a:ln>
        </p:spPr>
        <p:style>
          <a:lnRef idx="2">
            <a:schemeClr val="accent2"/>
          </a:lnRef>
          <a:fillRef idx="0">
            <a:schemeClr val="accent2"/>
          </a:fillRef>
          <a:effectRef idx="1">
            <a:schemeClr val="accent2"/>
          </a:effectRef>
          <a:fontRef idx="minor">
            <a:schemeClr val="tx1"/>
          </a:fontRef>
        </p:style>
      </p:cxnSp>
      <p:sp>
        <p:nvSpPr>
          <p:cNvPr id="32" name="Rectangle 31"/>
          <p:cNvSpPr/>
          <p:nvPr/>
        </p:nvSpPr>
        <p:spPr>
          <a:xfrm>
            <a:off x="6400800" y="2590800"/>
            <a:ext cx="691528" cy="369332"/>
          </a:xfrm>
          <a:prstGeom prst="rect">
            <a:avLst/>
          </a:prstGeom>
        </p:spPr>
        <p:txBody>
          <a:bodyPr wrap="none">
            <a:spAutoFit/>
          </a:bodyPr>
          <a:lstStyle/>
          <a:p>
            <a:pPr algn="ctr"/>
            <a:r>
              <a:rPr lang="en-GB" sz="900" dirty="0" smtClean="0">
                <a:solidFill>
                  <a:schemeClr val="tx1">
                    <a:lumMod val="75000"/>
                    <a:lumOff val="25000"/>
                  </a:schemeClr>
                </a:solidFill>
                <a:latin typeface="Arial"/>
                <a:cs typeface="Arial"/>
              </a:rPr>
              <a:t>Shaped </a:t>
            </a:r>
          </a:p>
          <a:p>
            <a:pPr algn="ctr"/>
            <a:r>
              <a:rPr lang="en-GB" sz="900" dirty="0" smtClean="0">
                <a:solidFill>
                  <a:schemeClr val="tx1">
                    <a:lumMod val="75000"/>
                    <a:lumOff val="25000"/>
                  </a:schemeClr>
                </a:solidFill>
                <a:latin typeface="Arial"/>
                <a:cs typeface="Arial"/>
              </a:rPr>
              <a:t>rivet head</a:t>
            </a:r>
            <a:endParaRPr lang="en-GB" sz="900" dirty="0">
              <a:solidFill>
                <a:schemeClr val="tx1">
                  <a:lumMod val="75000"/>
                  <a:lumOff val="25000"/>
                </a:schemeClr>
              </a:solidFill>
              <a:latin typeface="Arial"/>
              <a:cs typeface="Arial"/>
            </a:endParaRPr>
          </a:p>
        </p:txBody>
      </p:sp>
      <p:sp>
        <p:nvSpPr>
          <p:cNvPr id="34" name="Rectangle 33"/>
          <p:cNvSpPr/>
          <p:nvPr/>
        </p:nvSpPr>
        <p:spPr>
          <a:xfrm>
            <a:off x="6324600" y="4038600"/>
            <a:ext cx="1076324" cy="369332"/>
          </a:xfrm>
          <a:prstGeom prst="rect">
            <a:avLst/>
          </a:prstGeom>
        </p:spPr>
        <p:txBody>
          <a:bodyPr wrap="none">
            <a:spAutoFit/>
          </a:bodyPr>
          <a:lstStyle/>
          <a:p>
            <a:r>
              <a:rPr lang="en-GB" sz="900" dirty="0" smtClean="0">
                <a:solidFill>
                  <a:schemeClr val="tx1">
                    <a:lumMod val="75000"/>
                    <a:lumOff val="25000"/>
                  </a:schemeClr>
                </a:solidFill>
                <a:latin typeface="Arial"/>
                <a:cs typeface="Arial"/>
              </a:rPr>
              <a:t>Rivet set </a:t>
            </a:r>
            <a:r>
              <a:rPr lang="en-US" sz="900" dirty="0" smtClean="0">
                <a:solidFill>
                  <a:schemeClr val="tx1">
                    <a:lumMod val="75000"/>
                    <a:lumOff val="25000"/>
                  </a:schemeClr>
                </a:solidFill>
                <a:latin typeface="Arial"/>
                <a:cs typeface="Arial"/>
              </a:rPr>
              <a:t>s</a:t>
            </a:r>
            <a:r>
              <a:rPr lang="en-GB" sz="900" dirty="0" err="1" smtClean="0">
                <a:solidFill>
                  <a:schemeClr val="tx1">
                    <a:lumMod val="75000"/>
                    <a:lumOff val="25000"/>
                  </a:schemeClr>
                </a:solidFill>
                <a:latin typeface="Arial"/>
                <a:cs typeface="Arial"/>
              </a:rPr>
              <a:t>ecured</a:t>
            </a:r>
            <a:r>
              <a:rPr lang="en-GB" sz="900" dirty="0" smtClean="0">
                <a:solidFill>
                  <a:schemeClr val="tx1">
                    <a:lumMod val="75000"/>
                    <a:lumOff val="25000"/>
                  </a:schemeClr>
                </a:solidFill>
                <a:latin typeface="Arial"/>
                <a:cs typeface="Arial"/>
              </a:rPr>
              <a:t> </a:t>
            </a:r>
          </a:p>
          <a:p>
            <a:r>
              <a:rPr lang="en-US" sz="900" dirty="0" smtClean="0">
                <a:solidFill>
                  <a:schemeClr val="tx1">
                    <a:lumMod val="75000"/>
                    <a:lumOff val="25000"/>
                  </a:schemeClr>
                </a:solidFill>
                <a:latin typeface="Arial"/>
                <a:cs typeface="Arial"/>
              </a:rPr>
              <a:t>I</a:t>
            </a:r>
            <a:r>
              <a:rPr lang="en-GB" sz="900" dirty="0" smtClean="0">
                <a:solidFill>
                  <a:schemeClr val="tx1">
                    <a:lumMod val="75000"/>
                    <a:lumOff val="25000"/>
                  </a:schemeClr>
                </a:solidFill>
                <a:latin typeface="Arial"/>
                <a:cs typeface="Arial"/>
              </a:rPr>
              <a:t>n Engineers vice</a:t>
            </a:r>
            <a:endParaRPr lang="en-GB" sz="900"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2951791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sp>
        <p:nvSpPr>
          <p:cNvPr id="4" name="Rectangle 3"/>
          <p:cNvSpPr txBox="1">
            <a:spLocks noChangeArrowheads="1"/>
          </p:cNvSpPr>
          <p:nvPr/>
        </p:nvSpPr>
        <p:spPr>
          <a:xfrm>
            <a:off x="2057400" y="1600200"/>
            <a:ext cx="6781800" cy="5257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AutoNum type="arabicPeriod"/>
            </a:pPr>
            <a:endParaRPr lang="en-GB" sz="1400" dirty="0" smtClean="0">
              <a:latin typeface="Helvetica" pitchFamily="34" charset="0"/>
              <a:cs typeface="Helvetica" pitchFamily="34" charset="0"/>
            </a:endParaRPr>
          </a:p>
          <a:p>
            <a:pPr>
              <a:buAutoNum type="arabicPeriod"/>
            </a:pPr>
            <a:r>
              <a:rPr lang="en-GB" sz="1400" dirty="0" smtClean="0">
                <a:latin typeface="Helvetica" pitchFamily="34" charset="0"/>
                <a:cs typeface="Helvetica" pitchFamily="34" charset="0"/>
              </a:rPr>
              <a:t>Name four types of rivet.</a:t>
            </a:r>
          </a:p>
          <a:p>
            <a:pPr>
              <a:buAutoNum type="arabicPeriod"/>
            </a:pPr>
            <a:endParaRPr lang="en-GB" sz="1400" dirty="0" smtClean="0">
              <a:latin typeface="Helvetica" pitchFamily="34" charset="0"/>
              <a:cs typeface="Helvetica" pitchFamily="34" charset="0"/>
            </a:endParaRPr>
          </a:p>
          <a:p>
            <a:pPr>
              <a:buAutoNum type="arabicPeriod"/>
            </a:pPr>
            <a:r>
              <a:rPr lang="en-GB" sz="1400" dirty="0" smtClean="0">
                <a:latin typeface="Helvetica" pitchFamily="34" charset="0"/>
                <a:cs typeface="Helvetica" pitchFamily="34" charset="0"/>
              </a:rPr>
              <a:t>What is the name given to the long part of the rivet?</a:t>
            </a:r>
          </a:p>
          <a:p>
            <a:pPr>
              <a:buAutoNum type="arabicPeriod"/>
            </a:pPr>
            <a:endParaRPr lang="en-GB" sz="1400" dirty="0" smtClean="0">
              <a:latin typeface="Helvetica" pitchFamily="34" charset="0"/>
              <a:cs typeface="Helvetica" pitchFamily="34" charset="0"/>
            </a:endParaRPr>
          </a:p>
          <a:p>
            <a:pPr>
              <a:buAutoNum type="arabicPeriod"/>
            </a:pPr>
            <a:r>
              <a:rPr lang="en-GB" sz="1400" dirty="0" smtClean="0">
                <a:latin typeface="Helvetica" pitchFamily="34" charset="0"/>
                <a:cs typeface="Helvetica" pitchFamily="34" charset="0"/>
              </a:rPr>
              <a:t>What can happen if you select an unsuitable metal for your rivet?</a:t>
            </a:r>
          </a:p>
          <a:p>
            <a:pPr marL="0" indent="0">
              <a:buNone/>
            </a:pPr>
            <a:endParaRPr lang="en-GB" sz="1400" dirty="0" smtClean="0">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4.    What </a:t>
            </a:r>
            <a:r>
              <a:rPr lang="en-GB" sz="1400" dirty="0">
                <a:latin typeface="Helvetica" pitchFamily="34" charset="0"/>
                <a:cs typeface="Helvetica" pitchFamily="34" charset="0"/>
              </a:rPr>
              <a:t>type of rivet has a split shank?</a:t>
            </a:r>
          </a:p>
          <a:p>
            <a:pPr>
              <a:buAutoNum type="arabicPeriod"/>
            </a:pPr>
            <a:endParaRPr lang="en-GB" sz="1400" dirty="0">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5.    What </a:t>
            </a:r>
            <a:r>
              <a:rPr lang="en-GB" sz="1400" dirty="0">
                <a:latin typeface="Helvetica" pitchFamily="34" charset="0"/>
                <a:cs typeface="Helvetica" pitchFamily="34" charset="0"/>
              </a:rPr>
              <a:t>tool should be used to initially form the head on a solid rivet?</a:t>
            </a:r>
          </a:p>
          <a:p>
            <a:pPr>
              <a:buAutoNum type="arabicPeriod"/>
            </a:pPr>
            <a:endParaRPr lang="en-GB" sz="1400" dirty="0" smtClean="0">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6.    What is the name of the tool(s) used when finishing the head on a solid rivet? </a:t>
            </a:r>
          </a:p>
          <a:p>
            <a:pPr>
              <a:buAutoNum type="arabicPeriod"/>
            </a:pPr>
            <a:endParaRPr lang="en-GB" sz="1400" dirty="0" smtClean="0">
              <a:latin typeface="Helvetica" pitchFamily="34" charset="0"/>
              <a:cs typeface="Helvetica" pitchFamily="34" charset="0"/>
            </a:endParaRPr>
          </a:p>
          <a:p>
            <a:pPr>
              <a:buAutoNum type="arabicPeriod"/>
            </a:pPr>
            <a:endParaRPr lang="en-GB" sz="1400" dirty="0">
              <a:latin typeface="Helvetica" pitchFamily="34" charset="0"/>
              <a:cs typeface="Helvetica" pitchFamily="34" charset="0"/>
            </a:endParaRPr>
          </a:p>
          <a:p>
            <a:pPr>
              <a:buAutoNum type="arabicPeriod"/>
            </a:pPr>
            <a:endParaRPr lang="en-GB" sz="1400" dirty="0" smtClean="0">
              <a:latin typeface="Helvetica" pitchFamily="34" charset="0"/>
              <a:cs typeface="Helvetica" pitchFamily="34" charset="0"/>
            </a:endParaRPr>
          </a:p>
          <a:p>
            <a:pPr marL="0" indent="0">
              <a:buNone/>
            </a:pPr>
            <a:endParaRPr lang="en-GB" sz="1200" dirty="0" smtClean="0">
              <a:latin typeface="Helvetica" pitchFamily="34" charset="0"/>
              <a:cs typeface="Helvetica" pitchFamily="34" charset="0"/>
            </a:endParaRPr>
          </a:p>
          <a:p>
            <a:pPr marL="228600" indent="-228600">
              <a:buAutoNum type="arabicPeriod" startAt="9"/>
            </a:pP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p>
          <a:p>
            <a:pPr>
              <a:buNone/>
            </a:pPr>
            <a:endParaRPr lang="en-GB" sz="1200" dirty="0"/>
          </a:p>
        </p:txBody>
      </p:sp>
      <p:pic>
        <p:nvPicPr>
          <p:cNvPr id="6" name="Picture 5"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7" name="Rectangle 2"/>
          <p:cNvSpPr txBox="1">
            <a:spLocks noChangeArrowheads="1"/>
          </p:cNvSpPr>
          <p:nvPr/>
        </p:nvSpPr>
        <p:spPr>
          <a:xfrm>
            <a:off x="1524000" y="152400"/>
            <a:ext cx="7620000" cy="11345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latin typeface="Helvetica"/>
                <a:cs typeface="Helvetica"/>
              </a:rPr>
              <a:t>Quiz Questions </a:t>
            </a:r>
            <a:r>
              <a:rPr lang="en-GB" sz="4000" b="1" dirty="0">
                <a:latin typeface="Helvetica"/>
                <a:cs typeface="Helvetica"/>
              </a:rPr>
              <a:t>5</a:t>
            </a:r>
            <a:r>
              <a:rPr lang="en-GB" sz="4000" b="1" dirty="0" smtClean="0">
                <a:latin typeface="Helvetica"/>
                <a:cs typeface="Helvetica"/>
              </a:rPr>
              <a:t>.0</a:t>
            </a:r>
            <a:endParaRPr lang="en-GB" sz="4000" b="1" dirty="0">
              <a:latin typeface="Helvetica"/>
              <a:cs typeface="Helvetica"/>
            </a:endParaRPr>
          </a:p>
        </p:txBody>
      </p:sp>
      <p:sp>
        <p:nvSpPr>
          <p:cNvPr id="9" name="Rectangle 8"/>
          <p:cNvSpPr/>
          <p:nvPr/>
        </p:nvSpPr>
        <p:spPr>
          <a:xfrm>
            <a:off x="1524000" y="990600"/>
            <a:ext cx="7620000"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i="1" dirty="0" smtClean="0">
                <a:solidFill>
                  <a:srgbClr val="FF0000"/>
                </a:solidFill>
                <a:latin typeface="Helvetica" pitchFamily="34" charset="0"/>
                <a:cs typeface="Helvetica" pitchFamily="34" charset="0"/>
              </a:rPr>
              <a:t>Record answers in your notes jotter</a:t>
            </a:r>
            <a:endParaRPr lang="en-GB" i="1" dirty="0">
              <a:solidFill>
                <a:srgbClr val="FF0000"/>
              </a:solidFill>
            </a:endParaRPr>
          </a:p>
        </p:txBody>
      </p:sp>
    </p:spTree>
    <p:extLst>
      <p:ext uri="{BB962C8B-B14F-4D97-AF65-F5344CB8AC3E}">
        <p14:creationId xmlns:p14="http://schemas.microsoft.com/office/powerpoint/2010/main" val="2001395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nner.pd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1"/>
            <a:ext cx="1676400" cy="6858001"/>
          </a:xfrm>
          <a:prstGeom prst="rect">
            <a:avLst/>
          </a:prstGeom>
        </p:spPr>
      </p:pic>
      <p:sp>
        <p:nvSpPr>
          <p:cNvPr id="4" name="Rectangle 3"/>
          <p:cNvSpPr txBox="1">
            <a:spLocks noChangeArrowheads="1"/>
          </p:cNvSpPr>
          <p:nvPr/>
        </p:nvSpPr>
        <p:spPr>
          <a:xfrm>
            <a:off x="2057400" y="1600200"/>
            <a:ext cx="6781800" cy="5257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AutoNum type="arabicPeriod"/>
            </a:pPr>
            <a:endParaRPr lang="en-GB" sz="1400" dirty="0" smtClean="0">
              <a:latin typeface="Helvetica" pitchFamily="34" charset="0"/>
              <a:cs typeface="Helvetica" pitchFamily="34" charset="0"/>
            </a:endParaRPr>
          </a:p>
          <a:p>
            <a:pPr>
              <a:buAutoNum type="arabicPeriod"/>
            </a:pPr>
            <a:r>
              <a:rPr lang="en-GB" sz="1400" dirty="0" smtClean="0">
                <a:latin typeface="Helvetica" pitchFamily="34" charset="0"/>
                <a:cs typeface="Helvetica" pitchFamily="34" charset="0"/>
              </a:rPr>
              <a:t>Name four types of rivet.</a:t>
            </a:r>
          </a:p>
          <a:p>
            <a:pPr marL="0" indent="0">
              <a:buNone/>
            </a:pPr>
            <a:r>
              <a:rPr lang="en-GB" sz="1400" i="1" dirty="0" smtClean="0">
                <a:solidFill>
                  <a:srgbClr val="FF0000"/>
                </a:solidFill>
                <a:latin typeface="Helvetica" pitchFamily="34" charset="0"/>
                <a:cs typeface="Helvetica" pitchFamily="34" charset="0"/>
              </a:rPr>
              <a:t>Flat, Pan, Snap, Pop</a:t>
            </a:r>
          </a:p>
          <a:p>
            <a:pPr marL="0" indent="0">
              <a:buNone/>
            </a:pPr>
            <a:r>
              <a:rPr lang="en-GB" sz="1400" dirty="0" smtClean="0">
                <a:latin typeface="Helvetica" pitchFamily="34" charset="0"/>
                <a:cs typeface="Helvetica" pitchFamily="34" charset="0"/>
              </a:rPr>
              <a:t>2.    What is the name given to the long part of the rivet?</a:t>
            </a:r>
          </a:p>
          <a:p>
            <a:pPr marL="0" indent="0">
              <a:buNone/>
            </a:pPr>
            <a:r>
              <a:rPr lang="en-GB" sz="1400" i="1" dirty="0" smtClean="0">
                <a:solidFill>
                  <a:srgbClr val="FF0000"/>
                </a:solidFill>
                <a:latin typeface="Helvetica" pitchFamily="34" charset="0"/>
                <a:cs typeface="Helvetica" pitchFamily="34" charset="0"/>
              </a:rPr>
              <a:t>Shank</a:t>
            </a:r>
          </a:p>
          <a:p>
            <a:pPr marL="0" indent="0">
              <a:buNone/>
            </a:pPr>
            <a:r>
              <a:rPr lang="en-GB" sz="1400" dirty="0" smtClean="0">
                <a:latin typeface="Helvetica" pitchFamily="34" charset="0"/>
                <a:cs typeface="Helvetica" pitchFamily="34" charset="0"/>
              </a:rPr>
              <a:t>3.    What can happen if you select an unsuitable metal for your rivet?</a:t>
            </a:r>
          </a:p>
          <a:p>
            <a:pPr marL="0" indent="0">
              <a:buNone/>
            </a:pPr>
            <a:r>
              <a:rPr lang="en-GB" sz="1400" i="1" dirty="0" smtClean="0">
                <a:solidFill>
                  <a:srgbClr val="FF0000"/>
                </a:solidFill>
                <a:latin typeface="Helvetica" pitchFamily="34" charset="0"/>
                <a:cs typeface="Helvetica" pitchFamily="34" charset="0"/>
              </a:rPr>
              <a:t>Aggravated corrosion</a:t>
            </a:r>
          </a:p>
          <a:p>
            <a:pPr marL="0" indent="0">
              <a:buNone/>
            </a:pPr>
            <a:r>
              <a:rPr lang="en-GB" sz="1400" dirty="0" smtClean="0">
                <a:latin typeface="Helvetica" pitchFamily="34" charset="0"/>
                <a:cs typeface="Helvetica" pitchFamily="34" charset="0"/>
              </a:rPr>
              <a:t>4.    What </a:t>
            </a:r>
            <a:r>
              <a:rPr lang="en-GB" sz="1400" dirty="0">
                <a:latin typeface="Helvetica" pitchFamily="34" charset="0"/>
                <a:cs typeface="Helvetica" pitchFamily="34" charset="0"/>
              </a:rPr>
              <a:t>type of rivet has a split shank?</a:t>
            </a:r>
          </a:p>
          <a:p>
            <a:pPr marL="0" indent="0">
              <a:buNone/>
            </a:pPr>
            <a:r>
              <a:rPr lang="en-GB" sz="1400" i="1" dirty="0" smtClean="0">
                <a:solidFill>
                  <a:srgbClr val="FF0000"/>
                </a:solidFill>
                <a:latin typeface="Helvetica" pitchFamily="34" charset="0"/>
                <a:cs typeface="Helvetica" pitchFamily="34" charset="0"/>
              </a:rPr>
              <a:t>Bifurcated rivet</a:t>
            </a:r>
            <a:endParaRPr lang="en-GB" sz="1400" i="1" dirty="0">
              <a:solidFill>
                <a:srgbClr val="FF0000"/>
              </a:solidFill>
              <a:latin typeface="Helvetica" pitchFamily="34" charset="0"/>
              <a:cs typeface="Helvetica" pitchFamily="34" charset="0"/>
            </a:endParaRPr>
          </a:p>
          <a:p>
            <a:pPr marL="0" indent="0">
              <a:buNone/>
            </a:pPr>
            <a:r>
              <a:rPr lang="en-GB" sz="1400" dirty="0" smtClean="0">
                <a:latin typeface="Helvetica" pitchFamily="34" charset="0"/>
                <a:cs typeface="Helvetica" pitchFamily="34" charset="0"/>
              </a:rPr>
              <a:t>5.    What </a:t>
            </a:r>
            <a:r>
              <a:rPr lang="en-GB" sz="1400" dirty="0">
                <a:latin typeface="Helvetica" pitchFamily="34" charset="0"/>
                <a:cs typeface="Helvetica" pitchFamily="34" charset="0"/>
              </a:rPr>
              <a:t>tool should be used to initially form the head on a solid rivet?</a:t>
            </a:r>
          </a:p>
          <a:p>
            <a:pPr marL="0" indent="0">
              <a:buNone/>
            </a:pPr>
            <a:r>
              <a:rPr lang="en-GB" sz="1400" i="1" dirty="0" smtClean="0">
                <a:solidFill>
                  <a:srgbClr val="FF0000"/>
                </a:solidFill>
                <a:latin typeface="Helvetica" pitchFamily="34" charset="0"/>
                <a:cs typeface="Helvetica" pitchFamily="34" charset="0"/>
              </a:rPr>
              <a:t>Ball </a:t>
            </a:r>
            <a:r>
              <a:rPr lang="en-GB" sz="1400" i="1" dirty="0" err="1" smtClean="0">
                <a:solidFill>
                  <a:srgbClr val="FF0000"/>
                </a:solidFill>
                <a:latin typeface="Helvetica" pitchFamily="34" charset="0"/>
                <a:cs typeface="Helvetica" pitchFamily="34" charset="0"/>
              </a:rPr>
              <a:t>Pien</a:t>
            </a:r>
            <a:r>
              <a:rPr lang="en-GB" sz="1400" i="1" dirty="0" smtClean="0">
                <a:solidFill>
                  <a:srgbClr val="FF0000"/>
                </a:solidFill>
                <a:latin typeface="Helvetica" pitchFamily="34" charset="0"/>
                <a:cs typeface="Helvetica" pitchFamily="34" charset="0"/>
              </a:rPr>
              <a:t> Hammer</a:t>
            </a:r>
          </a:p>
          <a:p>
            <a:pPr>
              <a:buAutoNum type="arabicPeriod" startAt="6"/>
            </a:pPr>
            <a:r>
              <a:rPr lang="en-GB" sz="1400" dirty="0" smtClean="0">
                <a:latin typeface="Helvetica" pitchFamily="34" charset="0"/>
                <a:cs typeface="Helvetica" pitchFamily="34" charset="0"/>
              </a:rPr>
              <a:t>What is the name of the tool(s) used when finishing the head on a solid rivet?</a:t>
            </a:r>
          </a:p>
          <a:p>
            <a:pPr marL="0" indent="0">
              <a:buNone/>
            </a:pPr>
            <a:r>
              <a:rPr lang="en-GB" sz="1400" i="1" dirty="0" smtClean="0">
                <a:solidFill>
                  <a:srgbClr val="FF0000"/>
                </a:solidFill>
                <a:latin typeface="Helvetica" pitchFamily="34" charset="0"/>
                <a:cs typeface="Helvetica" pitchFamily="34" charset="0"/>
              </a:rPr>
              <a:t>Rivet Set &amp; Snap </a:t>
            </a:r>
          </a:p>
          <a:p>
            <a:pPr>
              <a:buAutoNum type="arabicPeriod"/>
            </a:pPr>
            <a:endParaRPr lang="en-GB" sz="1400" dirty="0" smtClean="0">
              <a:latin typeface="Helvetica" pitchFamily="34" charset="0"/>
              <a:cs typeface="Helvetica" pitchFamily="34" charset="0"/>
            </a:endParaRPr>
          </a:p>
          <a:p>
            <a:pPr>
              <a:buAutoNum type="arabicPeriod"/>
            </a:pPr>
            <a:endParaRPr lang="en-GB" sz="1400" dirty="0">
              <a:latin typeface="Helvetica" pitchFamily="34" charset="0"/>
              <a:cs typeface="Helvetica" pitchFamily="34" charset="0"/>
            </a:endParaRPr>
          </a:p>
          <a:p>
            <a:pPr>
              <a:buAutoNum type="arabicPeriod"/>
            </a:pPr>
            <a:endParaRPr lang="en-GB" sz="1400" dirty="0" smtClean="0">
              <a:latin typeface="Helvetica" pitchFamily="34" charset="0"/>
              <a:cs typeface="Helvetica" pitchFamily="34" charset="0"/>
            </a:endParaRPr>
          </a:p>
          <a:p>
            <a:pPr marL="0" indent="0">
              <a:buNone/>
            </a:pPr>
            <a:endParaRPr lang="en-GB" sz="1200" dirty="0" smtClean="0">
              <a:latin typeface="Helvetica" pitchFamily="34" charset="0"/>
              <a:cs typeface="Helvetica" pitchFamily="34" charset="0"/>
            </a:endParaRPr>
          </a:p>
          <a:p>
            <a:pPr marL="228600" indent="-228600">
              <a:buAutoNum type="arabicPeriod" startAt="9"/>
            </a:pP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a:latin typeface="Helvetica" pitchFamily="34" charset="0"/>
              <a:cs typeface="Helvetica" pitchFamily="34" charset="0"/>
            </a:endParaRPr>
          </a:p>
          <a:p>
            <a:pPr marL="0" indent="0">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latin typeface="Helvetica" pitchFamily="34" charset="0"/>
              <a:cs typeface="Helvetica" pitchFamily="34" charset="0"/>
            </a:endParaRPr>
          </a:p>
          <a:p>
            <a:pPr>
              <a:buNone/>
            </a:pPr>
            <a:endParaRPr lang="en-GB" sz="1200" dirty="0" smtClean="0"/>
          </a:p>
          <a:p>
            <a:pPr>
              <a:buNone/>
            </a:pPr>
            <a:endParaRPr lang="en-GB" sz="1200" dirty="0"/>
          </a:p>
        </p:txBody>
      </p:sp>
      <p:pic>
        <p:nvPicPr>
          <p:cNvPr id="6" name="Picture 5" descr="Branding Logo 1.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5800" y="152400"/>
            <a:ext cx="702445" cy="696882"/>
          </a:xfrm>
          <a:prstGeom prst="rect">
            <a:avLst/>
          </a:prstGeom>
        </p:spPr>
      </p:pic>
      <p:sp>
        <p:nvSpPr>
          <p:cNvPr id="7" name="Rectangle 2"/>
          <p:cNvSpPr txBox="1">
            <a:spLocks noChangeArrowheads="1"/>
          </p:cNvSpPr>
          <p:nvPr/>
        </p:nvSpPr>
        <p:spPr>
          <a:xfrm>
            <a:off x="1524000" y="152400"/>
            <a:ext cx="7620000" cy="1134533"/>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smtClean="0">
                <a:latin typeface="Helvetica"/>
                <a:cs typeface="Helvetica"/>
              </a:rPr>
              <a:t>Quiz Questions </a:t>
            </a:r>
            <a:r>
              <a:rPr lang="en-GB" sz="4000" b="1" dirty="0">
                <a:latin typeface="Helvetica"/>
                <a:cs typeface="Helvetica"/>
              </a:rPr>
              <a:t>5</a:t>
            </a:r>
            <a:r>
              <a:rPr lang="en-GB" sz="4000" b="1" dirty="0" smtClean="0">
                <a:latin typeface="Helvetica"/>
                <a:cs typeface="Helvetica"/>
              </a:rPr>
              <a:t>.0</a:t>
            </a:r>
            <a:endParaRPr lang="en-GB" sz="4000" b="1" dirty="0">
              <a:latin typeface="Helvetica"/>
              <a:cs typeface="Helvetica"/>
            </a:endParaRPr>
          </a:p>
        </p:txBody>
      </p:sp>
      <p:sp>
        <p:nvSpPr>
          <p:cNvPr id="9" name="Rectangle 8"/>
          <p:cNvSpPr/>
          <p:nvPr/>
        </p:nvSpPr>
        <p:spPr>
          <a:xfrm>
            <a:off x="1524000" y="990600"/>
            <a:ext cx="7620000" cy="36933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i="1" dirty="0" smtClean="0">
                <a:solidFill>
                  <a:srgbClr val="FF0000"/>
                </a:solidFill>
                <a:latin typeface="Helvetica" pitchFamily="34" charset="0"/>
                <a:cs typeface="Helvetica" pitchFamily="34" charset="0"/>
              </a:rPr>
              <a:t>Record answers in your notes jotter</a:t>
            </a:r>
            <a:endParaRPr lang="en-GB" i="1" dirty="0">
              <a:solidFill>
                <a:srgbClr val="FF0000"/>
              </a:solidFill>
            </a:endParaRPr>
          </a:p>
        </p:txBody>
      </p:sp>
    </p:spTree>
    <p:extLst>
      <p:ext uri="{BB962C8B-B14F-4D97-AF65-F5344CB8AC3E}">
        <p14:creationId xmlns:p14="http://schemas.microsoft.com/office/powerpoint/2010/main" val="3400772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1844</TotalTime>
  <Words>751</Words>
  <Application>Microsoft Office PowerPoint</Application>
  <PresentationFormat>On-screen Show (4:3)</PresentationFormat>
  <Paragraphs>101</Paragraphs>
  <Slides>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Helvetica</vt:lpstr>
      <vt:lpstr>Office Theme</vt:lpstr>
      <vt:lpstr>PowerPoint Presentation</vt:lpstr>
      <vt:lpstr>Practical Metalworking</vt:lpstr>
      <vt:lpstr>Bench Skills: Riveting</vt:lpstr>
      <vt:lpstr>Bench Skills: Riveting</vt:lpstr>
      <vt:lpstr>Bench Skills: Riveting</vt:lpstr>
      <vt:lpstr>Bench Skills: Riveting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Plastics</dc:title>
  <dc:creator>LCampbell</dc:creator>
  <cp:lastModifiedBy>AuchAcSzumlakowskiJ</cp:lastModifiedBy>
  <cp:revision>253</cp:revision>
  <dcterms:created xsi:type="dcterms:W3CDTF">2006-08-16T00:00:00Z</dcterms:created>
  <dcterms:modified xsi:type="dcterms:W3CDTF">2019-12-19T09:14:46Z</dcterms:modified>
</cp:coreProperties>
</file>