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10"/>
  </p:notesMasterIdLst>
  <p:sldIdLst>
    <p:sldId id="365" r:id="rId2"/>
    <p:sldId id="256" r:id="rId3"/>
    <p:sldId id="384" r:id="rId4"/>
    <p:sldId id="385" r:id="rId5"/>
    <p:sldId id="386" r:id="rId6"/>
    <p:sldId id="387" r:id="rId7"/>
    <p:sldId id="378" r:id="rId8"/>
    <p:sldId id="388"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8432" autoAdjust="0"/>
    <p:restoredTop sz="94384" autoAdjust="0"/>
  </p:normalViewPr>
  <p:slideViewPr>
    <p:cSldViewPr>
      <p:cViewPr>
        <p:scale>
          <a:sx n="90" d="100"/>
          <a:sy n="90" d="100"/>
        </p:scale>
        <p:origin x="1890" y="-1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766DCA-46CB-485D-BE55-3D5A81A5F227}" type="datetimeFigureOut">
              <a:rPr lang="en-GB" smtClean="0"/>
              <a:pPr/>
              <a:t>19/12/2019</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BA6B3C-F88D-4B67-8821-BAB354B48EFC}" type="slidenum">
              <a:rPr lang="en-GB" smtClean="0"/>
              <a:pPr/>
              <a:t>‹#›</a:t>
            </a:fld>
            <a:endParaRPr lang="en-GB" dirty="0"/>
          </a:p>
        </p:txBody>
      </p:sp>
    </p:spTree>
    <p:extLst>
      <p:ext uri="{BB962C8B-B14F-4D97-AF65-F5344CB8AC3E}">
        <p14:creationId xmlns:p14="http://schemas.microsoft.com/office/powerpoint/2010/main" val="2760988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 short word on the course structure and areas of study.  </a:t>
            </a:r>
          </a:p>
          <a:p>
            <a:r>
              <a:rPr lang="en-GB" dirty="0" smtClean="0"/>
              <a:t>Point out key</a:t>
            </a:r>
            <a:r>
              <a:rPr lang="en-GB" baseline="0" dirty="0" smtClean="0"/>
              <a:t> knowledge and understanding A3 sheets on wall.</a:t>
            </a:r>
            <a:endParaRPr lang="en-GB" dirty="0"/>
          </a:p>
        </p:txBody>
      </p:sp>
      <p:sp>
        <p:nvSpPr>
          <p:cNvPr id="4" name="Slide Number Placeholder 3"/>
          <p:cNvSpPr>
            <a:spLocks noGrp="1"/>
          </p:cNvSpPr>
          <p:nvPr>
            <p:ph type="sldNum" sz="quarter" idx="10"/>
          </p:nvPr>
        </p:nvSpPr>
        <p:spPr/>
        <p:txBody>
          <a:bodyPr/>
          <a:lstStyle/>
          <a:p>
            <a:fld id="{18BA6B3C-F88D-4B67-8821-BAB354B48EFC}" type="slidenum">
              <a:rPr lang="en-GB" smtClean="0"/>
              <a:pPr/>
              <a:t>1</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D8BD707-D9CF-40AE-B4C6-C98DA3205C09}" type="datetimeFigureOut">
              <a:rPr lang="en-US" smtClean="0"/>
              <a:pPr/>
              <a:t>12/19/2019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D8BD707-D9CF-40AE-B4C6-C98DA3205C09}" type="datetimeFigureOut">
              <a:rPr lang="en-US" smtClean="0"/>
              <a:pPr/>
              <a:t>12/19/2019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D8BD707-D9CF-40AE-B4C6-C98DA3205C09}" type="datetimeFigureOut">
              <a:rPr lang="en-US" smtClean="0"/>
              <a:pPr/>
              <a:t>12/19/2019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12/19/2019</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nner.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sp>
        <p:nvSpPr>
          <p:cNvPr id="6" name="Subtitle 2"/>
          <p:cNvSpPr txBox="1">
            <a:spLocks/>
          </p:cNvSpPr>
          <p:nvPr/>
        </p:nvSpPr>
        <p:spPr>
          <a:xfrm>
            <a:off x="2438400" y="3124200"/>
            <a:ext cx="67056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600" dirty="0" smtClean="0">
                <a:latin typeface="Helvetica"/>
                <a:cs typeface="Helvetica"/>
              </a:rPr>
              <a:t>During the Practical Metalworking course you will develop skills, knowledge and understanding of:  </a:t>
            </a:r>
            <a:endParaRPr lang="en-GB" sz="1600" dirty="0">
              <a:latin typeface="Helvetica"/>
              <a:cs typeface="Helvetica"/>
            </a:endParaRPr>
          </a:p>
        </p:txBody>
      </p:sp>
      <p:sp>
        <p:nvSpPr>
          <p:cNvPr id="8" name="Subtitle 2"/>
          <p:cNvSpPr txBox="1">
            <a:spLocks/>
          </p:cNvSpPr>
          <p:nvPr/>
        </p:nvSpPr>
        <p:spPr>
          <a:xfrm>
            <a:off x="1524000" y="4191000"/>
            <a:ext cx="7620000" cy="2209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400" dirty="0" smtClean="0">
                <a:latin typeface="Helvetica"/>
                <a:cs typeface="Helvetica"/>
              </a:rPr>
              <a:t>Safe working practices in workshop environments</a:t>
            </a:r>
          </a:p>
          <a:p>
            <a:pPr algn="ctr"/>
            <a:r>
              <a:rPr lang="en-GB" sz="1400" dirty="0" smtClean="0">
                <a:latin typeface="Helvetica"/>
                <a:cs typeface="Helvetica"/>
              </a:rPr>
              <a:t>Metalworking Techniques</a:t>
            </a:r>
          </a:p>
          <a:p>
            <a:pPr algn="ctr"/>
            <a:r>
              <a:rPr lang="en-GB" sz="1400" dirty="0" smtClean="0">
                <a:latin typeface="Helvetica"/>
                <a:cs typeface="Helvetica"/>
              </a:rPr>
              <a:t>Measuring and marking out metal sections and sheet materials</a:t>
            </a:r>
          </a:p>
          <a:p>
            <a:pPr algn="ctr"/>
            <a:r>
              <a:rPr lang="en-GB" sz="1400" dirty="0" smtClean="0">
                <a:latin typeface="Helvetica"/>
                <a:cs typeface="Helvetica"/>
              </a:rPr>
              <a:t>Practical creativity and problem-solving skills</a:t>
            </a:r>
          </a:p>
          <a:p>
            <a:pPr algn="ctr"/>
            <a:r>
              <a:rPr lang="en-GB" sz="1400" dirty="0" smtClean="0">
                <a:latin typeface="Helvetica"/>
                <a:cs typeface="Helvetica"/>
              </a:rPr>
              <a:t>Sustainability issues in a practical metalworking context</a:t>
            </a:r>
          </a:p>
          <a:p>
            <a:pPr algn="ctr"/>
            <a:endParaRPr lang="en-GB" sz="1400" dirty="0" smtClean="0">
              <a:latin typeface="Helvetica"/>
              <a:cs typeface="Helvetica"/>
            </a:endParaRPr>
          </a:p>
          <a:p>
            <a:pPr algn="ctr">
              <a:buNone/>
            </a:pPr>
            <a:endParaRPr lang="en-GB" sz="1400" dirty="0" smtClean="0">
              <a:latin typeface="Helvetica"/>
              <a:cs typeface="Helvetica"/>
            </a:endParaRPr>
          </a:p>
          <a:p>
            <a:pPr algn="ctr">
              <a:buNone/>
            </a:pPr>
            <a:r>
              <a:rPr lang="en-GB" sz="1400" dirty="0" smtClean="0">
                <a:latin typeface="Helvetica"/>
                <a:cs typeface="Helvetica"/>
              </a:rPr>
              <a:t>Areas of study:  </a:t>
            </a:r>
            <a:r>
              <a:rPr lang="en-GB" sz="1400" dirty="0" smtClean="0">
                <a:solidFill>
                  <a:srgbClr val="FF0000"/>
                </a:solidFill>
                <a:latin typeface="Helvetica"/>
                <a:cs typeface="Helvetica"/>
              </a:rPr>
              <a:t>Bench Skills </a:t>
            </a:r>
            <a:r>
              <a:rPr lang="en-GB" sz="1400" dirty="0" smtClean="0">
                <a:latin typeface="Helvetica"/>
                <a:cs typeface="Helvetica"/>
              </a:rPr>
              <a:t>/ Machine Processes / Fabrication &amp; Thermal Joining</a:t>
            </a:r>
          </a:p>
          <a:p>
            <a:pPr algn="ctr"/>
            <a:endParaRPr lang="en-GB" sz="1800" dirty="0">
              <a:latin typeface="Helvetica"/>
              <a:cs typeface="Helvetica"/>
            </a:endParaRPr>
          </a:p>
        </p:txBody>
      </p:sp>
      <p:sp>
        <p:nvSpPr>
          <p:cNvPr id="9" name="Title 1"/>
          <p:cNvSpPr txBox="1">
            <a:spLocks/>
          </p:cNvSpPr>
          <p:nvPr/>
        </p:nvSpPr>
        <p:spPr>
          <a:xfrm>
            <a:off x="1524000" y="990600"/>
            <a:ext cx="76200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000" b="1" i="0" u="none" strike="noStrike" kern="1200" cap="none" spc="0" normalizeH="0" baseline="0" noProof="0" dirty="0" smtClean="0">
                <a:ln>
                  <a:noFill/>
                </a:ln>
                <a:solidFill>
                  <a:schemeClr val="tx1"/>
                </a:solidFill>
                <a:effectLst/>
                <a:uLnTx/>
                <a:uFillTx/>
                <a:latin typeface="Helvetica"/>
                <a:ea typeface="+mj-ea"/>
                <a:cs typeface="Helvetica"/>
              </a:rPr>
              <a:t>Practical Metalworking</a:t>
            </a:r>
            <a:endParaRPr kumimoji="0" lang="en-GB" sz="4000" b="1" i="0" u="none" strike="noStrike" kern="1200" cap="none" spc="0" normalizeH="0" baseline="0" noProof="0" dirty="0">
              <a:ln>
                <a:noFill/>
              </a:ln>
              <a:solidFill>
                <a:schemeClr val="tx1"/>
              </a:solidFill>
              <a:effectLst/>
              <a:uLnTx/>
              <a:uFillTx/>
              <a:latin typeface="Helvetica"/>
              <a:ea typeface="+mj-ea"/>
              <a:cs typeface="Helvetica"/>
            </a:endParaRPr>
          </a:p>
        </p:txBody>
      </p:sp>
      <p:cxnSp>
        <p:nvCxnSpPr>
          <p:cNvPr id="10" name="Straight Connector 9"/>
          <p:cNvCxnSpPr/>
          <p:nvPr/>
        </p:nvCxnSpPr>
        <p:spPr>
          <a:xfrm>
            <a:off x="2590800" y="2514600"/>
            <a:ext cx="5472000" cy="0"/>
          </a:xfrm>
          <a:prstGeom prst="line">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1524000" y="609600"/>
            <a:ext cx="7620000" cy="523220"/>
          </a:xfrm>
          <a:prstGeom prst="rect">
            <a:avLst/>
          </a:prstGeom>
        </p:spPr>
        <p:txBody>
          <a:bodyPr wrap="square">
            <a:spAutoFit/>
          </a:bodyPr>
          <a:lstStyle/>
          <a:p>
            <a:pPr algn="ctr"/>
            <a:r>
              <a:rPr lang="en-GB" sz="2800" dirty="0" smtClean="0">
                <a:solidFill>
                  <a:schemeClr val="bg1">
                    <a:lumMod val="75000"/>
                  </a:schemeClr>
                </a:solidFill>
                <a:latin typeface="Helvetica"/>
                <a:cs typeface="Helvetica"/>
              </a:rPr>
              <a:t>National 5</a:t>
            </a:r>
          </a:p>
        </p:txBody>
      </p:sp>
      <p:pic>
        <p:nvPicPr>
          <p:cNvPr id="12" name="Picture 11" descr="Branding Logo 1.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Tree>
    <p:extLst>
      <p:ext uri="{BB962C8B-B14F-4D97-AF65-F5344CB8AC3E}">
        <p14:creationId xmlns:p14="http://schemas.microsoft.com/office/powerpoint/2010/main" val="30085383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90600"/>
            <a:ext cx="7620000" cy="1470025"/>
          </a:xfrm>
        </p:spPr>
        <p:txBody>
          <a:bodyPr>
            <a:normAutofit/>
          </a:bodyPr>
          <a:lstStyle/>
          <a:p>
            <a:r>
              <a:rPr lang="en-GB" sz="4000" b="1" dirty="0" smtClean="0">
                <a:latin typeface="Helvetica"/>
                <a:cs typeface="Helvetica"/>
              </a:rPr>
              <a:t>Practical Metalworking</a:t>
            </a:r>
            <a:endParaRPr lang="en-GB" sz="4000" b="1" dirty="0">
              <a:latin typeface="Helvetica"/>
              <a:cs typeface="Helvetica"/>
            </a:endParaRPr>
          </a:p>
        </p:txBody>
      </p:sp>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cxnSp>
        <p:nvCxnSpPr>
          <p:cNvPr id="15" name="Straight Connector 14"/>
          <p:cNvCxnSpPr/>
          <p:nvPr/>
        </p:nvCxnSpPr>
        <p:spPr>
          <a:xfrm>
            <a:off x="2590800" y="2514600"/>
            <a:ext cx="5472000" cy="0"/>
          </a:xfrm>
          <a:prstGeom prst="line">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524000" y="609600"/>
            <a:ext cx="7620000" cy="523220"/>
          </a:xfrm>
          <a:prstGeom prst="rect">
            <a:avLst/>
          </a:prstGeom>
        </p:spPr>
        <p:txBody>
          <a:bodyPr wrap="square">
            <a:spAutoFit/>
          </a:bodyPr>
          <a:lstStyle/>
          <a:p>
            <a:pPr algn="ctr"/>
            <a:r>
              <a:rPr lang="en-GB" sz="2800" dirty="0" smtClean="0">
                <a:solidFill>
                  <a:schemeClr val="bg1">
                    <a:lumMod val="75000"/>
                  </a:schemeClr>
                </a:solidFill>
                <a:latin typeface="Helvetica"/>
                <a:cs typeface="Helvetica"/>
              </a:rPr>
              <a:t>National 5</a:t>
            </a:r>
          </a:p>
        </p:txBody>
      </p:sp>
      <p:pic>
        <p:nvPicPr>
          <p:cNvPr id="7" name="Picture 6"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8" name="Subtitle 2"/>
          <p:cNvSpPr txBox="1">
            <a:spLocks/>
          </p:cNvSpPr>
          <p:nvPr/>
        </p:nvSpPr>
        <p:spPr>
          <a:xfrm>
            <a:off x="1524000" y="2743200"/>
            <a:ext cx="7620000" cy="3886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GB" dirty="0" smtClean="0">
              <a:latin typeface="Helvetica"/>
              <a:cs typeface="Helvetica"/>
            </a:endParaRPr>
          </a:p>
          <a:p>
            <a:r>
              <a:rPr lang="en-GB" sz="2400" dirty="0" smtClean="0">
                <a:solidFill>
                  <a:srgbClr val="FF0000"/>
                </a:solidFill>
                <a:latin typeface="Helvetica"/>
                <a:cs typeface="Helvetica"/>
              </a:rPr>
              <a:t>Unit </a:t>
            </a:r>
            <a:r>
              <a:rPr lang="en-GB" sz="2400" dirty="0">
                <a:solidFill>
                  <a:srgbClr val="FF0000"/>
                </a:solidFill>
                <a:latin typeface="Helvetica"/>
                <a:cs typeface="Helvetica"/>
              </a:rPr>
              <a:t>1</a:t>
            </a:r>
            <a:r>
              <a:rPr lang="en-GB" sz="2400" dirty="0" smtClean="0">
                <a:solidFill>
                  <a:srgbClr val="FF0000"/>
                </a:solidFill>
                <a:latin typeface="Helvetica"/>
                <a:cs typeface="Helvetica"/>
              </a:rPr>
              <a:t>: Bench Skills</a:t>
            </a:r>
            <a:endParaRPr lang="en-GB" sz="2400" dirty="0">
              <a:solidFill>
                <a:srgbClr val="FF0000"/>
              </a:solidFill>
              <a:latin typeface="Helvetica"/>
              <a:cs typeface="Helvetica"/>
            </a:endParaRPr>
          </a:p>
          <a:p>
            <a:endParaRPr lang="en-GB" sz="2400" dirty="0" smtClean="0">
              <a:solidFill>
                <a:srgbClr val="FF0000"/>
              </a:solidFill>
              <a:latin typeface="Helvetica"/>
              <a:cs typeface="Helvetica"/>
            </a:endParaRPr>
          </a:p>
          <a:p>
            <a:r>
              <a:rPr lang="en-GB" sz="2400" dirty="0" smtClean="0">
                <a:solidFill>
                  <a:srgbClr val="FF0000"/>
                </a:solidFill>
                <a:latin typeface="Helvetica"/>
                <a:cs typeface="Helvetica"/>
              </a:rPr>
              <a:t>- Filing Metals</a:t>
            </a:r>
          </a:p>
          <a:p>
            <a:endParaRPr lang="en-GB" sz="1800" i="1" smtClean="0">
              <a:solidFill>
                <a:srgbClr val="FF0000"/>
              </a:solidFill>
              <a:latin typeface="Helvetica"/>
              <a:cs typeface="Helvetica"/>
            </a:endParaRPr>
          </a:p>
          <a:p>
            <a:r>
              <a:rPr lang="en-GB" sz="1800" i="1" smtClean="0">
                <a:solidFill>
                  <a:srgbClr val="FF0000"/>
                </a:solidFill>
                <a:latin typeface="Helvetica"/>
                <a:cs typeface="Helvetica"/>
              </a:rPr>
              <a:t>Safety </a:t>
            </a:r>
            <a:r>
              <a:rPr lang="en-GB" sz="1800" i="1" dirty="0" smtClean="0">
                <a:solidFill>
                  <a:srgbClr val="FF0000"/>
                </a:solidFill>
                <a:latin typeface="Helvetica"/>
                <a:cs typeface="Helvetica"/>
              </a:rPr>
              <a:t>Rating: (Low)</a:t>
            </a:r>
          </a:p>
          <a:p>
            <a:pPr>
              <a:lnSpc>
                <a:spcPct val="50000"/>
              </a:lnSpc>
            </a:pPr>
            <a:endParaRPr lang="en-GB" sz="2400" dirty="0" smtClean="0">
              <a:solidFill>
                <a:srgbClr val="FF0000"/>
              </a:solidFill>
              <a:latin typeface="Helvetica"/>
              <a:cs typeface="Helvetic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hfile1.gif"/>
          <p:cNvPicPr>
            <a:picLocks noChangeAspect="1"/>
          </p:cNvPicPr>
          <p:nvPr/>
        </p:nvPicPr>
        <p:blipFill>
          <a:blip r:embed="rId2" cstate="print"/>
          <a:stretch>
            <a:fillRect/>
          </a:stretch>
        </p:blipFill>
        <p:spPr>
          <a:xfrm>
            <a:off x="5105400" y="2590800"/>
            <a:ext cx="3810000" cy="2286000"/>
          </a:xfrm>
          <a:prstGeom prst="rect">
            <a:avLst/>
          </a:prstGeom>
        </p:spPr>
      </p:pic>
      <p:pic>
        <p:nvPicPr>
          <p:cNvPr id="15" name="Picture 14" descr="hfile17.gif"/>
          <p:cNvPicPr>
            <a:picLocks noChangeAspect="1"/>
          </p:cNvPicPr>
          <p:nvPr/>
        </p:nvPicPr>
        <p:blipFill>
          <a:blip r:embed="rId3" cstate="print"/>
          <a:stretch>
            <a:fillRect/>
          </a:stretch>
        </p:blipFill>
        <p:spPr>
          <a:xfrm>
            <a:off x="1828800" y="2819400"/>
            <a:ext cx="3540265" cy="1600200"/>
          </a:xfrm>
          <a:prstGeom prst="rect">
            <a:avLst/>
          </a:prstGeom>
        </p:spPr>
      </p:pic>
      <p:pic>
        <p:nvPicPr>
          <p:cNvPr id="13" name="Picture 12" descr="banner.pd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5" name="Picture 4" descr="Branding Logo 1.2.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4" name="Title 1"/>
          <p:cNvSpPr>
            <a:spLocks noGrp="1"/>
          </p:cNvSpPr>
          <p:nvPr>
            <p:ph type="title"/>
          </p:nvPr>
        </p:nvSpPr>
        <p:spPr>
          <a:xfrm>
            <a:off x="1524000" y="0"/>
            <a:ext cx="7620000" cy="1417639"/>
          </a:xfrm>
        </p:spPr>
        <p:txBody>
          <a:bodyPr>
            <a:normAutofit/>
          </a:bodyPr>
          <a:lstStyle/>
          <a:p>
            <a:r>
              <a:rPr lang="en-GB" sz="3200" b="1" u="sng" dirty="0" smtClean="0">
                <a:latin typeface="Helvetica"/>
                <a:cs typeface="Helvetica"/>
              </a:rPr>
              <a:t>Bench Skills: Filing</a:t>
            </a:r>
            <a:endParaRPr lang="en-GB" sz="3200" b="1" u="sng" dirty="0">
              <a:latin typeface="Helvetica"/>
              <a:cs typeface="Helvetica"/>
            </a:endParaRPr>
          </a:p>
        </p:txBody>
      </p:sp>
      <p:sp>
        <p:nvSpPr>
          <p:cNvPr id="10" name="Content Placeholder 2"/>
          <p:cNvSpPr txBox="1">
            <a:spLocks/>
          </p:cNvSpPr>
          <p:nvPr/>
        </p:nvSpPr>
        <p:spPr>
          <a:xfrm>
            <a:off x="1524000" y="1295400"/>
            <a:ext cx="76200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800" b="1" u="sng" dirty="0" smtClean="0">
                <a:latin typeface="Helvetica"/>
                <a:cs typeface="Helvetica"/>
              </a:rPr>
              <a:t>The Anatomy of a File</a:t>
            </a:r>
          </a:p>
          <a:p>
            <a:pPr marL="0" indent="0" algn="ctr">
              <a:buFont typeface="Arial" pitchFamily="34" charset="0"/>
              <a:buNone/>
            </a:pPr>
            <a:r>
              <a:rPr lang="en-GB" sz="1800" dirty="0" smtClean="0">
                <a:latin typeface="Helvetica"/>
                <a:cs typeface="Helvetica"/>
              </a:rPr>
              <a:t> </a:t>
            </a:r>
          </a:p>
        </p:txBody>
      </p:sp>
      <p:sp>
        <p:nvSpPr>
          <p:cNvPr id="12" name="Content Placeholder 2"/>
          <p:cNvSpPr txBox="1">
            <a:spLocks/>
          </p:cNvSpPr>
          <p:nvPr/>
        </p:nvSpPr>
        <p:spPr>
          <a:xfrm>
            <a:off x="2133600" y="1828800"/>
            <a:ext cx="6858000" cy="762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smtClean="0">
                <a:latin typeface="Helvetica"/>
                <a:cs typeface="Helvetica"/>
              </a:rPr>
              <a:t>The ‘File’ is used to cut, shape and finish metal.</a:t>
            </a:r>
          </a:p>
          <a:p>
            <a:pPr marL="0" indent="0">
              <a:buNone/>
            </a:pPr>
            <a:r>
              <a:rPr lang="en-GB" sz="1800" dirty="0" smtClean="0">
                <a:latin typeface="Helvetica"/>
                <a:cs typeface="Helvetica"/>
              </a:rPr>
              <a:t>The file comes in various shapes and cuts to suit different jobs.  </a:t>
            </a:r>
          </a:p>
          <a:p>
            <a:pPr marL="0" indent="0">
              <a:buNone/>
            </a:pPr>
            <a:endParaRPr lang="en-GB" sz="1400" i="1" dirty="0" smtClean="0">
              <a:latin typeface="Helvetica"/>
              <a:cs typeface="Helvetica"/>
            </a:endParaRPr>
          </a:p>
        </p:txBody>
      </p:sp>
      <p:pic>
        <p:nvPicPr>
          <p:cNvPr id="6" name="Picture 5" descr="LX5930-8.gif"/>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09800" y="4876800"/>
            <a:ext cx="2788381" cy="1748245"/>
          </a:xfrm>
          <a:prstGeom prst="rect">
            <a:avLst/>
          </a:prstGeom>
        </p:spPr>
      </p:pic>
      <p:sp>
        <p:nvSpPr>
          <p:cNvPr id="14" name="Content Placeholder 2"/>
          <p:cNvSpPr txBox="1">
            <a:spLocks/>
          </p:cNvSpPr>
          <p:nvPr/>
        </p:nvSpPr>
        <p:spPr>
          <a:xfrm>
            <a:off x="2286000" y="4419600"/>
            <a:ext cx="2590800"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800" b="1" u="sng" dirty="0" smtClean="0">
                <a:latin typeface="Helvetica"/>
                <a:cs typeface="Helvetica"/>
              </a:rPr>
              <a:t>Types of File</a:t>
            </a:r>
          </a:p>
          <a:p>
            <a:pPr marL="0" indent="0" algn="ctr">
              <a:buFont typeface="Arial" pitchFamily="34" charset="0"/>
              <a:buNone/>
            </a:pPr>
            <a:r>
              <a:rPr lang="en-GB" sz="1800" dirty="0" smtClean="0">
                <a:latin typeface="Helvetica"/>
                <a:cs typeface="Helvetica"/>
              </a:rPr>
              <a:t> </a:t>
            </a:r>
          </a:p>
        </p:txBody>
      </p:sp>
      <p:sp>
        <p:nvSpPr>
          <p:cNvPr id="17" name="Content Placeholder 2"/>
          <p:cNvSpPr txBox="1">
            <a:spLocks/>
          </p:cNvSpPr>
          <p:nvPr/>
        </p:nvSpPr>
        <p:spPr>
          <a:xfrm>
            <a:off x="5715000" y="4800600"/>
            <a:ext cx="2971800" cy="2362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600" dirty="0" smtClean="0">
                <a:latin typeface="Helvetica"/>
                <a:cs typeface="Helvetica"/>
              </a:rPr>
              <a:t>The ‘Tang’ secures the file into the handle and the ‘Ferrule’ (metal band at base of file handle) protects the handle from splitting. It is very important never to use a file with a damaged handle.</a:t>
            </a:r>
          </a:p>
        </p:txBody>
      </p:sp>
      <p:sp>
        <p:nvSpPr>
          <p:cNvPr id="23" name="Content Placeholder 2"/>
          <p:cNvSpPr txBox="1">
            <a:spLocks/>
          </p:cNvSpPr>
          <p:nvPr/>
        </p:nvSpPr>
        <p:spPr>
          <a:xfrm>
            <a:off x="6172200" y="2590800"/>
            <a:ext cx="762000" cy="228600"/>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900" dirty="0" smtClean="0">
                <a:solidFill>
                  <a:schemeClr val="tx1">
                    <a:lumMod val="75000"/>
                    <a:lumOff val="25000"/>
                  </a:schemeClr>
                </a:solidFill>
                <a:latin typeface="Arial"/>
                <a:cs typeface="Arial"/>
              </a:rPr>
              <a:t>FERRULE</a:t>
            </a:r>
          </a:p>
        </p:txBody>
      </p:sp>
    </p:spTree>
    <p:extLst>
      <p:ext uri="{BB962C8B-B14F-4D97-AF65-F5344CB8AC3E}">
        <p14:creationId xmlns:p14="http://schemas.microsoft.com/office/powerpoint/2010/main" val="1002760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5" name="Picture 4"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4" name="Title 1"/>
          <p:cNvSpPr>
            <a:spLocks noGrp="1"/>
          </p:cNvSpPr>
          <p:nvPr>
            <p:ph type="title"/>
          </p:nvPr>
        </p:nvSpPr>
        <p:spPr>
          <a:xfrm>
            <a:off x="1524000" y="0"/>
            <a:ext cx="7620000" cy="1417639"/>
          </a:xfrm>
        </p:spPr>
        <p:txBody>
          <a:bodyPr>
            <a:normAutofit/>
          </a:bodyPr>
          <a:lstStyle/>
          <a:p>
            <a:r>
              <a:rPr lang="en-GB" sz="3200" b="1" u="sng" dirty="0" smtClean="0">
                <a:latin typeface="Helvetica"/>
                <a:cs typeface="Helvetica"/>
              </a:rPr>
              <a:t>Bench Skills: Filing</a:t>
            </a:r>
            <a:endParaRPr lang="en-GB" sz="3200" b="1" u="sng" dirty="0">
              <a:latin typeface="Helvetica"/>
              <a:cs typeface="Helvetica"/>
            </a:endParaRPr>
          </a:p>
        </p:txBody>
      </p:sp>
      <p:sp>
        <p:nvSpPr>
          <p:cNvPr id="12" name="Content Placeholder 2"/>
          <p:cNvSpPr txBox="1">
            <a:spLocks/>
          </p:cNvSpPr>
          <p:nvPr/>
        </p:nvSpPr>
        <p:spPr>
          <a:xfrm>
            <a:off x="2286000" y="2057400"/>
            <a:ext cx="6858000" cy="1905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1400" i="1" dirty="0" smtClean="0">
              <a:latin typeface="Helvetica"/>
              <a:cs typeface="Helvetica"/>
            </a:endParaRPr>
          </a:p>
        </p:txBody>
      </p:sp>
      <p:pic>
        <p:nvPicPr>
          <p:cNvPr id="19" name="Picture 18" descr="hfile15.gif"/>
          <p:cNvPicPr>
            <a:picLocks noChangeAspect="1"/>
          </p:cNvPicPr>
          <p:nvPr/>
        </p:nvPicPr>
        <p:blipFill>
          <a:blip r:embed="rId4" cstate="print"/>
          <a:stretch>
            <a:fillRect/>
          </a:stretch>
        </p:blipFill>
        <p:spPr>
          <a:xfrm>
            <a:off x="1905000" y="3276600"/>
            <a:ext cx="4419600" cy="736600"/>
          </a:xfrm>
          <a:prstGeom prst="rect">
            <a:avLst/>
          </a:prstGeom>
        </p:spPr>
      </p:pic>
      <p:pic>
        <p:nvPicPr>
          <p:cNvPr id="20" name="Picture 19" descr="hfile5.gif"/>
          <p:cNvPicPr>
            <a:picLocks noChangeAspect="1"/>
          </p:cNvPicPr>
          <p:nvPr/>
        </p:nvPicPr>
        <p:blipFill>
          <a:blip r:embed="rId5" cstate="print"/>
          <a:stretch>
            <a:fillRect/>
          </a:stretch>
        </p:blipFill>
        <p:spPr>
          <a:xfrm>
            <a:off x="5181600" y="4876800"/>
            <a:ext cx="3781647" cy="1524000"/>
          </a:xfrm>
          <a:prstGeom prst="rect">
            <a:avLst/>
          </a:prstGeom>
        </p:spPr>
      </p:pic>
      <p:sp>
        <p:nvSpPr>
          <p:cNvPr id="2" name="Rectangle 1"/>
          <p:cNvSpPr/>
          <p:nvPr/>
        </p:nvSpPr>
        <p:spPr>
          <a:xfrm>
            <a:off x="1981200" y="1371600"/>
            <a:ext cx="6781800" cy="1754327"/>
          </a:xfrm>
          <a:prstGeom prst="rect">
            <a:avLst/>
          </a:prstGeom>
        </p:spPr>
        <p:txBody>
          <a:bodyPr wrap="square">
            <a:spAutoFit/>
          </a:bodyPr>
          <a:lstStyle/>
          <a:p>
            <a:r>
              <a:rPr lang="en-US" dirty="0">
                <a:latin typeface="Helvetica"/>
                <a:cs typeface="Helvetica"/>
              </a:rPr>
              <a:t>Files are often graded according to the </a:t>
            </a:r>
            <a:r>
              <a:rPr lang="en-US" dirty="0" smtClean="0">
                <a:latin typeface="Helvetica"/>
                <a:cs typeface="Helvetica"/>
              </a:rPr>
              <a:t>roughness/smoothness </a:t>
            </a:r>
            <a:r>
              <a:rPr lang="en-US" dirty="0">
                <a:latin typeface="Helvetica"/>
                <a:cs typeface="Helvetica"/>
              </a:rPr>
              <a:t>of cut. The file that has the least harsh teeth is graded as ‘very smooth’. The most abrasive of files is graded as ‘rough’</a:t>
            </a:r>
            <a:r>
              <a:rPr lang="en-US" dirty="0" smtClean="0">
                <a:latin typeface="Helvetica"/>
                <a:cs typeface="Helvetica"/>
              </a:rPr>
              <a:t>. A file can have teeth cut once across the blade, this is called ‘single cut’. Therefore, ‘double cut’ as with most rough files, have teeth cut twice across the blade.</a:t>
            </a:r>
            <a:endParaRPr lang="en-US" dirty="0">
              <a:latin typeface="Helvetica"/>
              <a:cs typeface="Helvetica"/>
            </a:endParaRPr>
          </a:p>
        </p:txBody>
      </p:sp>
      <p:pic>
        <p:nvPicPr>
          <p:cNvPr id="3" name="Picture 2" descr="hfile16.gif"/>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29400" y="2819400"/>
            <a:ext cx="1524000" cy="2514600"/>
          </a:xfrm>
          <a:prstGeom prst="rect">
            <a:avLst/>
          </a:prstGeom>
        </p:spPr>
      </p:pic>
      <p:sp>
        <p:nvSpPr>
          <p:cNvPr id="6" name="Rectangle 5"/>
          <p:cNvSpPr/>
          <p:nvPr/>
        </p:nvSpPr>
        <p:spPr>
          <a:xfrm>
            <a:off x="1981200" y="4343400"/>
            <a:ext cx="3429000" cy="2031325"/>
          </a:xfrm>
          <a:prstGeom prst="rect">
            <a:avLst/>
          </a:prstGeom>
        </p:spPr>
        <p:txBody>
          <a:bodyPr wrap="square">
            <a:spAutoFit/>
          </a:bodyPr>
          <a:lstStyle/>
          <a:p>
            <a:r>
              <a:rPr lang="en-US" dirty="0">
                <a:latin typeface="Helvetica"/>
                <a:cs typeface="Helvetica"/>
              </a:rPr>
              <a:t>The safe edge of a file does not have teeth. This is extremely useful when filing in corners as shown in the </a:t>
            </a:r>
            <a:r>
              <a:rPr lang="en-US" dirty="0" smtClean="0">
                <a:latin typeface="Helvetica"/>
                <a:cs typeface="Helvetica"/>
              </a:rPr>
              <a:t>diagram. </a:t>
            </a:r>
            <a:r>
              <a:rPr lang="en-US" dirty="0">
                <a:latin typeface="Helvetica"/>
                <a:cs typeface="Helvetica"/>
              </a:rPr>
              <a:t>The safe edge is placed into the corner and because </a:t>
            </a:r>
            <a:r>
              <a:rPr lang="en-US" dirty="0" smtClean="0">
                <a:latin typeface="Helvetica"/>
                <a:cs typeface="Helvetica"/>
              </a:rPr>
              <a:t>it has no teeth it </a:t>
            </a:r>
            <a:r>
              <a:rPr lang="en-US" dirty="0">
                <a:latin typeface="Helvetica"/>
                <a:cs typeface="Helvetica"/>
              </a:rPr>
              <a:t>does not damage the </a:t>
            </a:r>
            <a:r>
              <a:rPr lang="en-US" dirty="0" smtClean="0">
                <a:latin typeface="Helvetica"/>
                <a:cs typeface="Helvetica"/>
              </a:rPr>
              <a:t>surface.</a:t>
            </a:r>
            <a:endParaRPr lang="en-US" dirty="0">
              <a:latin typeface="Helvetica"/>
              <a:cs typeface="Helvetica"/>
            </a:endParaRPr>
          </a:p>
        </p:txBody>
      </p:sp>
      <p:sp>
        <p:nvSpPr>
          <p:cNvPr id="7" name="Rectangle 6"/>
          <p:cNvSpPr/>
          <p:nvPr/>
        </p:nvSpPr>
        <p:spPr>
          <a:xfrm>
            <a:off x="2057400" y="3276600"/>
            <a:ext cx="4191000" cy="8382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002760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5" name="Picture 4"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4" name="Title 1"/>
          <p:cNvSpPr>
            <a:spLocks noGrp="1"/>
          </p:cNvSpPr>
          <p:nvPr>
            <p:ph type="title"/>
          </p:nvPr>
        </p:nvSpPr>
        <p:spPr>
          <a:xfrm>
            <a:off x="1524000" y="0"/>
            <a:ext cx="7620000" cy="1417639"/>
          </a:xfrm>
        </p:spPr>
        <p:txBody>
          <a:bodyPr>
            <a:normAutofit/>
          </a:bodyPr>
          <a:lstStyle/>
          <a:p>
            <a:r>
              <a:rPr lang="en-GB" sz="3200" b="1" u="sng" dirty="0" smtClean="0">
                <a:latin typeface="Helvetica"/>
                <a:cs typeface="Helvetica"/>
              </a:rPr>
              <a:t>Bench Skills: Filing</a:t>
            </a:r>
            <a:endParaRPr lang="en-GB" sz="3200" b="1" u="sng" dirty="0">
              <a:latin typeface="Helvetica"/>
              <a:cs typeface="Helvetica"/>
            </a:endParaRPr>
          </a:p>
        </p:txBody>
      </p:sp>
      <p:sp>
        <p:nvSpPr>
          <p:cNvPr id="10" name="Content Placeholder 2"/>
          <p:cNvSpPr txBox="1">
            <a:spLocks/>
          </p:cNvSpPr>
          <p:nvPr/>
        </p:nvSpPr>
        <p:spPr>
          <a:xfrm>
            <a:off x="1524000" y="1143000"/>
            <a:ext cx="76200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800" b="1" u="sng" dirty="0" smtClean="0">
                <a:latin typeface="Helvetica"/>
                <a:cs typeface="Helvetica"/>
              </a:rPr>
              <a:t>The Filing Process</a:t>
            </a:r>
          </a:p>
          <a:p>
            <a:pPr marL="0" indent="0" algn="ctr">
              <a:buFont typeface="Arial" pitchFamily="34" charset="0"/>
              <a:buNone/>
            </a:pPr>
            <a:r>
              <a:rPr lang="en-GB" sz="1800" dirty="0" smtClean="0">
                <a:latin typeface="Helvetica"/>
                <a:cs typeface="Helvetica"/>
              </a:rPr>
              <a:t> </a:t>
            </a:r>
          </a:p>
        </p:txBody>
      </p:sp>
      <p:sp>
        <p:nvSpPr>
          <p:cNvPr id="2" name="Rectangle 1"/>
          <p:cNvSpPr/>
          <p:nvPr/>
        </p:nvSpPr>
        <p:spPr>
          <a:xfrm>
            <a:off x="1828800" y="1752600"/>
            <a:ext cx="7010400" cy="4801315"/>
          </a:xfrm>
          <a:prstGeom prst="rect">
            <a:avLst/>
          </a:prstGeom>
        </p:spPr>
        <p:txBody>
          <a:bodyPr wrap="square">
            <a:spAutoFit/>
          </a:bodyPr>
          <a:lstStyle/>
          <a:p>
            <a:r>
              <a:rPr lang="en-US" dirty="0" smtClean="0">
                <a:latin typeface="Helvetica"/>
                <a:cs typeface="Helvetica"/>
              </a:rPr>
              <a:t>It is very important to first check your file and ensure the handle is secure and not damaged. Also, it is good practice to clean the file teeth of any metal debris with a ‘file card’.  </a:t>
            </a:r>
          </a:p>
          <a:p>
            <a:endParaRPr lang="en-US" dirty="0" smtClean="0">
              <a:latin typeface="Helvetica"/>
              <a:cs typeface="Helvetica"/>
            </a:endParaRPr>
          </a:p>
          <a:p>
            <a:endParaRPr lang="en-US" dirty="0">
              <a:latin typeface="Helvetica"/>
              <a:cs typeface="Helvetica"/>
            </a:endParaRPr>
          </a:p>
          <a:p>
            <a:endParaRPr lang="en-US" dirty="0" smtClean="0">
              <a:latin typeface="Helvetica"/>
              <a:cs typeface="Helvetica"/>
            </a:endParaRPr>
          </a:p>
          <a:p>
            <a:endParaRPr lang="en-US" dirty="0">
              <a:latin typeface="Helvetica"/>
              <a:cs typeface="Helvetica"/>
            </a:endParaRPr>
          </a:p>
          <a:p>
            <a:endParaRPr lang="en-US" dirty="0" smtClean="0">
              <a:latin typeface="Helvetica"/>
              <a:cs typeface="Helvetica"/>
            </a:endParaRPr>
          </a:p>
          <a:p>
            <a:endParaRPr lang="en-US" dirty="0">
              <a:latin typeface="Helvetica"/>
              <a:cs typeface="Helvetica"/>
            </a:endParaRPr>
          </a:p>
          <a:p>
            <a:endParaRPr lang="en-US" dirty="0" smtClean="0">
              <a:latin typeface="Helvetica"/>
              <a:cs typeface="Helvetica"/>
            </a:endParaRPr>
          </a:p>
          <a:p>
            <a:endParaRPr lang="en-US" dirty="0" smtClean="0">
              <a:latin typeface="Helvetica"/>
              <a:cs typeface="Helvetica"/>
            </a:endParaRPr>
          </a:p>
          <a:p>
            <a:endParaRPr lang="en-US" dirty="0">
              <a:latin typeface="Helvetica"/>
              <a:cs typeface="Helvetica"/>
            </a:endParaRPr>
          </a:p>
          <a:p>
            <a:endParaRPr lang="en-US" dirty="0">
              <a:latin typeface="Helvetica"/>
              <a:cs typeface="Helvetica"/>
            </a:endParaRPr>
          </a:p>
          <a:p>
            <a:r>
              <a:rPr lang="en-US" dirty="0" smtClean="0">
                <a:latin typeface="Helvetica"/>
                <a:cs typeface="Helvetica"/>
              </a:rPr>
              <a:t>It is also vital that you file your material following the very particular steps demonstrated by your teacher and outlined on the next slide. These will help with efficiency, productivity and also help to preserve the file itself.</a:t>
            </a:r>
            <a:endParaRPr lang="en-US" dirty="0">
              <a:latin typeface="Helvetica"/>
              <a:cs typeface="Helvetica"/>
            </a:endParaRPr>
          </a:p>
        </p:txBody>
      </p:sp>
      <p:pic>
        <p:nvPicPr>
          <p:cNvPr id="9" name="Picture 8" descr="$_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5000" y="2895600"/>
            <a:ext cx="2347635" cy="2118741"/>
          </a:xfrm>
          <a:prstGeom prst="rect">
            <a:avLst/>
          </a:prstGeom>
        </p:spPr>
      </p:pic>
      <p:pic>
        <p:nvPicPr>
          <p:cNvPr id="11" name="Picture 10" descr="ren_563772be3fd62BAH-478-1-2-4.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38400" y="2895600"/>
            <a:ext cx="2514600" cy="2133600"/>
          </a:xfrm>
          <a:prstGeom prst="rect">
            <a:avLst/>
          </a:prstGeom>
        </p:spPr>
      </p:pic>
    </p:spTree>
    <p:extLst>
      <p:ext uri="{BB962C8B-B14F-4D97-AF65-F5344CB8AC3E}">
        <p14:creationId xmlns:p14="http://schemas.microsoft.com/office/powerpoint/2010/main" val="29883470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5" name="Picture 4"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4" name="Title 1"/>
          <p:cNvSpPr>
            <a:spLocks noGrp="1"/>
          </p:cNvSpPr>
          <p:nvPr>
            <p:ph type="title"/>
          </p:nvPr>
        </p:nvSpPr>
        <p:spPr>
          <a:xfrm>
            <a:off x="1524000" y="0"/>
            <a:ext cx="7620000" cy="1417639"/>
          </a:xfrm>
        </p:spPr>
        <p:txBody>
          <a:bodyPr>
            <a:normAutofit/>
          </a:bodyPr>
          <a:lstStyle/>
          <a:p>
            <a:r>
              <a:rPr lang="en-GB" sz="3200" b="1" u="sng" dirty="0" smtClean="0">
                <a:latin typeface="Helvetica"/>
                <a:cs typeface="Helvetica"/>
              </a:rPr>
              <a:t>Bench Skills</a:t>
            </a:r>
            <a:r>
              <a:rPr lang="en-GB" sz="3200" b="1" u="sng" smtClean="0">
                <a:latin typeface="Helvetica"/>
                <a:cs typeface="Helvetica"/>
              </a:rPr>
              <a:t>: Filing</a:t>
            </a:r>
            <a:endParaRPr lang="en-GB" sz="3200" b="1" u="sng" dirty="0">
              <a:latin typeface="Helvetica"/>
              <a:cs typeface="Helvetica"/>
            </a:endParaRPr>
          </a:p>
        </p:txBody>
      </p:sp>
      <p:sp>
        <p:nvSpPr>
          <p:cNvPr id="10" name="Content Placeholder 2"/>
          <p:cNvSpPr txBox="1">
            <a:spLocks/>
          </p:cNvSpPr>
          <p:nvPr/>
        </p:nvSpPr>
        <p:spPr>
          <a:xfrm>
            <a:off x="1524000" y="1143000"/>
            <a:ext cx="76200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800" b="1" u="sng" dirty="0" smtClean="0">
                <a:latin typeface="Helvetica"/>
                <a:cs typeface="Helvetica"/>
              </a:rPr>
              <a:t>The Filing Process</a:t>
            </a:r>
          </a:p>
          <a:p>
            <a:pPr marL="0" indent="0" algn="ctr">
              <a:buFont typeface="Arial" pitchFamily="34" charset="0"/>
              <a:buNone/>
            </a:pPr>
            <a:r>
              <a:rPr lang="en-GB" sz="1800" dirty="0" smtClean="0">
                <a:latin typeface="Helvetica"/>
                <a:cs typeface="Helvetica"/>
              </a:rPr>
              <a:t> </a:t>
            </a:r>
          </a:p>
        </p:txBody>
      </p:sp>
      <p:sp>
        <p:nvSpPr>
          <p:cNvPr id="12" name="Content Placeholder 2"/>
          <p:cNvSpPr txBox="1">
            <a:spLocks/>
          </p:cNvSpPr>
          <p:nvPr/>
        </p:nvSpPr>
        <p:spPr>
          <a:xfrm>
            <a:off x="2286000" y="2057400"/>
            <a:ext cx="6858000" cy="1905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1400" i="1" dirty="0" smtClean="0">
              <a:latin typeface="Helvetica"/>
              <a:cs typeface="Helvetica"/>
            </a:endParaRPr>
          </a:p>
        </p:txBody>
      </p:sp>
      <p:pic>
        <p:nvPicPr>
          <p:cNvPr id="16" name="Picture 15" descr="hfile2.gif"/>
          <p:cNvPicPr>
            <a:picLocks noChangeAspect="1"/>
          </p:cNvPicPr>
          <p:nvPr/>
        </p:nvPicPr>
        <p:blipFill>
          <a:blip r:embed="rId4" cstate="print"/>
          <a:stretch>
            <a:fillRect/>
          </a:stretch>
        </p:blipFill>
        <p:spPr>
          <a:xfrm>
            <a:off x="6705600" y="1600200"/>
            <a:ext cx="2057400" cy="1249045"/>
          </a:xfrm>
          <a:prstGeom prst="rect">
            <a:avLst/>
          </a:prstGeom>
        </p:spPr>
      </p:pic>
      <p:pic>
        <p:nvPicPr>
          <p:cNvPr id="17" name="Picture 16" descr="hfile3.gif"/>
          <p:cNvPicPr>
            <a:picLocks noChangeAspect="1"/>
          </p:cNvPicPr>
          <p:nvPr/>
        </p:nvPicPr>
        <p:blipFill>
          <a:blip r:embed="rId5" cstate="print"/>
          <a:stretch>
            <a:fillRect/>
          </a:stretch>
        </p:blipFill>
        <p:spPr>
          <a:xfrm>
            <a:off x="6629400" y="3352800"/>
            <a:ext cx="2038291" cy="1371600"/>
          </a:xfrm>
          <a:prstGeom prst="rect">
            <a:avLst/>
          </a:prstGeom>
        </p:spPr>
      </p:pic>
      <p:pic>
        <p:nvPicPr>
          <p:cNvPr id="18" name="Picture 17" descr="hfile4.gif"/>
          <p:cNvPicPr>
            <a:picLocks noChangeAspect="1"/>
          </p:cNvPicPr>
          <p:nvPr/>
        </p:nvPicPr>
        <p:blipFill>
          <a:blip r:embed="rId6" cstate="print"/>
          <a:stretch>
            <a:fillRect/>
          </a:stretch>
        </p:blipFill>
        <p:spPr>
          <a:xfrm>
            <a:off x="6629400" y="5029200"/>
            <a:ext cx="2021254" cy="1370938"/>
          </a:xfrm>
          <a:prstGeom prst="rect">
            <a:avLst/>
          </a:prstGeom>
        </p:spPr>
      </p:pic>
      <p:sp>
        <p:nvSpPr>
          <p:cNvPr id="2" name="Rectangle 1"/>
          <p:cNvSpPr/>
          <p:nvPr/>
        </p:nvSpPr>
        <p:spPr>
          <a:xfrm>
            <a:off x="1828800" y="1600200"/>
            <a:ext cx="4648200" cy="1569660"/>
          </a:xfrm>
          <a:prstGeom prst="rect">
            <a:avLst/>
          </a:prstGeom>
        </p:spPr>
        <p:txBody>
          <a:bodyPr wrap="square">
            <a:spAutoFit/>
          </a:bodyPr>
          <a:lstStyle/>
          <a:p>
            <a:r>
              <a:rPr lang="en-US" sz="1600" dirty="0" smtClean="0">
                <a:latin typeface="Helvetica"/>
                <a:cs typeface="Helvetica"/>
              </a:rPr>
              <a:t>1. Files </a:t>
            </a:r>
            <a:r>
              <a:rPr lang="en-US" sz="1600" dirty="0">
                <a:latin typeface="Helvetica"/>
                <a:cs typeface="Helvetica"/>
              </a:rPr>
              <a:t>are normally held in both hands. The file is held flat against the surface it is to </a:t>
            </a:r>
            <a:r>
              <a:rPr lang="en-US" sz="1600" dirty="0" smtClean="0">
                <a:latin typeface="Helvetica"/>
                <a:cs typeface="Helvetica"/>
              </a:rPr>
              <a:t>cut/smooth</a:t>
            </a:r>
            <a:r>
              <a:rPr lang="en-US" sz="1600" dirty="0">
                <a:latin typeface="Helvetica"/>
                <a:cs typeface="Helvetica"/>
              </a:rPr>
              <a:t>. The file is then pushed forward and it cuts on the forward stroke. </a:t>
            </a:r>
            <a:r>
              <a:rPr lang="en-US" sz="1600" dirty="0" smtClean="0">
                <a:latin typeface="Helvetica"/>
                <a:cs typeface="Helvetica"/>
              </a:rPr>
              <a:t>To preserve teeth it </a:t>
            </a:r>
            <a:r>
              <a:rPr lang="en-US" sz="1600" dirty="0">
                <a:latin typeface="Helvetica"/>
                <a:cs typeface="Helvetica"/>
              </a:rPr>
              <a:t>is then lifted away </a:t>
            </a:r>
            <a:r>
              <a:rPr lang="en-US" sz="1600" dirty="0" smtClean="0">
                <a:latin typeface="Helvetica"/>
                <a:cs typeface="Helvetica"/>
              </a:rPr>
              <a:t>and back </a:t>
            </a:r>
            <a:r>
              <a:rPr lang="en-US" sz="1600" dirty="0">
                <a:latin typeface="Helvetica"/>
                <a:cs typeface="Helvetica"/>
              </a:rPr>
              <a:t>to the starting </a:t>
            </a:r>
            <a:r>
              <a:rPr lang="en-US" sz="1600" dirty="0" smtClean="0">
                <a:latin typeface="Helvetica"/>
                <a:cs typeface="Helvetica"/>
              </a:rPr>
              <a:t>point </a:t>
            </a:r>
            <a:r>
              <a:rPr lang="en-US" sz="1600" dirty="0">
                <a:latin typeface="Helvetica"/>
                <a:cs typeface="Helvetica"/>
              </a:rPr>
              <a:t>for the next push forward. This is called </a:t>
            </a:r>
            <a:r>
              <a:rPr lang="en-US" sz="1600" dirty="0" smtClean="0">
                <a:solidFill>
                  <a:srgbClr val="FF0000"/>
                </a:solidFill>
                <a:latin typeface="Helvetica"/>
                <a:cs typeface="Helvetica"/>
              </a:rPr>
              <a:t>‘cross </a:t>
            </a:r>
            <a:r>
              <a:rPr lang="en-US" sz="1600" dirty="0">
                <a:solidFill>
                  <a:srgbClr val="FF0000"/>
                </a:solidFill>
                <a:latin typeface="Helvetica"/>
                <a:cs typeface="Helvetica"/>
              </a:rPr>
              <a:t>filing</a:t>
            </a:r>
            <a:r>
              <a:rPr lang="en-US" sz="1600" dirty="0" smtClean="0">
                <a:solidFill>
                  <a:srgbClr val="FF0000"/>
                </a:solidFill>
                <a:latin typeface="Helvetica"/>
                <a:cs typeface="Helvetica"/>
              </a:rPr>
              <a:t>’</a:t>
            </a:r>
            <a:r>
              <a:rPr lang="en-US" sz="1600" dirty="0" smtClean="0">
                <a:latin typeface="Helvetica"/>
                <a:cs typeface="Helvetica"/>
              </a:rPr>
              <a:t>.</a:t>
            </a:r>
            <a:endParaRPr lang="en-US" sz="1600" dirty="0">
              <a:latin typeface="Helvetica"/>
              <a:cs typeface="Helvetica"/>
            </a:endParaRPr>
          </a:p>
        </p:txBody>
      </p:sp>
      <p:sp>
        <p:nvSpPr>
          <p:cNvPr id="3" name="Rectangle 2"/>
          <p:cNvSpPr/>
          <p:nvPr/>
        </p:nvSpPr>
        <p:spPr>
          <a:xfrm>
            <a:off x="6553200" y="1600200"/>
            <a:ext cx="2286000" cy="1524000"/>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38100" cmpd="sng">
                <a:solidFill>
                  <a:srgbClr val="FF0000"/>
                </a:solidFill>
              </a:ln>
              <a:noFill/>
            </a:endParaRPr>
          </a:p>
        </p:txBody>
      </p:sp>
      <p:sp>
        <p:nvSpPr>
          <p:cNvPr id="24" name="Rectangle 23"/>
          <p:cNvSpPr/>
          <p:nvPr/>
        </p:nvSpPr>
        <p:spPr>
          <a:xfrm>
            <a:off x="6553200" y="3276600"/>
            <a:ext cx="2286000" cy="1524000"/>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38100" cmpd="sng">
                <a:solidFill>
                  <a:srgbClr val="FF0000"/>
                </a:solidFill>
              </a:ln>
              <a:noFill/>
            </a:endParaRPr>
          </a:p>
        </p:txBody>
      </p:sp>
      <p:sp>
        <p:nvSpPr>
          <p:cNvPr id="25" name="Rectangle 24"/>
          <p:cNvSpPr/>
          <p:nvPr/>
        </p:nvSpPr>
        <p:spPr>
          <a:xfrm>
            <a:off x="6553200" y="4953000"/>
            <a:ext cx="2286000" cy="1524000"/>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38100" cmpd="sng">
                <a:solidFill>
                  <a:srgbClr val="FF0000"/>
                </a:solidFill>
              </a:ln>
              <a:noFill/>
            </a:endParaRPr>
          </a:p>
        </p:txBody>
      </p:sp>
      <p:sp>
        <p:nvSpPr>
          <p:cNvPr id="26" name="Content Placeholder 2"/>
          <p:cNvSpPr txBox="1">
            <a:spLocks/>
          </p:cNvSpPr>
          <p:nvPr/>
        </p:nvSpPr>
        <p:spPr>
          <a:xfrm>
            <a:off x="6553200" y="2819400"/>
            <a:ext cx="1143000" cy="304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200" b="1" dirty="0" smtClean="0">
                <a:solidFill>
                  <a:srgbClr val="FF0000"/>
                </a:solidFill>
                <a:latin typeface="Helvetica"/>
                <a:cs typeface="Helvetica"/>
              </a:rPr>
              <a:t>Cross Filing </a:t>
            </a:r>
          </a:p>
        </p:txBody>
      </p:sp>
      <p:sp>
        <p:nvSpPr>
          <p:cNvPr id="27" name="Content Placeholder 2"/>
          <p:cNvSpPr txBox="1">
            <a:spLocks/>
          </p:cNvSpPr>
          <p:nvPr/>
        </p:nvSpPr>
        <p:spPr>
          <a:xfrm>
            <a:off x="6553200" y="4495800"/>
            <a:ext cx="1143000" cy="304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200" b="1" dirty="0" smtClean="0">
                <a:solidFill>
                  <a:srgbClr val="FF0000"/>
                </a:solidFill>
                <a:latin typeface="Helvetica"/>
                <a:cs typeface="Helvetica"/>
              </a:rPr>
              <a:t>Draw Filing </a:t>
            </a:r>
          </a:p>
        </p:txBody>
      </p:sp>
      <p:sp>
        <p:nvSpPr>
          <p:cNvPr id="28" name="Content Placeholder 2"/>
          <p:cNvSpPr txBox="1">
            <a:spLocks/>
          </p:cNvSpPr>
          <p:nvPr/>
        </p:nvSpPr>
        <p:spPr>
          <a:xfrm>
            <a:off x="6553200" y="6172200"/>
            <a:ext cx="1143000" cy="304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200" b="1" dirty="0" smtClean="0">
                <a:solidFill>
                  <a:srgbClr val="FF0000"/>
                </a:solidFill>
                <a:latin typeface="Helvetica"/>
                <a:cs typeface="Helvetica"/>
              </a:rPr>
              <a:t>Emery Cloth</a:t>
            </a:r>
          </a:p>
        </p:txBody>
      </p:sp>
      <p:sp>
        <p:nvSpPr>
          <p:cNvPr id="7" name="Rectangle 6"/>
          <p:cNvSpPr/>
          <p:nvPr/>
        </p:nvSpPr>
        <p:spPr>
          <a:xfrm>
            <a:off x="1828800" y="3352800"/>
            <a:ext cx="4572000" cy="1323439"/>
          </a:xfrm>
          <a:prstGeom prst="rect">
            <a:avLst/>
          </a:prstGeom>
        </p:spPr>
        <p:txBody>
          <a:bodyPr>
            <a:spAutoFit/>
          </a:bodyPr>
          <a:lstStyle/>
          <a:p>
            <a:r>
              <a:rPr lang="en-US" sz="1600" dirty="0" smtClean="0">
                <a:latin typeface="Helvetica"/>
                <a:cs typeface="Helvetica"/>
              </a:rPr>
              <a:t>2. The </a:t>
            </a:r>
            <a:r>
              <a:rPr lang="en-US" sz="1600" dirty="0">
                <a:latin typeface="Helvetica"/>
                <a:cs typeface="Helvetica"/>
              </a:rPr>
              <a:t>next stage is </a:t>
            </a:r>
            <a:r>
              <a:rPr lang="en-US" sz="1600" dirty="0">
                <a:solidFill>
                  <a:srgbClr val="FF0000"/>
                </a:solidFill>
                <a:latin typeface="Helvetica"/>
                <a:cs typeface="Helvetica"/>
              </a:rPr>
              <a:t>‘draw filing’</a:t>
            </a:r>
            <a:r>
              <a:rPr lang="en-US" sz="1600" dirty="0">
                <a:latin typeface="Helvetica"/>
                <a:cs typeface="Helvetica"/>
              </a:rPr>
              <a:t>. The diagram </a:t>
            </a:r>
            <a:r>
              <a:rPr lang="en-US" sz="1600" dirty="0" smtClean="0">
                <a:latin typeface="Helvetica"/>
                <a:cs typeface="Helvetica"/>
              </a:rPr>
              <a:t>shows </a:t>
            </a:r>
            <a:r>
              <a:rPr lang="en-US" sz="1600" dirty="0">
                <a:latin typeface="Helvetica"/>
                <a:cs typeface="Helvetica"/>
              </a:rPr>
              <a:t>how the file is held during this process. The file is held in both hands by the blade and pushed forwards and backwards along the material. This will further smooth the material.</a:t>
            </a:r>
          </a:p>
        </p:txBody>
      </p:sp>
      <p:sp>
        <p:nvSpPr>
          <p:cNvPr id="8" name="Rectangle 7"/>
          <p:cNvSpPr/>
          <p:nvPr/>
        </p:nvSpPr>
        <p:spPr>
          <a:xfrm>
            <a:off x="1828800" y="4800600"/>
            <a:ext cx="4572000" cy="1908215"/>
          </a:xfrm>
          <a:prstGeom prst="rect">
            <a:avLst/>
          </a:prstGeom>
        </p:spPr>
        <p:txBody>
          <a:bodyPr>
            <a:spAutoFit/>
          </a:bodyPr>
          <a:lstStyle/>
          <a:p>
            <a:r>
              <a:rPr lang="en-US" sz="1600" dirty="0" smtClean="0">
                <a:latin typeface="Helvetica"/>
                <a:cs typeface="Helvetica"/>
              </a:rPr>
              <a:t>3. The third </a:t>
            </a:r>
            <a:r>
              <a:rPr lang="en-US" sz="1600" dirty="0">
                <a:latin typeface="Helvetica"/>
                <a:cs typeface="Helvetica"/>
              </a:rPr>
              <a:t>stage of </a:t>
            </a:r>
            <a:r>
              <a:rPr lang="en-US" sz="1600" dirty="0" smtClean="0">
                <a:latin typeface="Helvetica"/>
                <a:cs typeface="Helvetica"/>
              </a:rPr>
              <a:t>filing a </a:t>
            </a:r>
            <a:r>
              <a:rPr lang="en-US" sz="1600" dirty="0">
                <a:latin typeface="Helvetica"/>
                <a:cs typeface="Helvetica"/>
              </a:rPr>
              <a:t>piece of </a:t>
            </a:r>
            <a:r>
              <a:rPr lang="en-US" sz="1600" dirty="0" smtClean="0">
                <a:latin typeface="Helvetica"/>
                <a:cs typeface="Helvetica"/>
              </a:rPr>
              <a:t>metal is </a:t>
            </a:r>
            <a:r>
              <a:rPr lang="en-US" sz="1600" dirty="0">
                <a:latin typeface="Helvetica"/>
                <a:cs typeface="Helvetica"/>
              </a:rPr>
              <a:t>to use </a:t>
            </a:r>
            <a:r>
              <a:rPr lang="en-US" sz="1600" dirty="0" smtClean="0">
                <a:solidFill>
                  <a:srgbClr val="FF0000"/>
                </a:solidFill>
                <a:latin typeface="Helvetica"/>
                <a:cs typeface="Helvetica"/>
              </a:rPr>
              <a:t>‘emery cloth’</a:t>
            </a:r>
            <a:r>
              <a:rPr lang="en-US" sz="1600" dirty="0" smtClean="0">
                <a:latin typeface="Helvetica"/>
                <a:cs typeface="Helvetica"/>
              </a:rPr>
              <a:t>. The emery cloth is </a:t>
            </a:r>
            <a:r>
              <a:rPr lang="en-US" sz="1600" dirty="0">
                <a:latin typeface="Helvetica"/>
                <a:cs typeface="Helvetica"/>
              </a:rPr>
              <a:t>held onto the blade of the file as shown </a:t>
            </a:r>
            <a:r>
              <a:rPr lang="en-US" sz="1600" dirty="0" smtClean="0">
                <a:latin typeface="Helvetica"/>
                <a:cs typeface="Helvetica"/>
              </a:rPr>
              <a:t>in </a:t>
            </a:r>
            <a:r>
              <a:rPr lang="en-US" sz="1600" dirty="0">
                <a:latin typeface="Helvetica"/>
                <a:cs typeface="Helvetica"/>
              </a:rPr>
              <a:t>the </a:t>
            </a:r>
            <a:r>
              <a:rPr lang="en-US" sz="1600" dirty="0" smtClean="0">
                <a:latin typeface="Helvetica"/>
                <a:cs typeface="Helvetica"/>
              </a:rPr>
              <a:t>diagram. </a:t>
            </a:r>
            <a:r>
              <a:rPr lang="en-US" sz="1600" dirty="0">
                <a:latin typeface="Helvetica"/>
                <a:cs typeface="Helvetica"/>
              </a:rPr>
              <a:t>When using emery cloth on steel a small amount of oil can be added which helps </a:t>
            </a:r>
            <a:r>
              <a:rPr lang="en-US" dirty="0"/>
              <a:t>smooth the material even further</a:t>
            </a:r>
            <a:r>
              <a:rPr lang="en-US" dirty="0" smtClean="0"/>
              <a:t>.</a:t>
            </a:r>
          </a:p>
          <a:p>
            <a:r>
              <a:rPr lang="en-US" dirty="0" smtClean="0"/>
              <a:t>4. Finally, finish/polish with</a:t>
            </a:r>
            <a:r>
              <a:rPr lang="en-US" dirty="0" smtClean="0">
                <a:solidFill>
                  <a:srgbClr val="FF0000"/>
                </a:solidFill>
              </a:rPr>
              <a:t> ‘wet &amp; dry’ </a:t>
            </a:r>
            <a:r>
              <a:rPr lang="en-US" dirty="0" smtClean="0"/>
              <a:t>paper.</a:t>
            </a:r>
            <a:endParaRPr lang="en-US" dirty="0"/>
          </a:p>
        </p:txBody>
      </p:sp>
    </p:spTree>
    <p:extLst>
      <p:ext uri="{BB962C8B-B14F-4D97-AF65-F5344CB8AC3E}">
        <p14:creationId xmlns:p14="http://schemas.microsoft.com/office/powerpoint/2010/main" val="5398520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sp>
        <p:nvSpPr>
          <p:cNvPr id="4" name="Rectangle 3"/>
          <p:cNvSpPr txBox="1">
            <a:spLocks noChangeArrowheads="1"/>
          </p:cNvSpPr>
          <p:nvPr/>
        </p:nvSpPr>
        <p:spPr>
          <a:xfrm>
            <a:off x="2514600" y="1752600"/>
            <a:ext cx="6781800" cy="4495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400" dirty="0" smtClean="0">
                <a:latin typeface="Helvetica" pitchFamily="34" charset="0"/>
                <a:cs typeface="Helvetica" pitchFamily="34" charset="0"/>
              </a:rPr>
              <a:t>1.  What name is given to the handle insert on a file?</a:t>
            </a:r>
          </a:p>
          <a:p>
            <a:pPr>
              <a:buNone/>
            </a:pPr>
            <a:endParaRPr lang="en-GB" sz="1400" dirty="0" smtClean="0">
              <a:latin typeface="Helvetica" pitchFamily="34" charset="0"/>
              <a:cs typeface="Helvetica" pitchFamily="34" charset="0"/>
            </a:endParaRPr>
          </a:p>
          <a:p>
            <a:pPr marL="0" indent="0">
              <a:buNone/>
            </a:pPr>
            <a:r>
              <a:rPr lang="en-GB" sz="1400" dirty="0" smtClean="0">
                <a:latin typeface="Helvetica" pitchFamily="34" charset="0"/>
                <a:cs typeface="Helvetica" pitchFamily="34" charset="0"/>
              </a:rPr>
              <a:t>2.  What can I use to clean the teeth on a metalwork file?</a:t>
            </a:r>
          </a:p>
          <a:p>
            <a:pPr>
              <a:buAutoNum type="arabicPeriod" startAt="2"/>
            </a:pPr>
            <a:endParaRPr lang="en-GB" sz="1400" dirty="0" smtClean="0">
              <a:latin typeface="Helvetica" pitchFamily="34" charset="0"/>
              <a:cs typeface="Helvetica" pitchFamily="34" charset="0"/>
            </a:endParaRPr>
          </a:p>
          <a:p>
            <a:pPr marL="228600" indent="-228600">
              <a:buAutoNum type="arabicPeriod" startAt="3"/>
            </a:pPr>
            <a:r>
              <a:rPr lang="en-GB" sz="1400" dirty="0" smtClean="0">
                <a:latin typeface="Helvetica" pitchFamily="34" charset="0"/>
                <a:cs typeface="Helvetica" pitchFamily="34" charset="0"/>
              </a:rPr>
              <a:t>What is the name of the collar that protects a file handle from splitting? </a:t>
            </a:r>
          </a:p>
          <a:p>
            <a:pPr marL="0" indent="0">
              <a:buNone/>
            </a:pPr>
            <a:endParaRPr lang="en-GB" sz="1400" dirty="0" smtClean="0">
              <a:latin typeface="Helvetica" pitchFamily="34" charset="0"/>
              <a:cs typeface="Helvetica" pitchFamily="34" charset="0"/>
            </a:endParaRPr>
          </a:p>
          <a:p>
            <a:pPr marL="0" indent="0">
              <a:buNone/>
            </a:pPr>
            <a:r>
              <a:rPr lang="en-GB" sz="1400" dirty="0" smtClean="0">
                <a:latin typeface="Helvetica" pitchFamily="34" charset="0"/>
                <a:cs typeface="Helvetica" pitchFamily="34" charset="0"/>
              </a:rPr>
              <a:t>4. </a:t>
            </a:r>
            <a:r>
              <a:rPr lang="en-GB" sz="1400" dirty="0">
                <a:latin typeface="Helvetica" pitchFamily="34" charset="0"/>
                <a:cs typeface="Helvetica" pitchFamily="34" charset="0"/>
              </a:rPr>
              <a:t>What is the </a:t>
            </a:r>
            <a:r>
              <a:rPr lang="en-GB" sz="1400" dirty="0" smtClean="0">
                <a:latin typeface="Helvetica" pitchFamily="34" charset="0"/>
                <a:cs typeface="Helvetica" pitchFamily="34" charset="0"/>
              </a:rPr>
              <a:t>one </a:t>
            </a:r>
            <a:r>
              <a:rPr lang="en-GB" sz="1400" dirty="0">
                <a:latin typeface="Helvetica" pitchFamily="34" charset="0"/>
                <a:cs typeface="Helvetica" pitchFamily="34" charset="0"/>
              </a:rPr>
              <a:t>thing I should do before I begin to file?</a:t>
            </a:r>
          </a:p>
          <a:p>
            <a:pPr marL="0" indent="0">
              <a:buNone/>
            </a:pPr>
            <a:endParaRPr lang="en-GB" sz="1400" dirty="0" smtClean="0">
              <a:latin typeface="Helvetica" pitchFamily="34" charset="0"/>
              <a:cs typeface="Helvetica" pitchFamily="34" charset="0"/>
            </a:endParaRPr>
          </a:p>
          <a:p>
            <a:pPr marL="0" indent="0">
              <a:buNone/>
            </a:pPr>
            <a:r>
              <a:rPr lang="en-GB" sz="1400" dirty="0" smtClean="0">
                <a:latin typeface="Helvetica" pitchFamily="34" charset="0"/>
                <a:cs typeface="Helvetica" pitchFamily="34" charset="0"/>
              </a:rPr>
              <a:t>5.  Name </a:t>
            </a:r>
            <a:r>
              <a:rPr lang="en-GB" sz="1400" dirty="0">
                <a:latin typeface="Helvetica" pitchFamily="34" charset="0"/>
                <a:cs typeface="Helvetica" pitchFamily="34" charset="0"/>
              </a:rPr>
              <a:t>the type of vice that secures material when filing?</a:t>
            </a:r>
          </a:p>
          <a:p>
            <a:pPr marL="0" indent="0">
              <a:buNone/>
            </a:pPr>
            <a:endParaRPr lang="en-GB" sz="1400" dirty="0" smtClean="0">
              <a:latin typeface="Helvetica" pitchFamily="34" charset="0"/>
              <a:cs typeface="Helvetica" pitchFamily="34" charset="0"/>
            </a:endParaRPr>
          </a:p>
          <a:p>
            <a:pPr marL="0" indent="0">
              <a:buNone/>
            </a:pPr>
            <a:r>
              <a:rPr lang="en-GB" sz="1400" dirty="0" smtClean="0">
                <a:latin typeface="Helvetica" pitchFamily="34" charset="0"/>
                <a:cs typeface="Helvetica" pitchFamily="34" charset="0"/>
              </a:rPr>
              <a:t>6.  Name five different types of file?</a:t>
            </a:r>
          </a:p>
          <a:p>
            <a:pPr marL="228600" indent="-228600">
              <a:buNone/>
            </a:pPr>
            <a:endParaRPr lang="en-GB" sz="1400" dirty="0" smtClean="0">
              <a:latin typeface="Helvetica" pitchFamily="34" charset="0"/>
              <a:cs typeface="Helvetica" pitchFamily="34" charset="0"/>
            </a:endParaRPr>
          </a:p>
          <a:p>
            <a:pPr marL="228600" indent="-228600">
              <a:buNone/>
            </a:pPr>
            <a:r>
              <a:rPr lang="en-GB" sz="1400" dirty="0">
                <a:latin typeface="Helvetica" pitchFamily="34" charset="0"/>
                <a:cs typeface="Helvetica" pitchFamily="34" charset="0"/>
              </a:rPr>
              <a:t>7</a:t>
            </a:r>
            <a:r>
              <a:rPr lang="en-GB" sz="1400" dirty="0" smtClean="0">
                <a:latin typeface="Helvetica" pitchFamily="34" charset="0"/>
                <a:cs typeface="Helvetica" pitchFamily="34" charset="0"/>
              </a:rPr>
              <a:t>. </a:t>
            </a:r>
            <a:r>
              <a:rPr lang="en-GB" sz="1400" dirty="0">
                <a:latin typeface="Helvetica" pitchFamily="34" charset="0"/>
                <a:cs typeface="Helvetica" pitchFamily="34" charset="0"/>
              </a:rPr>
              <a:t>What is the first stage of filing metal?</a:t>
            </a:r>
          </a:p>
          <a:p>
            <a:pPr marL="228600" indent="-228600">
              <a:buNone/>
            </a:pPr>
            <a:endParaRPr lang="en-GB" sz="1400" dirty="0" smtClean="0">
              <a:latin typeface="Helvetica" pitchFamily="34" charset="0"/>
              <a:cs typeface="Helvetica" pitchFamily="34" charset="0"/>
            </a:endParaRPr>
          </a:p>
          <a:p>
            <a:pPr marL="0" indent="0">
              <a:buNone/>
            </a:pPr>
            <a:r>
              <a:rPr lang="en-GB" sz="1400" dirty="0" smtClean="0">
                <a:latin typeface="Helvetica" pitchFamily="34" charset="0"/>
                <a:cs typeface="Helvetica" pitchFamily="34" charset="0"/>
              </a:rPr>
              <a:t>8. What is the name given to the cloth used to finish metal?   </a:t>
            </a:r>
            <a:endParaRPr lang="en-GB" sz="1200" dirty="0">
              <a:latin typeface="Helvetica" pitchFamily="34" charset="0"/>
              <a:cs typeface="Helvetica" pitchFamily="34" charset="0"/>
            </a:endParaRPr>
          </a:p>
          <a:p>
            <a:pPr marL="0" indent="0">
              <a:buNone/>
            </a:pPr>
            <a:endParaRPr lang="en-GB" sz="1200" dirty="0">
              <a:latin typeface="Helvetica" pitchFamily="34" charset="0"/>
              <a:cs typeface="Helvetica" pitchFamily="34" charset="0"/>
            </a:endParaRPr>
          </a:p>
          <a:p>
            <a:pPr marL="0" indent="0">
              <a:buNone/>
            </a:pPr>
            <a:endParaRPr lang="en-GB" sz="1200" dirty="0">
              <a:latin typeface="Helvetica" pitchFamily="34" charset="0"/>
              <a:cs typeface="Helvetica" pitchFamily="34" charset="0"/>
            </a:endParaRPr>
          </a:p>
          <a:p>
            <a:pPr marL="0" indent="0">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p>
          <a:p>
            <a:pPr>
              <a:buNone/>
            </a:pPr>
            <a:endParaRPr lang="en-GB" sz="1200" dirty="0"/>
          </a:p>
        </p:txBody>
      </p:sp>
      <p:pic>
        <p:nvPicPr>
          <p:cNvPr id="6" name="Picture 5"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7" name="Rectangle 2"/>
          <p:cNvSpPr txBox="1">
            <a:spLocks noChangeArrowheads="1"/>
          </p:cNvSpPr>
          <p:nvPr/>
        </p:nvSpPr>
        <p:spPr>
          <a:xfrm>
            <a:off x="1524000" y="152400"/>
            <a:ext cx="7620000" cy="11345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smtClean="0">
                <a:latin typeface="Helvetica"/>
                <a:cs typeface="Helvetica"/>
              </a:rPr>
              <a:t>Quiz Questions </a:t>
            </a:r>
            <a:r>
              <a:rPr lang="en-GB" sz="4000" b="1" dirty="0">
                <a:latin typeface="Helvetica"/>
                <a:cs typeface="Helvetica"/>
              </a:rPr>
              <a:t>3</a:t>
            </a:r>
            <a:r>
              <a:rPr lang="en-GB" sz="4000" b="1" dirty="0" smtClean="0">
                <a:latin typeface="Helvetica"/>
                <a:cs typeface="Helvetica"/>
              </a:rPr>
              <a:t>.0</a:t>
            </a:r>
            <a:endParaRPr lang="en-GB" sz="4000" b="1" dirty="0">
              <a:latin typeface="Helvetica"/>
              <a:cs typeface="Helvetica"/>
            </a:endParaRPr>
          </a:p>
        </p:txBody>
      </p:sp>
      <p:sp>
        <p:nvSpPr>
          <p:cNvPr id="9" name="Rectangle 8"/>
          <p:cNvSpPr/>
          <p:nvPr/>
        </p:nvSpPr>
        <p:spPr>
          <a:xfrm>
            <a:off x="1524000" y="990600"/>
            <a:ext cx="7620000" cy="3693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i="1" dirty="0" smtClean="0">
                <a:solidFill>
                  <a:srgbClr val="FF0000"/>
                </a:solidFill>
                <a:latin typeface="Helvetica" pitchFamily="34" charset="0"/>
                <a:cs typeface="Helvetica" pitchFamily="34" charset="0"/>
              </a:rPr>
              <a:t>Record answers in your notes jotter</a:t>
            </a:r>
            <a:endParaRPr lang="en-GB" i="1" dirty="0">
              <a:solidFill>
                <a:srgbClr val="FF0000"/>
              </a:solidFill>
            </a:endParaRPr>
          </a:p>
        </p:txBody>
      </p:sp>
    </p:spTree>
    <p:extLst>
      <p:ext uri="{BB962C8B-B14F-4D97-AF65-F5344CB8AC3E}">
        <p14:creationId xmlns:p14="http://schemas.microsoft.com/office/powerpoint/2010/main" val="20013959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sp>
        <p:nvSpPr>
          <p:cNvPr id="4" name="Rectangle 3"/>
          <p:cNvSpPr txBox="1">
            <a:spLocks noChangeArrowheads="1"/>
          </p:cNvSpPr>
          <p:nvPr/>
        </p:nvSpPr>
        <p:spPr>
          <a:xfrm>
            <a:off x="2514600" y="1752600"/>
            <a:ext cx="6781800" cy="4495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400" dirty="0" smtClean="0">
                <a:latin typeface="Helvetica" pitchFamily="34" charset="0"/>
                <a:cs typeface="Helvetica" pitchFamily="34" charset="0"/>
              </a:rPr>
              <a:t>1.  What name is given to the handle insert on a file?</a:t>
            </a:r>
          </a:p>
          <a:p>
            <a:pPr>
              <a:buNone/>
            </a:pPr>
            <a:r>
              <a:rPr lang="en-GB" sz="1400" i="1" dirty="0" smtClean="0">
                <a:solidFill>
                  <a:srgbClr val="FF0000"/>
                </a:solidFill>
                <a:latin typeface="Helvetica" pitchFamily="34" charset="0"/>
                <a:cs typeface="Helvetica" pitchFamily="34" charset="0"/>
              </a:rPr>
              <a:t>Tang</a:t>
            </a:r>
          </a:p>
          <a:p>
            <a:pPr marL="0" indent="0">
              <a:buNone/>
            </a:pPr>
            <a:r>
              <a:rPr lang="en-GB" sz="1400" dirty="0" smtClean="0">
                <a:latin typeface="Helvetica" pitchFamily="34" charset="0"/>
                <a:cs typeface="Helvetica" pitchFamily="34" charset="0"/>
              </a:rPr>
              <a:t>2.  What can I use to clean the teeth on a metalwork file?</a:t>
            </a:r>
          </a:p>
          <a:p>
            <a:pPr marL="0" indent="0">
              <a:buNone/>
            </a:pPr>
            <a:r>
              <a:rPr lang="en-GB" sz="1400" i="1" dirty="0" smtClean="0">
                <a:solidFill>
                  <a:srgbClr val="FF0000"/>
                </a:solidFill>
                <a:latin typeface="Helvetica" pitchFamily="34" charset="0"/>
                <a:cs typeface="Helvetica" pitchFamily="34" charset="0"/>
              </a:rPr>
              <a:t>File card</a:t>
            </a:r>
          </a:p>
          <a:p>
            <a:pPr marL="228600" indent="-228600">
              <a:buAutoNum type="arabicPeriod" startAt="3"/>
            </a:pPr>
            <a:r>
              <a:rPr lang="en-GB" sz="1400" dirty="0" smtClean="0">
                <a:latin typeface="Helvetica" pitchFamily="34" charset="0"/>
                <a:cs typeface="Helvetica" pitchFamily="34" charset="0"/>
              </a:rPr>
              <a:t>What is the name of the collar that protects a file handle from splitting? </a:t>
            </a:r>
          </a:p>
          <a:p>
            <a:pPr marL="0" indent="0">
              <a:buNone/>
            </a:pPr>
            <a:r>
              <a:rPr lang="en-GB" sz="1400" i="1" dirty="0" smtClean="0">
                <a:solidFill>
                  <a:srgbClr val="FF0000"/>
                </a:solidFill>
                <a:latin typeface="Helvetica" pitchFamily="34" charset="0"/>
                <a:cs typeface="Helvetica" pitchFamily="34" charset="0"/>
              </a:rPr>
              <a:t>Ferrule</a:t>
            </a:r>
          </a:p>
          <a:p>
            <a:pPr marL="0" indent="0">
              <a:buNone/>
            </a:pPr>
            <a:r>
              <a:rPr lang="en-GB" sz="1400" dirty="0" smtClean="0">
                <a:latin typeface="Helvetica" pitchFamily="34" charset="0"/>
                <a:cs typeface="Helvetica" pitchFamily="34" charset="0"/>
              </a:rPr>
              <a:t>4. </a:t>
            </a:r>
            <a:r>
              <a:rPr lang="en-GB" sz="1400" dirty="0">
                <a:latin typeface="Helvetica" pitchFamily="34" charset="0"/>
                <a:cs typeface="Helvetica" pitchFamily="34" charset="0"/>
              </a:rPr>
              <a:t>What is the </a:t>
            </a:r>
            <a:r>
              <a:rPr lang="en-GB" sz="1400" dirty="0" smtClean="0">
                <a:latin typeface="Helvetica" pitchFamily="34" charset="0"/>
                <a:cs typeface="Helvetica" pitchFamily="34" charset="0"/>
              </a:rPr>
              <a:t>one </a:t>
            </a:r>
            <a:r>
              <a:rPr lang="en-GB" sz="1400" dirty="0">
                <a:latin typeface="Helvetica" pitchFamily="34" charset="0"/>
                <a:cs typeface="Helvetica" pitchFamily="34" charset="0"/>
              </a:rPr>
              <a:t>thing I should do before I begin to file?</a:t>
            </a:r>
          </a:p>
          <a:p>
            <a:pPr marL="0" indent="0">
              <a:buNone/>
            </a:pPr>
            <a:r>
              <a:rPr lang="en-GB" sz="1400" i="1" dirty="0" smtClean="0">
                <a:solidFill>
                  <a:srgbClr val="FF0000"/>
                </a:solidFill>
                <a:latin typeface="Helvetica" pitchFamily="34" charset="0"/>
                <a:cs typeface="Helvetica" pitchFamily="34" charset="0"/>
              </a:rPr>
              <a:t>Check file for damage</a:t>
            </a:r>
          </a:p>
          <a:p>
            <a:pPr marL="0" indent="0">
              <a:buNone/>
            </a:pPr>
            <a:r>
              <a:rPr lang="en-GB" sz="1400" dirty="0" smtClean="0">
                <a:latin typeface="Helvetica" pitchFamily="34" charset="0"/>
                <a:cs typeface="Helvetica" pitchFamily="34" charset="0"/>
              </a:rPr>
              <a:t>5.  Name </a:t>
            </a:r>
            <a:r>
              <a:rPr lang="en-GB" sz="1400" dirty="0">
                <a:latin typeface="Helvetica" pitchFamily="34" charset="0"/>
                <a:cs typeface="Helvetica" pitchFamily="34" charset="0"/>
              </a:rPr>
              <a:t>the type of vice that secures material when filing?</a:t>
            </a:r>
          </a:p>
          <a:p>
            <a:pPr marL="0" indent="0">
              <a:buNone/>
            </a:pPr>
            <a:r>
              <a:rPr lang="en-GB" sz="1400" i="1" dirty="0" smtClean="0">
                <a:solidFill>
                  <a:srgbClr val="FF0000"/>
                </a:solidFill>
                <a:latin typeface="Helvetica" pitchFamily="34" charset="0"/>
                <a:cs typeface="Helvetica" pitchFamily="34" charset="0"/>
              </a:rPr>
              <a:t>Engineers Vice</a:t>
            </a:r>
          </a:p>
          <a:p>
            <a:pPr>
              <a:buAutoNum type="arabicPeriod" startAt="6"/>
            </a:pPr>
            <a:r>
              <a:rPr lang="en-GB" sz="1400" dirty="0" smtClean="0">
                <a:latin typeface="Helvetica" pitchFamily="34" charset="0"/>
                <a:cs typeface="Helvetica" pitchFamily="34" charset="0"/>
              </a:rPr>
              <a:t>Name five different types of file?</a:t>
            </a:r>
          </a:p>
          <a:p>
            <a:pPr marL="0" indent="0">
              <a:buNone/>
            </a:pPr>
            <a:r>
              <a:rPr lang="en-GB" sz="1400" i="1" dirty="0" smtClean="0">
                <a:solidFill>
                  <a:srgbClr val="FF0000"/>
                </a:solidFill>
                <a:latin typeface="Helvetica" pitchFamily="34" charset="0"/>
                <a:cs typeface="Helvetica" pitchFamily="34" charset="0"/>
              </a:rPr>
              <a:t>Flat, Half round, Round, Square, Triangular </a:t>
            </a:r>
          </a:p>
          <a:p>
            <a:pPr marL="228600" indent="-228600">
              <a:buNone/>
            </a:pPr>
            <a:r>
              <a:rPr lang="en-GB" sz="1400" dirty="0">
                <a:latin typeface="Helvetica" pitchFamily="34" charset="0"/>
                <a:cs typeface="Helvetica" pitchFamily="34" charset="0"/>
              </a:rPr>
              <a:t>7</a:t>
            </a:r>
            <a:r>
              <a:rPr lang="en-GB" sz="1400" dirty="0" smtClean="0">
                <a:latin typeface="Helvetica" pitchFamily="34" charset="0"/>
                <a:cs typeface="Helvetica" pitchFamily="34" charset="0"/>
              </a:rPr>
              <a:t>. </a:t>
            </a:r>
            <a:r>
              <a:rPr lang="en-GB" sz="1400" dirty="0">
                <a:latin typeface="Helvetica" pitchFamily="34" charset="0"/>
                <a:cs typeface="Helvetica" pitchFamily="34" charset="0"/>
              </a:rPr>
              <a:t>What is the first stage of filing metal?</a:t>
            </a:r>
          </a:p>
          <a:p>
            <a:pPr marL="228600" indent="-228600">
              <a:buNone/>
            </a:pPr>
            <a:r>
              <a:rPr lang="en-GB" sz="1400" i="1" dirty="0" smtClean="0">
                <a:solidFill>
                  <a:srgbClr val="FF0000"/>
                </a:solidFill>
                <a:latin typeface="Helvetica" pitchFamily="34" charset="0"/>
                <a:cs typeface="Helvetica" pitchFamily="34" charset="0"/>
              </a:rPr>
              <a:t>Cross filing</a:t>
            </a:r>
          </a:p>
          <a:p>
            <a:pPr marL="0" indent="0">
              <a:buNone/>
            </a:pPr>
            <a:r>
              <a:rPr lang="en-GB" sz="1400" dirty="0" smtClean="0">
                <a:latin typeface="Helvetica" pitchFamily="34" charset="0"/>
                <a:cs typeface="Helvetica" pitchFamily="34" charset="0"/>
              </a:rPr>
              <a:t>8. What is the name given to the cloth used to finish metal?   </a:t>
            </a:r>
            <a:endParaRPr lang="en-GB" sz="1200" dirty="0">
              <a:latin typeface="Helvetica" pitchFamily="34" charset="0"/>
              <a:cs typeface="Helvetica" pitchFamily="34" charset="0"/>
            </a:endParaRPr>
          </a:p>
          <a:p>
            <a:pPr marL="0" indent="0">
              <a:buNone/>
            </a:pPr>
            <a:r>
              <a:rPr lang="en-GB" sz="1400" i="1" dirty="0" smtClean="0">
                <a:solidFill>
                  <a:srgbClr val="FF0000"/>
                </a:solidFill>
                <a:latin typeface="Helvetica" pitchFamily="34" charset="0"/>
                <a:cs typeface="Helvetica" pitchFamily="34" charset="0"/>
              </a:rPr>
              <a:t>Emery cloth</a:t>
            </a:r>
            <a:endParaRPr lang="en-GB" sz="1400" i="1" dirty="0">
              <a:solidFill>
                <a:srgbClr val="FF0000"/>
              </a:solidFill>
              <a:latin typeface="Helvetica" pitchFamily="34" charset="0"/>
              <a:cs typeface="Helvetica" pitchFamily="34" charset="0"/>
            </a:endParaRPr>
          </a:p>
          <a:p>
            <a:pPr marL="0" indent="0">
              <a:buNone/>
            </a:pPr>
            <a:endParaRPr lang="en-GB" sz="1200" dirty="0">
              <a:latin typeface="Helvetica" pitchFamily="34" charset="0"/>
              <a:cs typeface="Helvetica" pitchFamily="34" charset="0"/>
            </a:endParaRPr>
          </a:p>
          <a:p>
            <a:pPr marL="0" indent="0">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p>
          <a:p>
            <a:pPr>
              <a:buNone/>
            </a:pPr>
            <a:endParaRPr lang="en-GB" sz="1200" dirty="0"/>
          </a:p>
        </p:txBody>
      </p:sp>
      <p:pic>
        <p:nvPicPr>
          <p:cNvPr id="6" name="Picture 5"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7" name="Rectangle 2"/>
          <p:cNvSpPr txBox="1">
            <a:spLocks noChangeArrowheads="1"/>
          </p:cNvSpPr>
          <p:nvPr/>
        </p:nvSpPr>
        <p:spPr>
          <a:xfrm>
            <a:off x="1524000" y="152400"/>
            <a:ext cx="7620000" cy="11345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smtClean="0">
                <a:latin typeface="Helvetica"/>
                <a:cs typeface="Helvetica"/>
              </a:rPr>
              <a:t>Quiz Questions </a:t>
            </a:r>
            <a:r>
              <a:rPr lang="en-GB" sz="4000" b="1" dirty="0">
                <a:latin typeface="Helvetica"/>
                <a:cs typeface="Helvetica"/>
              </a:rPr>
              <a:t>3</a:t>
            </a:r>
            <a:r>
              <a:rPr lang="en-GB" sz="4000" b="1" dirty="0" smtClean="0">
                <a:latin typeface="Helvetica"/>
                <a:cs typeface="Helvetica"/>
              </a:rPr>
              <a:t>.0</a:t>
            </a:r>
            <a:endParaRPr lang="en-GB" sz="4000" b="1" dirty="0">
              <a:latin typeface="Helvetica"/>
              <a:cs typeface="Helvetica"/>
            </a:endParaRPr>
          </a:p>
        </p:txBody>
      </p:sp>
      <p:sp>
        <p:nvSpPr>
          <p:cNvPr id="9" name="Rectangle 8"/>
          <p:cNvSpPr/>
          <p:nvPr/>
        </p:nvSpPr>
        <p:spPr>
          <a:xfrm>
            <a:off x="1524000" y="990600"/>
            <a:ext cx="7620000" cy="3693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i="1" dirty="0" smtClean="0">
                <a:solidFill>
                  <a:srgbClr val="FF0000"/>
                </a:solidFill>
                <a:latin typeface="Helvetica" pitchFamily="34" charset="0"/>
                <a:cs typeface="Helvetica" pitchFamily="34" charset="0"/>
              </a:rPr>
              <a:t>Record answers in your notes jotter</a:t>
            </a:r>
            <a:endParaRPr lang="en-GB" i="1" dirty="0">
              <a:solidFill>
                <a:srgbClr val="FF0000"/>
              </a:solidFill>
            </a:endParaRPr>
          </a:p>
        </p:txBody>
      </p:sp>
    </p:spTree>
    <p:extLst>
      <p:ext uri="{BB962C8B-B14F-4D97-AF65-F5344CB8AC3E}">
        <p14:creationId xmlns:p14="http://schemas.microsoft.com/office/powerpoint/2010/main" val="22786296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1939</TotalTime>
  <Words>856</Words>
  <Application>Microsoft Office PowerPoint</Application>
  <PresentationFormat>On-screen Show (4:3)</PresentationFormat>
  <Paragraphs>107</Paragraphs>
  <Slides>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Helvetica</vt:lpstr>
      <vt:lpstr>Office Theme</vt:lpstr>
      <vt:lpstr>PowerPoint Presentation</vt:lpstr>
      <vt:lpstr>Practical Metalworking</vt:lpstr>
      <vt:lpstr>Bench Skills: Filing</vt:lpstr>
      <vt:lpstr>Bench Skills: Filing</vt:lpstr>
      <vt:lpstr>Bench Skills: Filing</vt:lpstr>
      <vt:lpstr>Bench Skills: Filing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Plastics</dc:title>
  <dc:creator>LCampbell</dc:creator>
  <cp:lastModifiedBy>AuchAcSzumlakowskiJ</cp:lastModifiedBy>
  <cp:revision>252</cp:revision>
  <dcterms:created xsi:type="dcterms:W3CDTF">2006-08-16T00:00:00Z</dcterms:created>
  <dcterms:modified xsi:type="dcterms:W3CDTF">2019-12-19T09:14:24Z</dcterms:modified>
</cp:coreProperties>
</file>