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5"/>
  </p:notesMasterIdLst>
  <p:sldIdLst>
    <p:sldId id="365" r:id="rId2"/>
    <p:sldId id="256" r:id="rId3"/>
    <p:sldId id="257" r:id="rId4"/>
    <p:sldId id="263" r:id="rId5"/>
    <p:sldId id="262" r:id="rId6"/>
    <p:sldId id="333" r:id="rId7"/>
    <p:sldId id="334" r:id="rId8"/>
    <p:sldId id="336" r:id="rId9"/>
    <p:sldId id="339" r:id="rId10"/>
    <p:sldId id="367" r:id="rId11"/>
    <p:sldId id="369" r:id="rId12"/>
    <p:sldId id="366" r:id="rId13"/>
    <p:sldId id="3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varScale="1">
        <p:scale>
          <a:sx n="82" d="100"/>
          <a:sy n="82" d="100"/>
        </p:scale>
        <p:origin x="15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19/12/2019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1295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719263"/>
            <a:ext cx="8229600" cy="4411663"/>
          </a:xfrm>
        </p:spPr>
        <p:txBody>
          <a:bodyPr/>
          <a:lstStyle/>
          <a:p>
            <a:endParaRPr lang="en-GB"/>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887A57D5-8779-439A-8073-11A2F92C1C5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Rectangle 2"/>
          <p:cNvSpPr>
            <a:spLocks noGrp="1" noChangeArrowheads="1"/>
          </p:cNvSpPr>
          <p:nvPr>
            <p:ph type="title"/>
          </p:nvPr>
        </p:nvSpPr>
        <p:spPr>
          <a:xfrm>
            <a:off x="1524000" y="8468"/>
            <a:ext cx="7620000" cy="1134533"/>
          </a:xfrm>
        </p:spPr>
        <p:txBody>
          <a:bodyPr>
            <a:normAutofit/>
          </a:bodyPr>
          <a:lstStyle/>
          <a:p>
            <a:r>
              <a:rPr lang="en-GB" sz="3200" b="1" dirty="0" smtClean="0">
                <a:latin typeface="Helvetica"/>
                <a:cs typeface="Helvetica"/>
              </a:rPr>
              <a:t>Alloys</a:t>
            </a:r>
            <a:endParaRPr lang="en-GB" sz="3200" b="1" dirty="0">
              <a:latin typeface="Helvetica"/>
              <a:cs typeface="Helvetica"/>
            </a:endParaRPr>
          </a:p>
        </p:txBody>
      </p:sp>
      <p:sp>
        <p:nvSpPr>
          <p:cNvPr id="7" name="Rectangle 6"/>
          <p:cNvSpPr/>
          <p:nvPr/>
        </p:nvSpPr>
        <p:spPr>
          <a:xfrm>
            <a:off x="1905000" y="1371600"/>
            <a:ext cx="7010400" cy="5062924"/>
          </a:xfrm>
          <a:prstGeom prst="rect">
            <a:avLst/>
          </a:prstGeom>
        </p:spPr>
        <p:txBody>
          <a:bodyPr wrap="square">
            <a:spAutoFit/>
          </a:bodyPr>
          <a:lstStyle/>
          <a:p>
            <a:r>
              <a:rPr lang="en-US" sz="1700" dirty="0">
                <a:latin typeface="Helvetica"/>
                <a:cs typeface="Helvetica"/>
              </a:rPr>
              <a:t>Most </a:t>
            </a:r>
            <a:r>
              <a:rPr lang="en-US" sz="1700" dirty="0" smtClean="0">
                <a:latin typeface="Helvetica"/>
                <a:cs typeface="Helvetica"/>
              </a:rPr>
              <a:t>metallic </a:t>
            </a:r>
            <a:r>
              <a:rPr lang="en-US" sz="1700" dirty="0">
                <a:latin typeface="Helvetica"/>
                <a:cs typeface="Helvetica"/>
              </a:rPr>
              <a:t>materials are alloys. Metals are alloyed to enhance their properties, such as strength, hardness or corrosion resistance, and to create new properties, such as superconductivity and shape </a:t>
            </a:r>
            <a:r>
              <a:rPr lang="en-US" sz="1700" dirty="0" smtClean="0">
                <a:latin typeface="Helvetica"/>
                <a:cs typeface="Helvetica"/>
              </a:rPr>
              <a:t>memory.</a:t>
            </a:r>
            <a:endParaRPr lang="en-US" sz="1700" dirty="0">
              <a:latin typeface="Helvetica"/>
              <a:cs typeface="Helvetica"/>
            </a:endParaRPr>
          </a:p>
          <a:p>
            <a:endParaRPr lang="en-US" sz="1700" dirty="0" smtClean="0">
              <a:latin typeface="Helvetica"/>
              <a:cs typeface="Helvetica"/>
            </a:endParaRPr>
          </a:p>
          <a:p>
            <a:r>
              <a:rPr lang="en-US" sz="1700" dirty="0" smtClean="0">
                <a:latin typeface="Helvetica"/>
                <a:cs typeface="Helvetica"/>
              </a:rPr>
              <a:t>Engineering </a:t>
            </a:r>
            <a:r>
              <a:rPr lang="en-US" sz="1700" dirty="0">
                <a:latin typeface="Helvetica"/>
                <a:cs typeface="Helvetica"/>
              </a:rPr>
              <a:t>metal alloys can be broadly divided </a:t>
            </a:r>
            <a:r>
              <a:rPr lang="en-US" sz="1700" dirty="0" smtClean="0">
                <a:latin typeface="Helvetica"/>
                <a:cs typeface="Helvetica"/>
              </a:rPr>
              <a:t>into Ferrous Alloys and Non</a:t>
            </a:r>
            <a:r>
              <a:rPr lang="en-US" sz="1700" dirty="0">
                <a:latin typeface="Helvetica"/>
                <a:cs typeface="Helvetica"/>
              </a:rPr>
              <a:t>-ferrous </a:t>
            </a:r>
            <a:r>
              <a:rPr lang="en-US" sz="1700" dirty="0" smtClean="0">
                <a:latin typeface="Helvetica"/>
                <a:cs typeface="Helvetica"/>
              </a:rPr>
              <a:t>Alloys.</a:t>
            </a:r>
          </a:p>
          <a:p>
            <a:endParaRPr lang="en-US" sz="1700" dirty="0" smtClean="0">
              <a:latin typeface="Helvetica"/>
              <a:cs typeface="Helvetica"/>
            </a:endParaRPr>
          </a:p>
          <a:p>
            <a:r>
              <a:rPr lang="en-US" sz="1700" i="1" dirty="0" smtClean="0">
                <a:solidFill>
                  <a:srgbClr val="FF0000"/>
                </a:solidFill>
                <a:latin typeface="Helvetica"/>
                <a:cs typeface="Helvetica"/>
              </a:rPr>
              <a:t>Ferrous</a:t>
            </a:r>
            <a:r>
              <a:rPr lang="en-US" sz="1700" dirty="0" smtClean="0">
                <a:latin typeface="Helvetica"/>
                <a:cs typeface="Helvetica"/>
              </a:rPr>
              <a:t> alloy </a:t>
            </a:r>
            <a:r>
              <a:rPr lang="en-US" sz="1700" dirty="0">
                <a:latin typeface="Helvetica"/>
                <a:cs typeface="Helvetica"/>
              </a:rPr>
              <a:t>steels contain low to high levels of elements such as chromium, vanadium and nickel. </a:t>
            </a:r>
            <a:r>
              <a:rPr lang="en-US" sz="1700" dirty="0" smtClean="0">
                <a:latin typeface="Helvetica"/>
                <a:cs typeface="Helvetica"/>
              </a:rPr>
              <a:t> Stainless </a:t>
            </a:r>
            <a:r>
              <a:rPr lang="en-US" sz="1700" dirty="0">
                <a:latin typeface="Helvetica"/>
                <a:cs typeface="Helvetica"/>
              </a:rPr>
              <a:t>steels are highly corrosion resistant, ferrous alloys that contain chromium and/or nickel additions. </a:t>
            </a:r>
            <a:endParaRPr lang="en-US" sz="1700" dirty="0" smtClean="0">
              <a:latin typeface="Helvetica"/>
              <a:cs typeface="Helvetica"/>
            </a:endParaRPr>
          </a:p>
          <a:p>
            <a:r>
              <a:rPr lang="en-US" sz="1700" dirty="0" smtClean="0">
                <a:latin typeface="Helvetica"/>
                <a:cs typeface="Helvetica"/>
              </a:rPr>
              <a:t>Also, as previously mentioned, Cast iron is </a:t>
            </a:r>
            <a:r>
              <a:rPr lang="en-US" sz="1700" dirty="0">
                <a:latin typeface="Helvetica"/>
                <a:cs typeface="Helvetica"/>
              </a:rPr>
              <a:t>a ferrous </a:t>
            </a:r>
            <a:r>
              <a:rPr lang="en-US" sz="1700" dirty="0" smtClean="0">
                <a:latin typeface="Helvetica"/>
                <a:cs typeface="Helvetica"/>
              </a:rPr>
              <a:t>alloy and </a:t>
            </a:r>
            <a:r>
              <a:rPr lang="en-US" sz="1700" dirty="0">
                <a:latin typeface="Helvetica"/>
                <a:cs typeface="Helvetica"/>
              </a:rPr>
              <a:t>contains </a:t>
            </a:r>
            <a:endParaRPr lang="en-US" sz="1700" dirty="0" smtClean="0">
              <a:latin typeface="Helvetica"/>
              <a:cs typeface="Helvetica"/>
            </a:endParaRPr>
          </a:p>
          <a:p>
            <a:r>
              <a:rPr lang="en-US" sz="1700" dirty="0" smtClean="0">
                <a:latin typeface="Helvetica"/>
                <a:cs typeface="Helvetica"/>
              </a:rPr>
              <a:t>high </a:t>
            </a:r>
            <a:r>
              <a:rPr lang="en-US" sz="1700" dirty="0">
                <a:latin typeface="Helvetica"/>
                <a:cs typeface="Helvetica"/>
              </a:rPr>
              <a:t>amounts of carbon</a:t>
            </a:r>
            <a:r>
              <a:rPr lang="en-US" sz="1700" dirty="0" smtClean="0">
                <a:latin typeface="Helvetica"/>
                <a:cs typeface="Helvetica"/>
              </a:rPr>
              <a:t>.</a:t>
            </a:r>
          </a:p>
          <a:p>
            <a:endParaRPr lang="en-US" sz="1700" dirty="0">
              <a:latin typeface="Helvetica"/>
              <a:cs typeface="Helvetica"/>
            </a:endParaRPr>
          </a:p>
          <a:p>
            <a:pPr>
              <a:buFont typeface="Wingdings" pitchFamily="2" charset="2"/>
              <a:buNone/>
            </a:pPr>
            <a:r>
              <a:rPr lang="en-GB" sz="1700" dirty="0" smtClean="0">
                <a:latin typeface="Helvetica"/>
                <a:cs typeface="Helvetica"/>
              </a:rPr>
              <a:t>Many </a:t>
            </a:r>
            <a:r>
              <a:rPr lang="en-GB" sz="1700" i="1" dirty="0" smtClean="0">
                <a:solidFill>
                  <a:srgbClr val="FF0000"/>
                </a:solidFill>
                <a:latin typeface="Helvetica"/>
                <a:cs typeface="Helvetica"/>
              </a:rPr>
              <a:t>non-ferrous </a:t>
            </a:r>
            <a:r>
              <a:rPr lang="en-GB" sz="1700" dirty="0" smtClean="0">
                <a:latin typeface="Helvetica"/>
                <a:cs typeface="Helvetica"/>
              </a:rPr>
              <a:t>metals are also alloyed to enhance their properties. Common non</a:t>
            </a:r>
            <a:r>
              <a:rPr lang="en-GB" sz="1700" dirty="0">
                <a:latin typeface="Helvetica"/>
                <a:cs typeface="Helvetica"/>
              </a:rPr>
              <a:t>-ferrous alloys include</a:t>
            </a:r>
            <a:r>
              <a:rPr lang="en-GB" sz="1700" dirty="0" smtClean="0">
                <a:latin typeface="Helvetica"/>
                <a:cs typeface="Helvetica"/>
              </a:rPr>
              <a:t>: Brass </a:t>
            </a:r>
            <a:r>
              <a:rPr lang="en-GB" sz="1700" dirty="0">
                <a:latin typeface="Helvetica"/>
                <a:cs typeface="Helvetica"/>
              </a:rPr>
              <a:t>(copper 65% and zinc 35%</a:t>
            </a:r>
            <a:r>
              <a:rPr lang="en-GB" sz="1700" dirty="0" smtClean="0">
                <a:latin typeface="Helvetica"/>
                <a:cs typeface="Helvetica"/>
              </a:rPr>
              <a:t>). </a:t>
            </a:r>
            <a:r>
              <a:rPr lang="en-GB" sz="1700" dirty="0">
                <a:latin typeface="Helvetica"/>
                <a:cs typeface="Helvetica"/>
              </a:rPr>
              <a:t>B</a:t>
            </a:r>
            <a:r>
              <a:rPr lang="en-GB" sz="1700" dirty="0" smtClean="0">
                <a:latin typeface="Helvetica"/>
                <a:cs typeface="Helvetica"/>
              </a:rPr>
              <a:t>ronze </a:t>
            </a:r>
            <a:r>
              <a:rPr lang="en-GB" sz="1700" dirty="0">
                <a:latin typeface="Helvetica"/>
                <a:cs typeface="Helvetica"/>
              </a:rPr>
              <a:t>(copper 90% and tin 9%</a:t>
            </a:r>
            <a:r>
              <a:rPr lang="en-GB" sz="1700" dirty="0" smtClean="0">
                <a:latin typeface="Helvetica"/>
                <a:cs typeface="Helvetica"/>
              </a:rPr>
              <a:t>). Duralumin </a:t>
            </a:r>
            <a:r>
              <a:rPr lang="en-GB" sz="1700" dirty="0">
                <a:latin typeface="Helvetica"/>
                <a:cs typeface="Helvetica"/>
              </a:rPr>
              <a:t>(</a:t>
            </a:r>
            <a:r>
              <a:rPr lang="en-GB" sz="1700" dirty="0" err="1">
                <a:latin typeface="Helvetica"/>
                <a:cs typeface="Helvetica"/>
              </a:rPr>
              <a:t>Alu</a:t>
            </a:r>
            <a:r>
              <a:rPr lang="en-GB" sz="1700" dirty="0">
                <a:latin typeface="Helvetica"/>
                <a:cs typeface="Helvetica"/>
              </a:rPr>
              <a:t> 95% and copper 4%</a:t>
            </a:r>
            <a:r>
              <a:rPr lang="en-GB" sz="1700" dirty="0" smtClean="0">
                <a:latin typeface="Helvetica"/>
                <a:cs typeface="Helvetica"/>
              </a:rPr>
              <a:t>). </a:t>
            </a:r>
            <a:endParaRPr lang="en-GB" sz="1700" u="sng" dirty="0">
              <a:latin typeface="Helvetica"/>
              <a:cs typeface="Helvetica"/>
            </a:endParaRPr>
          </a:p>
          <a:p>
            <a:endParaRPr lang="en-US" sz="1700" dirty="0"/>
          </a:p>
          <a:p>
            <a:endParaRPr lang="en-US" sz="1700" dirty="0"/>
          </a:p>
        </p:txBody>
      </p:sp>
      <p:pic>
        <p:nvPicPr>
          <p:cNvPr id="8" name="Picture 7"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417546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Rectangle 2"/>
          <p:cNvSpPr>
            <a:spLocks noGrp="1" noChangeArrowheads="1"/>
          </p:cNvSpPr>
          <p:nvPr>
            <p:ph type="title"/>
          </p:nvPr>
        </p:nvSpPr>
        <p:spPr>
          <a:xfrm>
            <a:off x="1524000" y="8468"/>
            <a:ext cx="7620000" cy="1134533"/>
          </a:xfrm>
        </p:spPr>
        <p:txBody>
          <a:bodyPr>
            <a:normAutofit/>
          </a:bodyPr>
          <a:lstStyle/>
          <a:p>
            <a:r>
              <a:rPr lang="en-GB" sz="3200" b="1" dirty="0" smtClean="0">
                <a:latin typeface="Helvetica"/>
                <a:cs typeface="Helvetica"/>
              </a:rPr>
              <a:t>Recycling and Sustainability</a:t>
            </a:r>
            <a:endParaRPr lang="en-GB" sz="3200" b="1" dirty="0">
              <a:latin typeface="Helvetica"/>
              <a:cs typeface="Helvetica"/>
            </a:endParaRPr>
          </a:p>
        </p:txBody>
      </p:sp>
      <p:sp>
        <p:nvSpPr>
          <p:cNvPr id="7" name="Rectangle 6"/>
          <p:cNvSpPr/>
          <p:nvPr/>
        </p:nvSpPr>
        <p:spPr>
          <a:xfrm>
            <a:off x="1905000" y="1295400"/>
            <a:ext cx="7086600" cy="3293209"/>
          </a:xfrm>
          <a:prstGeom prst="rect">
            <a:avLst/>
          </a:prstGeom>
        </p:spPr>
        <p:txBody>
          <a:bodyPr wrap="square">
            <a:spAutoFit/>
          </a:bodyPr>
          <a:lstStyle/>
          <a:p>
            <a:r>
              <a:rPr lang="en-US" sz="1600" dirty="0" smtClean="0">
                <a:cs typeface="Helvetica"/>
              </a:rPr>
              <a:t>Metal is a finite resource. However, </a:t>
            </a:r>
            <a:r>
              <a:rPr lang="en-US" sz="1600" dirty="0"/>
              <a:t>m</a:t>
            </a:r>
            <a:r>
              <a:rPr lang="en-US" sz="1600" dirty="0" smtClean="0"/>
              <a:t>etals </a:t>
            </a:r>
            <a:r>
              <a:rPr lang="en-US" sz="1600" dirty="0"/>
              <a:t>are elements and cannot be destroyed. </a:t>
            </a:r>
            <a:r>
              <a:rPr lang="en-US" sz="1600" dirty="0" smtClean="0"/>
              <a:t>This means that metal </a:t>
            </a:r>
            <a:r>
              <a:rPr lang="en-US" sz="1600" dirty="0"/>
              <a:t>can be recycled without loss of </a:t>
            </a:r>
            <a:r>
              <a:rPr lang="en-US" sz="1600" dirty="0" smtClean="0"/>
              <a:t>its properties </a:t>
            </a:r>
            <a:r>
              <a:rPr lang="en-US" sz="1600" dirty="0"/>
              <a:t>and can be used again and again to form new </a:t>
            </a:r>
            <a:r>
              <a:rPr lang="en-US" sz="1600" dirty="0" smtClean="0"/>
              <a:t>products. Therefore, metal can be considered a </a:t>
            </a:r>
            <a:r>
              <a:rPr lang="en-US" sz="1600" dirty="0"/>
              <a:t>permanently available </a:t>
            </a:r>
            <a:r>
              <a:rPr lang="en-US" sz="1600" dirty="0" smtClean="0"/>
              <a:t>resource and a true ‘cradle to cradle’ material.  </a:t>
            </a:r>
            <a:r>
              <a:rPr lang="en-US" sz="1600" dirty="0" smtClean="0">
                <a:cs typeface="Helvetica"/>
              </a:rPr>
              <a:t>Steel is the most recycled material on the planet and</a:t>
            </a:r>
            <a:r>
              <a:rPr lang="en-US" sz="1600" dirty="0" smtClean="0"/>
              <a:t> today, thanks to technology transfer and new processes, the energy used to produce steel is also greatly reduced.  Harmful gases produced can also now be captured and reused. </a:t>
            </a:r>
          </a:p>
          <a:p>
            <a:endParaRPr lang="en-US" sz="1600" dirty="0" smtClean="0"/>
          </a:p>
          <a:p>
            <a:r>
              <a:rPr lang="en-US" sz="1600" dirty="0" smtClean="0"/>
              <a:t>In the workshop we must always select the most appropriate materials for the job at hand. The manufacturing of components must also be considered to ensure the minimum amount of waste material.  We will </a:t>
            </a:r>
            <a:r>
              <a:rPr lang="en-US" sz="1600" dirty="0"/>
              <a:t>consider all waste material valuable. </a:t>
            </a:r>
            <a:r>
              <a:rPr lang="en-US" sz="1600"/>
              <a:t>W</a:t>
            </a:r>
            <a:r>
              <a:rPr lang="en-US" sz="1600" smtClean="0"/>
              <a:t>aste </a:t>
            </a:r>
            <a:r>
              <a:rPr lang="en-US" sz="1600" dirty="0" smtClean="0"/>
              <a:t>metal that is produced in the school workshop, if not easily reused, will be safely stored and taken to a local recycling plant.</a:t>
            </a:r>
            <a:endParaRPr lang="en-US" sz="1600" dirty="0"/>
          </a:p>
        </p:txBody>
      </p:sp>
      <p:pic>
        <p:nvPicPr>
          <p:cNvPr id="8" name="Picture 7"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pic>
        <p:nvPicPr>
          <p:cNvPr id="4" name="Picture 3" descr="steel-eco-cylc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4572000"/>
            <a:ext cx="4019832" cy="2112724"/>
          </a:xfrm>
          <a:prstGeom prst="rect">
            <a:avLst/>
          </a:prstGeom>
        </p:spPr>
      </p:pic>
    </p:spTree>
    <p:extLst>
      <p:ext uri="{BB962C8B-B14F-4D97-AF65-F5344CB8AC3E}">
        <p14:creationId xmlns:p14="http://schemas.microsoft.com/office/powerpoint/2010/main" val="133201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3"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1.0</a:t>
            </a:r>
            <a:endParaRPr lang="en-GB" sz="4000" b="1" dirty="0">
              <a:latin typeface="Helvetica"/>
              <a:cs typeface="Helvetica"/>
            </a:endParaRPr>
          </a:p>
        </p:txBody>
      </p:sp>
      <p:sp>
        <p:nvSpPr>
          <p:cNvPr id="4" name="Rectangle 3"/>
          <p:cNvSpPr txBox="1">
            <a:spLocks noChangeArrowheads="1"/>
          </p:cNvSpPr>
          <p:nvPr/>
        </p:nvSpPr>
        <p:spPr>
          <a:xfrm>
            <a:off x="2209800" y="1371600"/>
            <a:ext cx="6934200" cy="548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GB" sz="1600" dirty="0" smtClean="0">
                <a:latin typeface="Helvetica" pitchFamily="34" charset="0"/>
                <a:cs typeface="Helvetica" pitchFamily="34" charset="0"/>
              </a:rPr>
              <a:t>1.  For convenience, metals are categorised as Ferrous and Non-ferrous. </a:t>
            </a:r>
          </a:p>
          <a:p>
            <a:pPr>
              <a:buNone/>
            </a:pPr>
            <a:r>
              <a:rPr lang="en-GB" sz="1600" dirty="0" smtClean="0">
                <a:latin typeface="Helvetica" pitchFamily="34" charset="0"/>
                <a:cs typeface="Helvetica" pitchFamily="34" charset="0"/>
              </a:rPr>
              <a:t>Which of the two contains Iron? </a:t>
            </a:r>
          </a:p>
          <a:p>
            <a:pPr>
              <a:buNone/>
            </a:pPr>
            <a:endParaRPr lang="en-GB" sz="1600" dirty="0" smtClean="0">
              <a:latin typeface="Helvetica" pitchFamily="34" charset="0"/>
              <a:cs typeface="Helvetica" pitchFamily="34" charset="0"/>
            </a:endParaRPr>
          </a:p>
          <a:p>
            <a:pPr>
              <a:buNone/>
            </a:pPr>
            <a:r>
              <a:rPr lang="en-GB" sz="1600" dirty="0" smtClean="0">
                <a:latin typeface="Helvetica" pitchFamily="34" charset="0"/>
                <a:cs typeface="Helvetica" pitchFamily="34" charset="0"/>
              </a:rPr>
              <a:t>2.  What is an alloy?</a:t>
            </a:r>
          </a:p>
          <a:p>
            <a:pPr>
              <a:buNone/>
            </a:pPr>
            <a:endParaRPr lang="en-GB" sz="1600" dirty="0" smtClean="0">
              <a:latin typeface="Helvetica" pitchFamily="34" charset="0"/>
              <a:cs typeface="Helvetica" pitchFamily="34" charset="0"/>
            </a:endParaRPr>
          </a:p>
          <a:p>
            <a:pPr marL="0" indent="0">
              <a:buNone/>
            </a:pPr>
            <a:r>
              <a:rPr lang="en-GB" sz="1600" dirty="0" smtClean="0">
                <a:latin typeface="Helvetica" pitchFamily="34" charset="0"/>
                <a:cs typeface="Helvetica" pitchFamily="34" charset="0"/>
              </a:rPr>
              <a:t>3.  What metal could be used in the manufacture of </a:t>
            </a:r>
            <a:r>
              <a:rPr lang="en-GB" sz="1600" dirty="0">
                <a:latin typeface="Helvetica" pitchFamily="34" charset="0"/>
                <a:cs typeface="Helvetica" pitchFamily="34" charset="0"/>
              </a:rPr>
              <a:t>a</a:t>
            </a:r>
            <a:r>
              <a:rPr lang="en-GB" sz="1600" dirty="0" smtClean="0">
                <a:latin typeface="Helvetica" pitchFamily="34" charset="0"/>
                <a:cs typeface="Helvetica" pitchFamily="34" charset="0"/>
              </a:rPr>
              <a:t> twist drill bit? </a:t>
            </a:r>
          </a:p>
          <a:p>
            <a:pPr>
              <a:buNone/>
            </a:pPr>
            <a:endParaRPr lang="en-GB" sz="1600" dirty="0" smtClean="0">
              <a:latin typeface="Helvetica" pitchFamily="34" charset="0"/>
              <a:cs typeface="Helvetica" pitchFamily="34" charset="0"/>
            </a:endParaRPr>
          </a:p>
          <a:p>
            <a:pPr>
              <a:buNone/>
            </a:pPr>
            <a:r>
              <a:rPr lang="en-GB" sz="1600" dirty="0" smtClean="0">
                <a:latin typeface="Helvetica" pitchFamily="34" charset="0"/>
                <a:cs typeface="Helvetica" pitchFamily="34" charset="0"/>
              </a:rPr>
              <a:t>4.  Name one use for a metal that is ductile.</a:t>
            </a:r>
          </a:p>
          <a:p>
            <a:pPr>
              <a:buNone/>
            </a:pPr>
            <a:endParaRPr lang="en-GB" sz="1600" dirty="0" smtClean="0">
              <a:latin typeface="Helvetica" pitchFamily="34" charset="0"/>
              <a:cs typeface="Helvetica" pitchFamily="34" charset="0"/>
            </a:endParaRPr>
          </a:p>
          <a:p>
            <a:pPr>
              <a:buNone/>
            </a:pPr>
            <a:r>
              <a:rPr lang="en-GB" sz="1600" dirty="0" smtClean="0">
                <a:latin typeface="Helvetica" pitchFamily="34" charset="0"/>
                <a:cs typeface="Helvetica" pitchFamily="34" charset="0"/>
              </a:rPr>
              <a:t>5.  Name the type of rock that metal minerals are extracted from.</a:t>
            </a:r>
          </a:p>
          <a:p>
            <a:pPr>
              <a:buNone/>
            </a:pPr>
            <a:endParaRPr lang="en-GB" sz="1600" dirty="0">
              <a:latin typeface="Helvetica" pitchFamily="34" charset="0"/>
              <a:cs typeface="Helvetica" pitchFamily="34" charset="0"/>
            </a:endParaRPr>
          </a:p>
          <a:p>
            <a:pPr>
              <a:buAutoNum type="arabicPeriod" startAt="6"/>
            </a:pPr>
            <a:r>
              <a:rPr lang="en-GB" sz="1600" dirty="0" smtClean="0">
                <a:latin typeface="Helvetica" pitchFamily="34" charset="0"/>
                <a:cs typeface="Helvetica" pitchFamily="34" charset="0"/>
              </a:rPr>
              <a:t>What is the principle element mixed with iron to produce alloys of </a:t>
            </a:r>
          </a:p>
          <a:p>
            <a:pPr marL="0" indent="0">
              <a:buNone/>
            </a:pPr>
            <a:r>
              <a:rPr lang="en-GB" sz="1600" dirty="0" smtClean="0">
                <a:latin typeface="Helvetica" pitchFamily="34" charset="0"/>
                <a:cs typeface="Helvetica" pitchFamily="34" charset="0"/>
              </a:rPr>
              <a:t>varying properties?</a:t>
            </a:r>
          </a:p>
          <a:p>
            <a:pPr marL="0" indent="0">
              <a:buNone/>
            </a:pPr>
            <a:endParaRPr lang="en-GB" sz="1600" dirty="0">
              <a:latin typeface="Helvetica" pitchFamily="34" charset="0"/>
              <a:cs typeface="Helvetica" pitchFamily="34" charset="0"/>
            </a:endParaRPr>
          </a:p>
          <a:p>
            <a:pPr marL="0" indent="0">
              <a:buNone/>
            </a:pPr>
            <a:r>
              <a:rPr lang="en-GB" sz="1600" dirty="0" smtClean="0">
                <a:latin typeface="Helvetica" pitchFamily="34" charset="0"/>
                <a:cs typeface="Helvetica" pitchFamily="34" charset="0"/>
              </a:rPr>
              <a:t>7.  What material is considered the most recycled on the planet?</a:t>
            </a:r>
          </a:p>
          <a:p>
            <a:pPr marL="0" indent="0">
              <a:buNone/>
            </a:pPr>
            <a:endParaRPr lang="en-GB" sz="17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800" dirty="0" smtClean="0"/>
          </a:p>
          <a:p>
            <a:pPr>
              <a:buNone/>
            </a:pPr>
            <a:endParaRPr lang="en-GB" sz="17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6"/>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3149931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209800" y="1371600"/>
            <a:ext cx="6934200" cy="4953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GB" sz="1600" dirty="0" smtClean="0">
                <a:latin typeface="Helvetica" pitchFamily="34" charset="0"/>
                <a:cs typeface="Helvetica" pitchFamily="34" charset="0"/>
              </a:rPr>
              <a:t>1.  For convenience, metals are categorised as Ferrous and Non-ferrous. </a:t>
            </a:r>
          </a:p>
          <a:p>
            <a:pPr>
              <a:buNone/>
            </a:pPr>
            <a:r>
              <a:rPr lang="en-GB" sz="1600" dirty="0" smtClean="0">
                <a:latin typeface="Helvetica" pitchFamily="34" charset="0"/>
                <a:cs typeface="Helvetica" pitchFamily="34" charset="0"/>
              </a:rPr>
              <a:t>Which of the two contains Iron?</a:t>
            </a:r>
          </a:p>
          <a:p>
            <a:pPr>
              <a:buNone/>
            </a:pPr>
            <a:r>
              <a:rPr lang="en-GB" sz="1600" i="1" dirty="0" smtClean="0">
                <a:solidFill>
                  <a:srgbClr val="FF0000"/>
                </a:solidFill>
                <a:latin typeface="Helvetica" pitchFamily="34" charset="0"/>
                <a:cs typeface="Helvetica" pitchFamily="34" charset="0"/>
              </a:rPr>
              <a:t>Ferrous </a:t>
            </a:r>
          </a:p>
          <a:p>
            <a:pPr>
              <a:buNone/>
            </a:pPr>
            <a:r>
              <a:rPr lang="en-GB" sz="1600" dirty="0" smtClean="0">
                <a:latin typeface="Helvetica" pitchFamily="34" charset="0"/>
                <a:cs typeface="Helvetica" pitchFamily="34" charset="0"/>
              </a:rPr>
              <a:t>2.  What is an alloy?</a:t>
            </a:r>
          </a:p>
          <a:p>
            <a:pPr>
              <a:buNone/>
            </a:pPr>
            <a:r>
              <a:rPr lang="en-GB" sz="1600" i="1" dirty="0" smtClean="0">
                <a:solidFill>
                  <a:srgbClr val="FF0000"/>
                </a:solidFill>
                <a:latin typeface="Helvetica" pitchFamily="34" charset="0"/>
                <a:cs typeface="Helvetica" pitchFamily="34" charset="0"/>
              </a:rPr>
              <a:t>Mixture of two or more metals</a:t>
            </a:r>
          </a:p>
          <a:p>
            <a:pPr marL="0" indent="0">
              <a:buNone/>
            </a:pPr>
            <a:r>
              <a:rPr lang="en-GB" sz="1600" dirty="0" smtClean="0">
                <a:latin typeface="Helvetica" pitchFamily="34" charset="0"/>
                <a:cs typeface="Helvetica" pitchFamily="34" charset="0"/>
              </a:rPr>
              <a:t>3.  What metal could be used in the manufacture of </a:t>
            </a:r>
            <a:r>
              <a:rPr lang="en-GB" sz="1600" dirty="0">
                <a:latin typeface="Helvetica" pitchFamily="34" charset="0"/>
                <a:cs typeface="Helvetica" pitchFamily="34" charset="0"/>
              </a:rPr>
              <a:t>a</a:t>
            </a:r>
            <a:r>
              <a:rPr lang="en-GB" sz="1600" dirty="0" smtClean="0">
                <a:latin typeface="Helvetica" pitchFamily="34" charset="0"/>
                <a:cs typeface="Helvetica" pitchFamily="34" charset="0"/>
              </a:rPr>
              <a:t> twist drill bit? </a:t>
            </a:r>
          </a:p>
          <a:p>
            <a:pPr>
              <a:buNone/>
            </a:pPr>
            <a:r>
              <a:rPr lang="en-GB" sz="1600" i="1" dirty="0" smtClean="0">
                <a:solidFill>
                  <a:srgbClr val="FF0000"/>
                </a:solidFill>
                <a:latin typeface="Helvetica" pitchFamily="34" charset="0"/>
                <a:cs typeface="Helvetica" pitchFamily="34" charset="0"/>
              </a:rPr>
              <a:t>High Speed or High Carbon Steel</a:t>
            </a:r>
          </a:p>
          <a:p>
            <a:pPr>
              <a:buNone/>
            </a:pPr>
            <a:r>
              <a:rPr lang="en-GB" sz="1600" dirty="0" smtClean="0">
                <a:latin typeface="Helvetica" pitchFamily="34" charset="0"/>
                <a:cs typeface="Helvetica" pitchFamily="34" charset="0"/>
              </a:rPr>
              <a:t>4.  Name one use for a metal that is ductile.</a:t>
            </a:r>
          </a:p>
          <a:p>
            <a:pPr>
              <a:buNone/>
            </a:pPr>
            <a:r>
              <a:rPr lang="en-GB" sz="1600" i="1" dirty="0" smtClean="0">
                <a:solidFill>
                  <a:srgbClr val="FF0000"/>
                </a:solidFill>
                <a:latin typeface="Helvetica" pitchFamily="34" charset="0"/>
                <a:cs typeface="Helvetica" pitchFamily="34" charset="0"/>
              </a:rPr>
              <a:t>Can be moulded, pulled etc.  Any suitable answer</a:t>
            </a:r>
          </a:p>
          <a:p>
            <a:pPr>
              <a:buNone/>
            </a:pPr>
            <a:r>
              <a:rPr lang="en-GB" sz="1600" dirty="0" smtClean="0">
                <a:latin typeface="Helvetica" pitchFamily="34" charset="0"/>
                <a:cs typeface="Helvetica" pitchFamily="34" charset="0"/>
              </a:rPr>
              <a:t>5.  Name the type of rock that metal minerals are extracted from.</a:t>
            </a:r>
          </a:p>
          <a:p>
            <a:pPr>
              <a:buNone/>
            </a:pPr>
            <a:r>
              <a:rPr lang="en-GB" sz="1600" i="1" dirty="0" smtClean="0">
                <a:solidFill>
                  <a:srgbClr val="FF0000"/>
                </a:solidFill>
                <a:latin typeface="Helvetica" pitchFamily="34" charset="0"/>
                <a:cs typeface="Helvetica" pitchFamily="34" charset="0"/>
              </a:rPr>
              <a:t>Ores</a:t>
            </a:r>
            <a:endParaRPr lang="en-GB" sz="1600" i="1" dirty="0">
              <a:solidFill>
                <a:srgbClr val="FF0000"/>
              </a:solidFill>
              <a:latin typeface="Helvetica" pitchFamily="34" charset="0"/>
              <a:cs typeface="Helvetica" pitchFamily="34" charset="0"/>
            </a:endParaRPr>
          </a:p>
          <a:p>
            <a:pPr>
              <a:buAutoNum type="arabicPeriod" startAt="6"/>
            </a:pPr>
            <a:r>
              <a:rPr lang="en-GB" sz="1600" dirty="0" smtClean="0">
                <a:latin typeface="Helvetica" pitchFamily="34" charset="0"/>
                <a:cs typeface="Helvetica" pitchFamily="34" charset="0"/>
              </a:rPr>
              <a:t>What is the principle element mixed with iron to produce alloys of </a:t>
            </a:r>
          </a:p>
          <a:p>
            <a:pPr marL="0" indent="0">
              <a:buNone/>
            </a:pPr>
            <a:r>
              <a:rPr lang="en-GB" sz="1600" dirty="0" smtClean="0">
                <a:latin typeface="Helvetica" pitchFamily="34" charset="0"/>
                <a:cs typeface="Helvetica" pitchFamily="34" charset="0"/>
              </a:rPr>
              <a:t>varying properties?</a:t>
            </a:r>
          </a:p>
          <a:p>
            <a:pPr marL="0" indent="0">
              <a:buNone/>
            </a:pPr>
            <a:r>
              <a:rPr lang="en-GB" sz="1700" i="1" dirty="0" smtClean="0">
                <a:solidFill>
                  <a:srgbClr val="FF0000"/>
                </a:solidFill>
                <a:latin typeface="Helvetica" pitchFamily="34" charset="0"/>
                <a:cs typeface="Helvetica" pitchFamily="34" charset="0"/>
              </a:rPr>
              <a:t>Carbon</a:t>
            </a:r>
          </a:p>
          <a:p>
            <a:pPr marL="0" indent="0">
              <a:buNone/>
            </a:pPr>
            <a:r>
              <a:rPr lang="en-GB" sz="1700" dirty="0" smtClean="0">
                <a:latin typeface="Helvetica" pitchFamily="34" charset="0"/>
                <a:cs typeface="Helvetica" pitchFamily="34" charset="0"/>
              </a:rPr>
              <a:t>7. What material is considered the most recycled on the planet?</a:t>
            </a:r>
          </a:p>
          <a:p>
            <a:pPr marL="0" indent="0">
              <a:buNone/>
            </a:pPr>
            <a:r>
              <a:rPr lang="en-GB" sz="1700" i="1" dirty="0" smtClean="0">
                <a:solidFill>
                  <a:srgbClr val="FF0000"/>
                </a:solidFill>
                <a:latin typeface="Helvetica" pitchFamily="34" charset="0"/>
                <a:cs typeface="Helvetica" pitchFamily="34" charset="0"/>
              </a:rPr>
              <a:t>Steel</a:t>
            </a: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600" dirty="0" smtClean="0">
              <a:latin typeface="Helvetica" pitchFamily="34" charset="0"/>
              <a:cs typeface="Helvetica" pitchFamily="34" charset="0"/>
            </a:endParaRPr>
          </a:p>
          <a:p>
            <a:pPr>
              <a:buNone/>
            </a:pPr>
            <a:endParaRPr lang="en-GB" sz="1800" dirty="0" smtClean="0"/>
          </a:p>
          <a:p>
            <a:pPr>
              <a:buNone/>
            </a:pPr>
            <a:endParaRPr lang="en-GB" sz="17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1.0</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173473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a:bodyPr>
          <a:lstStyle/>
          <a:p>
            <a:endParaRPr lang="en-GB" dirty="0" smtClean="0">
              <a:latin typeface="Helvetica"/>
              <a:cs typeface="Helvetica"/>
            </a:endParaRPr>
          </a:p>
          <a:p>
            <a:r>
              <a:rPr lang="en-GB" sz="2400" dirty="0" smtClean="0">
                <a:solidFill>
                  <a:srgbClr val="FF0000"/>
                </a:solidFill>
                <a:latin typeface="Helvetica"/>
                <a:cs typeface="Helvetica"/>
              </a:rPr>
              <a:t>Theory:</a:t>
            </a:r>
          </a:p>
          <a:p>
            <a:endParaRPr lang="en-GB" sz="2400" dirty="0" smtClean="0">
              <a:solidFill>
                <a:srgbClr val="FF0000"/>
              </a:solidFill>
              <a:latin typeface="Helvetica"/>
              <a:cs typeface="Helvetica"/>
            </a:endParaRPr>
          </a:p>
          <a:p>
            <a:r>
              <a:rPr lang="en-GB" sz="2400" smtClean="0">
                <a:solidFill>
                  <a:srgbClr val="FF0000"/>
                </a:solidFill>
                <a:latin typeface="Helvetica"/>
                <a:cs typeface="Helvetica"/>
              </a:rPr>
              <a:t>- Metal </a:t>
            </a:r>
            <a:r>
              <a:rPr lang="en-GB" sz="2400" dirty="0" smtClean="0">
                <a:solidFill>
                  <a:srgbClr val="FF0000"/>
                </a:solidFill>
                <a:latin typeface="Helvetica"/>
                <a:cs typeface="Helvetica"/>
              </a:rPr>
              <a:t>Properties</a:t>
            </a:r>
          </a:p>
          <a:p>
            <a:endParaRPr lang="en-GB" dirty="0" smtClean="0">
              <a:solidFill>
                <a:srgbClr val="FF0000"/>
              </a:solidFill>
              <a:latin typeface="Helvetica"/>
              <a:cs typeface="Helvetica"/>
            </a:endParaRP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9"/>
            <a:ext cx="6858000" cy="1143000"/>
          </a:xfrm>
        </p:spPr>
        <p:txBody>
          <a:bodyPr>
            <a:normAutofit/>
          </a:bodyPr>
          <a:lstStyle/>
          <a:p>
            <a:r>
              <a:rPr lang="en-GB" sz="3200" b="1" dirty="0" smtClean="0">
                <a:latin typeface="Helvetica"/>
                <a:cs typeface="Helvetica"/>
              </a:rPr>
              <a:t>Where does metal come from?</a:t>
            </a:r>
            <a:endParaRPr lang="en-GB" sz="3200" b="1" dirty="0">
              <a:latin typeface="Helvetica"/>
              <a:cs typeface="Helvetica"/>
            </a:endParaRPr>
          </a:p>
        </p:txBody>
      </p:sp>
      <p:sp>
        <p:nvSpPr>
          <p:cNvPr id="3" name="Content Placeholder 2"/>
          <p:cNvSpPr>
            <a:spLocks noGrp="1"/>
          </p:cNvSpPr>
          <p:nvPr>
            <p:ph idx="1"/>
          </p:nvPr>
        </p:nvSpPr>
        <p:spPr>
          <a:xfrm>
            <a:off x="1981200" y="1295400"/>
            <a:ext cx="7010400" cy="3657600"/>
          </a:xfrm>
        </p:spPr>
        <p:txBody>
          <a:bodyPr>
            <a:normAutofit/>
          </a:bodyPr>
          <a:lstStyle/>
          <a:p>
            <a:r>
              <a:rPr lang="en-GB" sz="1800" dirty="0" smtClean="0">
                <a:latin typeface="Helvetica"/>
                <a:cs typeface="Helvetica"/>
              </a:rPr>
              <a:t>Most pure metals come from the Earth’s crust. </a:t>
            </a:r>
            <a:r>
              <a:rPr lang="en-US" sz="1800" dirty="0" smtClean="0">
                <a:latin typeface="Helvetica"/>
                <a:cs typeface="Helvetica"/>
              </a:rPr>
              <a:t>All </a:t>
            </a:r>
            <a:r>
              <a:rPr lang="en-US" sz="1800" dirty="0">
                <a:latin typeface="Helvetica"/>
                <a:cs typeface="Helvetica"/>
              </a:rPr>
              <a:t>metals in use today are either </a:t>
            </a:r>
            <a:r>
              <a:rPr lang="en-US" sz="1800" i="1" dirty="0" smtClean="0">
                <a:latin typeface="Helvetica"/>
                <a:cs typeface="Helvetica"/>
              </a:rPr>
              <a:t>PURE</a:t>
            </a:r>
            <a:r>
              <a:rPr lang="en-US" sz="1800" dirty="0" smtClean="0">
                <a:latin typeface="Helvetica"/>
                <a:cs typeface="Helvetica"/>
              </a:rPr>
              <a:t> </a:t>
            </a:r>
            <a:r>
              <a:rPr lang="en-US" sz="1800" dirty="0">
                <a:latin typeface="Helvetica"/>
                <a:cs typeface="Helvetica"/>
              </a:rPr>
              <a:t>metals or </a:t>
            </a:r>
            <a:r>
              <a:rPr lang="en-US" sz="1800" i="1" dirty="0" smtClean="0">
                <a:latin typeface="Helvetica"/>
                <a:cs typeface="Helvetica"/>
              </a:rPr>
              <a:t>ALLOYS</a:t>
            </a:r>
            <a:r>
              <a:rPr lang="en-US" sz="1800" dirty="0" smtClean="0">
                <a:latin typeface="Helvetica"/>
                <a:cs typeface="Helvetica"/>
              </a:rPr>
              <a:t>. </a:t>
            </a:r>
            <a:r>
              <a:rPr lang="en-US" sz="1800" dirty="0">
                <a:latin typeface="Helvetica"/>
                <a:cs typeface="Helvetica"/>
              </a:rPr>
              <a:t>Copper, iron, </a:t>
            </a:r>
            <a:r>
              <a:rPr lang="en-US" sz="1800" dirty="0" smtClean="0">
                <a:latin typeface="Helvetica"/>
                <a:cs typeface="Helvetica"/>
              </a:rPr>
              <a:t>tin</a:t>
            </a:r>
            <a:r>
              <a:rPr lang="en-US" sz="1800" dirty="0">
                <a:latin typeface="Helvetica"/>
                <a:cs typeface="Helvetica"/>
              </a:rPr>
              <a:t>, lead, zinc, silver and gold are all examples of </a:t>
            </a:r>
            <a:r>
              <a:rPr lang="en-US" sz="1800" dirty="0" smtClean="0">
                <a:latin typeface="Helvetica"/>
                <a:cs typeface="Helvetica"/>
              </a:rPr>
              <a:t>pure </a:t>
            </a:r>
            <a:r>
              <a:rPr lang="en-US" sz="1800" dirty="0">
                <a:latin typeface="Helvetica"/>
                <a:cs typeface="Helvetica"/>
              </a:rPr>
              <a:t>metals which are </a:t>
            </a:r>
            <a:r>
              <a:rPr lang="en-US" sz="1800" dirty="0" smtClean="0">
                <a:latin typeface="Helvetica"/>
                <a:cs typeface="Helvetica"/>
              </a:rPr>
              <a:t>extracted </a:t>
            </a:r>
            <a:r>
              <a:rPr lang="en-US" sz="1800" dirty="0">
                <a:latin typeface="Helvetica"/>
                <a:cs typeface="Helvetica"/>
              </a:rPr>
              <a:t>from </a:t>
            </a:r>
            <a:r>
              <a:rPr lang="en-US" sz="1800" dirty="0" smtClean="0">
                <a:latin typeface="Helvetica"/>
                <a:cs typeface="Helvetica"/>
              </a:rPr>
              <a:t>Ores (special rock containing elements and minerals) </a:t>
            </a:r>
            <a:r>
              <a:rPr lang="en-US" sz="1800" dirty="0">
                <a:latin typeface="Helvetica"/>
                <a:cs typeface="Helvetica"/>
              </a:rPr>
              <a:t>by a process called </a:t>
            </a:r>
            <a:r>
              <a:rPr lang="en-US" sz="1800" i="1" dirty="0">
                <a:latin typeface="Helvetica"/>
                <a:cs typeface="Helvetica"/>
              </a:rPr>
              <a:t>SMELTING</a:t>
            </a:r>
            <a:r>
              <a:rPr lang="en-US" sz="1800" dirty="0">
                <a:latin typeface="Helvetica"/>
                <a:cs typeface="Helvetica"/>
              </a:rPr>
              <a:t>. </a:t>
            </a:r>
            <a:r>
              <a:rPr lang="en-GB" sz="1800" dirty="0" smtClean="0">
                <a:latin typeface="Helvetica"/>
                <a:cs typeface="Helvetica"/>
              </a:rPr>
              <a:t>A metal made from a mixture of two or more metals is called an alloy.</a:t>
            </a:r>
          </a:p>
          <a:p>
            <a:endParaRPr lang="en-GB" sz="1800" dirty="0" smtClean="0">
              <a:latin typeface="Helvetica"/>
              <a:cs typeface="Helvetica"/>
            </a:endParaRPr>
          </a:p>
          <a:p>
            <a:pPr>
              <a:buNone/>
            </a:pPr>
            <a:r>
              <a:rPr lang="en-GB" sz="1800" dirty="0" smtClean="0">
                <a:latin typeface="Helvetica"/>
                <a:cs typeface="Helvetica"/>
              </a:rPr>
              <a:t>     Metals are divided into:</a:t>
            </a:r>
          </a:p>
          <a:p>
            <a:r>
              <a:rPr lang="en-GB" sz="1800" i="1" dirty="0" smtClean="0">
                <a:solidFill>
                  <a:srgbClr val="FF0000"/>
                </a:solidFill>
                <a:latin typeface="Helvetica"/>
                <a:cs typeface="Helvetica"/>
              </a:rPr>
              <a:t>ferrous</a:t>
            </a:r>
            <a:r>
              <a:rPr lang="en-GB" sz="1800" i="1" dirty="0" smtClean="0">
                <a:latin typeface="Helvetica"/>
                <a:cs typeface="Helvetica"/>
              </a:rPr>
              <a:t> metals</a:t>
            </a:r>
            <a:r>
              <a:rPr lang="en-GB" sz="1800" dirty="0" smtClean="0">
                <a:latin typeface="Helvetica"/>
                <a:cs typeface="Helvetica"/>
              </a:rPr>
              <a:t>, which have iron in them (for example mild steel, </a:t>
            </a:r>
            <a:r>
              <a:rPr lang="en-GB" sz="1800" dirty="0">
                <a:latin typeface="Helvetica"/>
                <a:cs typeface="Helvetica"/>
              </a:rPr>
              <a:t>h</a:t>
            </a:r>
            <a:r>
              <a:rPr lang="en-GB" sz="1800" dirty="0" smtClean="0">
                <a:latin typeface="Helvetica"/>
                <a:cs typeface="Helvetica"/>
              </a:rPr>
              <a:t>igh carbon steel and cast iron)</a:t>
            </a:r>
          </a:p>
          <a:p>
            <a:r>
              <a:rPr lang="en-GB" sz="1800" i="1" dirty="0" smtClean="0">
                <a:solidFill>
                  <a:srgbClr val="FF0000"/>
                </a:solidFill>
                <a:latin typeface="Helvetica"/>
                <a:cs typeface="Helvetica"/>
              </a:rPr>
              <a:t>non-ferrous</a:t>
            </a:r>
            <a:r>
              <a:rPr lang="en-GB" sz="1800" i="1" dirty="0" smtClean="0">
                <a:latin typeface="Helvetica"/>
                <a:cs typeface="Helvetica"/>
              </a:rPr>
              <a:t> metals</a:t>
            </a:r>
            <a:r>
              <a:rPr lang="en-GB" sz="1800" dirty="0" smtClean="0">
                <a:latin typeface="Helvetica"/>
                <a:cs typeface="Helvetica"/>
              </a:rPr>
              <a:t>, which don’t have iron in them (for example copper, aluminium, tin and lead).  </a:t>
            </a:r>
          </a:p>
        </p:txBody>
      </p:sp>
      <p:pic>
        <p:nvPicPr>
          <p:cNvPr id="15" name="Picture 14"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a95bb329-b0da-4a9e-b245-cdfd55a3a7b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257800"/>
            <a:ext cx="1943100" cy="1152906"/>
          </a:xfrm>
          <a:prstGeom prst="rect">
            <a:avLst/>
          </a:prstGeom>
        </p:spPr>
      </p:pic>
      <p:pic>
        <p:nvPicPr>
          <p:cNvPr id="6" name="Picture 5" descr="london-olympic-medal-metal-manufacturer-rio-tinto-accused-of-pollution-ill-treatment-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257800"/>
            <a:ext cx="1961048" cy="1143000"/>
          </a:xfrm>
          <a:prstGeom prst="rect">
            <a:avLst/>
          </a:prstGeom>
        </p:spPr>
      </p:pic>
      <p:pic>
        <p:nvPicPr>
          <p:cNvPr id="7" name="Picture 6" descr="metal-mini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5257800"/>
            <a:ext cx="1828800" cy="1143000"/>
          </a:xfrm>
          <a:prstGeom prst="rect">
            <a:avLst/>
          </a:prstGeom>
        </p:spPr>
      </p:pic>
      <p:pic>
        <p:nvPicPr>
          <p:cNvPr id="8" name="Picture 7" descr="Branding Logo 1.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304800"/>
            <a:ext cx="7620000" cy="1143000"/>
          </a:xfrm>
        </p:spPr>
        <p:txBody>
          <a:bodyPr>
            <a:normAutofit/>
          </a:bodyPr>
          <a:lstStyle/>
          <a:p>
            <a:r>
              <a:rPr lang="en-GB" sz="3200" b="1" dirty="0" smtClean="0">
                <a:latin typeface="Helvetica"/>
                <a:cs typeface="Helvetica"/>
              </a:rPr>
              <a:t>Various forms of metal</a:t>
            </a:r>
            <a:endParaRPr lang="en-GB" sz="3200" b="1" dirty="0">
              <a:latin typeface="Helvetica"/>
              <a:cs typeface="Helvetica"/>
            </a:endParaRPr>
          </a:p>
        </p:txBody>
      </p:sp>
      <p:sp>
        <p:nvSpPr>
          <p:cNvPr id="12291" name="Rectangle 3"/>
          <p:cNvSpPr>
            <a:spLocks noGrp="1" noChangeArrowheads="1"/>
          </p:cNvSpPr>
          <p:nvPr>
            <p:ph idx="1"/>
          </p:nvPr>
        </p:nvSpPr>
        <p:spPr>
          <a:xfrm>
            <a:off x="2139835" y="1295400"/>
            <a:ext cx="7010400" cy="4525963"/>
          </a:xfrm>
        </p:spPr>
        <p:txBody>
          <a:bodyPr>
            <a:normAutofit/>
          </a:bodyPr>
          <a:lstStyle/>
          <a:p>
            <a:pPr>
              <a:buFont typeface="Wingdings" pitchFamily="2" charset="2"/>
              <a:buNone/>
            </a:pPr>
            <a:endParaRPr lang="en-GB" sz="1800" dirty="0" smtClean="0">
              <a:latin typeface="Helvetica"/>
              <a:cs typeface="Helvetica"/>
            </a:endParaRPr>
          </a:p>
          <a:p>
            <a:pPr>
              <a:buFont typeface="Wingdings" pitchFamily="2" charset="2"/>
              <a:buNone/>
            </a:pPr>
            <a:r>
              <a:rPr lang="en-GB" sz="1800" dirty="0" smtClean="0">
                <a:latin typeface="Helvetica"/>
                <a:cs typeface="Helvetica"/>
              </a:rPr>
              <a:t>Metal </a:t>
            </a:r>
            <a:r>
              <a:rPr lang="en-GB" sz="1800" dirty="0">
                <a:latin typeface="Helvetica"/>
                <a:cs typeface="Helvetica"/>
              </a:rPr>
              <a:t>can </a:t>
            </a:r>
            <a:r>
              <a:rPr lang="en-GB" sz="1800" dirty="0" smtClean="0">
                <a:latin typeface="Helvetica"/>
                <a:cs typeface="Helvetica"/>
              </a:rPr>
              <a:t>be </a:t>
            </a:r>
            <a:r>
              <a:rPr lang="en-GB" sz="1800" dirty="0">
                <a:latin typeface="Helvetica"/>
                <a:cs typeface="Helvetica"/>
              </a:rPr>
              <a:t>supplied in various forms</a:t>
            </a:r>
            <a:r>
              <a:rPr lang="en-GB" sz="1800" dirty="0" smtClean="0">
                <a:latin typeface="Helvetica"/>
                <a:cs typeface="Helvetica"/>
              </a:rPr>
              <a:t>:</a:t>
            </a:r>
          </a:p>
          <a:p>
            <a:pPr>
              <a:buFont typeface="Wingdings" pitchFamily="2" charset="2"/>
              <a:buNone/>
            </a:pPr>
            <a:endParaRPr lang="en-GB" sz="1800" dirty="0">
              <a:latin typeface="Helvetica"/>
              <a:cs typeface="Helvetica"/>
            </a:endParaRPr>
          </a:p>
          <a:p>
            <a:r>
              <a:rPr lang="en-GB" sz="1800" dirty="0" smtClean="0">
                <a:latin typeface="Helvetica"/>
                <a:cs typeface="Helvetica"/>
              </a:rPr>
              <a:t>Wire</a:t>
            </a:r>
          </a:p>
          <a:p>
            <a:r>
              <a:rPr lang="en-GB" sz="1800" dirty="0" smtClean="0">
                <a:latin typeface="Helvetica"/>
                <a:cs typeface="Helvetica"/>
              </a:rPr>
              <a:t>Bar (square, flat, round, hexagonal </a:t>
            </a:r>
            <a:r>
              <a:rPr lang="en-GB" sz="1800" dirty="0" err="1" smtClean="0">
                <a:latin typeface="Helvetica"/>
                <a:cs typeface="Helvetica"/>
              </a:rPr>
              <a:t>etc</a:t>
            </a:r>
            <a:r>
              <a:rPr lang="en-GB" sz="1800" dirty="0" smtClean="0">
                <a:latin typeface="Helvetica"/>
                <a:cs typeface="Helvetica"/>
              </a:rPr>
              <a:t>)</a:t>
            </a:r>
          </a:p>
          <a:p>
            <a:r>
              <a:rPr lang="en-GB" sz="1800" dirty="0" smtClean="0">
                <a:latin typeface="Helvetica"/>
                <a:cs typeface="Helvetica"/>
              </a:rPr>
              <a:t>Tube</a:t>
            </a:r>
          </a:p>
          <a:p>
            <a:r>
              <a:rPr lang="en-GB" sz="1800" dirty="0" smtClean="0">
                <a:latin typeface="Helvetica"/>
                <a:cs typeface="Helvetica"/>
              </a:rPr>
              <a:t>Angle Iron</a:t>
            </a:r>
          </a:p>
          <a:p>
            <a:r>
              <a:rPr lang="en-GB" sz="1800" dirty="0" smtClean="0">
                <a:latin typeface="Helvetica"/>
                <a:cs typeface="Helvetica"/>
              </a:rPr>
              <a:t>Sheet </a:t>
            </a:r>
            <a:r>
              <a:rPr lang="mr-IN" sz="1800" dirty="0" smtClean="0">
                <a:latin typeface="Helvetica"/>
                <a:cs typeface="Helvetica"/>
              </a:rPr>
              <a:t>–</a:t>
            </a:r>
            <a:r>
              <a:rPr lang="en-GB" sz="1800" dirty="0" smtClean="0">
                <a:latin typeface="Helvetica"/>
                <a:cs typeface="Helvetica"/>
              </a:rPr>
              <a:t> Tin plate, copper, brass, steel, aluminium</a:t>
            </a:r>
          </a:p>
          <a:p>
            <a:r>
              <a:rPr lang="en-GB" sz="1800" dirty="0" smtClean="0">
                <a:latin typeface="Helvetica"/>
                <a:cs typeface="Helvetica"/>
              </a:rPr>
              <a:t>Ingots – large blocks of metal which are melted down to </a:t>
            </a:r>
          </a:p>
          <a:p>
            <a:pPr marL="0" indent="0">
              <a:buNone/>
            </a:pPr>
            <a:r>
              <a:rPr lang="en-US" sz="1800" dirty="0" smtClean="0">
                <a:latin typeface="Helvetica"/>
                <a:cs typeface="Helvetica"/>
              </a:rPr>
              <a:t>      u</a:t>
            </a:r>
            <a:r>
              <a:rPr lang="en-GB" sz="1800" dirty="0" smtClean="0">
                <a:latin typeface="Helvetica"/>
                <a:cs typeface="Helvetica"/>
              </a:rPr>
              <a:t>se for moulding metals</a:t>
            </a:r>
          </a:p>
          <a:p>
            <a:r>
              <a:rPr lang="en-GB" sz="1800" dirty="0" smtClean="0">
                <a:latin typeface="Helvetica"/>
                <a:cs typeface="Helvetica"/>
              </a:rPr>
              <a:t>Powder – fine metal powder is used for 3D printing.</a:t>
            </a:r>
            <a:endParaRPr lang="en-GB" sz="1800" dirty="0">
              <a:latin typeface="Helvetica"/>
              <a:cs typeface="Helvetica"/>
            </a:endParaRPr>
          </a:p>
        </p:txBody>
      </p:sp>
      <p:sp>
        <p:nvSpPr>
          <p:cNvPr id="15364" name="AutoShape 4" descr="data:image/jpeg;base64,/9j/4AAQSkZJRgABAQAAAQABAAD/2wCEAAkGBxMTEhUSExMVFRUVFRUVFRUXFxUWFRUVFRUWFhUVFRUYHSggGBolHRUVITEhJSkrLi4uFx8zODMtNygtLisBCgoKDg0OGhAQGy0mICUtLS0tLS0tLS0tLS0tLS0tLS0tLS0tLS0tLS0tLS0tLS0tLS0tLS0tLS0tLS0tLS0tLf/AABEIALwBDAMBEQACEQEDEQH/xAAcAAACAwEBAQEAAAAAAAAAAAADBAECBQAGBwj/xAA8EAABAwIDBQYEBAYCAgMAAAABAAIDBBEFITEGEkFRcTJCYYGRoRMiscFSctHhFENigvDxB5KywiMzov/EABsBAAMBAQEBAQAAAAAAAAAAAAECAwAEBQYH/8QALREAAgIBBAEDAwUAAgMAAAAAAAECEQMEEiExQQUTUSIykRRCYXGBUrEjQ6H/2gAMAwEAAhEDEQA/APXRYpG7R49V5fB6DxyXgajqAdCERNrCiRAFFhIiCgglRBRYTLWzUXFQjuYNpcTo7gbSwlCO4G0kOC1golEFHWWMdZYxyxjljHLGOssYgmywUgMlQErkMoislQktlFEUnqQBcmyA6jZh1+0LG5A3KDdHVj0s5HnazFpJONglcj0MemjHsUEZPMpLL2kX3A3VLZkmyklWB2ULKKFdicsxOq1jXRSGJzjkLpJZFHsEpV2bFBgZOblwZtal0Qnm+DfpsOa3gvNyZ5SOdzbHoYCdApqLkTlKux2OlA1VlCMfuJObfRZzwEHk+AJAjKp2xqPnXwQvqtx6T/kKyaRvZkcPNFTJvFjb5QzFjNQ3SS/UI7yb0uJjsO1c7e00O6FNvIy0EX0x+HbId6Nw6ZoqaIy0EvDNCDaqB3et1yR3EZaTIvBow4tE7R7T5rEXiku0NsnB0KIjQQPWoWiwkWNRcSrAouJkbZqLCZbcLtLiUJtwNpbfC2420kuCNgpgJKlK5jKInLUJLKJCk9SGi5NkB4xb6MDEdpGtyZ8x9lrO3Fo5S5Z5+sxCSTU2HJTczvx6eEBdkSWyzYTcAGaDZlbYGatA7KWyixryIPlLjqtY9pdBIoi7IC6WU1Hsm5GtRYG52blwZtao8RIyzJdHoKTDmM0C83JnlPs55TbHooicgFJJy6JtpD0dGBm4+S6FiUVcyTm30XfKBkMkJZkuIgSsXfKoOVjJAsylsJcQlI8gu4+RtqXDiV9jR9BuT8B4q93NCgOMH4DDE/6UKF9mLCsxBvEELCvB8MK2oYeKPIjwyLgNPEFCxXCS8EGAf6RUhX/IaKWRmbZHC3iUd5OWKEu0Ow47Ut79+oTe4yMtJiY/DtbKO0wHoU3uEZaCPhmjBtfH3mub5X+iKmiEtDNdD9PtFA7vgdckdyIS02ReDQir43aPB81iTxyXaGGSjmiK0XEiwKOlfksZIzqmra0XcQEtlYwb4R5vENpxmIxvHnwQcqO7FopPmXBgVVbJIbvcenBI5HfjwQh0gbIkllLDBoGqVsCTYCWqAyaENxWMEuxSWUk6rDWBawuOQuhKSiuTN12bOG4C52bsguDNrlH7TnyZl4PR0mGsZoF5mTUTn2zllNseZHfIBRSbfAjddjsVCBm8+Q1XSsCjzNknkb+0I6oAyaLBaWelUFQu2+xZ8q5nJspQPVCwhI4CUjmI5DLIAFJzbJuQXJZQbE3Hx+TAp26sv0X10dXil5PoFmi/InJSPbq0jyV45IvpjqSYOyYNlSsFMkSLUHcWD1qDvYRtS4cShQdyYZmIP5oUBxg/AZuJniAtQrwwYZmItPArCPT/AAwraph4+q1ivBMIN08QVrEcJLwWDLaZdCipCNfKDw1czc2yOHnce6Km0SlhxvtDkeP1Le8D1Cb3GTejxMZftVNu2LW355/RZzJrQQvsxqmpfKbvJPhwHkkbZ1wxQx/aUZElbHbCZDVBhUW+gMlXwahZRY0uxZ0t0AtnQRkpZSS5YkmalDgLn5uyC4s2ujHiJKWdLo9DR4ZHGMhnzXl5NROfZzSyNjjW8lLsRjUVLxdkqKH/ACJufwMiYNFgAPqn9/aqihNrfYvJMSoSm32Mogr3S2MFjgJSOaQjmMxwAKTnZNyCEgIKLYjYF86vCAjYE1KuogsUNKVL3EejuAvpebfZOsnwwqQrNhkbtYx6K0dRkXUh1kkvIjPs5A7ukdF0R1+VeSizzEJtkWnsvI6q8fU35Q61L8oSk2UlGjgfZXj6ljfaKLUxEJ8Cnb3Cei6I6vDLyUWaD8iUlLI3Vjh5FXU4vpjqSfRQHmmGKkrBss1ywbZIcUA72EbVOGhIWo1ryHZiDxxuhQNsH4DsxU8QCtQrwwYYYk08CEBfY+GHgqGOOR8VmLLDJFn1PABK5fAuxISmlJKw98EbhNrcUrkl2JZsUWAPfYu+Ue64MuvjDiPJCWdLo9FRYXHGMhnzXmZdRPJ2zmlkchyygIGjgPFOo/IrkHbut6plOMehHbBvlU27GoHdKEJHASlc0hHKhqOABRc2ybkE0QSbEbBSTK0cYrYnNUKqgK2ZdZiQbxXZi07kRnmUTFlxgk5L0Y6RJcnHLUtvg9ZvL5+j6Mt8RCkAnf8ABCjUQQ3kjyamVMLT4I7pGtlTTDgVvcNuKGlKb3EHcgT6Y8R7J1k+GHcKTYXE7tRt9FaOpyR6kOskl0xCfZmB3dLehXRH1DKii1E0Iy7It7sh8wrx9Tf7olFqn5QlPspKOy5p9l0R9RxPvgdamPkQlwOdv8snpmuiOrwy6kVWaD8iclO9urSOoKtGcX0x1JMHZMGyQ5ANjmG9o9Ckn0GT+kbDST9kjaSOVs1KHAHvzd8o8dVwZtdGHEeSUsyXR6KiwyOMZC55leXl1E8nbOeWSUh1RJlmsJQsDaDsYBqipCttnSS3WbvsyVAiUAhI4CUrmkI5JDUdOAoyyNk3JsKlSbEbBvlAVI4xWxWWoV4wFszquva0ZldWPA5dE55FHs8/WYuXZNXo4tIo9nDk1LfETOcC7MkldipdHJK32XEY4p9rBuiuz3ppXL5FZEfVe6DMThwKO5MbeiqIbR11gk3WMTvLUYkOQoxYSFCjUTv+AWoFEENPBa5G5IMDeaO+QbZQ0vIhH3Pk24oaV3JFZEbcgb6fm31CdZK6YVITmwmJ2sbfRXjqssepFFkkvIjNstCdAW9Crx9SyrvkotTNAodk2tNxIbWtpmqP1R19pT9XxVGzR4XHHoLnmcyuHLqZ5O2cssjkOWUBCzYitYGwojA1S3YttnF/JY1FCUQl44SUrmkK5JDUVMApSyNknJsMk7Eso+QBVjjFbFpZ1dQAIVNYGjMq0MTl0TlNLswa7GuDV6WLR+ZHFl1a6iZD3uf2jdd0YqHRxuUpPko9zW6nyVIY5TfBKeWMRV+Jcl349Gl2Q9ychOXFDddiwpdBq+z7Rur8uPq9xG6sayCzwWsNg3QNPBMptB3Mo6kHMplkYymyhozwKb3EN7gM0zuV02+IyyIo5hGoKKaGUkVBRGtE3QMddajE7y1GLByFGLCQoUCkdvjiAtRqOs3ktybk4RjmtbNycIeRCO4FltwDVGwW2VdIsaihKIS8cJKVzSFckhuKmA1zUnkbJObYZJyxLKPkATrGCxeSdWjAWxSaoAzJV4Y7FcqMLEMbAybmV6GLRt8yOPJqorhGJPO55u4+S9CGOMOkcE8kp9sEbNzJsrRjKbpEZSjDsQq8UAuGrvxaLzMg8kp9cGPNVuccyvQhBRVI0YIgvyVoYnJ8FFEAZF2x0XHI+0+6iVfju0+kLiZDaAuJ0NpiwmSuISweENprZOXNCmGzt1Y247dWDZVzAdQFk2GwbqZvL0TrJIbcwZoxwJ+qPusZZGUNIeBB9k3uIb3SjoHcvRNvj8je4gZBGoI8ijaGUkcHI0Em6Bjt5ajBITmErBLoq85pgFo4i7RBySFckhqKlA1zUZZG+iTm2HCQUhzrJlBi2AknV4wFFJZ1WMANmPiGMtZkMzyC78OjlPl9HLl1MYGBU1z5NTYcgvSx4YY+jz8maeTsAGgaqyTk6RFyjBcilTiLW5DNduLRt8yOeWdy4gYlXXOcdV6UMMYKkKoc2xQm6tGDbpFEiN8Behh0TfMiiiULrr0YYox6KHfDKfgx9Ej2teO1CerXX9jZfk0vS4v7Z/k7Y65eUNw7XwntB7erTb1F1CXpWVdU/wDS0dZjZoU20FO/SVl+VwD6Fc09Dmh3FlY54PpmjHVA6EHzXM8bXaKqSCCZLtDZdsqG0NlxKlcTF2zJdpi4nQcTFhMhtCSHhDaayckKDuJssazt1ANlHRA6geiKk15G3AzSt5W6EplkkFTZQ0XInzTe78oZZWcykIOoWeRMLy8BY6UDM5pXkfgRzbDgKYhBNlSMbA2BknVVAUUknVIxBZl4jizI9TnyGq7MOllk6Rz5c8Yds89V4nJJl2R4a+q9PFpoY/5ZwT1M59cITDF0rnhHM/p5YCprmM8SuvFpJPmXBzzz3xD8mPVYi53HJenjwxh0iaxt8sQLyVdRLKIMuXbh0cp8vhDqBRz16ePBCHSHqjmNJVgo06PDic3ZDxUZ5fCOiGC+WN7sQytfxSfV5ZT6fA02qjPGy+HekyLo8v8AUrymEAae8FN4ci8DLPjfkq+kB1APok3SiOtsumCFEB2d5v5SW/RH3N3fP9jq10w7KmoZ2Z39DZ31Cm8WCXcEOs+VdMci2gqm6/Df1BafUH7KEtBp5dWisdbkXaHItrnjtwH+1wPsQFzy9Ki/tn+UWjr15Q9DtfCe1vs6tP1F1zy9KzLqn/paOtxPyaNPj9O/szMPhvAH0K5p6LNHuLLRzwl0x9lSDoQVzvG12U3IKJUjiGywlQ2hssJUHExcTJdpi4nQcTFxMl2BLCULbDWWDwl2msm4RUbNuAyTWVYwAKvmV4wBZnV2JMYLudb6+S6MWCWR1FEp5YwVyZ56sxd8mTPlHM6n9F6eLRwhzLlnn5NXKXEOBD4OeZuV2f0cn8sFNO1mp8l0YtLOfL4RGedLiPLMatxMuyGQXp4tPDH0R2uXMmZr3ldCRRRooeZPkurFpp5OuiiiUdJy0XrYdLCH9lEqKALpCOUtA53DLmpyyJFIY3L+jSYyOMfid7KTUm+ejoWzHwuWAqKskXKFpcIVyb7FvjJTC/xSvn6PMpEiY81qBtTCsrXDilcbJvDEaZizxxupPTwl2jbJLpsYjxjm0FSejxsbflXkYZiTDqLKL0Pww+/PygraqM95SekyLqhv1MfKYQBp0IKm8WWPgZZ8T7ZD6UHgCk3yiVSg+mDbSBvZu38pLfoi8l98/wBjLdHpjUVTO3szP6Gzh/8AoKMsWGXcF/0UjmyryNR4/Ut13HdWkH1B+yjLQYJdWii1mRdoci2reO3D/wBXA+xAXPL0uP7Z/lFlr15Q7DtVCe0Ht6tJ923XPP0zKuqf+lY6zG/I/BjkDtJW9LgH0K5paPNHuLLxzwfTHmVAOhUHBrsopIuJUriGwglQcQ2XMuRWhHkDEKusa0EuIA5ldOPE5OkhJTUVbPPV2PF2UX/Y/YL1MWhS5n+Dgy6y+IfkyHNLjdxJPMruVJUjjdt3IiaRrBdxt4cVbFgnk5XRGeeMOFyzMrMWNrNyHuvTxaaMP7Od75/cZMk/MrrSHjBIE48SbfVXxYJ5H9KKKNg3S8B68V6uDRRhzLllFFIoAu1Ugh6elc7IBLKaiuR4Qcuh6GBsfbFzyH3SSuXktGMYPnlkzVhOWg5BJaj0GUnLsTkmSOQDoonyEBov9Fw6jW48XnkpHHKRtQ7NEi7jmvGyeqZG7RdYUlyeaEg4j0K+gl6dDwzyXBHNeOnuoS9OmvtaA4Frf1D6fVc8tHlXgXayzWHW1/8APBQljlHtAo4vPJICiN4rUaiweg0BoOyV3PJChXBMM2tcNDf6JXER4YhWYu/mpvTwfg3tyXTYxHjR4tCk9FjfQylmj5DtxVnEWUnofhhWfIu1YVtbGeNlKWjyLob9V8xYRpadHBSeDLHwFZ8T7dFjADyKn9UfBVOD6aKthLeyS3oSPolbvvkdKS+1jUddO3SR3nZ31Ungwy7iiizZY/uHIcenGu671ChLQ4X1aKrWZF3Q2dpHlhHwwHcDe4+inH06Cf3cDvXcdcmRO50h3nuJPDkOgXfBRxqoo45ylkdyZDrNF3Gw8fsq48csj+lEpZIw7M2sxa3Yy8eP7L0cOjjHmXP/AEc7lOf8IxpaguNyV3baGjjUQYJOfDmdFSGOUnUVZRRKOkA0zPM/YL1MOgS5yfgoo/IEr0YxUVSGCRQl2QC0pJdhSb4RpxUDWi8h/t4qW+Uvt6+SyxJcyf8AhaSrys0bo8NT1KVUh9zql0JzSoOVigGkuNmi58Fy5tRDErkxowbZt4bs653zSZDkvC1Pqcp8Q4R0ww12elpqRsYs0Ly3Jt2y/HgY3DyQsNnzIxt5+y/R6izxmmV+HyIW9v4FKmM8kHjYSLJXFmOJPNSlhhLuKMSXlQlosL8C7UXbN4BQl6bB9SBsRPxR4qEvTZrpoGxkh3ioy0eaP7QbWXt59NFzyxzj2v8A4LRG8eiWgUQChRqLB61Aos2Q80KFcUMR1ThxKVxsR4Y/AyzFHjipPDB9pG9prpsO3GTxAKm9HjfgP/lXUgzMZbxCk9DHwwrLlXaTGocSjOSi9FJdM36l/uiVq8Ta3JuZ5/sr4tElzPkDzTyfbwjGnqnPNyV3xglwgxxpCjyXaf6HjyVYq3SKpFC4AW1PPh+69HD6e3zk4/goo/INzydf2XqY8cYKooYljCU/CCP0+HZbzzuj3PQKTyN8RKRxeZcDP8SGAhgt48VNpdvkqpKPEeP+xKadBysUA6T30UsmSMFcgpGlh+BSS2c75G+5Xian1Vfbj/J0Qwt8s9RQYXHEPlAvz4rxp5JTdyZ0JJdDzWX0U3wEtI9rNczySbr6MIPxAk62R2BTPm28v0Ozyjt9OmzFg9MptAouJim91i7Uzvi+ATLIvKNsJ3m8lrgwbWTujmjti+mBxZxj8Qh7Xwb+ypjKDhIFkFqRxZrOBKnLDCXcUbsnfKhLRYX4F2okSeChL02D6bNsLiQeKhL02fhoXYXDhzH0UJaHMvAHFlwD/ma55Ypx7iwNM4XU3wAi6JqLwOzHVBonNcBJyS42FyTknQca+lFHWaMzc3zA+5Xbh0OTJy+EXUPkBNOXZZBv4RkP3PiV7GHTwxL6Vz8+R0kijQrGHaehLszkOZU3Pwh443Ll8IdYWMyYLn8R+wU2v+X4LJKP2/kRmqCTcm6zlwB88gZZf1UpSrkIzQYXLNbdFm/iP2HFeTqvVIY+IcstDE3y+D1OG4DHFmRvO5n7Lwc2oyZXcmdMYqPRrAKA1Fy0NzdlyHEpXLwGhWqru63Ie6CjfLAZdRUeKrGIGzIqMYYDa9+iusEmrJykrGJtlIz2Xvb6ELuh6xnXaTFeCDEZtk5O7I09QW/quyHrkf3R/Aj0/wAMRmwCob/Lv+Ugrrh6vp5ea/tEnhkhKWne3tMc3qCuuGrwz6kn/orhJeAQcuhNMRlro2Y7eWsJN0ykAs1xTrIwcMt8Y9UyysG1EiQcgm3rygbSbtWuDF2nbo5rbY+GZpnfCW9v4AcYileNo1ld1LtDZYPcNCVOWGEu4oHBPxXf4FF6HE/2gpF2S5g2CjL0uD6bQkoJ8Bp6om4aA0cbanqftor4NDjxc9v5Y8UkhcBddBGIKNztP2SSkkNGLl0aMVOxn9TvYKUm33wWjCMf5A1FSTqUm5JUhnLkTllvcpWwWRRUkkptG2/j3R5rz9T6jjw8dspDHKR6nDdmWts6Q77uXdHQL5/Ua7LmfPCOqOOMTebGBkFyFOwgjyuchzKVyoyBTVYbk3/sdfJJTfYDNqKm7umSpGNI1mRiOKsYTc3NsmjM/srQwyl0I5pHnq3EHyHP5R+EfcrshiUSTk2K2VQNn1bdjOjiOoXhe4/KOk4UgOjmn2+qb3Uair6R3L7plNGoE6I8R6ptyAKT4bE7tRsPkL+qrHPOP2tr/QOKfYhNszAdGub0cfoV1w9S1Ef3fkR4YPwITbIjuyn+4X9wuuHreVfdFMm8EfAjLsxOOzuP6Gx911w9bxv7otCPTvwxGfC526xP8hf/AMV1w9T00v3V/Yjwy+BJ1xqCOuX1XZDUYp/bJfkRxa7JBVbQpO8juNRwctZiwcm3AZYSFMsjM0W+KU3uvyLtRPxfAJvcj5QNhYOCO6JnBnAjmjUfkVxYRjQTqFtvwCjSp6RoF3G+WQXPOTT5Kxgq5LT1PAZBQ3fBaxUyJWwAM3u3WAuPIfc8FyZ9Xjwr6mNGDl0b2G7L3s6Y3/oGnmeK8DU+p5MtqPCOiGGK5Z6aCBrBZoAA5Lzf5ZewzWE6f6Qbo1ESTNYD3j7fuktsJm1NYTmSmjEBm1Fa1oLnuDQOJ8eXiqxg26QHJLs87W4459xENxv4j2j0HBdkNOlzLki530ZgZ6nidT1KvYhdrLrDDsWHOIvp1S7kNtZ7X4i8dotZZsy1GDNqCOJCXajWGbXu5362KGwJcVgOrQfZb6l5MSJIzwI90d0l2Bk/AYdH+oR9z+Ak/wAGeFj0ITLIgUBfTuHAplJGAyQA6tB6gFMmBoQmwKndrEB+W7forw1OWP2yYrgn4EJtk4j2XPb53HuuqHqmoj5sR4YPwIT7IvHYkafzAj6Lrx+tzX3RE/TrwIzbPVLf5Yd+VwP1suuHrWF/cmibwMQlpZGdqN7erTb1C7MfqOnl1IR4pLwCDxzXVDPjl1JfkRxa7L7yrYCN5azE7yazFg5FSAajpLNZ+UKOV/Uwx8iz5M7DM8AMyfJcuXNDGrkyiTlwbOHbPySZyfI3kO0ep4LwtT6q39OPg6YYUvuPUUOHxxCzGgLx5SlJ3IuuBsC/BKzFi1re0fIffkk3fARCoryctG8gjt8sFmbUVXiqKIEzz2I7QC5bEN8jLe7g8+PkuvHp33Lgm8nwYry57t55Lnew6DgupJRVInd8ss1YweGmLlv5CPRQtb4nmlcrXAyLmS6CQU34MqHaOpbruu6tsfULPS430T3yQ9Dtge/F5td+qlLRfDG935H4NrIDqXN6g/ZRejyLob3UaMGMwv7MrPUA+hUXgnHtDKSHmS30Km40Na8BWvS0Yu2ZCjIM2oW2hCMqnDil2gsIK08QD1C1Pwwkidh1bboVrkjWTuxniR7plka7RjjTDg4H2R91G74KupXcvRN7iMCdEeIRtM1Cs2Hxv7UbT1ATqUl0wUrM+o2Yp3aMLfykhXhq80OpCPGmZ82x7e5K4dQCuqHq2oj3yI8ERCbZadvZcx3qCuyHrkv3IR6f4EpcIqG6xE/lIK64etYn9yJvBI14MDkl3LXaN0bxcMweQC59X6xH/wBQ+PA/3HpcMwSOIZC7uLjmV4OXNPI7kzpilHo1AFIYv8Pi42Hv6JXIwvU1m6CGZePFCm+zGbLU2b4lUUQGDiWOxxZH5nfgbr58l0Y8Ep8+BZZEjzVXVyTH5zut4Mbp5niu2EIw67+SLbZVrLaJgBI4ydEDGjS0ANyeALiOnNI5UUob3vlsBa3u536BLy3ZrAxxlzt1oLicgALpvBuz09DsLUPYHE7l+7+qTd/Advyz5+YyrEuAT4RxCNs1A3U4R3MFAn0qKmA5jZG9lzh0cR7Iva+0HkbixmpZ/MJH9QBUpYMUvAdzHYNrZh2mNd0uCpy0cH0xlkZowbZR95jm+jlGWil4Yyyo0qfaend/MA/NcKEtLkXgZTiaUdZG7Nr2noQpOEl2hlJBxNdLQSfiobTFhIUKDwXZORxKDijB2Vjud+qG2jF/4scWgoK/kxYPjPAhNvkYkRsPe9UVkMX/AIUcCCj7iMd/DeCO5MwTctwW4NRZsRPh4rXSMDdUNbfdzPMpeWYzn1NySTeydRNdGPiWJsjF3usPc9BxVoY3LpCykl2eUxHHZJvljuxmm93j+i7cenjDmXLIym2IwwhufHmVduxUFAShG6ajLszkNb/og2FL5HomBunDjxvy/wA5JW7DwSySzT/Uc/yhCuQmzgezU9QQQC1mpeeZ5JXL4G2/J9HwDZeGmGQ3ncXHVBuw/wBG6EAH5pZJwK6aIBHC/wDmqIbKN8UGgHPjGoWoNlA0LUwEFi1BKOiHILcgBuphyW3MwI0fim3mooaUjT2yR3Jm6Cx1k7NJHjzulcMb7RrY9BtNUtyJa7qP0U3pcbDvkPwbZOHbi67p/VRlofhjrIaVPtbAdd5vUKL0eRdDLIaUGNQv7MjfVQeCa7Q/uIdZODoQehU3Fo1ouJUKGLCVCgF2zIUEM2odwJQ2o1jEFe64Gq1UEpX1ZuR5J4oFmXVVQa25IH6KkY30BtI8tim1HchG8eLjp5c1249L5mSeTwjBcxzzvyOLneP0XWqSqJOw4ZklCgkMJdoEApGlTUQFic7m3h4pHL4GQUuyP+ZDT3WYxajo3zO+HGN5xzy+pWboCVn0TZzYVjLPn+Z34e6P1SNtj2l0ezjjDRYAABAUvZYxcQlGmY+Q1v8AxZOP/rlY/wACC0/dVWUXZFmJVbF10V7wlw/pIcm3pg9v4ZlVFFIztse38zSPqtYHjkvAo4kIi0S0A526hEFEytHDRBBAkIgCDlxWZiiFG5LNivogYsaY2vdYIF0XgjyYG6nHJbczA3UoR3goE6jTbzUWYJG9lzh0JQ+l9o1saixmpZ3yeuam8GOXgO5jsG1so7TWn2KnLRwfTGWRmjT7Ys7zHDpmoy0UvDG900qfaaB3ft1yUXpsi8De4jVo6+NzhuvbrzUJ45LseMkZG0G0bGPcAd518gNPMrpw6eUlyJLJ4PJVdXLObvNm8GjRd8IRxrgi22TFCBoi3ZkEa1Ab+h6mofxeQSN/AyQ7LYfK0f7QowSQ5AAcmj/2QMrPR7P7EyTfPLdjMsuJH2Qv4HpLs+iYTgsNO0CNgHjqT5oGbbNFABZjLrJGGI4AE6QLDAIgM/dU6CRurGKSQtdk5oPUArWzGVW7L0kvbgZ1AsfZFSoO5mFWf8aUjs2F8Z8Dce6bezXHyjDrv+LX6xzNPg4EfRMsgHGLMKq/4/rYzfcDx/SfsU3uA9teGYlZhM8Z+eGRv9p+qKkgPHLwhAjmmEcWu0Q1xCwBiOQ6WuhRkTug5gLGJvlYjoVggHNHJYxxjWNdHOgQMyjoStRijoOYRs1A3Uw5LbmBoG6jCbczUQ2lcNDbpks5J9mDRUwGZzKDZhiyUZIYpqUuPhzQbDRpxQNboNNSkGOhfq48P8C1GH8EwKaoeN1p3fxHIIN+EOo+WfSdn9kIoLOd87xxOg6BKG/g9KAsKSAsYNHCiogGGssmSAWRMQsYTsphOQMdZGjEELNGIIQZitljHBYxVzAdQCtZqM+rwKmk7cLD/aEbDua8nnMV2Ho7EiMt/K4hMmwp2+UfPsdwaOE/IXeZB+yaM2yiwxasy42J5HK1TovJCCLpbNQk9+VlRIVgwc1mGuLCOKzMyQgwLsq95Woy5VgnORoxwSjIs1ZgT5LFBGHcOgBzKWTK7Uh4ckoJOo2BeciiC+T02xGFRzP/APkFwM7cPNK3zRZKo2fV6WnawANAA5BZqhGwqBiQgYYiYE6Aw7UwGSsY5YBCyCf/2Q=="/>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66" name="AutoShape 6" descr="data:image/jpeg;base64,/9j/4AAQSkZJRgABAQAAAQABAAD/2wCEAAkGBxMTEhUSExMVFRUVFRUVFRUXFxUWFRUVFRUWFhUVFRUYHSggGBolHRUVITEhJSkrLi4uFx8zODMtNygtLisBCgoKDg0OGhAQGy0mICUtLS0tLS0tLS0tLS0tLS0tLS0tLS0tLS0tLS0tLS0tLS0tLS0tLS0tLS0tLS0tLS0tLf/AABEIALwBDAMBEQACEQEDEQH/xAAcAAACAwEBAQEAAAAAAAAAAAADBAECBQAGBwj/xAA8EAABAwIDBQYEBAYCAgMAAAABAAIDBBEFITEGEkFRcTJCYYGRoRMiscFSctHhFENigvDxB5KywiMzov/EABsBAAMBAQEBAQAAAAAAAAAAAAECAwAEBQYH/8QALREAAgIBBAEDAwUAAgMAAAAAAAECEQMEEiExQQUTUSIykRRCYXGBUrEjQ6H/2gAMAwEAAhEDEQA/APXRYpG7R49V5fB6DxyXgajqAdCERNrCiRAFFhIiCgglRBRYTLWzUXFQjuYNpcTo7gbSwlCO4G0kOC1golEFHWWMdZYxyxjljHLGOssYgmywUgMlQErkMoislQktlFEUnqQBcmyA6jZh1+0LG5A3KDdHVj0s5HnazFpJONglcj0MemjHsUEZPMpLL2kX3A3VLZkmyklWB2ULKKFdicsxOq1jXRSGJzjkLpJZFHsEpV2bFBgZOblwZtal0Qnm+DfpsOa3gvNyZ5SOdzbHoYCdApqLkTlKux2OlA1VlCMfuJObfRZzwEHk+AJAjKp2xqPnXwQvqtx6T/kKyaRvZkcPNFTJvFjb5QzFjNQ3SS/UI7yb0uJjsO1c7e00O6FNvIy0EX0x+HbId6Nw6ZoqaIy0EvDNCDaqB3et1yR3EZaTIvBow4tE7R7T5rEXiku0NsnB0KIjQQPWoWiwkWNRcSrAouJkbZqLCZbcLtLiUJtwNpbfC2420kuCNgpgJKlK5jKInLUJLKJCk9SGi5NkB4xb6MDEdpGtyZ8x9lrO3Fo5S5Z5+sxCSTU2HJTczvx6eEBdkSWyzYTcAGaDZlbYGatA7KWyixryIPlLjqtY9pdBIoi7IC6WU1Hsm5GtRYG52blwZtao8RIyzJdHoKTDmM0C83JnlPs55TbHooicgFJJy6JtpD0dGBm4+S6FiUVcyTm30XfKBkMkJZkuIgSsXfKoOVjJAsylsJcQlI8gu4+RtqXDiV9jR9BuT8B4q93NCgOMH4DDE/6UKF9mLCsxBvEELCvB8MK2oYeKPIjwyLgNPEFCxXCS8EGAf6RUhX/IaKWRmbZHC3iUd5OWKEu0Ow47Ut79+oTe4yMtJiY/DtbKO0wHoU3uEZaCPhmjBtfH3mub5X+iKmiEtDNdD9PtFA7vgdckdyIS02ReDQir43aPB81iTxyXaGGSjmiK0XEiwKOlfksZIzqmra0XcQEtlYwb4R5vENpxmIxvHnwQcqO7FopPmXBgVVbJIbvcenBI5HfjwQh0gbIkllLDBoGqVsCTYCWqAyaENxWMEuxSWUk6rDWBawuOQuhKSiuTN12bOG4C52bsguDNrlH7TnyZl4PR0mGsZoF5mTUTn2zllNseZHfIBRSbfAjddjsVCBm8+Q1XSsCjzNknkb+0I6oAyaLBaWelUFQu2+xZ8q5nJspQPVCwhI4CUjmI5DLIAFJzbJuQXJZQbE3Hx+TAp26sv0X10dXil5PoFmi/InJSPbq0jyV45IvpjqSYOyYNlSsFMkSLUHcWD1qDvYRtS4cShQdyYZmIP5oUBxg/AZuJniAtQrwwYZmItPArCPT/AAwraph4+q1ivBMIN08QVrEcJLwWDLaZdCipCNfKDw1czc2yOHnce6Km0SlhxvtDkeP1Le8D1Cb3GTejxMZftVNu2LW355/RZzJrQQvsxqmpfKbvJPhwHkkbZ1wxQx/aUZElbHbCZDVBhUW+gMlXwahZRY0uxZ0t0AtnQRkpZSS5YkmalDgLn5uyC4s2ujHiJKWdLo9DR4ZHGMhnzXl5NROfZzSyNjjW8lLsRjUVLxdkqKH/ACJufwMiYNFgAPqn9/aqihNrfYvJMSoSm32Mogr3S2MFjgJSOaQjmMxwAKTnZNyCEgIKLYjYF86vCAjYE1KuogsUNKVL3EejuAvpebfZOsnwwqQrNhkbtYx6K0dRkXUh1kkvIjPs5A7ukdF0R1+VeSizzEJtkWnsvI6q8fU35Q61L8oSk2UlGjgfZXj6ljfaKLUxEJ8Cnb3Cei6I6vDLyUWaD8iUlLI3Vjh5FXU4vpjqSfRQHmmGKkrBss1ywbZIcUA72EbVOGhIWo1ryHZiDxxuhQNsH4DsxU8QCtQrwwYYYk08CEBfY+GHgqGOOR8VmLLDJFn1PABK5fAuxISmlJKw98EbhNrcUrkl2JZsUWAPfYu+Ue64MuvjDiPJCWdLo9FRYXHGMhnzXmZdRPJ2zmlkchyygIGjgPFOo/IrkHbut6plOMehHbBvlU27GoHdKEJHASlc0hHKhqOABRc2ybkE0QSbEbBSTK0cYrYnNUKqgK2ZdZiQbxXZi07kRnmUTFlxgk5L0Y6RJcnHLUtvg9ZvL5+j6Mt8RCkAnf8ABCjUQQ3kjyamVMLT4I7pGtlTTDgVvcNuKGlKb3EHcgT6Y8R7J1k+GHcKTYXE7tRt9FaOpyR6kOskl0xCfZmB3dLehXRH1DKii1E0Iy7It7sh8wrx9Tf7olFqn5QlPspKOy5p9l0R9RxPvgdamPkQlwOdv8snpmuiOrwy6kVWaD8iclO9urSOoKtGcX0x1JMHZMGyQ5ANjmG9o9Ckn0GT+kbDST9kjaSOVs1KHAHvzd8o8dVwZtdGHEeSUsyXR6KiwyOMZC55leXl1E8nbOeWSUh1RJlmsJQsDaDsYBqipCttnSS3WbvsyVAiUAhI4CUrmkI5JDUdOAoyyNk3JsKlSbEbBvlAVI4xWxWWoV4wFszquva0ZldWPA5dE55FHs8/WYuXZNXo4tIo9nDk1LfETOcC7MkldipdHJK32XEY4p9rBuiuz3ppXL5FZEfVe6DMThwKO5MbeiqIbR11gk3WMTvLUYkOQoxYSFCjUTv+AWoFEENPBa5G5IMDeaO+QbZQ0vIhH3Pk24oaV3JFZEbcgb6fm31CdZK6YVITmwmJ2sbfRXjqssepFFkkvIjNstCdAW9Crx9SyrvkotTNAodk2tNxIbWtpmqP1R19pT9XxVGzR4XHHoLnmcyuHLqZ5O2cssjkOWUBCzYitYGwojA1S3YttnF/JY1FCUQl44SUrmkK5JDUVMApSyNknJsMk7Eso+QBVjjFbFpZ1dQAIVNYGjMq0MTl0TlNLswa7GuDV6WLR+ZHFl1a6iZD3uf2jdd0YqHRxuUpPko9zW6nyVIY5TfBKeWMRV+Jcl349Gl2Q9ychOXFDddiwpdBq+z7Rur8uPq9xG6sayCzwWsNg3QNPBMptB3Mo6kHMplkYymyhozwKb3EN7gM0zuV02+IyyIo5hGoKKaGUkVBRGtE3QMddajE7y1GLByFGLCQoUCkdvjiAtRqOs3ktybk4RjmtbNycIeRCO4FltwDVGwW2VdIsaihKIS8cJKVzSFckhuKmA1zUnkbJObYZJyxLKPkATrGCxeSdWjAWxSaoAzJV4Y7FcqMLEMbAybmV6GLRt8yOPJqorhGJPO55u4+S9CGOMOkcE8kp9sEbNzJsrRjKbpEZSjDsQq8UAuGrvxaLzMg8kp9cGPNVuccyvQhBRVI0YIgvyVoYnJ8FFEAZF2x0XHI+0+6iVfju0+kLiZDaAuJ0NpiwmSuISweENprZOXNCmGzt1Y247dWDZVzAdQFk2GwbqZvL0TrJIbcwZoxwJ+qPusZZGUNIeBB9k3uIb3SjoHcvRNvj8je4gZBGoI8ijaGUkcHI0Em6Bjt5ajBITmErBLoq85pgFo4i7RBySFckhqKlA1zUZZG+iTm2HCQUhzrJlBi2AknV4wFFJZ1WMANmPiGMtZkMzyC78OjlPl9HLl1MYGBU1z5NTYcgvSx4YY+jz8maeTsAGgaqyTk6RFyjBcilTiLW5DNduLRt8yOeWdy4gYlXXOcdV6UMMYKkKoc2xQm6tGDbpFEiN8Behh0TfMiiiULrr0YYox6KHfDKfgx9Ej2teO1CerXX9jZfk0vS4v7Z/k7Y65eUNw7XwntB7erTb1F1CXpWVdU/wDS0dZjZoU20FO/SVl+VwD6Fc09Dmh3FlY54PpmjHVA6EHzXM8bXaKqSCCZLtDZdsqG0NlxKlcTF2zJdpi4nQcTFhMhtCSHhDaayckKDuJssazt1ANlHRA6geiKk15G3AzSt5W6EplkkFTZQ0XInzTe78oZZWcykIOoWeRMLy8BY6UDM5pXkfgRzbDgKYhBNlSMbA2BknVVAUUknVIxBZl4jizI9TnyGq7MOllk6Rz5c8Yds89V4nJJl2R4a+q9PFpoY/5ZwT1M59cITDF0rnhHM/p5YCprmM8SuvFpJPmXBzzz3xD8mPVYi53HJenjwxh0iaxt8sQLyVdRLKIMuXbh0cp8vhDqBRz16ePBCHSHqjmNJVgo06PDic3ZDxUZ5fCOiGC+WN7sQytfxSfV5ZT6fA02qjPGy+HekyLo8v8AUrymEAae8FN4ci8DLPjfkq+kB1APok3SiOtsumCFEB2d5v5SW/RH3N3fP9jq10w7KmoZ2Z39DZ31Cm8WCXcEOs+VdMci2gqm6/Df1BafUH7KEtBp5dWisdbkXaHItrnjtwH+1wPsQFzy9Ki/tn+UWjr15Q9DtfCe1vs6tP1F1zy9KzLqn/paOtxPyaNPj9O/szMPhvAH0K5p6LNHuLLRzwl0x9lSDoQVzvG12U3IKJUjiGywlQ2hssJUHExcTJdpi4nQcTFxMl2BLCULbDWWDwl2msm4RUbNuAyTWVYwAKvmV4wBZnV2JMYLudb6+S6MWCWR1FEp5YwVyZ56sxd8mTPlHM6n9F6eLRwhzLlnn5NXKXEOBD4OeZuV2f0cn8sFNO1mp8l0YtLOfL4RGedLiPLMatxMuyGQXp4tPDH0R2uXMmZr3ldCRRRooeZPkurFpp5OuiiiUdJy0XrYdLCH9lEqKALpCOUtA53DLmpyyJFIY3L+jSYyOMfid7KTUm+ejoWzHwuWAqKskXKFpcIVyb7FvjJTC/xSvn6PMpEiY81qBtTCsrXDilcbJvDEaZizxxupPTwl2jbJLpsYjxjm0FSejxsbflXkYZiTDqLKL0Pww+/PygraqM95SekyLqhv1MfKYQBp0IKm8WWPgZZ8T7ZD6UHgCk3yiVSg+mDbSBvZu38pLfoi8l98/wBjLdHpjUVTO3szP6Gzh/8AoKMsWGXcF/0UjmyryNR4/Ut13HdWkH1B+yjLQYJdWii1mRdoci2reO3D/wBXA+xAXPL0uP7Z/lFlr15Q7DtVCe0Ht6tJ923XPP0zKuqf+lY6zG/I/BjkDtJW9LgH0K5paPNHuLLxzwfTHmVAOhUHBrsopIuJUriGwglQcQ2XMuRWhHkDEKusa0EuIA5ldOPE5OkhJTUVbPPV2PF2UX/Y/YL1MWhS5n+Dgy6y+IfkyHNLjdxJPMruVJUjjdt3IiaRrBdxt4cVbFgnk5XRGeeMOFyzMrMWNrNyHuvTxaaMP7Od75/cZMk/MrrSHjBIE48SbfVXxYJ5H9KKKNg3S8B68V6uDRRhzLllFFIoAu1Ugh6elc7IBLKaiuR4Qcuh6GBsfbFzyH3SSuXktGMYPnlkzVhOWg5BJaj0GUnLsTkmSOQDoonyEBov9Fw6jW48XnkpHHKRtQ7NEi7jmvGyeqZG7RdYUlyeaEg4j0K+gl6dDwzyXBHNeOnuoS9OmvtaA4Frf1D6fVc8tHlXgXayzWHW1/8APBQljlHtAo4vPJICiN4rUaiweg0BoOyV3PJChXBMM2tcNDf6JXER4YhWYu/mpvTwfg3tyXTYxHjR4tCk9FjfQylmj5DtxVnEWUnofhhWfIu1YVtbGeNlKWjyLob9V8xYRpadHBSeDLHwFZ8T7dFjADyKn9UfBVOD6aKthLeyS3oSPolbvvkdKS+1jUddO3SR3nZ31Ungwy7iiizZY/uHIcenGu671ChLQ4X1aKrWZF3Q2dpHlhHwwHcDe4+inH06Cf3cDvXcdcmRO50h3nuJPDkOgXfBRxqoo45ylkdyZDrNF3Gw8fsq48csj+lEpZIw7M2sxa3Yy8eP7L0cOjjHmXP/AEc7lOf8IxpaguNyV3baGjjUQYJOfDmdFSGOUnUVZRRKOkA0zPM/YL1MOgS5yfgoo/IEr0YxUVSGCRQl2QC0pJdhSb4RpxUDWi8h/t4qW+Uvt6+SyxJcyf8AhaSrys0bo8NT1KVUh9zql0JzSoOVigGkuNmi58Fy5tRDErkxowbZt4bs653zSZDkvC1Pqcp8Q4R0ww12elpqRsYs0Ly3Jt2y/HgY3DyQsNnzIxt5+y/R6izxmmV+HyIW9v4FKmM8kHjYSLJXFmOJPNSlhhLuKMSXlQlosL8C7UXbN4BQl6bB9SBsRPxR4qEvTZrpoGxkh3ioy0eaP7QbWXt59NFzyxzj2v8A4LRG8eiWgUQChRqLB61Aos2Q80KFcUMR1ThxKVxsR4Y/AyzFHjipPDB9pG9prpsO3GTxAKm9HjfgP/lXUgzMZbxCk9DHwwrLlXaTGocSjOSi9FJdM36l/uiVq8Ta3JuZ5/sr4tElzPkDzTyfbwjGnqnPNyV3xglwgxxpCjyXaf6HjyVYq3SKpFC4AW1PPh+69HD6e3zk4/goo/INzydf2XqY8cYKooYljCU/CCP0+HZbzzuj3PQKTyN8RKRxeZcDP8SGAhgt48VNpdvkqpKPEeP+xKadBysUA6T30UsmSMFcgpGlh+BSS2c75G+5Xian1Vfbj/J0Qwt8s9RQYXHEPlAvz4rxp5JTdyZ0JJdDzWX0U3wEtI9rNczySbr6MIPxAk62R2BTPm28v0Ozyjt9OmzFg9MptAouJim91i7Uzvi+ATLIvKNsJ3m8lrgwbWTujmjti+mBxZxj8Qh7Xwb+ypjKDhIFkFqRxZrOBKnLDCXcUbsnfKhLRYX4F2okSeChL02D6bNsLiQeKhL02fhoXYXDhzH0UJaHMvAHFlwD/ma55Ypx7iwNM4XU3wAi6JqLwOzHVBonNcBJyS42FyTknQca+lFHWaMzc3zA+5Xbh0OTJy+EXUPkBNOXZZBv4RkP3PiV7GHTwxL6Vz8+R0kijQrGHaehLszkOZU3Pwh443Ll8IdYWMyYLn8R+wU2v+X4LJKP2/kRmqCTcm6zlwB88gZZf1UpSrkIzQYXLNbdFm/iP2HFeTqvVIY+IcstDE3y+D1OG4DHFmRvO5n7Lwc2oyZXcmdMYqPRrAKA1Fy0NzdlyHEpXLwGhWqru63Ie6CjfLAZdRUeKrGIGzIqMYYDa9+iusEmrJykrGJtlIz2Xvb6ELuh6xnXaTFeCDEZtk5O7I09QW/quyHrkf3R/Aj0/wAMRmwCob/Lv+Ugrrh6vp5ea/tEnhkhKWne3tMc3qCuuGrwz6kn/orhJeAQcuhNMRlro2Y7eWsJN0ykAs1xTrIwcMt8Y9UyysG1EiQcgm3rygbSbtWuDF2nbo5rbY+GZpnfCW9v4AcYileNo1ld1LtDZYPcNCVOWGEu4oHBPxXf4FF6HE/2gpF2S5g2CjL0uD6bQkoJ8Bp6om4aA0cbanqftor4NDjxc9v5Y8UkhcBddBGIKNztP2SSkkNGLl0aMVOxn9TvYKUm33wWjCMf5A1FSTqUm5JUhnLkTllvcpWwWRRUkkptG2/j3R5rz9T6jjw8dspDHKR6nDdmWts6Q77uXdHQL5/Ua7LmfPCOqOOMTebGBkFyFOwgjyuchzKVyoyBTVYbk3/sdfJJTfYDNqKm7umSpGNI1mRiOKsYTc3NsmjM/srQwyl0I5pHnq3EHyHP5R+EfcrshiUSTk2K2VQNn1bdjOjiOoXhe4/KOk4UgOjmn2+qb3Uair6R3L7plNGoE6I8R6ptyAKT4bE7tRsPkL+qrHPOP2tr/QOKfYhNszAdGub0cfoV1w9S1Ef3fkR4YPwITbIjuyn+4X9wuuHreVfdFMm8EfAjLsxOOzuP6Gx911w9bxv7otCPTvwxGfC526xP8hf/AMV1w9T00v3V/Yjwy+BJ1xqCOuX1XZDUYp/bJfkRxa7JBVbQpO8juNRwctZiwcm3AZYSFMsjM0W+KU3uvyLtRPxfAJvcj5QNhYOCO6JnBnAjmjUfkVxYRjQTqFtvwCjSp6RoF3G+WQXPOTT5Kxgq5LT1PAZBQ3fBaxUyJWwAM3u3WAuPIfc8FyZ9Xjwr6mNGDl0b2G7L3s6Y3/oGnmeK8DU+p5MtqPCOiGGK5Z6aCBrBZoAA5Lzf5ZewzWE6f6Qbo1ESTNYD3j7fuktsJm1NYTmSmjEBm1Fa1oLnuDQOJ8eXiqxg26QHJLs87W4459xENxv4j2j0HBdkNOlzLki530ZgZ6nidT1KvYhdrLrDDsWHOIvp1S7kNtZ7X4i8dotZZsy1GDNqCOJCXajWGbXu5362KGwJcVgOrQfZb6l5MSJIzwI90d0l2Bk/AYdH+oR9z+Ak/wAGeFj0ITLIgUBfTuHAplJGAyQA6tB6gFMmBoQmwKndrEB+W7forw1OWP2yYrgn4EJtk4j2XPb53HuuqHqmoj5sR4YPwIT7IvHYkafzAj6Lrx+tzX3RE/TrwIzbPVLf5Yd+VwP1suuHrWF/cmibwMQlpZGdqN7erTb1C7MfqOnl1IR4pLwCDxzXVDPjl1JfkRxa7L7yrYCN5azE7yazFg5FSAajpLNZ+UKOV/Uwx8iz5M7DM8AMyfJcuXNDGrkyiTlwbOHbPySZyfI3kO0ep4LwtT6q39OPg6YYUvuPUUOHxxCzGgLx5SlJ3IuuBsC/BKzFi1re0fIffkk3fARCoryctG8gjt8sFmbUVXiqKIEzz2I7QC5bEN8jLe7g8+PkuvHp33Lgm8nwYry57t55Lnew6DgupJRVInd8ss1YweGmLlv5CPRQtb4nmlcrXAyLmS6CQU34MqHaOpbruu6tsfULPS430T3yQ9Dtge/F5td+qlLRfDG935H4NrIDqXN6g/ZRejyLob3UaMGMwv7MrPUA+hUXgnHtDKSHmS30Km40Na8BWvS0Yu2ZCjIM2oW2hCMqnDil2gsIK08QD1C1Pwwkidh1bboVrkjWTuxniR7plka7RjjTDg4H2R91G74KupXcvRN7iMCdEeIRtM1Cs2Hxv7UbT1ATqUl0wUrM+o2Yp3aMLfykhXhq80OpCPGmZ82x7e5K4dQCuqHq2oj3yI8ERCbZadvZcx3qCuyHrkv3IR6f4EpcIqG6xE/lIK64etYn9yJvBI14MDkl3LXaN0bxcMweQC59X6xH/wBQ+PA/3HpcMwSOIZC7uLjmV4OXNPI7kzpilHo1AFIYv8Pi42Hv6JXIwvU1m6CGZePFCm+zGbLU2b4lUUQGDiWOxxZH5nfgbr58l0Y8Ep8+BZZEjzVXVyTH5zut4Mbp5niu2EIw67+SLbZVrLaJgBI4ydEDGjS0ANyeALiOnNI5UUob3vlsBa3u536BLy3ZrAxxlzt1oLicgALpvBuz09DsLUPYHE7l+7+qTd/Advyz5+YyrEuAT4RxCNs1A3U4R3MFAn0qKmA5jZG9lzh0cR7Iva+0HkbixmpZ/MJH9QBUpYMUvAdzHYNrZh2mNd0uCpy0cH0xlkZowbZR95jm+jlGWil4Yyyo0qfaend/MA/NcKEtLkXgZTiaUdZG7Nr2noQpOEl2hlJBxNdLQSfiobTFhIUKDwXZORxKDijB2Vjud+qG2jF/4scWgoK/kxYPjPAhNvkYkRsPe9UVkMX/AIUcCCj7iMd/DeCO5MwTctwW4NRZsRPh4rXSMDdUNbfdzPMpeWYzn1NySTeydRNdGPiWJsjF3usPc9BxVoY3LpCykl2eUxHHZJvljuxmm93j+i7cenjDmXLIym2IwwhufHmVduxUFAShG6ajLszkNb/og2FL5HomBunDjxvy/wA5JW7DwSySzT/Uc/yhCuQmzgezU9QQQC1mpeeZ5JXL4G2/J9HwDZeGmGQ3ncXHVBuw/wBG6EAH5pZJwK6aIBHC/wDmqIbKN8UGgHPjGoWoNlA0LUwEFi1BKOiHILcgBuphyW3MwI0fim3mooaUjT2yR3Jm6Cx1k7NJHjzulcMb7RrY9BtNUtyJa7qP0U3pcbDvkPwbZOHbi67p/VRlofhjrIaVPtbAdd5vUKL0eRdDLIaUGNQv7MjfVQeCa7Q/uIdZODoQehU3Fo1ouJUKGLCVCgF2zIUEM2odwJQ2o1jEFe64Gq1UEpX1ZuR5J4oFmXVVQa25IH6KkY30BtI8tim1HchG8eLjp5c1249L5mSeTwjBcxzzvyOLneP0XWqSqJOw4ZklCgkMJdoEApGlTUQFic7m3h4pHL4GQUuyP+ZDT3WYxajo3zO+HGN5xzy+pWboCVn0TZzYVjLPn+Z34e6P1SNtj2l0ezjjDRYAABAUvZYxcQlGmY+Q1v8AxZOP/rlY/wACC0/dVWUXZFmJVbF10V7wlw/pIcm3pg9v4ZlVFFIztse38zSPqtYHjkvAo4kIi0S0A526hEFEytHDRBBAkIgCDlxWZiiFG5LNivogYsaY2vdYIF0XgjyYG6nHJbczA3UoR3goE6jTbzUWYJG9lzh0JQ+l9o1saixmpZ3yeuam8GOXgO5jsG1so7TWn2KnLRwfTGWRmjT7Ys7zHDpmoy0UvDG900qfaaB3ft1yUXpsi8De4jVo6+NzhuvbrzUJ45LseMkZG0G0bGPcAd518gNPMrpw6eUlyJLJ4PJVdXLObvNm8GjRd8IRxrgi22TFCBoi3ZkEa1Ab+h6mofxeQSN/AyQ7LYfK0f7QowSQ5AAcmj/2QMrPR7P7EyTfPLdjMsuJH2Qv4HpLs+iYTgsNO0CNgHjqT5oGbbNFABZjLrJGGI4AE6QLDAIgM/dU6CRurGKSQtdk5oPUArWzGVW7L0kvbgZ1AsfZFSoO5mFWf8aUjs2F8Z8Dce6bezXHyjDrv+LX6xzNPg4EfRMsgHGLMKq/4/rYzfcDx/SfsU3uA9teGYlZhM8Z+eGRv9p+qKkgPHLwhAjmmEcWu0Q1xCwBiOQ6WuhRkTug5gLGJvlYjoVggHNHJYxxjWNdHOgQMyjoStRijoOYRs1A3Uw5LbmBoG6jCbczUQ2lcNDbpks5J9mDRUwGZzKDZhiyUZIYpqUuPhzQbDRpxQNboNNSkGOhfq48P8C1GH8EwKaoeN1p3fxHIIN+EOo+WfSdn9kIoLOd87xxOg6BKG/g9KAsKSAsYNHCiogGGssmSAWRMQsYTsphOQMdZGjEELNGIIQZitljHBYxVzAdQCtZqM+rwKmk7cLD/aEbDua8nnMV2Ho7EiMt/K4hMmwp2+UfPsdwaOE/IXeZB+yaM2yiwxasy42J5HK1TovJCCLpbNQk9+VlRIVgwc1mGuLCOKzMyQgwLsq95Woy5VgnORoxwSjIs1ZgT5LFBGHcOgBzKWTK7Uh4ckoJOo2BeciiC+T02xGFRzP/APkFwM7cPNK3zRZKo2fV6WnawANAA5BZqhGwqBiQgYYiYE6Aw7UwGSsY5YBCyCf/2Q=="/>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72" name="AutoShape 12" descr="data:image/jpeg;base64,/9j/4AAQSkZJRgABAQAAAQABAAD/2wCEAAkGBxQTEhQUExQUFhQXGB0XGBgXGBcaHxcbGhoYGhwcIBkYHCghHBwmHBUUIzMjJSksLi4vGh8zODQsNygtLisBCgoKDg0OGxAQGiwkHSYsLCwsLCwsLCwsLCwsLCwsLCwsLCwsLCwsLCwsLCwsKywsLCwsLCwsKysrLCssNysrLP/AABEIAHYAoAMBIgACEQEDEQH/xAAbAAABBQEBAAAAAAAAAAAAAAAEAAIDBQYBB//EAD0QAAECAwUECAUDAwMFAAAAAAECAwARIQQFMUFRBhJhcRMygZGhscHwIkJS0eEUM2IjQ/Fyo+IHFSRTgv/EABkBAAMBAQEAAAAAAAAAAAAAAAIDBAEABf/EACMRAAICAgMAAQUBAAAAAAAAAAABAhEDEiExQUIEEyJhcWL/2gAMAwEAAhEDEQA/ALVsRMkwOkxJvR6p4RNvw7eiGcIKjjCbfju/EJMOEacPnHJiGFUNKo44nK4ckDdK1q3UCk81HRIzPlEK1pQnfcpPqjNf2TxgezTe/rvfCymiEihcI+VIyAzMJyZa4Q/Hi25Zs7jSlDYeeIQn5ETonifqX5Q20bWb6w1Z0b6zQE0HPkIwluvBb6wJgDBKE4AZAfeNts3YUWZorPWOKvICJWr5LVKlSLFm7GmEKU5Ja1Ga1Sqo4yA00EVbri33ABjkMkD78Ya/aV2hwJSK5D6R99TFwQizNGZlKq1Z8hxOUGvw/ot/n/CG0rQw2U5YKOBWfpHrGIvS8C4ok92QGQ5RNfF6lwzIkBQJBwH31iK6LIFzdcO62ipJGnmBTmYdCOi2l2T5J/cesejkxZ2umX1lUbTx18RGesFmW+7KqlKNeJMS3xb1Wl3ekQnqoToPvGx2buosthUv6rgkn+Kc1czlCZSt2x8Y6qkOtSkWZkyqlvH+a/frGAtCyoqcWZqVX8Rd7T3gHXA0j9pqYn9Ssz6f5jM3naMooxRpWyXNK3SNalUOKoghwIhgolKocDEO/C6SOOJ9/sjnSRAFxzf1jTggOSh1pfSynecE1GqUT8Tonz8YhtNrSwmaquGqUn5eKh5DvitsNl6WdptJV0M6CclPKHyjRIpMwjJk8RRixXyw2xtB0G02pR6KfwjAukfKnRIzMVV736t9dAEgUSlOCU5ACB75vdT68gAJJSKBCdANIuNkdny6rfVRCcSfIcfKJ6srLbY+55TdcoBiT5DjFta7Up9YQgGWAll71htstXSENMiSE0p7qY0F3WNNnTIAFw+EFairfYFObrwkslnRZmzMjelNSjgkfaMTfd9fqFAj9tJ+EHMn5jx8omv++A8otoM2kn41f+w6D+IrFNv76t1MMxQ+chObJ8I9EtispeXu5E1l5c4ZtVeKSBZmpbiesRgpQwHECstYmvG2fpmt1H7rg7UpPzf6jloIprnu9TziUpEyTA5J7MPFDVF3sdcwdUXHKNokVegHOLjbC9yy3IUeeokD5ECk/GQ7YuQG7O1ImTTNVn6le6CPMLfeC33VPuYqwSPlGQjMcdnZ2aesa9BnFbqdMqxWWZnpXJfKKngIdeFpn3Si2sVl6JoD51VVwGQ98Yqk6JIq3ZZ78IL9ziDfjs/YjQSbfhoXEZMOE/t+I44eFQ+2WoWcTNXSMDUJ4njwhtrtqbMK/E8f9v8A5eUU922LpyXnyQyk11dViUpn4nKcJnkvhFGPH7IIu2w9NO0WkkMg4Tkp5X0pJy1VAl+Xyp5eQAEkpTQJTkANIbf18l0hIAAA3UpTgkaAaecd2duVT65YAVWojqj74yGcIooTDtl7hL6q0QmqlacK58I2rz29JhgSQKTHuvOBluAAWdgSQKE5mdO0mNHct3hlO8R8RwB8411FWzlc3SJ7ru9LCQZTXkMxOM5tXfR3jZ2jNav3Vg9UfSDrjODNqb+LKdxsg2hwUr1BrzjGNDcSazUrE8/PCNxQc3tIHNkUFrEkKQlICZQawtLKC4sAypL61ZI5DPsER2JneMyZZzNAlOaz6RS3pbQ8oBIk2iiB68znDMs/ELw4/kyN19TqytZJUqsegbK3X0DQP91zq06ideZig2SucLUXXOoiRI1OSeZjQbUX1+maKpjpnKIGmUwNADIcTCKvgobSVmd27vjfWLK2f6bfXI+ZWnECsZW0r3QBnD0fCKmZ566xVWpwqMgJk0H2iyMVGJ585OcrC7ksvSOb6p7qKk6nL3yi1tL2Kjn4DTyhzTIbbS2JTxV78e6AreqZCRiTLvgHL0dGPgcj3hEmHKBwdZnhpEu/L3jDSdEkh791jlqvAMCYP9Q6/L+YFtVuDYJnynFNZmzaFlSyQ2OsfQcYTOXiKMeP1hV22QvkuOkhkH4lZqOO6meJ45Q++743pISAEpolIwSNB984jva8ZgIRIIAkAMh6k6wHdthU4sJAmT7meEK6Hd9hFzXYp5YSnmScEjU+6xt0KS2kMs9UGpzUdYEYbDKOibqT11an7RpLhunNWPl+fKOdQW0juZvWIbcF2Bsbyq6DjmIdtHfqbMjeMlOKo2jU6y0FOcTXveLdnbK1mSRQDDeOQHukecLti33C+9iaIToNAOEKxReaW0uhuWccMdI9j25klx1W+4szM4IQiZ+IzwkMyckj8ZQKpYM8gOsdIe9a+iR0kpOKEmk/QnNZ4nLtOQizJJRVIjxQc3bHX7bd0dAkzUf3VDUYJHAV7YGuW7y6tKUicz7MVllQSdSY9H2buzo0AfOsV/ij7q8BEv7LP0iyYbbbbPxBLLQJKtTmr0EeaXreirU8XVAhOCE/SkYdvrGg2+vgEiyNkbqauyzVknsjIuK3U0P5+2UUYYfJkufJ8URXhaJUEduGzYuqwGHE+/WK9LZdWEidTjpxjSboSAhNAkd55wyTFQj6cccNSZTNYjumW8u0L6jQmOKjgBEN4O/KBU+JhbQOdEhuzDEfG5xJwHn4Qp8uh6dKwne7ffjHbwSpofGlSZiYnge3AxBPPw4jhGx2YtLb7Rs7yQrdqnerTt0g8raVoThScqZ5mhovLqZJFSfTmYJttqCEhCfhlSQy/Mbe+tjVIT/4stdwmpPBRx7Y8+fu9xKt1xCkq0IMz3whST6KnFrsjsrRWQJEk4RsLAyGUyTVZ6x9BwgC7bGGh/M+A0H3jQXRZCTMgGeANe0jSCpRVyAbcnrENuWwTM1Az0UJS4yOekadVoQ0glRklImT79mBmEBCammKiT5mMJtLfptCw02T0YxI+bj79YlSlnn+iqTj9PD/AENve81Wx6ZEmk9QHA1z1wr2Q0KwxKsBLj7MDoIAABoMBLxlKcPSFKIQk/EqpOASnEk9mcehxCPB5y2ySJWEoM1K/abkVEf3FZJH4ymdIqLTbFPLK1HkBhwA4aQ68rcFSbb/AG0UGW9qo8T4CUS3Rd5cWEgY+yeQiVvZ8lqSiqRf7LXbvHfWJgZfUch9+yNXfd6/pGCskdMue4OOapaCnhHLuaQhO8TuttihOeqjHnm0F6qtb5cPUFEJ/iMO3M842Ed3XgGSekb9YGnMkzUTMnU5zOsAW16JbW7uiVIVwXf+otLbRNFGvYCfSUWNpIiitmGXOx0aOkPWVhPvH3P/AMwYBIcNYt712dfbM93eQBQprzMsRP0EUFtWeqBU0lnPSE7J8lGr6JroSCtb6/22hOuZyHh5RnbQ+pxSlqnvLMz25DslF5tIsNNN2VJr13SNch317BFG0muZMbjXoOV+F2F8CecEWG1KaWlxPWScPMcjAhcOglwhFU8vxDuCZcHrlgtaXEpUOqRPlwjl6Xal1BTIE/KZAlJyIOUeRN7RP2RwdEobp6yFVSrsy7I9E2V20YtMkqPROfSo0V/pV6GIJ4nF8HpY8qmqZmrLYFb3xiUjIA5kegjUWNsJmTjmYsL+u8JWHQOtQ8D+Yxu0l8bo6NHWNPxCZueaSj4NioYIbekG1O0BcPQtGhoSM/xFTZmtwSEt45yx1p2xyyMbo3ianGRnrHUq44d/hHo44KCpHmTyObthNhUkutpWCElQBrgCZdkaS+tklobULOreKj8e+QFEZAHDGc9aRi3F8h5/55R6Rcm07L8klYS6AAUKkCTmRrOFZ0+GP+ma5TPOP+1rQd1xCkq4giNhcth3RujrKHxH6U5Dmc42LlkDgIIBpSYn7yjNW+2iyMlZq6qiZ5qzPIY90Tpt8FTSXL6Kfbe9aCyoUAP7h4jBPZnxjKKVuilOcOUaqUrrKM61JnjOKy3WmLYQ0jR5+SbySsitL0zGk/6fPIbtQW4oISEkAnCZFPWMqipwi0s4AGffGtbKjk9HaPdUKCgCJEHMVHeIpdo2GG0F9xCd5HxBUq045mPMm9o3rNVlwplliDzSaGO35to9bWUtOJQiSpqKZ/HLASOH+Im+w0ytZ1KNlPaLQpxxTipTUd48NB2CXdErBlLH3w9YFnPlyxgkOSGEhp7rFSI5Ow9J0h3SGWXvwgdJzz95wlryxOOcaAAXpX/MA2d8iDLaulZxUrMjC26Y6CtG4uvbl9DZaUoLQRL4wVFPFJnQ+EDsTUrfWRPKc+/jGTYXXGNIy/vJGoz07I2KXZk76Yat3GcvfCB3LRj78YhWrt94wO87kVQdi6J1P1nPDCWsVlscrvDHjEinNJd9PvAtpIOsC2MijS3Bt5aLOAN7pEfS5XuViI7e99qtbnSGQSBIJnRI7sZxiirsiwstqATI+kAlG7GT21qyxtdpAEh774p3XCY5anyo5ARxlPbBN2DGOqDGBlMe+PpFk3TnhPzpArCQOfkIl5Tr7zgkKlyAXnMmp99kRWZ0DOCrUiYIipUJGMfDGR5VFwwJif3PbDnqTx984Hs1qpSfCOuqx01n94JMCuSxDko684R29nlChRwIBaMOUVNqxhQoVIfjFZjWLyyvGkoUKNgdkJXnJeo4wGp0184UKCYtESXcDWOKHwzyjsKMDAnETMD9JKFCgGOiSNCcWNlTp38oUKCgLyBqUzEzWHbwp3x2FDUIIFmZwEAWhrPKFCgZBQIm3NOUSpWTWFCgUMkf/9k="/>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74" name="AutoShape 14" descr="data:image/jpeg;base64,/9j/4AAQSkZJRgABAQAAAQABAAD/2wCEAAkGBxQTEhQUExQUFhQXGB0XGBgXGBcaHxcbGhoYGhwcIBkYHCghHBwmHBUUIzMjJSksLi4vGh8zODQsNygtLisBCgoKDg0OGxAQGiwkHSYsLCwsLCwsLCwsLCwsLCwsLCwsLCwsLCwsLCwsLCwsKywsLCwsLCwsKysrLCssNysrLP/AABEIAHYAoAMBIgACEQEDEQH/xAAbAAABBQEBAAAAAAAAAAAAAAAEAAIDBQYBB//EAD0QAAECAwUECAUDAwMFAAAAAAECAwARIQQFMUFRBhJhcRMygZGhscHwIkJS0eEUM2IjQ/Fyo+IHFSRTgv/EABkBAAMBAQEAAAAAAAAAAAAAAAIDBAEABf/EACMRAAICAgMAAQUBAAAAAAAAAAABAhEDEiExQUIEEyJhcWL/2gAMAwEAAhEDEQA/ALVsRMkwOkxJvR6p4RNvw7eiGcIKjjCbfju/EJMOEacPnHJiGFUNKo44nK4ckDdK1q3UCk81HRIzPlEK1pQnfcpPqjNf2TxgezTe/rvfCymiEihcI+VIyAzMJyZa4Q/Hi25Zs7jSlDYeeIQn5ETonifqX5Q20bWb6w1Z0b6zQE0HPkIwluvBb6wJgDBKE4AZAfeNts3YUWZorPWOKvICJWr5LVKlSLFm7GmEKU5Ja1Ga1Sqo4yA00EVbri33ABjkMkD78Ya/aV2hwJSK5D6R99TFwQizNGZlKq1Z8hxOUGvw/ot/n/CG0rQw2U5YKOBWfpHrGIvS8C4ok92QGQ5RNfF6lwzIkBQJBwH31iK6LIFzdcO62ipJGnmBTmYdCOi2l2T5J/cesejkxZ2umX1lUbTx18RGesFmW+7KqlKNeJMS3xb1Wl3ekQnqoToPvGx2buosthUv6rgkn+Kc1czlCZSt2x8Y6qkOtSkWZkyqlvH+a/frGAtCyoqcWZqVX8Rd7T3gHXA0j9pqYn9Ssz6f5jM3naMooxRpWyXNK3SNalUOKoghwIhgolKocDEO/C6SOOJ9/sjnSRAFxzf1jTggOSh1pfSynecE1GqUT8Tonz8YhtNrSwmaquGqUn5eKh5DvitsNl6WdptJV0M6CclPKHyjRIpMwjJk8RRixXyw2xtB0G02pR6KfwjAukfKnRIzMVV736t9dAEgUSlOCU5ACB75vdT68gAJJSKBCdANIuNkdny6rfVRCcSfIcfKJ6srLbY+55TdcoBiT5DjFta7Up9YQgGWAll71htstXSENMiSE0p7qY0F3WNNnTIAFw+EFairfYFObrwkslnRZmzMjelNSjgkfaMTfd9fqFAj9tJ+EHMn5jx8omv++A8otoM2kn41f+w6D+IrFNv76t1MMxQ+chObJ8I9EtispeXu5E1l5c4ZtVeKSBZmpbiesRgpQwHECstYmvG2fpmt1H7rg7UpPzf6jloIprnu9TziUpEyTA5J7MPFDVF3sdcwdUXHKNokVegHOLjbC9yy3IUeeokD5ECk/GQ7YuQG7O1ImTTNVn6le6CPMLfeC33VPuYqwSPlGQjMcdnZ2aesa9BnFbqdMqxWWZnpXJfKKngIdeFpn3Si2sVl6JoD51VVwGQ98Yqk6JIq3ZZ78IL9ziDfjs/YjQSbfhoXEZMOE/t+I44eFQ+2WoWcTNXSMDUJ4njwhtrtqbMK/E8f9v8A5eUU922LpyXnyQyk11dViUpn4nKcJnkvhFGPH7IIu2w9NO0WkkMg4Tkp5X0pJy1VAl+Xyp5eQAEkpTQJTkANIbf18l0hIAAA3UpTgkaAaecd2duVT65YAVWojqj74yGcIooTDtl7hL6q0QmqlacK58I2rz29JhgSQKTHuvOBluAAWdgSQKE5mdO0mNHct3hlO8R8RwB8411FWzlc3SJ7ru9LCQZTXkMxOM5tXfR3jZ2jNav3Vg9UfSDrjODNqb+LKdxsg2hwUr1BrzjGNDcSazUrE8/PCNxQc3tIHNkUFrEkKQlICZQawtLKC4sAypL61ZI5DPsER2JneMyZZzNAlOaz6RS3pbQ8oBIk2iiB68znDMs/ELw4/kyN19TqytZJUqsegbK3X0DQP91zq06ideZig2SucLUXXOoiRI1OSeZjQbUX1+maKpjpnKIGmUwNADIcTCKvgobSVmd27vjfWLK2f6bfXI+ZWnECsZW0r3QBnD0fCKmZ566xVWpwqMgJk0H2iyMVGJ585OcrC7ksvSOb6p7qKk6nL3yi1tL2Kjn4DTyhzTIbbS2JTxV78e6AreqZCRiTLvgHL0dGPgcj3hEmHKBwdZnhpEu/L3jDSdEkh791jlqvAMCYP9Q6/L+YFtVuDYJnynFNZmzaFlSyQ2OsfQcYTOXiKMeP1hV22QvkuOkhkH4lZqOO6meJ45Q++743pISAEpolIwSNB984jva8ZgIRIIAkAMh6k6wHdthU4sJAmT7meEK6Hd9hFzXYp5YSnmScEjU+6xt0KS2kMs9UGpzUdYEYbDKOibqT11an7RpLhunNWPl+fKOdQW0juZvWIbcF2Bsbyq6DjmIdtHfqbMjeMlOKo2jU6y0FOcTXveLdnbK1mSRQDDeOQHukecLti33C+9iaIToNAOEKxReaW0uhuWccMdI9j25klx1W+4szM4IQiZ+IzwkMyckj8ZQKpYM8gOsdIe9a+iR0kpOKEmk/QnNZ4nLtOQizJJRVIjxQc3bHX7bd0dAkzUf3VDUYJHAV7YGuW7y6tKUicz7MVllQSdSY9H2buzo0AfOsV/ij7q8BEv7LP0iyYbbbbPxBLLQJKtTmr0EeaXreirU8XVAhOCE/SkYdvrGg2+vgEiyNkbqauyzVknsjIuK3U0P5+2UUYYfJkufJ8URXhaJUEduGzYuqwGHE+/WK9LZdWEidTjpxjSboSAhNAkd55wyTFQj6cccNSZTNYjumW8u0L6jQmOKjgBEN4O/KBU+JhbQOdEhuzDEfG5xJwHn4Qp8uh6dKwne7ffjHbwSpofGlSZiYnge3AxBPPw4jhGx2YtLb7Rs7yQrdqnerTt0g8raVoThScqZ5mhovLqZJFSfTmYJttqCEhCfhlSQy/Mbe+tjVIT/4stdwmpPBRx7Y8+fu9xKt1xCkq0IMz3whST6KnFrsjsrRWQJEk4RsLAyGUyTVZ6x9BwgC7bGGh/M+A0H3jQXRZCTMgGeANe0jSCpRVyAbcnrENuWwTM1Az0UJS4yOekadVoQ0glRklImT79mBmEBCammKiT5mMJtLfptCw02T0YxI+bj79YlSlnn+iqTj9PD/AENve81Wx6ZEmk9QHA1z1wr2Q0KwxKsBLj7MDoIAABoMBLxlKcPSFKIQk/EqpOASnEk9mcehxCPB5y2ySJWEoM1K/abkVEf3FZJH4ymdIqLTbFPLK1HkBhwA4aQ68rcFSbb/AG0UGW9qo8T4CUS3Rd5cWEgY+yeQiVvZ8lqSiqRf7LXbvHfWJgZfUch9+yNXfd6/pGCskdMue4OOapaCnhHLuaQhO8TuttihOeqjHnm0F6qtb5cPUFEJ/iMO3M842Ed3XgGSekb9YGnMkzUTMnU5zOsAW16JbW7uiVIVwXf+otLbRNFGvYCfSUWNpIiitmGXOx0aOkPWVhPvH3P/AMwYBIcNYt712dfbM93eQBQprzMsRP0EUFtWeqBU0lnPSE7J8lGr6JroSCtb6/22hOuZyHh5RnbQ+pxSlqnvLMz25DslF5tIsNNN2VJr13SNch317BFG0muZMbjXoOV+F2F8CecEWG1KaWlxPWScPMcjAhcOglwhFU8vxDuCZcHrlgtaXEpUOqRPlwjl6Xal1BTIE/KZAlJyIOUeRN7RP2RwdEobp6yFVSrsy7I9E2V20YtMkqPROfSo0V/pV6GIJ4nF8HpY8qmqZmrLYFb3xiUjIA5kegjUWNsJmTjmYsL+u8JWHQOtQ8D+Yxu0l8bo6NHWNPxCZueaSj4NioYIbekG1O0BcPQtGhoSM/xFTZmtwSEt45yx1p2xyyMbo3ianGRnrHUq44d/hHo44KCpHmTyObthNhUkutpWCElQBrgCZdkaS+tklobULOreKj8e+QFEZAHDGc9aRi3F8h5/55R6Rcm07L8klYS6AAUKkCTmRrOFZ0+GP+ma5TPOP+1rQd1xCkq4giNhcth3RujrKHxH6U5Dmc42LlkDgIIBpSYn7yjNW+2iyMlZq6qiZ5qzPIY90Tpt8FTSXL6Kfbe9aCyoUAP7h4jBPZnxjKKVuilOcOUaqUrrKM61JnjOKy3WmLYQ0jR5+SbySsitL0zGk/6fPIbtQW4oISEkAnCZFPWMqipwi0s4AGffGtbKjk9HaPdUKCgCJEHMVHeIpdo2GG0F9xCd5HxBUq045mPMm9o3rNVlwplliDzSaGO35to9bWUtOJQiSpqKZ/HLASOH+Im+w0ytZ1KNlPaLQpxxTipTUd48NB2CXdErBlLH3w9YFnPlyxgkOSGEhp7rFSI5Ow9J0h3SGWXvwgdJzz95wlryxOOcaAAXpX/MA2d8iDLaulZxUrMjC26Y6CtG4uvbl9DZaUoLQRL4wVFPFJnQ+EDsTUrfWRPKc+/jGTYXXGNIy/vJGoz07I2KXZk76Yat3GcvfCB3LRj78YhWrt94wO87kVQdi6J1P1nPDCWsVlscrvDHjEinNJd9PvAtpIOsC2MijS3Bt5aLOAN7pEfS5XuViI7e99qtbnSGQSBIJnRI7sZxiirsiwstqATI+kAlG7GT21qyxtdpAEh774p3XCY5anyo5ARxlPbBN2DGOqDGBlMe+PpFk3TnhPzpArCQOfkIl5Tr7zgkKlyAXnMmp99kRWZ0DOCrUiYIipUJGMfDGR5VFwwJif3PbDnqTx984Hs1qpSfCOuqx01n94JMCuSxDko684R29nlChRwIBaMOUVNqxhQoVIfjFZjWLyyvGkoUKNgdkJXnJeo4wGp0184UKCYtESXcDWOKHwzyjsKMDAnETMD9JKFCgGOiSNCcWNlTp38oUKCgLyBqUzEzWHbwp3x2FDUIIFmZwEAWhrPKFCgZBQIm3NOUSpWTWFCgUMkf/9k="/>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122" name="Picture 2" descr="http://pipesuppliershub.com/wp-content/uploads/2012/02/Metal-Pipe-Supply.jpg"/>
          <p:cNvPicPr>
            <a:picLocks noChangeAspect="1" noChangeArrowheads="1"/>
          </p:cNvPicPr>
          <p:nvPr/>
        </p:nvPicPr>
        <p:blipFill>
          <a:blip r:embed="rId2" cstate="print"/>
          <a:srcRect/>
          <a:stretch>
            <a:fillRect/>
          </a:stretch>
        </p:blipFill>
        <p:spPr bwMode="auto">
          <a:xfrm>
            <a:off x="2286000" y="5334000"/>
            <a:ext cx="1447800" cy="990600"/>
          </a:xfrm>
          <a:prstGeom prst="rect">
            <a:avLst/>
          </a:prstGeom>
          <a:noFill/>
        </p:spPr>
      </p:pic>
      <p:pic>
        <p:nvPicPr>
          <p:cNvPr id="5124" name="Picture 4" descr="http://www.laser-cut-design.com/uploads/1/3/0/0/13002903/6472212_orig.jpg"/>
          <p:cNvPicPr>
            <a:picLocks noChangeAspect="1" noChangeArrowheads="1"/>
          </p:cNvPicPr>
          <p:nvPr/>
        </p:nvPicPr>
        <p:blipFill>
          <a:blip r:embed="rId3" cstate="print"/>
          <a:srcRect/>
          <a:stretch>
            <a:fillRect/>
          </a:stretch>
        </p:blipFill>
        <p:spPr bwMode="auto">
          <a:xfrm>
            <a:off x="6858000" y="5334000"/>
            <a:ext cx="1447800" cy="990600"/>
          </a:xfrm>
          <a:prstGeom prst="rect">
            <a:avLst/>
          </a:prstGeom>
          <a:noFill/>
        </p:spPr>
      </p:pic>
      <p:pic>
        <p:nvPicPr>
          <p:cNvPr id="5126" name="Picture 6" descr="http://2.wlimg.com/product_images/bc-full/dir_64/1892282/stainless-steel-bars-1759241.jpg"/>
          <p:cNvPicPr>
            <a:picLocks noChangeAspect="1" noChangeArrowheads="1"/>
          </p:cNvPicPr>
          <p:nvPr/>
        </p:nvPicPr>
        <p:blipFill>
          <a:blip r:embed="rId4" cstate="print"/>
          <a:srcRect/>
          <a:stretch>
            <a:fillRect/>
          </a:stretch>
        </p:blipFill>
        <p:spPr bwMode="auto">
          <a:xfrm>
            <a:off x="5410200" y="5333999"/>
            <a:ext cx="1371600" cy="971549"/>
          </a:xfrm>
          <a:prstGeom prst="rect">
            <a:avLst/>
          </a:prstGeom>
          <a:noFill/>
        </p:spPr>
      </p:pic>
      <p:pic>
        <p:nvPicPr>
          <p:cNvPr id="20" name="Picture 19" descr="banner.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10242" name="Picture 2" descr="Imagen"/>
          <p:cNvPicPr>
            <a:picLocks noChangeAspect="1" noChangeArrowheads="1"/>
          </p:cNvPicPr>
          <p:nvPr/>
        </p:nvPicPr>
        <p:blipFill>
          <a:blip r:embed="rId6" cstate="print"/>
          <a:srcRect/>
          <a:stretch>
            <a:fillRect/>
          </a:stretch>
        </p:blipFill>
        <p:spPr bwMode="auto">
          <a:xfrm>
            <a:off x="3810000" y="5334000"/>
            <a:ext cx="1524000" cy="990600"/>
          </a:xfrm>
          <a:prstGeom prst="rect">
            <a:avLst/>
          </a:prstGeom>
          <a:noFill/>
        </p:spPr>
      </p:pic>
      <p:pic>
        <p:nvPicPr>
          <p:cNvPr id="13" name="Picture 12" descr="Branding Logo 1.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0"/>
            <a:ext cx="7620000" cy="1143000"/>
          </a:xfrm>
        </p:spPr>
        <p:txBody>
          <a:bodyPr>
            <a:normAutofit/>
          </a:bodyPr>
          <a:lstStyle/>
          <a:p>
            <a:r>
              <a:rPr lang="en-GB" sz="3200" b="1" dirty="0">
                <a:latin typeface="Helvetica"/>
                <a:cs typeface="Helvetica"/>
              </a:rPr>
              <a:t>Properties</a:t>
            </a:r>
          </a:p>
        </p:txBody>
      </p:sp>
      <p:sp>
        <p:nvSpPr>
          <p:cNvPr id="11267" name="Rectangle 3"/>
          <p:cNvSpPr>
            <a:spLocks noGrp="1" noChangeArrowheads="1"/>
          </p:cNvSpPr>
          <p:nvPr>
            <p:ph idx="1"/>
          </p:nvPr>
        </p:nvSpPr>
        <p:spPr>
          <a:xfrm>
            <a:off x="1752600" y="990600"/>
            <a:ext cx="7162800" cy="5715000"/>
          </a:xfrm>
        </p:spPr>
        <p:txBody>
          <a:bodyPr>
            <a:normAutofit/>
          </a:bodyPr>
          <a:lstStyle/>
          <a:p>
            <a:pPr>
              <a:buFont typeface="Wingdings" pitchFamily="2" charset="2"/>
              <a:buNone/>
            </a:pPr>
            <a:r>
              <a:rPr lang="en-GB" sz="1400" dirty="0" smtClean="0"/>
              <a:t>	</a:t>
            </a:r>
            <a:r>
              <a:rPr lang="en-GB" sz="1400" dirty="0" smtClean="0">
                <a:latin typeface="Helvetica"/>
                <a:cs typeface="Helvetica"/>
              </a:rPr>
              <a:t>The properties of metal vary depending on the type of material; each metal has its own unique set of properties.  The properties of metal can include:</a:t>
            </a:r>
          </a:p>
          <a:p>
            <a:pPr>
              <a:buFont typeface="Wingdings" pitchFamily="2" charset="2"/>
              <a:buNone/>
            </a:pPr>
            <a:endParaRPr lang="en-GB" sz="1400" dirty="0" smtClean="0">
              <a:latin typeface="Helvetica"/>
              <a:cs typeface="Helvetica"/>
            </a:endParaRPr>
          </a:p>
          <a:p>
            <a:r>
              <a:rPr lang="en-GB" sz="1400" dirty="0" smtClean="0">
                <a:latin typeface="Helvetica"/>
                <a:cs typeface="Helvetica"/>
              </a:rPr>
              <a:t>Brittle – cracks or breaks easily</a:t>
            </a:r>
          </a:p>
          <a:p>
            <a:endParaRPr lang="en-GB" sz="1400" dirty="0" smtClean="0">
              <a:latin typeface="Helvetica"/>
              <a:cs typeface="Helvetica"/>
            </a:endParaRPr>
          </a:p>
          <a:p>
            <a:r>
              <a:rPr lang="en-GB" sz="1400" dirty="0" smtClean="0">
                <a:latin typeface="Helvetica"/>
                <a:cs typeface="Helvetica"/>
              </a:rPr>
              <a:t>Corrosion resistant – does not rust</a:t>
            </a:r>
          </a:p>
          <a:p>
            <a:endParaRPr lang="en-GB" sz="1400" dirty="0" smtClean="0">
              <a:latin typeface="Helvetica"/>
              <a:cs typeface="Helvetica"/>
            </a:endParaRPr>
          </a:p>
          <a:p>
            <a:r>
              <a:rPr lang="en-GB" sz="1400" dirty="0" smtClean="0">
                <a:latin typeface="Helvetica"/>
                <a:cs typeface="Helvetica"/>
              </a:rPr>
              <a:t>Ductility – can be stretched out without breaking to make long, thin lengths of metal</a:t>
            </a:r>
          </a:p>
          <a:p>
            <a:endParaRPr lang="en-GB" sz="1400" dirty="0" smtClean="0">
              <a:latin typeface="Helvetica"/>
              <a:cs typeface="Helvetica"/>
            </a:endParaRPr>
          </a:p>
          <a:p>
            <a:r>
              <a:rPr lang="en-GB" sz="1400" dirty="0" smtClean="0">
                <a:latin typeface="Helvetica"/>
                <a:cs typeface="Helvetica"/>
              </a:rPr>
              <a:t>Durability – the resilience of the material and its resistance to wear and tear</a:t>
            </a:r>
          </a:p>
          <a:p>
            <a:endParaRPr lang="en-GB" sz="1400" dirty="0" smtClean="0">
              <a:latin typeface="Helvetica"/>
              <a:cs typeface="Helvetica"/>
            </a:endParaRPr>
          </a:p>
          <a:p>
            <a:r>
              <a:rPr lang="en-GB" sz="1400" dirty="0" smtClean="0">
                <a:latin typeface="Helvetica"/>
                <a:cs typeface="Helvetica"/>
              </a:rPr>
              <a:t>Thermal insulator – able to maintain temperatures</a:t>
            </a:r>
          </a:p>
          <a:p>
            <a:endParaRPr lang="en-GB" sz="1400" dirty="0" smtClean="0">
              <a:latin typeface="Helvetica"/>
              <a:cs typeface="Helvetica"/>
            </a:endParaRPr>
          </a:p>
          <a:p>
            <a:r>
              <a:rPr lang="en-GB" sz="1400" dirty="0" smtClean="0">
                <a:latin typeface="Helvetica"/>
                <a:cs typeface="Helvetica"/>
              </a:rPr>
              <a:t>Electrical conductor – able to pass an electric current through the metal</a:t>
            </a:r>
          </a:p>
          <a:p>
            <a:endParaRPr lang="en-GB" sz="1400" dirty="0" smtClean="0">
              <a:latin typeface="Helvetica"/>
              <a:cs typeface="Helvetica"/>
            </a:endParaRPr>
          </a:p>
          <a:p>
            <a:r>
              <a:rPr lang="en-GB" sz="1400" dirty="0" smtClean="0">
                <a:latin typeface="Helvetica"/>
                <a:cs typeface="Helvetica"/>
              </a:rPr>
              <a:t>Malleable – soft enough to be shaped by pressing or pushing without the metal breaking or springing back into shape</a:t>
            </a:r>
          </a:p>
          <a:p>
            <a:endParaRPr lang="en-GB" sz="1400" dirty="0" smtClean="0">
              <a:latin typeface="Helvetica"/>
              <a:cs typeface="Helvetica"/>
            </a:endParaRPr>
          </a:p>
          <a:p>
            <a:r>
              <a:rPr lang="en-GB" sz="1400" dirty="0" smtClean="0">
                <a:latin typeface="Helvetica"/>
                <a:cs typeface="Helvetica"/>
              </a:rPr>
              <a:t>Elasticity – A metal is said to be elastic when it has the ability to regain its shape after being deformed</a:t>
            </a:r>
          </a:p>
          <a:p>
            <a:endParaRPr lang="en-GB" sz="1400" dirty="0" smtClean="0">
              <a:latin typeface="Helvetica"/>
              <a:cs typeface="Helvetica"/>
            </a:endParaRPr>
          </a:p>
          <a:p>
            <a:r>
              <a:rPr lang="en-GB" sz="1400" dirty="0" smtClean="0">
                <a:latin typeface="Helvetica"/>
                <a:cs typeface="Helvetica"/>
              </a:rPr>
              <a:t>Hardness – The resistance to being scratched, cut or worn</a:t>
            </a:r>
          </a:p>
          <a:p>
            <a:endParaRPr lang="en-GB" sz="1400" dirty="0">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0"/>
            <a:ext cx="7620000" cy="1143000"/>
          </a:xfrm>
        </p:spPr>
        <p:txBody>
          <a:bodyPr>
            <a:normAutofit/>
          </a:bodyPr>
          <a:lstStyle/>
          <a:p>
            <a:r>
              <a:rPr lang="en-GB" sz="3200" b="1" dirty="0">
                <a:latin typeface="Helvetica"/>
                <a:cs typeface="Helvetica"/>
              </a:rPr>
              <a:t>Ferrous Metals</a:t>
            </a:r>
          </a:p>
        </p:txBody>
      </p:sp>
      <p:sp>
        <p:nvSpPr>
          <p:cNvPr id="7171" name="Rectangle 3"/>
          <p:cNvSpPr>
            <a:spLocks noGrp="1" noChangeArrowheads="1"/>
          </p:cNvSpPr>
          <p:nvPr>
            <p:ph type="body" idx="4294967295"/>
          </p:nvPr>
        </p:nvSpPr>
        <p:spPr>
          <a:xfrm>
            <a:off x="1828800" y="1219200"/>
            <a:ext cx="7162800" cy="4572000"/>
          </a:xfrm>
        </p:spPr>
        <p:txBody>
          <a:bodyPr>
            <a:normAutofit/>
          </a:bodyPr>
          <a:lstStyle/>
          <a:p>
            <a:r>
              <a:rPr lang="en-GB" sz="1600" dirty="0">
                <a:latin typeface="Helvetica"/>
                <a:cs typeface="Helvetica"/>
              </a:rPr>
              <a:t>Iron is the basis of ALL ferrous alloys.  Pure iron is of little practical use as a material.  Ferrous metals all contain iron </a:t>
            </a:r>
            <a:r>
              <a:rPr lang="en-GB" sz="1600" dirty="0" smtClean="0">
                <a:latin typeface="Helvetica"/>
                <a:cs typeface="Helvetica"/>
              </a:rPr>
              <a:t>and are therefore alloyed. In addition, Ferrous metals </a:t>
            </a:r>
            <a:r>
              <a:rPr lang="en-GB" sz="1600" dirty="0">
                <a:latin typeface="Helvetica"/>
                <a:cs typeface="Helvetica"/>
              </a:rPr>
              <a:t>will contain other elements in varying </a:t>
            </a:r>
            <a:r>
              <a:rPr lang="en-GB" sz="1600" dirty="0" smtClean="0">
                <a:latin typeface="Helvetica"/>
                <a:cs typeface="Helvetica"/>
              </a:rPr>
              <a:t>quantities. The </a:t>
            </a:r>
            <a:r>
              <a:rPr lang="en-GB" sz="1600" dirty="0">
                <a:latin typeface="Helvetica"/>
                <a:cs typeface="Helvetica"/>
              </a:rPr>
              <a:t>principle element which is mixed with IRON is CARBON. </a:t>
            </a:r>
            <a:r>
              <a:rPr lang="en-GB" sz="1600" i="1" dirty="0" smtClean="0">
                <a:solidFill>
                  <a:srgbClr val="FF0000"/>
                </a:solidFill>
                <a:latin typeface="Helvetica"/>
                <a:cs typeface="Helvetica"/>
              </a:rPr>
              <a:t>The </a:t>
            </a:r>
            <a:r>
              <a:rPr lang="en-GB" sz="1600" i="1" dirty="0">
                <a:solidFill>
                  <a:srgbClr val="FF0000"/>
                </a:solidFill>
                <a:latin typeface="Helvetica"/>
                <a:cs typeface="Helvetica"/>
              </a:rPr>
              <a:t>percentage of carbon which is added to the iron will produce alloys of varying </a:t>
            </a:r>
            <a:r>
              <a:rPr lang="en-GB" sz="1600" i="1" dirty="0" smtClean="0">
                <a:solidFill>
                  <a:srgbClr val="FF0000"/>
                </a:solidFill>
                <a:latin typeface="Helvetica"/>
                <a:cs typeface="Helvetica"/>
              </a:rPr>
              <a:t>properties. </a:t>
            </a:r>
            <a:r>
              <a:rPr lang="en-GB" sz="1600" dirty="0" smtClean="0">
                <a:latin typeface="Helvetica"/>
                <a:cs typeface="Helvetica"/>
              </a:rPr>
              <a:t>High carbon steel is extremely strong and is used for items like high strength cables and springs. However, the high carbon content reduces </a:t>
            </a:r>
            <a:r>
              <a:rPr lang="en-GB" sz="1600" dirty="0" err="1" smtClean="0">
                <a:latin typeface="Helvetica"/>
                <a:cs typeface="Helvetica"/>
              </a:rPr>
              <a:t>weldability</a:t>
            </a:r>
            <a:r>
              <a:rPr lang="en-GB" sz="1600" dirty="0" smtClean="0">
                <a:latin typeface="Helvetica"/>
                <a:cs typeface="Helvetica"/>
              </a:rPr>
              <a:t>.</a:t>
            </a:r>
          </a:p>
          <a:p>
            <a:endParaRPr lang="en-GB" sz="1600" dirty="0" smtClean="0">
              <a:latin typeface="Helvetica"/>
              <a:cs typeface="Helvetica"/>
            </a:endParaRPr>
          </a:p>
          <a:p>
            <a:r>
              <a:rPr lang="en-GB" sz="1600" dirty="0" smtClean="0">
                <a:latin typeface="Helvetica"/>
                <a:cs typeface="Helvetica"/>
              </a:rPr>
              <a:t>Ferrous metals </a:t>
            </a:r>
            <a:r>
              <a:rPr lang="en-GB" sz="1600" i="1" dirty="0" smtClean="0">
                <a:solidFill>
                  <a:srgbClr val="FF0000"/>
                </a:solidFill>
                <a:latin typeface="Helvetica"/>
                <a:cs typeface="Helvetica"/>
              </a:rPr>
              <a:t>are magnetic </a:t>
            </a:r>
            <a:r>
              <a:rPr lang="en-GB" sz="1600" dirty="0" smtClean="0">
                <a:latin typeface="Helvetica"/>
                <a:cs typeface="Helvetica"/>
              </a:rPr>
              <a:t>due to iron content.</a:t>
            </a:r>
          </a:p>
          <a:p>
            <a:endParaRPr lang="en-GB" sz="1600" dirty="0" smtClean="0">
              <a:latin typeface="Helvetica"/>
              <a:cs typeface="Helvetica"/>
            </a:endParaRPr>
          </a:p>
          <a:p>
            <a:r>
              <a:rPr lang="en-GB" sz="1600" dirty="0" smtClean="0">
                <a:latin typeface="Helvetica"/>
                <a:cs typeface="Helvetica"/>
              </a:rPr>
              <a:t>Iron reacts with oxygen in the air and in water by developing iron oxide on the surface of the metal.  This is known more commonly as rust.  To avoid rusting, ferrous metals require a finish to protect the metal.</a:t>
            </a:r>
            <a:endParaRPr lang="en-GB" sz="1600" dirty="0">
              <a:latin typeface="Helvetica"/>
              <a:cs typeface="Helvetica"/>
            </a:endParaRPr>
          </a:p>
        </p:txBody>
      </p:sp>
      <p:sp>
        <p:nvSpPr>
          <p:cNvPr id="7177" name="Text Box 9"/>
          <p:cNvSpPr txBox="1">
            <a:spLocks noChangeArrowheads="1"/>
          </p:cNvSpPr>
          <p:nvPr/>
        </p:nvSpPr>
        <p:spPr bwMode="auto">
          <a:xfrm>
            <a:off x="2971800" y="6400800"/>
            <a:ext cx="1274708" cy="338554"/>
          </a:xfrm>
          <a:prstGeom prst="rect">
            <a:avLst/>
          </a:prstGeom>
          <a:noFill/>
          <a:ln w="9525">
            <a:noFill/>
            <a:miter lim="800000"/>
            <a:headEnd/>
            <a:tailEnd/>
          </a:ln>
          <a:effectLst/>
        </p:spPr>
        <p:txBody>
          <a:bodyPr wrap="none">
            <a:spAutoFit/>
          </a:bodyPr>
          <a:lstStyle/>
          <a:p>
            <a:pPr eaLnBrk="0" hangingPunct="0"/>
            <a:r>
              <a:rPr lang="en-GB" sz="1600" dirty="0"/>
              <a:t>Cutting Tools</a:t>
            </a:r>
          </a:p>
        </p:txBody>
      </p:sp>
      <p:sp>
        <p:nvSpPr>
          <p:cNvPr id="7178" name="Text Box 10"/>
          <p:cNvSpPr txBox="1">
            <a:spLocks noChangeArrowheads="1"/>
          </p:cNvSpPr>
          <p:nvPr/>
        </p:nvSpPr>
        <p:spPr bwMode="auto">
          <a:xfrm>
            <a:off x="6324600" y="6400800"/>
            <a:ext cx="1069524" cy="338554"/>
          </a:xfrm>
          <a:prstGeom prst="rect">
            <a:avLst/>
          </a:prstGeom>
          <a:noFill/>
          <a:ln w="9525">
            <a:noFill/>
            <a:miter lim="800000"/>
            <a:headEnd/>
            <a:tailEnd/>
          </a:ln>
          <a:effectLst/>
        </p:spPr>
        <p:txBody>
          <a:bodyPr wrap="none">
            <a:spAutoFit/>
          </a:bodyPr>
          <a:lstStyle/>
          <a:p>
            <a:pPr eaLnBrk="0" hangingPunct="0"/>
            <a:r>
              <a:rPr lang="en-GB" sz="1600" dirty="0"/>
              <a:t>Car Bodies</a:t>
            </a:r>
          </a:p>
        </p:txBody>
      </p:sp>
      <p:pic>
        <p:nvPicPr>
          <p:cNvPr id="8" name="Picture 7"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6146" name="Picture 2" descr="Image result for drill bits"/>
          <p:cNvPicPr>
            <a:picLocks noChangeAspect="1" noChangeArrowheads="1"/>
          </p:cNvPicPr>
          <p:nvPr/>
        </p:nvPicPr>
        <p:blipFill>
          <a:blip r:embed="rId3" cstate="print"/>
          <a:srcRect/>
          <a:stretch>
            <a:fillRect/>
          </a:stretch>
        </p:blipFill>
        <p:spPr bwMode="auto">
          <a:xfrm>
            <a:off x="2971800" y="5257800"/>
            <a:ext cx="1266825" cy="1066800"/>
          </a:xfrm>
          <a:prstGeom prst="rect">
            <a:avLst/>
          </a:prstGeom>
          <a:noFill/>
        </p:spPr>
      </p:pic>
      <p:pic>
        <p:nvPicPr>
          <p:cNvPr id="6148" name="Picture 4" descr="http://www.moonlightdriveclassics.com/vintage/wp-content/uploads/1970-Chevelle-Replacement-Body-Shell-6.jpg"/>
          <p:cNvPicPr>
            <a:picLocks noChangeAspect="1" noChangeArrowheads="1"/>
          </p:cNvPicPr>
          <p:nvPr/>
        </p:nvPicPr>
        <p:blipFill>
          <a:blip r:embed="rId4" cstate="print"/>
          <a:srcRect/>
          <a:stretch>
            <a:fillRect/>
          </a:stretch>
        </p:blipFill>
        <p:spPr bwMode="auto">
          <a:xfrm>
            <a:off x="5715000" y="5562600"/>
            <a:ext cx="2381250" cy="762000"/>
          </a:xfrm>
          <a:prstGeom prst="rect">
            <a:avLst/>
          </a:prstGeom>
          <a:noFill/>
        </p:spPr>
      </p:pic>
      <p:pic>
        <p:nvPicPr>
          <p:cNvPr id="9" name="Picture 8" descr="Branding Logo 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0"/>
            <a:ext cx="7620000" cy="1143000"/>
          </a:xfrm>
        </p:spPr>
        <p:txBody>
          <a:bodyPr>
            <a:normAutofit/>
          </a:bodyPr>
          <a:lstStyle/>
          <a:p>
            <a:r>
              <a:rPr lang="en-GB" sz="3200" b="1" dirty="0" smtClean="0">
                <a:latin typeface="Helvetica"/>
                <a:cs typeface="Helvetica"/>
              </a:rPr>
              <a:t>Ferrous Metals</a:t>
            </a:r>
            <a:endParaRPr lang="en-GB" sz="3200" b="1" dirty="0">
              <a:latin typeface="Helvetica"/>
              <a:cs typeface="Helvetica"/>
            </a:endParaRPr>
          </a:p>
        </p:txBody>
      </p:sp>
      <p:sp>
        <p:nvSpPr>
          <p:cNvPr id="9221" name="Line 5"/>
          <p:cNvSpPr>
            <a:spLocks noChangeShapeType="1"/>
          </p:cNvSpPr>
          <p:nvPr/>
        </p:nvSpPr>
        <p:spPr bwMode="auto">
          <a:xfrm flipH="1">
            <a:off x="8101013" y="1981200"/>
            <a:ext cx="0" cy="3886200"/>
          </a:xfrm>
          <a:prstGeom prst="line">
            <a:avLst/>
          </a:prstGeom>
          <a:noFill/>
          <a:ln w="9525">
            <a:solidFill>
              <a:schemeClr val="tx1"/>
            </a:solidFill>
            <a:round/>
            <a:headEnd/>
            <a:tailEnd/>
          </a:ln>
          <a:effectLst/>
        </p:spPr>
        <p:txBody>
          <a:bodyPr wrap="none" anchor="ctr"/>
          <a:lstStyle/>
          <a:p>
            <a:endParaRPr lang="en-GB"/>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val="1069930844"/>
              </p:ext>
            </p:extLst>
          </p:nvPr>
        </p:nvGraphicFramePr>
        <p:xfrm>
          <a:off x="1828800" y="1524000"/>
          <a:ext cx="7086600" cy="4800600"/>
        </p:xfrm>
        <a:graphic>
          <a:graphicData uri="http://schemas.openxmlformats.org/drawingml/2006/table">
            <a:tbl>
              <a:tblPr firstRow="1" bandRow="1">
                <a:tableStyleId>{5C22544A-7EE6-4342-B048-85BDC9FD1C3A}</a:tableStyleId>
              </a:tblPr>
              <a:tblGrid>
                <a:gridCol w="1417320">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417320">
                  <a:extLst>
                    <a:ext uri="{9D8B030D-6E8A-4147-A177-3AD203B41FA5}">
                      <a16:colId xmlns:a16="http://schemas.microsoft.com/office/drawing/2014/main" val="20002"/>
                    </a:ext>
                  </a:extLst>
                </a:gridCol>
                <a:gridCol w="1417320">
                  <a:extLst>
                    <a:ext uri="{9D8B030D-6E8A-4147-A177-3AD203B41FA5}">
                      <a16:colId xmlns:a16="http://schemas.microsoft.com/office/drawing/2014/main" val="20003"/>
                    </a:ext>
                  </a:extLst>
                </a:gridCol>
                <a:gridCol w="1417320">
                  <a:extLst>
                    <a:ext uri="{9D8B030D-6E8A-4147-A177-3AD203B41FA5}">
                      <a16:colId xmlns:a16="http://schemas.microsoft.com/office/drawing/2014/main" val="20004"/>
                    </a:ext>
                  </a:extLst>
                </a:gridCol>
              </a:tblGrid>
              <a:tr h="550258">
                <a:tc>
                  <a:txBody>
                    <a:bodyPr/>
                    <a:lstStyle/>
                    <a:p>
                      <a:r>
                        <a:rPr lang="en-GB" sz="1600" dirty="0" smtClean="0"/>
                        <a:t>Name</a:t>
                      </a:r>
                      <a:endParaRPr lang="en-GB" sz="1600" dirty="0"/>
                    </a:p>
                  </a:txBody>
                  <a:tcPr/>
                </a:tc>
                <a:tc>
                  <a:txBody>
                    <a:bodyPr/>
                    <a:lstStyle/>
                    <a:p>
                      <a:r>
                        <a:rPr lang="en-GB" sz="1600" dirty="0" smtClean="0"/>
                        <a:t>Properties</a:t>
                      </a:r>
                      <a:endParaRPr lang="en-GB" sz="1600" dirty="0"/>
                    </a:p>
                  </a:txBody>
                  <a:tcPr/>
                </a:tc>
                <a:tc>
                  <a:txBody>
                    <a:bodyPr/>
                    <a:lstStyle/>
                    <a:p>
                      <a:r>
                        <a:rPr lang="en-GB" sz="1600" dirty="0" smtClean="0"/>
                        <a:t>Identifying</a:t>
                      </a:r>
                      <a:r>
                        <a:rPr lang="en-GB" sz="1600" baseline="0" dirty="0" smtClean="0"/>
                        <a:t> features</a:t>
                      </a:r>
                      <a:endParaRPr lang="en-GB" sz="1600" dirty="0"/>
                    </a:p>
                  </a:txBody>
                  <a:tcPr/>
                </a:tc>
                <a:tc>
                  <a:txBody>
                    <a:bodyPr/>
                    <a:lstStyle/>
                    <a:p>
                      <a:r>
                        <a:rPr lang="en-GB" sz="1600" dirty="0" smtClean="0"/>
                        <a:t>Uses</a:t>
                      </a:r>
                      <a:endParaRPr lang="en-GB" sz="1600" dirty="0"/>
                    </a:p>
                  </a:txBody>
                  <a:tcPr/>
                </a:tc>
                <a:tc>
                  <a:txBody>
                    <a:bodyPr/>
                    <a:lstStyle/>
                    <a:p>
                      <a:r>
                        <a:rPr lang="en-GB" sz="1600" dirty="0" smtClean="0"/>
                        <a:t>Forms</a:t>
                      </a:r>
                      <a:endParaRPr lang="en-GB" sz="1600" dirty="0"/>
                    </a:p>
                  </a:txBody>
                  <a:tcPr/>
                </a:tc>
                <a:extLst>
                  <a:ext uri="{0D108BD9-81ED-4DB2-BD59-A6C34878D82A}">
                    <a16:rowId xmlns:a16="http://schemas.microsoft.com/office/drawing/2014/main" val="10000"/>
                  </a:ext>
                </a:extLst>
              </a:tr>
              <a:tr h="1068149">
                <a:tc>
                  <a:txBody>
                    <a:bodyPr/>
                    <a:lstStyle/>
                    <a:p>
                      <a:r>
                        <a:rPr lang="en-GB" sz="1600" dirty="0" smtClean="0"/>
                        <a:t>Cast Iron</a:t>
                      </a:r>
                    </a:p>
                    <a:p>
                      <a:r>
                        <a:rPr lang="en-GB" sz="1600" dirty="0" smtClean="0"/>
                        <a:t>(CI Alloy)</a:t>
                      </a:r>
                      <a:endParaRPr lang="en-GB" sz="1600" dirty="0"/>
                    </a:p>
                  </a:txBody>
                  <a:tcPr/>
                </a:tc>
                <a:tc>
                  <a:txBody>
                    <a:bodyPr/>
                    <a:lstStyle/>
                    <a:p>
                      <a:r>
                        <a:rPr lang="en-GB" sz="1600" dirty="0" smtClean="0"/>
                        <a:t>Excellent</a:t>
                      </a:r>
                      <a:r>
                        <a:rPr lang="en-GB" sz="1600" baseline="0" dirty="0" smtClean="0"/>
                        <a:t> strength</a:t>
                      </a:r>
                      <a:r>
                        <a:rPr lang="en-GB" sz="1600" dirty="0" smtClean="0"/>
                        <a:t>, tough, cannot be bent or forged.  A hard outer skin</a:t>
                      </a:r>
                      <a:endParaRPr lang="en-GB" sz="1600" dirty="0"/>
                    </a:p>
                  </a:txBody>
                  <a:tcPr/>
                </a:tc>
                <a:tc>
                  <a:txBody>
                    <a:bodyPr/>
                    <a:lstStyle/>
                    <a:p>
                      <a:r>
                        <a:rPr lang="en-GB" sz="1600" dirty="0" smtClean="0"/>
                        <a:t>Usually painted to avoid</a:t>
                      </a:r>
                      <a:r>
                        <a:rPr lang="en-GB" sz="1600" baseline="0" dirty="0" smtClean="0"/>
                        <a:t> rust, very dark grey to black with a matt texture</a:t>
                      </a:r>
                      <a:endParaRPr lang="en-GB" sz="1600" dirty="0"/>
                    </a:p>
                  </a:txBody>
                  <a:tcPr/>
                </a:tc>
                <a:tc>
                  <a:txBody>
                    <a:bodyPr/>
                    <a:lstStyle/>
                    <a:p>
                      <a:r>
                        <a:rPr lang="en-GB" sz="1600" dirty="0" smtClean="0"/>
                        <a:t>Fences,</a:t>
                      </a:r>
                      <a:r>
                        <a:rPr lang="en-GB" sz="1600" baseline="0" dirty="0" smtClean="0"/>
                        <a:t> garden benches, pots, weights, drain covers.</a:t>
                      </a:r>
                      <a:endParaRPr lang="en-GB" sz="1600" dirty="0"/>
                    </a:p>
                  </a:txBody>
                  <a:tcPr/>
                </a:tc>
                <a:tc>
                  <a:txBody>
                    <a:bodyPr/>
                    <a:lstStyle/>
                    <a:p>
                      <a:r>
                        <a:rPr lang="en-GB" sz="1600" dirty="0" smtClean="0"/>
                        <a:t>Ingots, bar and pipe</a:t>
                      </a:r>
                      <a:endParaRPr lang="en-GB" sz="1600" dirty="0"/>
                    </a:p>
                  </a:txBody>
                  <a:tcPr/>
                </a:tc>
                <a:extLst>
                  <a:ext uri="{0D108BD9-81ED-4DB2-BD59-A6C34878D82A}">
                    <a16:rowId xmlns:a16="http://schemas.microsoft.com/office/drawing/2014/main" val="10001"/>
                  </a:ext>
                </a:extLst>
              </a:tr>
              <a:tr h="1219200">
                <a:tc>
                  <a:txBody>
                    <a:bodyPr/>
                    <a:lstStyle/>
                    <a:p>
                      <a:r>
                        <a:rPr lang="en-GB" sz="1600" dirty="0" smtClean="0"/>
                        <a:t>Mild Steel</a:t>
                      </a:r>
                    </a:p>
                    <a:p>
                      <a:r>
                        <a:rPr lang="en-GB" sz="1600" dirty="0" smtClean="0"/>
                        <a:t>(CI Alloy)</a:t>
                      </a:r>
                      <a:endParaRPr lang="en-GB" sz="1600" dirty="0"/>
                    </a:p>
                  </a:txBody>
                  <a:tcPr/>
                </a:tc>
                <a:tc>
                  <a:txBody>
                    <a:bodyPr/>
                    <a:lstStyle/>
                    <a:p>
                      <a:r>
                        <a:rPr lang="en-GB" sz="1600" dirty="0" smtClean="0"/>
                        <a:t>Ductile and malleable yet tough. Easy to weld.</a:t>
                      </a:r>
                      <a:endParaRPr lang="en-GB" sz="1600" dirty="0"/>
                    </a:p>
                  </a:txBody>
                  <a:tcPr/>
                </a:tc>
                <a:tc>
                  <a:txBody>
                    <a:bodyPr/>
                    <a:lstStyle/>
                    <a:p>
                      <a:r>
                        <a:rPr lang="en-GB" sz="1600" dirty="0" smtClean="0"/>
                        <a:t>Silvery grey with poor corrosion resistance.</a:t>
                      </a:r>
                      <a:endParaRPr lang="en-GB" sz="1600" dirty="0"/>
                    </a:p>
                  </a:txBody>
                  <a:tcPr/>
                </a:tc>
                <a:tc>
                  <a:txBody>
                    <a:bodyPr/>
                    <a:lstStyle/>
                    <a:p>
                      <a:r>
                        <a:rPr lang="en-GB" sz="1600" dirty="0" smtClean="0"/>
                        <a:t>Car bodies, nuts, bolts, nails, screws, wire</a:t>
                      </a:r>
                      <a:r>
                        <a:rPr lang="en-GB" sz="1600" baseline="0" dirty="0" smtClean="0"/>
                        <a:t> fencing.</a:t>
                      </a:r>
                      <a:endParaRPr lang="en-GB" sz="1600" dirty="0"/>
                    </a:p>
                  </a:txBody>
                  <a:tcPr/>
                </a:tc>
                <a:tc>
                  <a:txBody>
                    <a:bodyPr/>
                    <a:lstStyle/>
                    <a:p>
                      <a:r>
                        <a:rPr lang="en-GB" sz="1600" dirty="0" smtClean="0"/>
                        <a:t>Ingots, wire, bar, pipe,</a:t>
                      </a:r>
                      <a:r>
                        <a:rPr lang="en-GB" sz="1600" baseline="0" dirty="0" smtClean="0"/>
                        <a:t> sheet</a:t>
                      </a:r>
                      <a:endParaRPr lang="en-GB" sz="1600" dirty="0"/>
                    </a:p>
                  </a:txBody>
                  <a:tcPr/>
                </a:tc>
                <a:extLst>
                  <a:ext uri="{0D108BD9-81ED-4DB2-BD59-A6C34878D82A}">
                    <a16:rowId xmlns:a16="http://schemas.microsoft.com/office/drawing/2014/main" val="10002"/>
                  </a:ext>
                </a:extLst>
              </a:tr>
              <a:tr h="1447800">
                <a:tc>
                  <a:txBody>
                    <a:bodyPr/>
                    <a:lstStyle/>
                    <a:p>
                      <a:r>
                        <a:rPr lang="en-GB" sz="1600" dirty="0" smtClean="0"/>
                        <a:t>High Carbon Steel (CI Alloy)</a:t>
                      </a:r>
                      <a:endParaRPr lang="en-GB" sz="1600" dirty="0"/>
                    </a:p>
                  </a:txBody>
                  <a:tcPr/>
                </a:tc>
                <a:tc>
                  <a:txBody>
                    <a:bodyPr/>
                    <a:lstStyle/>
                    <a:p>
                      <a:r>
                        <a:rPr lang="en-GB" sz="1600" dirty="0" smtClean="0"/>
                        <a:t>Malleable, can be hardened and tempered, easily forged.</a:t>
                      </a:r>
                      <a:endParaRPr lang="en-GB" sz="1600" dirty="0"/>
                    </a:p>
                  </a:txBody>
                  <a:tcPr/>
                </a:tc>
                <a:tc>
                  <a:txBody>
                    <a:bodyPr/>
                    <a:lstStyle/>
                    <a:p>
                      <a:r>
                        <a:rPr lang="en-GB" sz="1600" dirty="0" smtClean="0"/>
                        <a:t>Silvery grey. Can appear dull or shiny.</a:t>
                      </a:r>
                      <a:endParaRPr lang="en-GB" sz="1600" dirty="0"/>
                    </a:p>
                  </a:txBody>
                  <a:tcPr/>
                </a:tc>
                <a:tc>
                  <a:txBody>
                    <a:bodyPr/>
                    <a:lstStyle/>
                    <a:p>
                      <a:r>
                        <a:rPr lang="en-GB" sz="1600" dirty="0" smtClean="0"/>
                        <a:t>Files, chisels, saws, taps,</a:t>
                      </a:r>
                      <a:r>
                        <a:rPr lang="en-GB" sz="1600" baseline="0" dirty="0" smtClean="0"/>
                        <a:t> dies, lathe tools etc.</a:t>
                      </a:r>
                      <a:endParaRPr lang="en-GB" sz="1600" dirty="0"/>
                    </a:p>
                  </a:txBody>
                  <a:tcPr/>
                </a:tc>
                <a:tc>
                  <a:txBody>
                    <a:bodyPr/>
                    <a:lstStyle/>
                    <a:p>
                      <a:r>
                        <a:rPr lang="en-GB" sz="1600" dirty="0" smtClean="0"/>
                        <a:t>Ingots, wire, bar, pipe, sheet.</a:t>
                      </a:r>
                      <a:endParaRPr lang="en-GB" sz="1600" dirty="0"/>
                    </a:p>
                  </a:txBody>
                  <a:tcPr/>
                </a:tc>
                <a:extLst>
                  <a:ext uri="{0D108BD9-81ED-4DB2-BD59-A6C34878D82A}">
                    <a16:rowId xmlns:a16="http://schemas.microsoft.com/office/drawing/2014/main" val="10003"/>
                  </a:ext>
                </a:extLst>
              </a:tr>
            </a:tbl>
          </a:graphicData>
        </a:graphic>
      </p:graphicFrame>
      <p:pic>
        <p:nvPicPr>
          <p:cNvPr id="5" name="Picture 4"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8468"/>
            <a:ext cx="7620000" cy="1134533"/>
          </a:xfrm>
        </p:spPr>
        <p:txBody>
          <a:bodyPr>
            <a:normAutofit/>
          </a:bodyPr>
          <a:lstStyle/>
          <a:p>
            <a:r>
              <a:rPr lang="en-GB" sz="3200" b="1" dirty="0">
                <a:latin typeface="Helvetica"/>
                <a:cs typeface="Helvetica"/>
              </a:rPr>
              <a:t>Non-ferrous Metals</a:t>
            </a:r>
          </a:p>
        </p:txBody>
      </p:sp>
      <p:sp>
        <p:nvSpPr>
          <p:cNvPr id="12291" name="Rectangle 3"/>
          <p:cNvSpPr>
            <a:spLocks noGrp="1" noChangeArrowheads="1"/>
          </p:cNvSpPr>
          <p:nvPr>
            <p:ph type="body" idx="1"/>
          </p:nvPr>
        </p:nvSpPr>
        <p:spPr>
          <a:xfrm>
            <a:off x="2133600" y="1447800"/>
            <a:ext cx="6262688" cy="5181600"/>
          </a:xfrm>
        </p:spPr>
        <p:txBody>
          <a:bodyPr>
            <a:normAutofit/>
          </a:bodyPr>
          <a:lstStyle/>
          <a:p>
            <a:r>
              <a:rPr lang="en-GB" sz="1600" dirty="0" smtClean="0">
                <a:latin typeface="Helvetica"/>
                <a:cs typeface="Helvetica"/>
              </a:rPr>
              <a:t>This </a:t>
            </a:r>
            <a:r>
              <a:rPr lang="en-GB" sz="1600" dirty="0">
                <a:latin typeface="Helvetica"/>
                <a:cs typeface="Helvetica"/>
              </a:rPr>
              <a:t>group of metals </a:t>
            </a:r>
            <a:r>
              <a:rPr lang="en-GB" sz="1600" dirty="0" smtClean="0">
                <a:latin typeface="Helvetica"/>
                <a:cs typeface="Helvetica"/>
              </a:rPr>
              <a:t>do </a:t>
            </a:r>
            <a:r>
              <a:rPr lang="en-GB" sz="1600" dirty="0">
                <a:latin typeface="Helvetica"/>
                <a:cs typeface="Helvetica"/>
              </a:rPr>
              <a:t>not contain iron and therefore will withstand moist </a:t>
            </a:r>
            <a:r>
              <a:rPr lang="en-GB" sz="1600" dirty="0" smtClean="0">
                <a:latin typeface="Helvetica"/>
                <a:cs typeface="Helvetica"/>
              </a:rPr>
              <a:t>conditions and are corrosion resistant. </a:t>
            </a:r>
          </a:p>
          <a:p>
            <a:pPr marL="0" indent="0">
              <a:buNone/>
            </a:pPr>
            <a:r>
              <a:rPr lang="en-GB" sz="1600" dirty="0">
                <a:latin typeface="Helvetica"/>
                <a:cs typeface="Helvetica"/>
              </a:rPr>
              <a:t> </a:t>
            </a:r>
            <a:r>
              <a:rPr lang="en-GB" sz="1600" dirty="0" smtClean="0">
                <a:latin typeface="Helvetica"/>
                <a:cs typeface="Helvetica"/>
              </a:rPr>
              <a:t>      Also they are </a:t>
            </a:r>
            <a:r>
              <a:rPr lang="en-GB" sz="1600" i="1" dirty="0" smtClean="0">
                <a:solidFill>
                  <a:srgbClr val="FF0000"/>
                </a:solidFill>
                <a:latin typeface="Helvetica"/>
                <a:cs typeface="Helvetica"/>
              </a:rPr>
              <a:t>NOT magnetic</a:t>
            </a:r>
            <a:r>
              <a:rPr lang="en-GB" sz="1600" dirty="0" smtClean="0">
                <a:latin typeface="Helvetica"/>
                <a:cs typeface="Helvetica"/>
              </a:rPr>
              <a:t>. Common </a:t>
            </a:r>
            <a:r>
              <a:rPr lang="en-GB" sz="1600" dirty="0">
                <a:latin typeface="Helvetica"/>
                <a:cs typeface="Helvetica"/>
              </a:rPr>
              <a:t>examples are:</a:t>
            </a:r>
          </a:p>
          <a:p>
            <a:pPr>
              <a:buFont typeface="Wingdings" pitchFamily="2" charset="2"/>
              <a:buNone/>
            </a:pPr>
            <a:r>
              <a:rPr lang="en-GB" sz="1600" dirty="0">
                <a:latin typeface="Helvetica"/>
                <a:cs typeface="Helvetica"/>
              </a:rPr>
              <a:t>      </a:t>
            </a:r>
            <a:r>
              <a:rPr lang="en-GB" sz="1600" dirty="0" smtClean="0">
                <a:latin typeface="Helvetica"/>
                <a:cs typeface="Helvetica"/>
              </a:rPr>
              <a:t> -</a:t>
            </a:r>
            <a:r>
              <a:rPr lang="en-GB" sz="1600" dirty="0">
                <a:latin typeface="Helvetica"/>
                <a:cs typeface="Helvetica"/>
              </a:rPr>
              <a:t>copper, aluminium, tin and lead</a:t>
            </a:r>
          </a:p>
          <a:p>
            <a:pPr>
              <a:buFont typeface="Wingdings" pitchFamily="2" charset="2"/>
              <a:buNone/>
            </a:pPr>
            <a:r>
              <a:rPr lang="en-GB" sz="1600" dirty="0">
                <a:latin typeface="Helvetica"/>
                <a:cs typeface="Helvetica"/>
              </a:rPr>
              <a:t>	</a:t>
            </a:r>
            <a:r>
              <a:rPr lang="en-GB" sz="1600" dirty="0" smtClean="0">
                <a:latin typeface="Helvetica"/>
                <a:cs typeface="Helvetica"/>
              </a:rPr>
              <a:t> </a:t>
            </a:r>
            <a:r>
              <a:rPr lang="en-GB" sz="1600" dirty="0">
                <a:latin typeface="Helvetica"/>
                <a:cs typeface="Helvetica"/>
              </a:rPr>
              <a:t>-precious metals such as gold and silver</a:t>
            </a:r>
          </a:p>
          <a:p>
            <a:pPr>
              <a:buFont typeface="Wingdings" pitchFamily="2" charset="2"/>
              <a:buNone/>
            </a:pPr>
            <a:r>
              <a:rPr lang="en-GB" sz="1600" dirty="0">
                <a:latin typeface="Helvetica"/>
                <a:cs typeface="Helvetica"/>
              </a:rPr>
              <a:t>  	</a:t>
            </a:r>
            <a:r>
              <a:rPr lang="en-GB" sz="1600" dirty="0" smtClean="0">
                <a:latin typeface="Helvetica"/>
                <a:cs typeface="Helvetica"/>
              </a:rPr>
              <a:t> </a:t>
            </a:r>
            <a:r>
              <a:rPr lang="en-GB" sz="1600" dirty="0">
                <a:latin typeface="Helvetica"/>
                <a:cs typeface="Helvetica"/>
              </a:rPr>
              <a:t>-metals used in small amounts (mercury, platinum, chromium)</a:t>
            </a:r>
          </a:p>
          <a:p>
            <a:pPr>
              <a:buFont typeface="Wingdings" pitchFamily="2" charset="2"/>
              <a:buNone/>
            </a:pPr>
            <a:r>
              <a:rPr lang="en-GB" sz="1600" dirty="0">
                <a:latin typeface="Helvetica"/>
                <a:cs typeface="Helvetica"/>
              </a:rPr>
              <a:t>	</a:t>
            </a:r>
            <a:r>
              <a:rPr lang="en-GB" sz="1600" dirty="0" smtClean="0">
                <a:latin typeface="Helvetica"/>
                <a:cs typeface="Helvetica"/>
              </a:rPr>
              <a:t> </a:t>
            </a:r>
            <a:r>
              <a:rPr lang="en-GB" sz="1600" dirty="0">
                <a:latin typeface="Helvetica"/>
                <a:cs typeface="Helvetica"/>
              </a:rPr>
              <a:t>-’new’ metals (vanadium, niobium, </a:t>
            </a:r>
            <a:r>
              <a:rPr lang="en-GB" sz="1600" dirty="0" err="1">
                <a:latin typeface="Helvetica"/>
                <a:cs typeface="Helvetica"/>
              </a:rPr>
              <a:t>zircoium</a:t>
            </a:r>
            <a:r>
              <a:rPr lang="en-GB" sz="1600" dirty="0">
                <a:latin typeface="Helvetica"/>
                <a:cs typeface="Helvetica"/>
              </a:rPr>
              <a:t>). </a:t>
            </a:r>
            <a:endParaRPr lang="en-GB" sz="1600" dirty="0" smtClean="0">
              <a:latin typeface="Helvetica"/>
              <a:cs typeface="Helvetica"/>
            </a:endParaRPr>
          </a:p>
          <a:p>
            <a:pPr>
              <a:buFont typeface="Wingdings" pitchFamily="2" charset="2"/>
              <a:buNone/>
            </a:pPr>
            <a:endParaRPr lang="en-GB" sz="1600" dirty="0" smtClean="0">
              <a:latin typeface="Helvetica"/>
              <a:cs typeface="Helvetica"/>
            </a:endParaRPr>
          </a:p>
          <a:p>
            <a:pPr>
              <a:buFont typeface="Wingdings" pitchFamily="2" charset="2"/>
              <a:buNone/>
            </a:pPr>
            <a:r>
              <a:rPr lang="en-GB" sz="1600" dirty="0" smtClean="0">
                <a:latin typeface="Helvetica"/>
                <a:cs typeface="Helvetica"/>
              </a:rPr>
              <a:t>	Non-ferrous metals can tarnish (dark coloured spots or smears appear on the surface) but this can be polished off most metals and it only occurs after many years.</a:t>
            </a:r>
            <a:endParaRPr lang="en-GB" sz="1600" dirty="0">
              <a:latin typeface="Helvetica"/>
              <a:cs typeface="Helvetica"/>
            </a:endParaRPr>
          </a:p>
          <a:p>
            <a:pPr>
              <a:buFont typeface="Wingdings" pitchFamily="2" charset="2"/>
              <a:buNone/>
            </a:pPr>
            <a:r>
              <a:rPr lang="en-GB" sz="1600" dirty="0">
                <a:latin typeface="Helvetica"/>
                <a:cs typeface="Helvetica"/>
              </a:rPr>
              <a:t>       </a:t>
            </a:r>
          </a:p>
          <a:p>
            <a:pPr>
              <a:buFont typeface="Wingdings" pitchFamily="2" charset="2"/>
              <a:buNone/>
            </a:pPr>
            <a:r>
              <a:rPr lang="en-GB" sz="1600" b="1" dirty="0">
                <a:latin typeface="Helvetica"/>
                <a:cs typeface="Helvetica"/>
              </a:rPr>
              <a:t> </a:t>
            </a:r>
            <a:r>
              <a:rPr lang="en-GB" sz="1600" b="1" u="sng" dirty="0">
                <a:latin typeface="Helvetica"/>
                <a:cs typeface="Helvetica"/>
              </a:rPr>
              <a:t>Aluminium</a:t>
            </a:r>
          </a:p>
          <a:p>
            <a:pPr>
              <a:buFont typeface="Wingdings" pitchFamily="2" charset="2"/>
              <a:buNone/>
            </a:pPr>
            <a:r>
              <a:rPr lang="en-GB" sz="1600" dirty="0" smtClean="0">
                <a:latin typeface="Helvetica"/>
                <a:cs typeface="Helvetica"/>
              </a:rPr>
              <a:t> Aluminium </a:t>
            </a:r>
            <a:r>
              <a:rPr lang="en-GB" sz="1600" dirty="0">
                <a:latin typeface="Helvetica"/>
                <a:cs typeface="Helvetica"/>
              </a:rPr>
              <a:t>is the Earth’s most plentiful metal.  Aluminium’s lightness and strength make it the most widely used non-</a:t>
            </a:r>
            <a:r>
              <a:rPr lang="en-GB" sz="1600" dirty="0" smtClean="0">
                <a:latin typeface="Helvetica"/>
                <a:cs typeface="Helvetica"/>
              </a:rPr>
              <a:t>ferrous metal.  </a:t>
            </a:r>
            <a:endParaRPr lang="en-GB" sz="1600" dirty="0">
              <a:latin typeface="Helvetica"/>
              <a:cs typeface="Helvetica"/>
            </a:endParaRPr>
          </a:p>
          <a:p>
            <a:pPr>
              <a:buFont typeface="Wingdings" pitchFamily="2" charset="2"/>
              <a:buNone/>
            </a:pPr>
            <a:endParaRPr lang="en-GB" sz="1700" dirty="0"/>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8668466"/>
              </p:ext>
            </p:extLst>
          </p:nvPr>
        </p:nvGraphicFramePr>
        <p:xfrm>
          <a:off x="1752600" y="1447800"/>
          <a:ext cx="7239000" cy="4670471"/>
        </p:xfrm>
        <a:graphic>
          <a:graphicData uri="http://schemas.openxmlformats.org/drawingml/2006/table">
            <a:tbl>
              <a:tblPr firstRow="1" bandRow="1">
                <a:tableStyleId>{5C22544A-7EE6-4342-B048-85BDC9FD1C3A}</a:tableStyleId>
              </a:tblPr>
              <a:tblGrid>
                <a:gridCol w="1089742">
                  <a:extLst>
                    <a:ext uri="{9D8B030D-6E8A-4147-A177-3AD203B41FA5}">
                      <a16:colId xmlns:a16="http://schemas.microsoft.com/office/drawing/2014/main" val="20000"/>
                    </a:ext>
                  </a:extLst>
                </a:gridCol>
                <a:gridCol w="1656088">
                  <a:extLst>
                    <a:ext uri="{9D8B030D-6E8A-4147-A177-3AD203B41FA5}">
                      <a16:colId xmlns:a16="http://schemas.microsoft.com/office/drawing/2014/main" val="20001"/>
                    </a:ext>
                  </a:extLst>
                </a:gridCol>
                <a:gridCol w="1310507">
                  <a:extLst>
                    <a:ext uri="{9D8B030D-6E8A-4147-A177-3AD203B41FA5}">
                      <a16:colId xmlns:a16="http://schemas.microsoft.com/office/drawing/2014/main" val="20002"/>
                    </a:ext>
                  </a:extLst>
                </a:gridCol>
                <a:gridCol w="1734863">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85336">
                <a:tc>
                  <a:txBody>
                    <a:bodyPr/>
                    <a:lstStyle/>
                    <a:p>
                      <a:r>
                        <a:rPr lang="en-GB" sz="1200" dirty="0" smtClean="0"/>
                        <a:t>Name</a:t>
                      </a:r>
                      <a:endParaRPr lang="en-GB" sz="1200" dirty="0"/>
                    </a:p>
                  </a:txBody>
                  <a:tcPr/>
                </a:tc>
                <a:tc>
                  <a:txBody>
                    <a:bodyPr/>
                    <a:lstStyle/>
                    <a:p>
                      <a:r>
                        <a:rPr lang="en-GB" sz="1200" dirty="0" smtClean="0"/>
                        <a:t>Properties</a:t>
                      </a:r>
                      <a:endParaRPr lang="en-GB" sz="1200" dirty="0"/>
                    </a:p>
                  </a:txBody>
                  <a:tcPr/>
                </a:tc>
                <a:tc>
                  <a:txBody>
                    <a:bodyPr/>
                    <a:lstStyle/>
                    <a:p>
                      <a:r>
                        <a:rPr lang="en-GB" sz="1200" dirty="0" smtClean="0"/>
                        <a:t>Identifying</a:t>
                      </a:r>
                      <a:r>
                        <a:rPr lang="en-GB" sz="1200" baseline="0" dirty="0" smtClean="0"/>
                        <a:t> features</a:t>
                      </a:r>
                      <a:endParaRPr lang="en-GB" sz="1200" dirty="0"/>
                    </a:p>
                  </a:txBody>
                  <a:tcPr/>
                </a:tc>
                <a:tc>
                  <a:txBody>
                    <a:bodyPr/>
                    <a:lstStyle/>
                    <a:p>
                      <a:r>
                        <a:rPr lang="en-GB" sz="1200" dirty="0" smtClean="0"/>
                        <a:t>Uses</a:t>
                      </a:r>
                      <a:endParaRPr lang="en-GB" sz="1200" dirty="0"/>
                    </a:p>
                  </a:txBody>
                  <a:tcPr/>
                </a:tc>
                <a:tc>
                  <a:txBody>
                    <a:bodyPr/>
                    <a:lstStyle/>
                    <a:p>
                      <a:r>
                        <a:rPr lang="en-GB" sz="1200" dirty="0" smtClean="0"/>
                        <a:t>Forms</a:t>
                      </a:r>
                      <a:endParaRPr lang="en-GB" sz="1200" dirty="0"/>
                    </a:p>
                  </a:txBody>
                  <a:tcPr/>
                </a:tc>
                <a:extLst>
                  <a:ext uri="{0D108BD9-81ED-4DB2-BD59-A6C34878D82A}">
                    <a16:rowId xmlns:a16="http://schemas.microsoft.com/office/drawing/2014/main" val="10000"/>
                  </a:ext>
                </a:extLst>
              </a:tr>
              <a:tr h="1038663">
                <a:tc>
                  <a:txBody>
                    <a:bodyPr/>
                    <a:lstStyle/>
                    <a:p>
                      <a:r>
                        <a:rPr lang="en-GB" sz="1200" dirty="0" smtClean="0"/>
                        <a:t>Aluminium</a:t>
                      </a:r>
                    </a:p>
                    <a:p>
                      <a:r>
                        <a:rPr lang="en-GB" sz="1200" dirty="0" smtClean="0"/>
                        <a:t>(Pure)</a:t>
                      </a:r>
                      <a:endParaRPr lang="en-GB" sz="1200" dirty="0"/>
                    </a:p>
                  </a:txBody>
                  <a:tcPr/>
                </a:tc>
                <a:tc>
                  <a:txBody>
                    <a:bodyPr/>
                    <a:lstStyle/>
                    <a:p>
                      <a:r>
                        <a:rPr lang="en-GB" sz="1200" dirty="0" smtClean="0"/>
                        <a:t>Good strength</a:t>
                      </a:r>
                      <a:r>
                        <a:rPr lang="en-GB" sz="1200" baseline="0" dirty="0" smtClean="0"/>
                        <a:t> to weight ratio, malleable, conducts heat and electricity well, ductile.</a:t>
                      </a:r>
                      <a:endParaRPr lang="en-GB" sz="1200" dirty="0"/>
                    </a:p>
                  </a:txBody>
                  <a:tcPr/>
                </a:tc>
                <a:tc>
                  <a:txBody>
                    <a:bodyPr/>
                    <a:lstStyle/>
                    <a:p>
                      <a:r>
                        <a:rPr lang="en-GB" sz="1200" dirty="0" smtClean="0"/>
                        <a:t>Shiny silvery grey colour which polishes well.</a:t>
                      </a:r>
                      <a:endParaRPr lang="en-GB" sz="1200" dirty="0"/>
                    </a:p>
                  </a:txBody>
                  <a:tcPr/>
                </a:tc>
                <a:tc>
                  <a:txBody>
                    <a:bodyPr/>
                    <a:lstStyle/>
                    <a:p>
                      <a:r>
                        <a:rPr lang="en-GB" sz="1200" dirty="0" smtClean="0"/>
                        <a:t>Kitchen foil, drink</a:t>
                      </a:r>
                      <a:r>
                        <a:rPr lang="en-GB" sz="1200" baseline="0" dirty="0" smtClean="0"/>
                        <a:t> cans, boat hulls, sport equipment.</a:t>
                      </a:r>
                      <a:endParaRPr lang="en-GB" sz="1200" dirty="0"/>
                    </a:p>
                  </a:txBody>
                  <a:tcPr/>
                </a:tc>
                <a:tc>
                  <a:txBody>
                    <a:bodyPr/>
                    <a:lstStyle/>
                    <a:p>
                      <a:r>
                        <a:rPr lang="en-GB" sz="1200" dirty="0" smtClean="0"/>
                        <a:t>Ingots, wire, bar, pipe, sheet</a:t>
                      </a:r>
                      <a:endParaRPr lang="en-GB" sz="1200" dirty="0"/>
                    </a:p>
                  </a:txBody>
                  <a:tcPr/>
                </a:tc>
                <a:extLst>
                  <a:ext uri="{0D108BD9-81ED-4DB2-BD59-A6C34878D82A}">
                    <a16:rowId xmlns:a16="http://schemas.microsoft.com/office/drawing/2014/main" val="10001"/>
                  </a:ext>
                </a:extLst>
              </a:tr>
              <a:tr h="963636">
                <a:tc>
                  <a:txBody>
                    <a:bodyPr/>
                    <a:lstStyle/>
                    <a:p>
                      <a:r>
                        <a:rPr lang="en-GB" sz="1200" dirty="0" smtClean="0"/>
                        <a:t>Tin (Pure)</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Malleable, soft, weak, ductile, resistant to corrosion. </a:t>
                      </a:r>
                      <a:endParaRPr lang="en-GB" sz="1200" dirty="0"/>
                    </a:p>
                  </a:txBody>
                  <a:tcPr/>
                </a:tc>
                <a:tc>
                  <a:txBody>
                    <a:bodyPr/>
                    <a:lstStyle/>
                    <a:p>
                      <a:r>
                        <a:rPr lang="en-GB" sz="1200" dirty="0" smtClean="0"/>
                        <a:t>Bright silvery.</a:t>
                      </a:r>
                      <a:endParaRPr lang="en-GB" sz="1200" dirty="0"/>
                    </a:p>
                  </a:txBody>
                  <a:tcPr/>
                </a:tc>
                <a:tc>
                  <a:txBody>
                    <a:bodyPr/>
                    <a:lstStyle/>
                    <a:p>
                      <a:r>
                        <a:rPr lang="en-GB" sz="1200" dirty="0" smtClean="0"/>
                        <a:t>Usually used for coating steel to form tin plate. Also tin cans. Alloyed to make bronze. </a:t>
                      </a:r>
                      <a:endParaRPr lang="en-GB" sz="1200" dirty="0"/>
                    </a:p>
                  </a:txBody>
                  <a:tcPr/>
                </a:tc>
                <a:tc>
                  <a:txBody>
                    <a:bodyPr/>
                    <a:lstStyle/>
                    <a:p>
                      <a:r>
                        <a:rPr lang="en-GB" sz="1200" dirty="0" smtClean="0"/>
                        <a:t>Ingots, wire, bar, pipe, sheet</a:t>
                      </a:r>
                      <a:endParaRPr lang="en-GB" sz="1200" dirty="0"/>
                    </a:p>
                  </a:txBody>
                  <a:tcPr/>
                </a:tc>
                <a:extLst>
                  <a:ext uri="{0D108BD9-81ED-4DB2-BD59-A6C34878D82A}">
                    <a16:rowId xmlns:a16="http://schemas.microsoft.com/office/drawing/2014/main" val="10002"/>
                  </a:ext>
                </a:extLst>
              </a:tr>
              <a:tr h="1090832">
                <a:tc>
                  <a:txBody>
                    <a:bodyPr/>
                    <a:lstStyle/>
                    <a:p>
                      <a:r>
                        <a:rPr lang="en-GB" sz="1200" dirty="0" smtClean="0"/>
                        <a:t>Copper (Pure)</a:t>
                      </a:r>
                      <a:endParaRPr lang="en-GB" sz="1200" dirty="0"/>
                    </a:p>
                  </a:txBody>
                  <a:tcPr/>
                </a:tc>
                <a:tc>
                  <a:txBody>
                    <a:bodyPr/>
                    <a:lstStyle/>
                    <a:p>
                      <a:r>
                        <a:rPr lang="en-GB" sz="1200" dirty="0" smtClean="0"/>
                        <a:t>Tough, ductile, malleable, conducts heat and electricity well, solders well.</a:t>
                      </a:r>
                      <a:endParaRPr lang="en-GB" sz="1200" dirty="0"/>
                    </a:p>
                  </a:txBody>
                  <a:tcPr/>
                </a:tc>
                <a:tc>
                  <a:txBody>
                    <a:bodyPr/>
                    <a:lstStyle/>
                    <a:p>
                      <a:r>
                        <a:rPr lang="en-GB" sz="1200" dirty="0" smtClean="0"/>
                        <a:t>Deep</a:t>
                      </a:r>
                      <a:r>
                        <a:rPr lang="en-GB" sz="1200" baseline="0" dirty="0" smtClean="0"/>
                        <a:t> orange brown colour but tarnishes green with exposure to oxygen.</a:t>
                      </a:r>
                      <a:endParaRPr lang="en-GB" sz="1200" dirty="0"/>
                    </a:p>
                  </a:txBody>
                  <a:tcPr/>
                </a:tc>
                <a:tc>
                  <a:txBody>
                    <a:bodyPr/>
                    <a:lstStyle/>
                    <a:p>
                      <a:r>
                        <a:rPr lang="en-GB" sz="1200" dirty="0" smtClean="0"/>
                        <a:t>Electric wires, pipes,</a:t>
                      </a:r>
                      <a:r>
                        <a:rPr lang="en-GB" sz="1200" baseline="0" dirty="0" smtClean="0"/>
                        <a:t> circuit boards, jewellery, roofing, cooking pans.</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Ingots, wire, bar, pipe, sheet</a:t>
                      </a:r>
                    </a:p>
                    <a:p>
                      <a:endParaRPr lang="en-GB" sz="1200" dirty="0"/>
                    </a:p>
                  </a:txBody>
                  <a:tcPr/>
                </a:tc>
                <a:extLst>
                  <a:ext uri="{0D108BD9-81ED-4DB2-BD59-A6C34878D82A}">
                    <a16:rowId xmlns:a16="http://schemas.microsoft.com/office/drawing/2014/main" val="10003"/>
                  </a:ext>
                </a:extLst>
              </a:tr>
              <a:tr h="1092004">
                <a:tc>
                  <a:txBody>
                    <a:bodyPr/>
                    <a:lstStyle/>
                    <a:p>
                      <a:r>
                        <a:rPr lang="en-GB" sz="1200" dirty="0" smtClean="0"/>
                        <a:t>Zinc (Pure)</a:t>
                      </a:r>
                      <a:endParaRPr lang="en-GB" sz="1200" dirty="0"/>
                    </a:p>
                  </a:txBody>
                  <a:tcPr/>
                </a:tc>
                <a:tc>
                  <a:txBody>
                    <a:bodyPr/>
                    <a:lstStyle/>
                    <a:p>
                      <a:r>
                        <a:rPr lang="en-GB" sz="1200" dirty="0" smtClean="0"/>
                        <a:t>Weak, ductile, malleable, poor strength</a:t>
                      </a:r>
                      <a:r>
                        <a:rPr lang="en-GB" sz="1200" baseline="0" dirty="0" smtClean="0"/>
                        <a:t> to weight ratio, casts well.</a:t>
                      </a:r>
                      <a:endParaRPr lang="en-GB" sz="1200" dirty="0"/>
                    </a:p>
                  </a:txBody>
                  <a:tcPr/>
                </a:tc>
                <a:tc>
                  <a:txBody>
                    <a:bodyPr/>
                    <a:lstStyle/>
                    <a:p>
                      <a:r>
                        <a:rPr lang="en-GB" sz="1200" dirty="0" smtClean="0"/>
                        <a:t>Silvery grey. Tends to have a matt surface finish.</a:t>
                      </a:r>
                      <a:endParaRPr lang="en-GB" sz="1200" dirty="0"/>
                    </a:p>
                  </a:txBody>
                  <a:tcPr/>
                </a:tc>
                <a:tc>
                  <a:txBody>
                    <a:bodyPr/>
                    <a:lstStyle/>
                    <a:p>
                      <a:r>
                        <a:rPr lang="en-GB" sz="1200" dirty="0" smtClean="0"/>
                        <a:t>Guttering, roofing, coins,</a:t>
                      </a:r>
                      <a:r>
                        <a:rPr lang="en-GB" sz="1200" baseline="0" dirty="0" smtClean="0"/>
                        <a:t> watering cans, bins.</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Ingots, wire, bar, pipe, sheet. Coating (galvanising)</a:t>
                      </a:r>
                    </a:p>
                    <a:p>
                      <a:endParaRPr lang="en-GB" sz="1200" dirty="0"/>
                    </a:p>
                  </a:txBody>
                  <a:tcPr/>
                </a:tc>
                <a:extLst>
                  <a:ext uri="{0D108BD9-81ED-4DB2-BD59-A6C34878D82A}">
                    <a16:rowId xmlns:a16="http://schemas.microsoft.com/office/drawing/2014/main" val="10004"/>
                  </a:ext>
                </a:extLst>
              </a:tr>
            </a:tbl>
          </a:graphicData>
        </a:graphic>
      </p:graphicFrame>
      <p:sp>
        <p:nvSpPr>
          <p:cNvPr id="5" name="Rectangle 2"/>
          <p:cNvSpPr txBox="1">
            <a:spLocks noChangeArrowheads="1"/>
          </p:cNvSpPr>
          <p:nvPr/>
        </p:nvSpPr>
        <p:spPr>
          <a:xfrm>
            <a:off x="1524000" y="0"/>
            <a:ext cx="7620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u="none" strike="noStrike" kern="1200" cap="none" spc="0" normalizeH="0" baseline="0" noProof="0" dirty="0" smtClean="0">
                <a:ln>
                  <a:noFill/>
                </a:ln>
                <a:solidFill>
                  <a:schemeClr val="tx1"/>
                </a:solidFill>
                <a:effectLst/>
                <a:uLnTx/>
                <a:uFillTx/>
                <a:latin typeface="Helvetica"/>
                <a:ea typeface="+mj-ea"/>
                <a:cs typeface="Helvetica"/>
              </a:rPr>
              <a:t>Non</a:t>
            </a:r>
            <a:r>
              <a:rPr lang="en-GB" sz="3200" b="1" dirty="0" smtClean="0">
                <a:latin typeface="Helvetica"/>
                <a:ea typeface="+mj-ea"/>
                <a:cs typeface="Helvetica"/>
              </a:rPr>
              <a:t>-f</a:t>
            </a:r>
            <a:r>
              <a:rPr kumimoji="0" lang="en-GB" sz="3200" b="1" u="none" strike="noStrike" kern="1200" cap="none" spc="0" normalizeH="0" baseline="0" noProof="0" dirty="0" err="1" smtClean="0">
                <a:ln>
                  <a:noFill/>
                </a:ln>
                <a:solidFill>
                  <a:schemeClr val="tx1"/>
                </a:solidFill>
                <a:effectLst/>
                <a:uLnTx/>
                <a:uFillTx/>
                <a:latin typeface="Helvetica"/>
                <a:ea typeface="+mj-ea"/>
                <a:cs typeface="Helvetica"/>
              </a:rPr>
              <a:t>errous</a:t>
            </a:r>
            <a:r>
              <a:rPr kumimoji="0" lang="en-GB" sz="3200" b="1" u="none" strike="noStrike" kern="1200" cap="none" spc="0" normalizeH="0" baseline="0" noProof="0" dirty="0" smtClean="0">
                <a:ln>
                  <a:noFill/>
                </a:ln>
                <a:solidFill>
                  <a:schemeClr val="tx1"/>
                </a:solidFill>
                <a:effectLst/>
                <a:uLnTx/>
                <a:uFillTx/>
                <a:latin typeface="Helvetica"/>
                <a:ea typeface="+mj-ea"/>
                <a:cs typeface="Helvetica"/>
              </a:rPr>
              <a:t> Metals</a:t>
            </a:r>
            <a:endParaRPr kumimoji="0" lang="en-GB" sz="3200" b="1" u="none" strike="noStrike" kern="1200" cap="none" spc="0" normalizeH="0" baseline="0" noProof="0" dirty="0">
              <a:ln>
                <a:noFill/>
              </a:ln>
              <a:solidFill>
                <a:schemeClr val="tx1"/>
              </a:solidFill>
              <a:effectLst/>
              <a:uLnTx/>
              <a:uFillTx/>
              <a:latin typeface="Helvetica"/>
              <a:ea typeface="+mj-ea"/>
              <a:cs typeface="Helvetica"/>
            </a:endParaRPr>
          </a:p>
        </p:txBody>
      </p:sp>
      <p:pic>
        <p:nvPicPr>
          <p:cNvPr id="6" name="Picture 5"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TotalTime>
  <Words>1419</Words>
  <Application>Microsoft Office PowerPoint</Application>
  <PresentationFormat>On-screen Show (4:3)</PresentationFormat>
  <Paragraphs>186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Wingdings</vt:lpstr>
      <vt:lpstr>Office Theme</vt:lpstr>
      <vt:lpstr>PowerPoint Presentation</vt:lpstr>
      <vt:lpstr>Practical Metalworking</vt:lpstr>
      <vt:lpstr>Where does metal come from?</vt:lpstr>
      <vt:lpstr>Various forms of metal</vt:lpstr>
      <vt:lpstr>Properties</vt:lpstr>
      <vt:lpstr>Ferrous Metals</vt:lpstr>
      <vt:lpstr>Ferrous Metals</vt:lpstr>
      <vt:lpstr>Non-ferrous Metals</vt:lpstr>
      <vt:lpstr>PowerPoint Presentation</vt:lpstr>
      <vt:lpstr>Alloys</vt:lpstr>
      <vt:lpstr>Recycling and Sustainability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191</cp:revision>
  <dcterms:created xsi:type="dcterms:W3CDTF">2006-08-16T00:00:00Z</dcterms:created>
  <dcterms:modified xsi:type="dcterms:W3CDTF">2019-12-19T09:12:27Z</dcterms:modified>
</cp:coreProperties>
</file>