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9"/>
  </p:notesMasterIdLst>
  <p:sldIdLst>
    <p:sldId id="365" r:id="rId2"/>
    <p:sldId id="256" r:id="rId3"/>
    <p:sldId id="257" r:id="rId4"/>
    <p:sldId id="367" r:id="rId5"/>
    <p:sldId id="368" r:id="rId6"/>
    <p:sldId id="369" r:id="rId7"/>
    <p:sldId id="366" r:id="rId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4" autoAdjust="0"/>
  </p:normalViewPr>
  <p:slideViewPr>
    <p:cSldViewPr>
      <p:cViewPr>
        <p:scale>
          <a:sx n="108" d="100"/>
          <a:sy n="108" d="100"/>
        </p:scale>
        <p:origin x="81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6DCA-46CB-485D-BE55-3D5A81A5F227}" type="datetimeFigureOut">
              <a:rPr lang="en-GB" smtClean="0"/>
              <a:pPr/>
              <a:t>19/12/2019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6B3C-F88D-4B67-8821-BAB354B48E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short word on the course structure and areas of study.  </a:t>
            </a:r>
          </a:p>
          <a:p>
            <a:r>
              <a:rPr lang="en-GB" dirty="0" smtClean="0"/>
              <a:t>Point out key</a:t>
            </a:r>
            <a:r>
              <a:rPr lang="en-GB" baseline="0" dirty="0" smtClean="0"/>
              <a:t> knowledge and understanding A3 sheets on wall.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Remind</a:t>
            </a:r>
            <a:r>
              <a:rPr lang="en-GB" baseline="0" dirty="0" smtClean="0"/>
              <a:t> pupils that goggles must still be worn instead of or over specs when drilling etc</a:t>
            </a:r>
          </a:p>
          <a:p>
            <a:r>
              <a:rPr lang="en-GB" baseline="0" dirty="0" smtClean="0"/>
              <a:t>Vice should be slack when not in use so it will move if someone bumps into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Remind</a:t>
            </a:r>
            <a:r>
              <a:rPr lang="en-GB" baseline="0" dirty="0" smtClean="0"/>
              <a:t> pupils that goggles must still be worn instead of or over specs when drilling etc</a:t>
            </a:r>
          </a:p>
          <a:p>
            <a:r>
              <a:rPr lang="en-GB" baseline="0" dirty="0" smtClean="0"/>
              <a:t>Vice should be slack when not in use so it will move if someone bumps into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Remind</a:t>
            </a:r>
            <a:r>
              <a:rPr lang="en-GB" baseline="0" dirty="0" smtClean="0"/>
              <a:t> pupils that goggles must still be worn instead of or over specs when drilling etc</a:t>
            </a:r>
          </a:p>
          <a:p>
            <a:r>
              <a:rPr lang="en-GB" baseline="0" dirty="0" smtClean="0"/>
              <a:t>Vice should be slack when not in use so it will move if someone bumps into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Remind</a:t>
            </a:r>
            <a:r>
              <a:rPr lang="en-GB" baseline="0" dirty="0" smtClean="0"/>
              <a:t> pupils that goggles must still be worn instead of or over specs when drilling etc</a:t>
            </a:r>
          </a:p>
          <a:p>
            <a:r>
              <a:rPr lang="en-GB" baseline="0" dirty="0" smtClean="0"/>
              <a:t>Vice should be slack when not in use so it will move if someone bumps into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38400" y="31242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latin typeface="Helvetica"/>
                <a:cs typeface="Helvetica"/>
              </a:rPr>
              <a:t>During the Practical Metalworking course you will develop skills, knowledge and understanding of:  </a:t>
            </a:r>
            <a:endParaRPr lang="en-GB" sz="1600" dirty="0">
              <a:latin typeface="Helvetica"/>
              <a:cs typeface="Helvetic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41910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Helvetica"/>
                <a:cs typeface="Helvetica"/>
              </a:rPr>
              <a:t>Safe working practices in workshop environments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Metalworking Techniques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Measuring and marking out metal sections and sheet materials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Practical creativity and problem-solving skills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Sustainability issues in a practical metalworking context</a:t>
            </a:r>
          </a:p>
          <a:p>
            <a:pPr algn="ctr"/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GB" sz="1400" dirty="0" smtClean="0">
                <a:latin typeface="Helvetica"/>
                <a:cs typeface="Helvetica"/>
              </a:rPr>
              <a:t>Areas of study:  Bench Skills / Machine Processes / Fabrication &amp; Thermal Joining</a:t>
            </a:r>
          </a:p>
          <a:p>
            <a:pPr algn="ctr"/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90600"/>
            <a:ext cx="7620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Practical Metalworking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2" name="Picture 1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7620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Helvetica"/>
                <a:cs typeface="Helvetica"/>
              </a:rPr>
              <a:t>Practical Metalworking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7620000" cy="2514600"/>
          </a:xfrm>
        </p:spPr>
        <p:txBody>
          <a:bodyPr>
            <a:normAutofit/>
          </a:bodyPr>
          <a:lstStyle/>
          <a:p>
            <a:endParaRPr lang="en-GB" dirty="0" smtClean="0">
              <a:latin typeface="Helvetica"/>
              <a:cs typeface="Helvetica"/>
            </a:endParaRP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Health &amp; Safety In The Workshop</a:t>
            </a:r>
          </a:p>
          <a:p>
            <a:endParaRPr lang="en-GB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endParaRPr lang="en-GB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>
            <a:normAutofit/>
          </a:bodyPr>
          <a:lstStyle/>
          <a:p>
            <a:r>
              <a:rPr lang="en-GB" sz="2600" b="1" u="sng" dirty="0" smtClean="0">
                <a:latin typeface="Helvetica"/>
                <a:cs typeface="Helvetica"/>
              </a:rPr>
              <a:t>Workshop Rules and Precautions</a:t>
            </a:r>
            <a:endParaRPr lang="en-GB" sz="2600" b="1" u="sng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14400"/>
            <a:ext cx="71628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smtClean="0">
                <a:latin typeface="Helvetica"/>
                <a:cs typeface="Helvetica"/>
              </a:rPr>
              <a:t>The Practical Metalwork course requires pupils to consider, record and participate in good, safe working practices during all activities. Any miss-behaviour of any kind puts you and your class-mates in harms way. Therefore, such incidents will be taken very seriously and dealt with accordingly.</a:t>
            </a:r>
          </a:p>
          <a:p>
            <a:pPr marL="0" indent="0">
              <a:buNone/>
            </a:pPr>
            <a:endParaRPr lang="en-GB" sz="12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GB" sz="1200" dirty="0" smtClean="0">
                <a:latin typeface="Helvetica"/>
                <a:cs typeface="Helvetica"/>
              </a:rPr>
              <a:t>Pupils will always wear personal protective equipment (PPE) during various workshop activities.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dirty="0" smtClean="0">
                <a:latin typeface="Helvetica"/>
                <a:cs typeface="Helvetica"/>
              </a:rPr>
              <a:t>pron, leather apron, safety specs, goggles, gloves, gauntlets visors and welding masks. </a:t>
            </a:r>
          </a:p>
          <a:p>
            <a:pPr marL="0" indent="0">
              <a:buNone/>
            </a:pPr>
            <a:endParaRPr lang="en-GB" sz="1200" dirty="0" smtClean="0">
              <a:latin typeface="Helvetica"/>
              <a:cs typeface="Helvetica"/>
            </a:endParaRP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Pupils must wear safety specs and aprons </a:t>
            </a:r>
            <a:r>
              <a:rPr lang="en-GB" sz="1200" i="1" dirty="0" smtClean="0">
                <a:solidFill>
                  <a:srgbClr val="FF0000"/>
                </a:solidFill>
                <a:latin typeface="Helvetica"/>
                <a:cs typeface="Helvetica"/>
              </a:rPr>
              <a:t>AT ALL TIMES </a:t>
            </a:r>
            <a:r>
              <a:rPr lang="en-GB" sz="1200" dirty="0" smtClean="0">
                <a:latin typeface="Helvetica"/>
                <a:cs typeface="Helvetica"/>
              </a:rPr>
              <a:t>when in the workshop.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report if you feel unwell. It is important to be alert in the workshop.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Tie back hair and any loose clothing.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Aprons must always be tied at the back.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Absolutely no jewellery worn in the workshop.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No running in the workshop.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No food or drink in the workshop.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Report any oil and grease on floor immediately.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leave vice handle slack when not in use.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double check that material is secure when working.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Do not move around the workshop with sharp tools.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Wear suitable footwear when in workshop.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Ask teacher for help before lifting any heavy objects.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check tools/machinery before using them. 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Report </a:t>
            </a:r>
            <a:r>
              <a:rPr lang="en-GB" sz="1200" dirty="0">
                <a:latin typeface="Helvetica"/>
                <a:cs typeface="Helvetica"/>
              </a:rPr>
              <a:t>any damaged or broken tools/machinery </a:t>
            </a:r>
            <a:r>
              <a:rPr lang="en-GB" sz="1200" dirty="0" smtClean="0">
                <a:latin typeface="Helvetica"/>
                <a:cs typeface="Helvetica"/>
              </a:rPr>
              <a:t>immediately.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check appropriate guards are in place.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use the correct tool for the job.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Never leave the chuck key in the lathe.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keep a tidy work station.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If unsure, ask!</a:t>
            </a:r>
          </a:p>
          <a:p>
            <a:pPr>
              <a:buFont typeface="+mj-lt"/>
              <a:buAutoNum type="arabicPeriod"/>
            </a:pPr>
            <a:endParaRPr lang="en-GB" sz="1200" dirty="0" smtClean="0">
              <a:latin typeface="Helvetica"/>
              <a:cs typeface="Helvetica"/>
            </a:endParaRPr>
          </a:p>
          <a:p>
            <a:pPr>
              <a:buFont typeface="+mj-lt"/>
              <a:buAutoNum type="arabicPeriod"/>
            </a:pPr>
            <a:endParaRPr lang="en-GB" sz="1200" dirty="0" smtClean="0">
              <a:latin typeface="Helvetica"/>
              <a:cs typeface="Helvetica"/>
            </a:endParaRPr>
          </a:p>
          <a:p>
            <a:endParaRPr lang="en-GB" sz="1200" dirty="0" smtClean="0">
              <a:latin typeface="Helvetica"/>
              <a:cs typeface="Helvetica"/>
            </a:endParaRPr>
          </a:p>
        </p:txBody>
      </p:sp>
      <p:pic>
        <p:nvPicPr>
          <p:cNvPr id="15" name="Picture 14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Screen Shot 2017-06-02 at 00.30.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57600"/>
            <a:ext cx="2065689" cy="2850868"/>
          </a:xfrm>
          <a:prstGeom prst="rect">
            <a:avLst/>
          </a:prstGeom>
        </p:spPr>
      </p:pic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>
            <a:normAutofit/>
          </a:bodyPr>
          <a:lstStyle/>
          <a:p>
            <a:r>
              <a:rPr lang="en-GB" sz="2600" b="1" u="sng" dirty="0" smtClean="0">
                <a:latin typeface="Helvetica"/>
                <a:cs typeface="Helvetica"/>
              </a:rPr>
              <a:t>Workshop Rules and Precautions</a:t>
            </a:r>
            <a:endParaRPr lang="en-GB" sz="2600" b="1" u="sng" dirty="0">
              <a:latin typeface="Helvetica"/>
              <a:cs typeface="Helvetica"/>
            </a:endParaRPr>
          </a:p>
        </p:txBody>
      </p:sp>
      <p:pic>
        <p:nvPicPr>
          <p:cNvPr id="15" name="Picture 14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Screen Shot 2017-06-02 at 00.30.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43000"/>
            <a:ext cx="3810000" cy="5258200"/>
          </a:xfrm>
          <a:prstGeom prst="rect">
            <a:avLst/>
          </a:prstGeom>
        </p:spPr>
      </p:pic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52800" y="5638800"/>
            <a:ext cx="3886200" cy="762000"/>
          </a:xfrm>
          <a:prstGeom prst="rect">
            <a:avLst/>
          </a:prstGeom>
          <a:noFill/>
          <a:ln w="1270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>
            <a:normAutofit/>
          </a:bodyPr>
          <a:lstStyle/>
          <a:p>
            <a:r>
              <a:rPr lang="en-GB" sz="2600" b="1" u="sng" dirty="0" smtClean="0">
                <a:latin typeface="Helvetica"/>
                <a:cs typeface="Helvetica"/>
              </a:rPr>
              <a:t>Workshop Rules and Precautions</a:t>
            </a:r>
            <a:endParaRPr lang="en-GB" sz="2600" b="1" u="sng" dirty="0">
              <a:latin typeface="Helvetica"/>
              <a:cs typeface="Helvetica"/>
            </a:endParaRPr>
          </a:p>
        </p:txBody>
      </p:sp>
      <p:pic>
        <p:nvPicPr>
          <p:cNvPr id="15" name="Picture 14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pic>
        <p:nvPicPr>
          <p:cNvPr id="3" name="Picture 2" descr="Welding-Gauntlet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8200"/>
            <a:ext cx="1828800" cy="1466952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81200"/>
            <a:ext cx="1371600" cy="1447800"/>
          </a:xfrm>
          <a:prstGeom prst="rect">
            <a:avLst/>
          </a:prstGeom>
        </p:spPr>
      </p:pic>
      <p:pic>
        <p:nvPicPr>
          <p:cNvPr id="8" name="Picture 7" descr="89a569fc443c007478d19ffb46df2efc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2590800" cy="2590800"/>
          </a:xfrm>
          <a:prstGeom prst="rect">
            <a:avLst/>
          </a:prstGeom>
        </p:spPr>
      </p:pic>
      <p:pic>
        <p:nvPicPr>
          <p:cNvPr id="9" name="Picture 8" descr="safety-goggles-1024x68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19200"/>
            <a:ext cx="1013620" cy="676077"/>
          </a:xfrm>
          <a:prstGeom prst="rect">
            <a:avLst/>
          </a:prstGeom>
        </p:spPr>
      </p:pic>
      <p:pic>
        <p:nvPicPr>
          <p:cNvPr id="10" name="Picture 9" descr="Vision-X-Clear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1200727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2895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PPE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648200" y="3048000"/>
            <a:ext cx="1295400" cy="7620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33800" y="1447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Safety Specs &amp; Goggles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3429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Welding Mask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571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Gauntlets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5562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Apron &amp; </a:t>
            </a:r>
          </a:p>
          <a:p>
            <a:r>
              <a:rPr lang="en-US" dirty="0" smtClean="0"/>
              <a:t>Leather Apron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>
            <a:normAutofit/>
          </a:bodyPr>
          <a:lstStyle/>
          <a:p>
            <a:r>
              <a:rPr lang="en-GB" sz="2600" b="1" u="sng" dirty="0" smtClean="0">
                <a:latin typeface="Helvetica"/>
                <a:cs typeface="Helvetica"/>
              </a:rPr>
              <a:t>Workshop Rules and Precautions</a:t>
            </a:r>
            <a:endParaRPr lang="en-GB" sz="2600" b="1" u="sng" dirty="0">
              <a:latin typeface="Helvetica"/>
              <a:cs typeface="Helvetica"/>
            </a:endParaRPr>
          </a:p>
        </p:txBody>
      </p:sp>
      <p:pic>
        <p:nvPicPr>
          <p:cNvPr id="15" name="Picture 14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3593419" cy="32766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209800" y="3733800"/>
            <a:ext cx="69342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>
              <a:latin typeface="Helvetica"/>
              <a:cs typeface="Helvetica"/>
            </a:endParaRP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GB" sz="2200" dirty="0" smtClean="0">
                <a:latin typeface="Helvetica"/>
                <a:cs typeface="Helvetica"/>
              </a:rPr>
              <a:t>When in the workshop remember to watch out for areas or items marked with black and yellow ‘</a:t>
            </a:r>
            <a:r>
              <a:rPr lang="en-GB" sz="2200" i="1" dirty="0" smtClean="0">
                <a:solidFill>
                  <a:srgbClr val="FF0000"/>
                </a:solidFill>
                <a:latin typeface="Helvetica"/>
                <a:cs typeface="Helvetica"/>
              </a:rPr>
              <a:t>DANGER</a:t>
            </a:r>
            <a:r>
              <a:rPr lang="en-GB" sz="2200" dirty="0" smtClean="0">
                <a:latin typeface="Helvetica"/>
                <a:cs typeface="Helvetica"/>
              </a:rPr>
              <a:t>’ tape. This is used to cordon off areas where machinery is used or anywhere there is a potential hazard.</a:t>
            </a: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endParaRPr lang="en-GB" sz="24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15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3" name="Picture 2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209800" y="2209800"/>
            <a:ext cx="6369125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latin typeface="Helvetica"/>
                <a:cs typeface="Helvetica"/>
              </a:rPr>
              <a:t>Now your teacher will go over the Design Technology departments Health and </a:t>
            </a:r>
            <a:r>
              <a:rPr lang="en-GB" sz="2400" smtClean="0">
                <a:latin typeface="Helvetica"/>
                <a:cs typeface="Helvetica"/>
              </a:rPr>
              <a:t>Safety Contract</a:t>
            </a:r>
            <a:r>
              <a:rPr lang="en-GB" sz="2400" dirty="0" smtClean="0">
                <a:latin typeface="Helvetica"/>
                <a:cs typeface="Helvetica"/>
              </a:rPr>
              <a:t>. This </a:t>
            </a:r>
            <a:r>
              <a:rPr lang="en-GB" sz="2400" i="1" dirty="0" smtClean="0">
                <a:solidFill>
                  <a:srgbClr val="FF0000"/>
                </a:solidFill>
                <a:latin typeface="Helvetica"/>
                <a:cs typeface="Helvetica"/>
              </a:rPr>
              <a:t>MUST</a:t>
            </a:r>
            <a:r>
              <a:rPr lang="en-GB" sz="2400" dirty="0" smtClean="0">
                <a:latin typeface="Helvetica"/>
                <a:cs typeface="Helvetica"/>
              </a:rPr>
              <a:t> be signed by all pupils before any practical work can be undertaken.</a:t>
            </a: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4351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595</Words>
  <Application>Microsoft Office PowerPoint</Application>
  <PresentationFormat>On-screen Show (4:3)</PresentationFormat>
  <Paragraphs>70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PowerPoint Presentation</vt:lpstr>
      <vt:lpstr>Practical Metalworking</vt:lpstr>
      <vt:lpstr>Workshop Rules and Precautions</vt:lpstr>
      <vt:lpstr>Workshop Rules and Precautions</vt:lpstr>
      <vt:lpstr>Workshop Rules and Precautions</vt:lpstr>
      <vt:lpstr>Workshop Rules and Precautions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Plastics</dc:title>
  <dc:creator>LCampbell</dc:creator>
  <cp:lastModifiedBy>AuchAcSzumlakowskiJ</cp:lastModifiedBy>
  <cp:revision>180</cp:revision>
  <dcterms:created xsi:type="dcterms:W3CDTF">2006-08-16T00:00:00Z</dcterms:created>
  <dcterms:modified xsi:type="dcterms:W3CDTF">2019-12-19T09:11:35Z</dcterms:modified>
</cp:coreProperties>
</file>