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60" r:id="rId5"/>
    <p:sldId id="261" r:id="rId6"/>
    <p:sldId id="262" r:id="rId7"/>
    <p:sldId id="263" r:id="rId8"/>
    <p:sldId id="264" r:id="rId9"/>
    <p:sldId id="265" r:id="rId10"/>
    <p:sldId id="31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5" r:id="rId55"/>
    <p:sldId id="309" r:id="rId56"/>
    <p:sldId id="310" r:id="rId57"/>
    <p:sldId id="311" r:id="rId58"/>
    <p:sldId id="312" r:id="rId59"/>
    <p:sldId id="31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51" d="100"/>
          <a:sy n="51" d="100"/>
        </p:scale>
        <p:origin x="9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F6405-35FA-4418-A48D-66064412DF47}" type="datetimeFigureOut">
              <a:rPr lang="en-GB" smtClean="0"/>
              <a:pPr/>
              <a:t>05/12/2019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FD2A4-F158-485A-B40E-322AA9A3EC2D}" type="slidenum">
              <a:rPr lang="en-GB" smtClean="0"/>
              <a:pPr/>
              <a:t>‹#›</a:t>
            </a:fld>
            <a:endParaRPr lang="en-GB" dirty="0"/>
          </a:p>
        </p:txBody>
      </p:sp>
    </p:spTree>
    <p:extLst>
      <p:ext uri="{BB962C8B-B14F-4D97-AF65-F5344CB8AC3E}">
        <p14:creationId xmlns:p14="http://schemas.microsoft.com/office/powerpoint/2010/main" val="207682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we look at the construction of a magazine layout, the </a:t>
            </a:r>
            <a:r>
              <a:rPr lang="en-GB" sz="1200" b="1" kern="1200" dirty="0" smtClean="0">
                <a:solidFill>
                  <a:schemeClr val="tx1"/>
                </a:solidFill>
                <a:effectLst/>
                <a:latin typeface="+mn-lt"/>
                <a:ea typeface="+mn-ea"/>
                <a:cs typeface="+mn-cs"/>
              </a:rPr>
              <a:t>elements </a:t>
            </a:r>
            <a:r>
              <a:rPr lang="en-GB" sz="1200" kern="1200" dirty="0" smtClean="0">
                <a:solidFill>
                  <a:schemeClr val="tx1"/>
                </a:solidFill>
                <a:effectLst/>
                <a:latin typeface="+mn-lt"/>
                <a:ea typeface="+mn-ea"/>
                <a:cs typeface="+mn-cs"/>
              </a:rPr>
              <a:t>are the building blocks such as the images, graphics, lines, colour etc. being placed on the layout.</a:t>
            </a: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principles</a:t>
            </a:r>
            <a:r>
              <a:rPr lang="en-GB" sz="1200" kern="1200" dirty="0" smtClean="0">
                <a:solidFill>
                  <a:schemeClr val="tx1"/>
                </a:solidFill>
                <a:effectLst/>
                <a:latin typeface="+mn-lt"/>
                <a:ea typeface="+mn-ea"/>
                <a:cs typeface="+mn-cs"/>
              </a:rPr>
              <a:t> are the </a:t>
            </a:r>
            <a:r>
              <a:rPr lang="en-GB" sz="1200" b="1" u="sng" kern="1200" dirty="0" smtClean="0">
                <a:solidFill>
                  <a:schemeClr val="tx1"/>
                </a:solidFill>
                <a:effectLst/>
                <a:latin typeface="+mn-lt"/>
                <a:ea typeface="+mn-ea"/>
                <a:cs typeface="+mn-cs"/>
              </a:rPr>
              <a:t>WAY</a:t>
            </a:r>
            <a:r>
              <a:rPr lang="en-GB" sz="1200" kern="1200" dirty="0" smtClean="0">
                <a:solidFill>
                  <a:schemeClr val="tx1"/>
                </a:solidFill>
                <a:effectLst/>
                <a:latin typeface="+mn-lt"/>
                <a:ea typeface="+mn-ea"/>
                <a:cs typeface="+mn-cs"/>
              </a:rPr>
              <a:t> in which there placed on the layout.</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a:t>
            </a:fld>
            <a:endParaRPr lang="en-GB" dirty="0"/>
          </a:p>
        </p:txBody>
      </p:sp>
    </p:spTree>
    <p:extLst>
      <p:ext uri="{BB962C8B-B14F-4D97-AF65-F5344CB8AC3E}">
        <p14:creationId xmlns:p14="http://schemas.microsoft.com/office/powerpoint/2010/main" val="77668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Contrast adds interest to the page and provides a means of emphasising what is important or directing the reader's eye. On a page without contrast, the reader doesn't know where to look first or what is important.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Contrast makes a page more interesting so the reader is more apt to pay attention to what is on the page. Contrast aids readability by making headlines and subheadings stand out. Contrast shows what is important by making smaller or lighter elements recede on the page to allow other elements to take centre stage.</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29</a:t>
            </a:fld>
            <a:endParaRPr lang="en-GB" dirty="0"/>
          </a:p>
        </p:txBody>
      </p:sp>
    </p:spTree>
    <p:extLst>
      <p:ext uri="{BB962C8B-B14F-4D97-AF65-F5344CB8AC3E}">
        <p14:creationId xmlns:p14="http://schemas.microsoft.com/office/powerpoint/2010/main" val="421416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Contrast adds interest to the page and provides a means of emphasising what is important or directing the reader's eye. On a page without contrast, the reader doesn't know where to look first or what is important.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Contrast makes a page more interesting so the reader is more apt to pay attention to what is on the page. Contrast aids readability by making headlines and subheadings stand out. Contrast shows what is important by making smaller or lighter elements recede on the page to allow other elements to take centre stage.</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30</a:t>
            </a:fld>
            <a:endParaRPr lang="en-GB" dirty="0"/>
          </a:p>
        </p:txBody>
      </p:sp>
    </p:spTree>
    <p:extLst>
      <p:ext uri="{BB962C8B-B14F-4D97-AF65-F5344CB8AC3E}">
        <p14:creationId xmlns:p14="http://schemas.microsoft.com/office/powerpoint/2010/main" val="65717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Contrast adds interest to the page and provides a means of emphasising what is important or directing the reader's eye. On a page without contrast, the reader doesn't know where to look first or what is important.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Contrast makes a page more interesting so the reader is more apt to pay attention to what is on the page. Contrast aids readability by making headlines and subheadings stand out. Contrast shows what is important by making smaller or lighter elements recede on the page to allow other elements to take centre stage.</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31</a:t>
            </a:fld>
            <a:endParaRPr lang="en-GB" dirty="0"/>
          </a:p>
        </p:txBody>
      </p:sp>
    </p:spTree>
    <p:extLst>
      <p:ext uri="{BB962C8B-B14F-4D97-AF65-F5344CB8AC3E}">
        <p14:creationId xmlns:p14="http://schemas.microsoft.com/office/powerpoint/2010/main" val="425502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Depending on how far you take this, you can create a very extreme level of contrast to attract more attention to an area. For instance, if you have a layout where all of the elements are made up of rectangles, but right in the middle there’s a circle, the viewer’s attention is going to go directly to the circle because it’s different from the rest of the elements.</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32</a:t>
            </a:fld>
            <a:endParaRPr lang="en-GB" dirty="0"/>
          </a:p>
        </p:txBody>
      </p:sp>
    </p:spTree>
    <p:extLst>
      <p:ext uri="{BB962C8B-B14F-4D97-AF65-F5344CB8AC3E}">
        <p14:creationId xmlns:p14="http://schemas.microsoft.com/office/powerpoint/2010/main" val="77480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layout example above, you can see a great representation of contrast between type. While there’s really only two different typefaces used in the design, there’s a great contrast between both type and colour.</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33</a:t>
            </a:fld>
            <a:endParaRPr lang="en-GB" dirty="0"/>
          </a:p>
        </p:txBody>
      </p:sp>
    </p:spTree>
    <p:extLst>
      <p:ext uri="{BB962C8B-B14F-4D97-AF65-F5344CB8AC3E}">
        <p14:creationId xmlns:p14="http://schemas.microsoft.com/office/powerpoint/2010/main" val="244325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Contrast is one of the most important principles in design, and it goes much further than just light and dark colour values. All these elements of contrast should work together in a layout or publication to help achieve the final look. Keep in mind that not everything needs a huge level of contrast to where it punches you in the face; it can be subtle.</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34</a:t>
            </a:fld>
            <a:endParaRPr lang="en-GB" dirty="0"/>
          </a:p>
        </p:txBody>
      </p:sp>
    </p:spTree>
    <p:extLst>
      <p:ext uri="{BB962C8B-B14F-4D97-AF65-F5344CB8AC3E}">
        <p14:creationId xmlns:p14="http://schemas.microsoft.com/office/powerpoint/2010/main" val="383686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whole look and feel of a publication can be easily affected if </a:t>
            </a:r>
            <a:r>
              <a:rPr lang="en-GB" sz="1200" b="1" kern="1200" dirty="0" smtClean="0">
                <a:solidFill>
                  <a:schemeClr val="tx1"/>
                </a:solidFill>
                <a:effectLst/>
                <a:latin typeface="+mn-lt"/>
                <a:ea typeface="+mn-ea"/>
                <a:cs typeface="+mn-cs"/>
              </a:rPr>
              <a:t>typography</a:t>
            </a:r>
            <a:r>
              <a:rPr lang="en-GB" sz="1200" kern="1200" dirty="0" smtClean="0">
                <a:solidFill>
                  <a:schemeClr val="tx1"/>
                </a:solidFill>
                <a:effectLst/>
                <a:latin typeface="+mn-lt"/>
                <a:ea typeface="+mn-ea"/>
                <a:cs typeface="+mn-cs"/>
              </a:rPr>
              <a:t> has been effectively considered, the simplest task of changing the font can make a publication seem more at attractive to a particular target market i.e. modern vs traditional values.</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42</a:t>
            </a:fld>
            <a:endParaRPr lang="en-GB" dirty="0"/>
          </a:p>
        </p:txBody>
      </p:sp>
    </p:spTree>
    <p:extLst>
      <p:ext uri="{BB962C8B-B14F-4D97-AF65-F5344CB8AC3E}">
        <p14:creationId xmlns:p14="http://schemas.microsoft.com/office/powerpoint/2010/main" val="336543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Colour theory is a science in itself. Studying how colours affect different people, either individually or as a group, is something some people build their careers on. And there’s a lot to it. Something as simple as changing the exact </a:t>
            </a:r>
            <a:r>
              <a:rPr lang="en-GB" sz="1200" b="1" kern="1200" dirty="0" smtClean="0">
                <a:solidFill>
                  <a:schemeClr val="tx1"/>
                </a:solidFill>
                <a:effectLst/>
                <a:latin typeface="+mn-lt"/>
                <a:ea typeface="+mn-ea"/>
                <a:cs typeface="+mn-cs"/>
              </a:rPr>
              <a:t>hue</a:t>
            </a:r>
            <a:r>
              <a:rPr lang="en-GB" sz="1200" kern="1200" dirty="0" smtClean="0">
                <a:solidFill>
                  <a:schemeClr val="tx1"/>
                </a:solidFill>
                <a:effectLst/>
                <a:latin typeface="+mn-lt"/>
                <a:ea typeface="+mn-ea"/>
                <a:cs typeface="+mn-cs"/>
              </a:rPr>
              <a:t> or </a:t>
            </a:r>
            <a:r>
              <a:rPr lang="en-GB" sz="1200" b="1" kern="1200" dirty="0" smtClean="0">
                <a:solidFill>
                  <a:schemeClr val="tx1"/>
                </a:solidFill>
                <a:effectLst/>
                <a:latin typeface="+mn-lt"/>
                <a:ea typeface="+mn-ea"/>
                <a:cs typeface="+mn-cs"/>
              </a:rPr>
              <a:t>saturation</a:t>
            </a:r>
            <a:r>
              <a:rPr lang="en-GB" sz="1200" kern="1200" dirty="0" smtClean="0">
                <a:solidFill>
                  <a:schemeClr val="tx1"/>
                </a:solidFill>
                <a:effectLst/>
                <a:latin typeface="+mn-lt"/>
                <a:ea typeface="+mn-ea"/>
                <a:cs typeface="+mn-cs"/>
              </a:rPr>
              <a:t> of a colour can evoke a completely different feeling. Cultural differences mean that something that’s happy and uplifting in one country can be depressing in another.  For example, in China, red is the colour of prosperity and happiness. It can also be used to attract good luck. In other eastern cultures, red is worn by brides on their wedding days. In South Africa, however, red is the colour of mourning.</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49</a:t>
            </a:fld>
            <a:endParaRPr lang="en-GB" dirty="0"/>
          </a:p>
        </p:txBody>
      </p:sp>
    </p:spTree>
    <p:extLst>
      <p:ext uri="{BB962C8B-B14F-4D97-AF65-F5344CB8AC3E}">
        <p14:creationId xmlns:p14="http://schemas.microsoft.com/office/powerpoint/2010/main" val="221827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value is </a:t>
            </a:r>
            <a:r>
              <a:rPr lang="en-GB" sz="1200" b="1" kern="1200" dirty="0" smtClean="0">
                <a:solidFill>
                  <a:schemeClr val="tx1"/>
                </a:solidFill>
                <a:effectLst/>
                <a:latin typeface="+mn-lt"/>
                <a:ea typeface="+mn-ea"/>
                <a:cs typeface="+mn-cs"/>
              </a:rPr>
              <a:t>lighter</a:t>
            </a:r>
            <a:r>
              <a:rPr lang="en-GB" sz="1200" kern="1200" dirty="0" smtClean="0">
                <a:solidFill>
                  <a:schemeClr val="tx1"/>
                </a:solidFill>
                <a:effectLst/>
                <a:latin typeface="+mn-lt"/>
                <a:ea typeface="+mn-ea"/>
                <a:cs typeface="+mn-cs"/>
              </a:rPr>
              <a:t> in </a:t>
            </a:r>
            <a:r>
              <a:rPr lang="en-GB" sz="1200" b="1" i="1" kern="1200" dirty="0" smtClean="0">
                <a:solidFill>
                  <a:schemeClr val="tx1"/>
                </a:solidFill>
                <a:effectLst/>
                <a:latin typeface="+mn-lt"/>
                <a:ea typeface="+mn-ea"/>
                <a:cs typeface="+mn-cs"/>
              </a:rPr>
              <a:t>Example 1</a:t>
            </a:r>
            <a:r>
              <a:rPr lang="en-GB" sz="1200" kern="1200" dirty="0" smtClean="0">
                <a:solidFill>
                  <a:schemeClr val="tx1"/>
                </a:solidFill>
                <a:effectLst/>
                <a:latin typeface="+mn-lt"/>
                <a:ea typeface="+mn-ea"/>
                <a:cs typeface="+mn-cs"/>
              </a:rPr>
              <a:t>, however, there is change in value in the first line in the headline.  This creates </a:t>
            </a:r>
            <a:r>
              <a:rPr lang="en-GB" sz="1200" b="1" kern="1200" dirty="0" smtClean="0">
                <a:solidFill>
                  <a:schemeClr val="tx1"/>
                </a:solidFill>
                <a:effectLst/>
                <a:latin typeface="+mn-lt"/>
                <a:ea typeface="+mn-ea"/>
                <a:cs typeface="+mn-cs"/>
              </a:rPr>
              <a:t>emphasis</a:t>
            </a:r>
            <a:r>
              <a:rPr lang="en-GB" sz="1200" kern="1200" dirty="0" smtClean="0">
                <a:solidFill>
                  <a:schemeClr val="tx1"/>
                </a:solidFill>
                <a:effectLst/>
                <a:latin typeface="+mn-lt"/>
                <a:ea typeface="+mn-ea"/>
                <a:cs typeface="+mn-cs"/>
              </a:rPr>
              <a:t> on the headline drawing the attention to the reader.  Example 2 highlights a design with a </a:t>
            </a:r>
            <a:r>
              <a:rPr lang="en-GB" sz="1200" b="1" kern="1200" dirty="0" smtClean="0">
                <a:solidFill>
                  <a:schemeClr val="tx1"/>
                </a:solidFill>
                <a:effectLst/>
                <a:latin typeface="+mn-lt"/>
                <a:ea typeface="+mn-ea"/>
                <a:cs typeface="+mn-cs"/>
              </a:rPr>
              <a:t>darker</a:t>
            </a:r>
            <a:r>
              <a:rPr lang="en-GB" sz="1200" kern="1200" dirty="0" smtClean="0">
                <a:solidFill>
                  <a:schemeClr val="tx1"/>
                </a:solidFill>
                <a:effectLst/>
                <a:latin typeface="+mn-lt"/>
                <a:ea typeface="+mn-ea"/>
                <a:cs typeface="+mn-cs"/>
              </a:rPr>
              <a:t> value, the dark background creates </a:t>
            </a:r>
            <a:r>
              <a:rPr lang="en-GB" sz="1200" b="1" kern="1200" dirty="0" smtClean="0">
                <a:solidFill>
                  <a:schemeClr val="tx1"/>
                </a:solidFill>
                <a:effectLst/>
                <a:latin typeface="+mn-lt"/>
                <a:ea typeface="+mn-ea"/>
                <a:cs typeface="+mn-cs"/>
              </a:rPr>
              <a:t>contrast</a:t>
            </a:r>
            <a:r>
              <a:rPr lang="en-GB" sz="1200" kern="1200" dirty="0" smtClean="0">
                <a:solidFill>
                  <a:schemeClr val="tx1"/>
                </a:solidFill>
                <a:effectLst/>
                <a:latin typeface="+mn-lt"/>
                <a:ea typeface="+mn-ea"/>
                <a:cs typeface="+mn-cs"/>
              </a:rPr>
              <a:t> with the body text, making the main content stand out.</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57</a:t>
            </a:fld>
            <a:endParaRPr lang="en-GB" dirty="0"/>
          </a:p>
        </p:txBody>
      </p:sp>
    </p:spTree>
    <p:extLst>
      <p:ext uri="{BB962C8B-B14F-4D97-AF65-F5344CB8AC3E}">
        <p14:creationId xmlns:p14="http://schemas.microsoft.com/office/powerpoint/2010/main" val="57704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images above show how Depth can be created in some example above, using </a:t>
            </a:r>
            <a:r>
              <a:rPr lang="en-GB" sz="1200" b="1" kern="1200" dirty="0" smtClean="0">
                <a:solidFill>
                  <a:schemeClr val="tx1"/>
                </a:solidFill>
                <a:effectLst/>
                <a:latin typeface="+mn-lt"/>
                <a:ea typeface="+mn-ea"/>
                <a:cs typeface="+mn-cs"/>
              </a:rPr>
              <a:t>drop shadow</a:t>
            </a:r>
            <a:r>
              <a:rPr lang="en-GB" sz="1200" kern="1200" dirty="0" smtClean="0">
                <a:solidFill>
                  <a:schemeClr val="tx1"/>
                </a:solidFill>
                <a:effectLst/>
                <a:latin typeface="+mn-lt"/>
                <a:ea typeface="+mn-ea"/>
                <a:cs typeface="+mn-cs"/>
              </a:rPr>
              <a:t> of the phone, </a:t>
            </a:r>
            <a:r>
              <a:rPr lang="en-GB" sz="1200" b="1" kern="1200" dirty="0" smtClean="0">
                <a:solidFill>
                  <a:schemeClr val="tx1"/>
                </a:solidFill>
                <a:effectLst/>
                <a:latin typeface="+mn-lt"/>
                <a:ea typeface="+mn-ea"/>
                <a:cs typeface="+mn-cs"/>
              </a:rPr>
              <a:t>layering </a:t>
            </a:r>
            <a:r>
              <a:rPr lang="en-GB" sz="1200" kern="1200" dirty="0" smtClean="0">
                <a:solidFill>
                  <a:schemeClr val="tx1"/>
                </a:solidFill>
                <a:effectLst/>
                <a:latin typeface="+mn-lt"/>
                <a:ea typeface="+mn-ea"/>
                <a:cs typeface="+mn-cs"/>
              </a:rPr>
              <a:t>objects on top of another image and also layering on top of </a:t>
            </a:r>
            <a:r>
              <a:rPr lang="en-GB" sz="1200" b="1" kern="1200" dirty="0" smtClean="0">
                <a:solidFill>
                  <a:schemeClr val="tx1"/>
                </a:solidFill>
                <a:effectLst/>
                <a:latin typeface="+mn-lt"/>
                <a:ea typeface="+mn-ea"/>
                <a:cs typeface="+mn-cs"/>
              </a:rPr>
              <a:t>colour </a:t>
            </a:r>
            <a:r>
              <a:rPr lang="en-GB" sz="1200" kern="1200" dirty="0" smtClean="0">
                <a:solidFill>
                  <a:schemeClr val="tx1"/>
                </a:solidFill>
                <a:effectLst/>
                <a:latin typeface="+mn-lt"/>
                <a:ea typeface="+mn-ea"/>
                <a:cs typeface="+mn-cs"/>
              </a:rPr>
              <a:t>background.</a:t>
            </a:r>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10</a:t>
            </a:fld>
            <a:endParaRPr lang="en-GB" dirty="0"/>
          </a:p>
        </p:txBody>
      </p:sp>
    </p:spTree>
    <p:extLst>
      <p:ext uri="{BB962C8B-B14F-4D97-AF65-F5344CB8AC3E}">
        <p14:creationId xmlns:p14="http://schemas.microsoft.com/office/powerpoint/2010/main" val="255171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Typography</a:t>
            </a:r>
            <a:r>
              <a:rPr lang="en-GB" sz="1200" kern="1200" dirty="0" smtClean="0">
                <a:solidFill>
                  <a:schemeClr val="tx1"/>
                </a:solidFill>
                <a:effectLst/>
                <a:latin typeface="+mn-lt"/>
                <a:ea typeface="+mn-ea"/>
                <a:cs typeface="+mn-cs"/>
              </a:rPr>
              <a:t> used within the document remains the same with the </a:t>
            </a:r>
            <a:r>
              <a:rPr lang="en-GB" sz="1200" b="1" kern="1200" dirty="0" smtClean="0">
                <a:solidFill>
                  <a:schemeClr val="tx1"/>
                </a:solidFill>
                <a:effectLst/>
                <a:latin typeface="+mn-lt"/>
                <a:ea typeface="+mn-ea"/>
                <a:cs typeface="+mn-cs"/>
              </a:rPr>
              <a:t>Headings</a:t>
            </a:r>
            <a:r>
              <a:rPr lang="en-GB" sz="1200" kern="1200" dirty="0" smtClean="0">
                <a:solidFill>
                  <a:schemeClr val="tx1"/>
                </a:solidFill>
                <a:effectLst/>
                <a:latin typeface="+mn-lt"/>
                <a:ea typeface="+mn-ea"/>
                <a:cs typeface="+mn-cs"/>
              </a:rPr>
              <a:t> only differing in font size but again is repeated through the publication.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layout structure is the same from 1 page to another with each page having roughly the same amount of </a:t>
            </a:r>
            <a:r>
              <a:rPr lang="en-GB" sz="1200" b="1" i="1" kern="1200" dirty="0" smtClean="0">
                <a:solidFill>
                  <a:schemeClr val="tx1"/>
                </a:solidFill>
                <a:effectLst/>
                <a:latin typeface="+mn-lt"/>
                <a:ea typeface="+mn-ea"/>
                <a:cs typeface="+mn-cs"/>
              </a:rPr>
              <a:t>white space</a:t>
            </a:r>
            <a:r>
              <a:rPr lang="en-GB" sz="1200" kern="1200" dirty="0" smtClean="0">
                <a:solidFill>
                  <a:schemeClr val="tx1"/>
                </a:solidFill>
                <a:effectLst/>
                <a:latin typeface="+mn-lt"/>
                <a:ea typeface="+mn-ea"/>
                <a:cs typeface="+mn-cs"/>
              </a:rPr>
              <a:t> at the top and bottom.</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12</a:t>
            </a:fld>
            <a:endParaRPr lang="en-GB" dirty="0"/>
          </a:p>
        </p:txBody>
      </p:sp>
    </p:spTree>
    <p:extLst>
      <p:ext uri="{BB962C8B-B14F-4D97-AF65-F5344CB8AC3E}">
        <p14:creationId xmlns:p14="http://schemas.microsoft.com/office/powerpoint/2010/main" val="160879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13</a:t>
            </a:fld>
            <a:endParaRPr lang="en-GB" dirty="0"/>
          </a:p>
        </p:txBody>
      </p:sp>
    </p:spTree>
    <p:extLst>
      <p:ext uri="{BB962C8B-B14F-4D97-AF65-F5344CB8AC3E}">
        <p14:creationId xmlns:p14="http://schemas.microsoft.com/office/powerpoint/2010/main" val="85036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Left / Right Aligned 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informal</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used in everyday use compared to justified text.  The left over space at the opposite end of alignment adds an element of white space.  Left aligned text is easier to work with and requires less time, attention and tweaking from the designer to make it look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Centred text is mainly used for headings but can be used for more creative text structures with a number of possible layouts.  Centred text also helps to create rhythm allowing the reader to follow a pace of reading, often seen in poems. </a:t>
            </a:r>
          </a:p>
          <a:p>
            <a:endParaRPr lang="en-GB" dirty="0" smtClean="0"/>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formal</a:t>
            </a:r>
            <a:r>
              <a:rPr lang="en-GB" sz="1200" kern="1200" dirty="0" smtClean="0">
                <a:solidFill>
                  <a:schemeClr val="tx1"/>
                </a:solidFill>
                <a:effectLst/>
                <a:latin typeface="+mn-lt"/>
                <a:ea typeface="+mn-ea"/>
                <a:cs typeface="+mn-cs"/>
              </a:rPr>
              <a:t>, less friendly than left aligned text.  Justified text allows the designer to have more characters per line, packing more into the same space than left aligned text would have used. </a:t>
            </a:r>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15</a:t>
            </a:fld>
            <a:endParaRPr lang="en-GB" dirty="0"/>
          </a:p>
        </p:txBody>
      </p:sp>
    </p:spTree>
    <p:extLst>
      <p:ext uri="{BB962C8B-B14F-4D97-AF65-F5344CB8AC3E}">
        <p14:creationId xmlns:p14="http://schemas.microsoft.com/office/powerpoint/2010/main" val="391638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Left / Right Aligned 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informal</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used in everyday use compared to justified text.  The left over space at the opposite end of alignment adds an element of white space.  Left aligned text is easier to work with and requires less time, attention and tweaking from the designer to make it look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Centred text is mainly used for headings but can be used for more creative text structures with a number of possible layouts.  Centred text also helps to create rhythm allowing the reader to follow a pace of reading, often seen in poems. </a:t>
            </a:r>
          </a:p>
          <a:p>
            <a:endParaRPr lang="en-GB" dirty="0" smtClean="0"/>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formal</a:t>
            </a:r>
            <a:r>
              <a:rPr lang="en-GB" sz="1200" kern="1200" dirty="0" smtClean="0">
                <a:solidFill>
                  <a:schemeClr val="tx1"/>
                </a:solidFill>
                <a:effectLst/>
                <a:latin typeface="+mn-lt"/>
                <a:ea typeface="+mn-ea"/>
                <a:cs typeface="+mn-cs"/>
              </a:rPr>
              <a:t>, less friendly than left aligned text.  Justified text allows the designer to have more characters per line, packing more into the same space than left aligned text would have used. </a:t>
            </a:r>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16</a:t>
            </a:fld>
            <a:endParaRPr lang="en-GB" dirty="0"/>
          </a:p>
        </p:txBody>
      </p:sp>
    </p:spTree>
    <p:extLst>
      <p:ext uri="{BB962C8B-B14F-4D97-AF65-F5344CB8AC3E}">
        <p14:creationId xmlns:p14="http://schemas.microsoft.com/office/powerpoint/2010/main" val="328282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Left / Right Aligned 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informal</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used in everyday use compared to justified text.  The left over space at the opposite end of alignment adds an element of white space.  Left aligned text is easier to work with and requires less time, attention and tweaking from the designer to make it look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Centred text is mainly used for headings but can be used for more creative text structures with a number of possible layouts.  Centred text also helps to create rhythm allowing the reader to follow a pace of reading, often seen in poems. </a:t>
            </a:r>
          </a:p>
          <a:p>
            <a:endParaRPr lang="en-GB" dirty="0" smtClean="0"/>
          </a:p>
          <a:p>
            <a:r>
              <a:rPr lang="en-GB" sz="1200" kern="1200" dirty="0" smtClean="0">
                <a:solidFill>
                  <a:schemeClr val="tx1"/>
                </a:solidFill>
                <a:effectLst/>
                <a:latin typeface="+mn-lt"/>
                <a:ea typeface="+mn-ea"/>
                <a:cs typeface="+mn-cs"/>
              </a:rPr>
              <a:t>Often considered more </a:t>
            </a:r>
            <a:r>
              <a:rPr lang="en-GB" sz="1200" b="1" i="1" u="sng" kern="1200" dirty="0" smtClean="0">
                <a:solidFill>
                  <a:schemeClr val="tx1"/>
                </a:solidFill>
                <a:effectLst/>
                <a:latin typeface="+mn-lt"/>
                <a:ea typeface="+mn-ea"/>
                <a:cs typeface="+mn-cs"/>
              </a:rPr>
              <a:t>formal</a:t>
            </a:r>
            <a:r>
              <a:rPr lang="en-GB" sz="1200" kern="1200" dirty="0" smtClean="0">
                <a:solidFill>
                  <a:schemeClr val="tx1"/>
                </a:solidFill>
                <a:effectLst/>
                <a:latin typeface="+mn-lt"/>
                <a:ea typeface="+mn-ea"/>
                <a:cs typeface="+mn-cs"/>
              </a:rPr>
              <a:t>, less friendly than left aligned text.  Justified text allows the designer to have more characters per line, packing more into the same space than left aligned text would have used. </a:t>
            </a:r>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17</a:t>
            </a:fld>
            <a:endParaRPr lang="en-GB" dirty="0"/>
          </a:p>
        </p:txBody>
      </p:sp>
    </p:spTree>
    <p:extLst>
      <p:ext uri="{BB962C8B-B14F-4D97-AF65-F5344CB8AC3E}">
        <p14:creationId xmlns:p14="http://schemas.microsoft.com/office/powerpoint/2010/main" val="267819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Contrast adds interest to the page and provides a means of emphasising what is important or directing the reader's eye. On a page without contrast, the reader doesn't know where to look first or what is important.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Contrast makes a page more interesting so the reader is more apt to pay attention to what is on the page. Contrast aids readability by making headlines and subheadings stand out. Contrast shows what is important by making smaller or lighter elements recede on the page to allow other elements to take centre stage.</a:t>
            </a:r>
          </a:p>
          <a:p>
            <a:endParaRPr lang="en-GB" dirty="0"/>
          </a:p>
        </p:txBody>
      </p:sp>
      <p:sp>
        <p:nvSpPr>
          <p:cNvPr id="4" name="Slide Number Placeholder 3"/>
          <p:cNvSpPr>
            <a:spLocks noGrp="1"/>
          </p:cNvSpPr>
          <p:nvPr>
            <p:ph type="sldNum" sz="quarter" idx="10"/>
          </p:nvPr>
        </p:nvSpPr>
        <p:spPr/>
        <p:txBody>
          <a:bodyPr/>
          <a:lstStyle/>
          <a:p>
            <a:fld id="{64AFD2A4-F158-485A-B40E-322AA9A3EC2D}" type="slidenum">
              <a:rPr lang="en-GB" smtClean="0"/>
              <a:pPr/>
              <a:t>28</a:t>
            </a:fld>
            <a:endParaRPr lang="en-GB" dirty="0"/>
          </a:p>
        </p:txBody>
      </p:sp>
    </p:spTree>
    <p:extLst>
      <p:ext uri="{BB962C8B-B14F-4D97-AF65-F5344CB8AC3E}">
        <p14:creationId xmlns:p14="http://schemas.microsoft.com/office/powerpoint/2010/main" val="2844862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8389" b="2622"/>
          <a:stretch/>
        </p:blipFill>
        <p:spPr>
          <a:xfrm>
            <a:off x="0" y="6241550"/>
            <a:ext cx="12192000" cy="616450"/>
          </a:xfrm>
          <a:prstGeom prst="rect">
            <a:avLst/>
          </a:prstGeom>
        </p:spPr>
      </p:pic>
      <p:sp>
        <p:nvSpPr>
          <p:cNvPr id="9" name="Rectangle 8"/>
          <p:cNvSpPr/>
          <p:nvPr userDrawn="1"/>
        </p:nvSpPr>
        <p:spPr>
          <a:xfrm>
            <a:off x="2523477" y="6154191"/>
            <a:ext cx="6960110" cy="769441"/>
          </a:xfrm>
          <a:prstGeom prst="rect">
            <a:avLst/>
          </a:prstGeom>
          <a:noFill/>
        </p:spPr>
        <p:txBody>
          <a:bodyPr wrap="none" lIns="91440" tIns="45720" rIns="91440" bIns="45720">
            <a:spAutoFit/>
          </a:bodyPr>
          <a:lstStyle/>
          <a:p>
            <a:pPr algn="ct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Design</a:t>
            </a:r>
            <a:r>
              <a:rPr lang="en-US" sz="4400" b="1" cap="none" spc="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Elements &amp; Principles</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Text Placeholder 11"/>
          <p:cNvSpPr>
            <a:spLocks noGrp="1"/>
          </p:cNvSpPr>
          <p:nvPr>
            <p:ph type="body" sz="quarter" idx="13"/>
          </p:nvPr>
        </p:nvSpPr>
        <p:spPr>
          <a:xfrm>
            <a:off x="184150" y="213307"/>
            <a:ext cx="7969250" cy="831850"/>
          </a:xfrm>
        </p:spPr>
        <p:txBody>
          <a:bodyPr/>
          <a:lstStyle>
            <a:lvl1pPr marL="0" indent="0">
              <a:buNone/>
              <a:defRPr b="1" i="1"/>
            </a:lvl1pPr>
          </a:lstStyle>
          <a:p>
            <a:pPr lvl="0"/>
            <a:r>
              <a:rPr lang="en-US" dirty="0" smtClean="0"/>
              <a:t>Click to edit Master text styles</a:t>
            </a:r>
          </a:p>
        </p:txBody>
      </p:sp>
    </p:spTree>
    <p:extLst>
      <p:ext uri="{BB962C8B-B14F-4D97-AF65-F5344CB8AC3E}">
        <p14:creationId xmlns:p14="http://schemas.microsoft.com/office/powerpoint/2010/main" val="26356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223305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267595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12259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8389" b="2622"/>
          <a:stretch/>
        </p:blipFill>
        <p:spPr>
          <a:xfrm>
            <a:off x="0" y="6241550"/>
            <a:ext cx="12192000" cy="616450"/>
          </a:xfrm>
          <a:prstGeom prst="rect">
            <a:avLst/>
          </a:prstGeom>
        </p:spPr>
      </p:pic>
      <p:sp>
        <p:nvSpPr>
          <p:cNvPr id="8" name="Rectangle 7"/>
          <p:cNvSpPr/>
          <p:nvPr userDrawn="1"/>
        </p:nvSpPr>
        <p:spPr>
          <a:xfrm>
            <a:off x="2523477" y="6154191"/>
            <a:ext cx="6960110" cy="769441"/>
          </a:xfrm>
          <a:prstGeom prst="rect">
            <a:avLst/>
          </a:prstGeom>
          <a:noFill/>
        </p:spPr>
        <p:txBody>
          <a:bodyPr wrap="none" lIns="91440" tIns="45720" rIns="91440" bIns="45720">
            <a:spAutoFit/>
          </a:bodyPr>
          <a:lstStyle/>
          <a:p>
            <a:pPr algn="ct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Design</a:t>
            </a:r>
            <a:r>
              <a:rPr lang="en-US" sz="4400" b="1" cap="none" spc="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Elements &amp; Principles</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 Placeholder 11"/>
          <p:cNvSpPr>
            <a:spLocks noGrp="1"/>
          </p:cNvSpPr>
          <p:nvPr>
            <p:ph type="body" sz="quarter" idx="13"/>
          </p:nvPr>
        </p:nvSpPr>
        <p:spPr>
          <a:xfrm>
            <a:off x="184150" y="213307"/>
            <a:ext cx="7969250" cy="831850"/>
          </a:xfrm>
        </p:spPr>
        <p:txBody>
          <a:bodyPr/>
          <a:lstStyle>
            <a:lvl1pPr marL="0" indent="0">
              <a:buNone/>
              <a:defRPr b="1" i="1"/>
            </a:lvl1pPr>
          </a:lstStyle>
          <a:p>
            <a:pPr lvl="0"/>
            <a:r>
              <a:rPr lang="en-US" dirty="0" smtClean="0"/>
              <a:t>Click to edit Master text styles</a:t>
            </a:r>
          </a:p>
        </p:txBody>
      </p:sp>
      <p:pic>
        <p:nvPicPr>
          <p:cNvPr id="2" name="Picture 1">
            <a:hlinkClick r:id="rId3" action="ppaction://hlinksldjump"/>
          </p:cNvPr>
          <p:cNvPicPr>
            <a:picLocks noChangeAspect="1"/>
          </p:cNvPicPr>
          <p:nvPr userDrawn="1"/>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1000" y="6241549"/>
            <a:ext cx="618429" cy="618429"/>
          </a:xfrm>
          <a:prstGeom prst="rect">
            <a:avLst/>
          </a:prstGeom>
        </p:spPr>
      </p:pic>
    </p:spTree>
    <p:extLst>
      <p:ext uri="{BB962C8B-B14F-4D97-AF65-F5344CB8AC3E}">
        <p14:creationId xmlns:p14="http://schemas.microsoft.com/office/powerpoint/2010/main" val="341853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8389" b="2622"/>
          <a:stretch/>
        </p:blipFill>
        <p:spPr>
          <a:xfrm>
            <a:off x="0" y="6241550"/>
            <a:ext cx="12192000" cy="616450"/>
          </a:xfrm>
          <a:prstGeom prst="rect">
            <a:avLst/>
          </a:prstGeom>
        </p:spPr>
      </p:pic>
      <p:sp>
        <p:nvSpPr>
          <p:cNvPr id="9" name="Rectangle 8"/>
          <p:cNvSpPr/>
          <p:nvPr userDrawn="1"/>
        </p:nvSpPr>
        <p:spPr>
          <a:xfrm>
            <a:off x="2523477" y="6154191"/>
            <a:ext cx="6960110" cy="769441"/>
          </a:xfrm>
          <a:prstGeom prst="rect">
            <a:avLst/>
          </a:prstGeom>
          <a:noFill/>
        </p:spPr>
        <p:txBody>
          <a:bodyPr wrap="none" lIns="91440" tIns="45720" rIns="91440" bIns="45720">
            <a:spAutoFit/>
          </a:bodyPr>
          <a:lstStyle/>
          <a:p>
            <a:pPr algn="ct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Design</a:t>
            </a:r>
            <a:r>
              <a:rPr lang="en-US" sz="4400" b="1" cap="none" spc="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Elements &amp; Principles</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Text Placeholder 11"/>
          <p:cNvSpPr>
            <a:spLocks noGrp="1"/>
          </p:cNvSpPr>
          <p:nvPr>
            <p:ph type="body" sz="quarter" idx="13"/>
          </p:nvPr>
        </p:nvSpPr>
        <p:spPr>
          <a:xfrm>
            <a:off x="184150" y="213307"/>
            <a:ext cx="7969250" cy="831850"/>
          </a:xfrm>
        </p:spPr>
        <p:txBody>
          <a:bodyPr/>
          <a:lstStyle>
            <a:lvl1pPr marL="0" indent="0">
              <a:buNone/>
              <a:defRPr b="1" i="1"/>
            </a:lvl1pPr>
          </a:lstStyle>
          <a:p>
            <a:pPr lvl="0"/>
            <a:r>
              <a:rPr lang="en-US" dirty="0" smtClean="0"/>
              <a:t>Click to edit Master text styles</a:t>
            </a:r>
          </a:p>
        </p:txBody>
      </p:sp>
    </p:spTree>
    <p:extLst>
      <p:ext uri="{BB962C8B-B14F-4D97-AF65-F5344CB8AC3E}">
        <p14:creationId xmlns:p14="http://schemas.microsoft.com/office/powerpoint/2010/main" val="5426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348811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190009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322286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44814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425821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203B4-41D9-42E5-BC9F-9FB173222FB9}" type="datetimeFigureOut">
              <a:rPr lang="en-GB" smtClean="0"/>
              <a:pPr/>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158772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203B4-41D9-42E5-BC9F-9FB173222FB9}" type="datetimeFigureOut">
              <a:rPr lang="en-GB" smtClean="0"/>
              <a:pPr/>
              <a:t>05/12/2019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950BA-D394-4A34-BF2C-FCE1487F98FE}" type="slidenum">
              <a:rPr lang="en-GB" smtClean="0"/>
              <a:pPr/>
              <a:t>‹#›</a:t>
            </a:fld>
            <a:endParaRPr lang="en-GB" dirty="0"/>
          </a:p>
        </p:txBody>
      </p:sp>
    </p:spTree>
    <p:extLst>
      <p:ext uri="{BB962C8B-B14F-4D97-AF65-F5344CB8AC3E}">
        <p14:creationId xmlns:p14="http://schemas.microsoft.com/office/powerpoint/2010/main" val="257945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slide" Target="slide49.xml"/><Relationship Id="rId3" Type="http://schemas.openxmlformats.org/officeDocument/2006/relationships/slide" Target="slide3.xml"/><Relationship Id="rId21" Type="http://schemas.openxmlformats.org/officeDocument/2006/relationships/image" Target="../media/image4.jpeg"/><Relationship Id="rId7" Type="http://schemas.openxmlformats.org/officeDocument/2006/relationships/slide" Target="slide13.xml"/><Relationship Id="rId12" Type="http://schemas.openxmlformats.org/officeDocument/2006/relationships/slide" Target="slide24.xml"/><Relationship Id="rId17" Type="http://schemas.openxmlformats.org/officeDocument/2006/relationships/slide" Target="slide47.xml"/><Relationship Id="rId2" Type="http://schemas.openxmlformats.org/officeDocument/2006/relationships/slideLayout" Target="../slideLayouts/slideLayout2.xml"/><Relationship Id="rId16" Type="http://schemas.openxmlformats.org/officeDocument/2006/relationships/slide" Target="slide45.xml"/><Relationship Id="rId20" Type="http://schemas.openxmlformats.org/officeDocument/2006/relationships/slide" Target="slide58.xml"/><Relationship Id="rId1" Type="http://schemas.openxmlformats.org/officeDocument/2006/relationships/tags" Target="../tags/tag2.xml"/><Relationship Id="rId6" Type="http://schemas.openxmlformats.org/officeDocument/2006/relationships/slide" Target="slide11.xml"/><Relationship Id="rId11" Type="http://schemas.openxmlformats.org/officeDocument/2006/relationships/slide" Target="slide21.xml"/><Relationship Id="rId5" Type="http://schemas.openxmlformats.org/officeDocument/2006/relationships/slide" Target="slide10.xml"/><Relationship Id="rId15" Type="http://schemas.openxmlformats.org/officeDocument/2006/relationships/slide" Target="slide43.xml"/><Relationship Id="rId10" Type="http://schemas.openxmlformats.org/officeDocument/2006/relationships/slide" Target="slide20.xml"/><Relationship Id="rId19" Type="http://schemas.openxmlformats.org/officeDocument/2006/relationships/slide" Target="slide57.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andrewedwardfish.files.wordpress.com/2014/04/pirates-of-the-carribean-composition-poster.jp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4.jpe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4.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jpeg"/><Relationship Id="rId5" Type="http://schemas.openxmlformats.org/officeDocument/2006/relationships/image" Target="../media/image43.jpeg"/><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jpe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4.jpeg"/><Relationship Id="rId5" Type="http://schemas.openxmlformats.org/officeDocument/2006/relationships/image" Target="../media/image53.jpe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4.jpeg"/><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jpeg"/><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4.jpeg"/><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4.jpeg"/><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4.jpeg"/><Relationship Id="rId5" Type="http://schemas.openxmlformats.org/officeDocument/2006/relationships/image" Target="../media/image75.jpeg"/><Relationship Id="rId4" Type="http://schemas.openxmlformats.org/officeDocument/2006/relationships/image" Target="../media/image74.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3964" y="348036"/>
            <a:ext cx="798795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Principles and Elements of graphic design?</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363691" y="1859971"/>
            <a:ext cx="4635136" cy="4166755"/>
          </a:xfrm>
          <a:prstGeom prst="rect">
            <a:avLst/>
          </a:prstGeom>
          <a:effectLst>
            <a:outerShdw blurRad="50800" dist="38100" dir="5400000" algn="t" rotWithShape="0">
              <a:prstClr val="black">
                <a:alpha val="40000"/>
              </a:prstClr>
            </a:outerShdw>
          </a:effectLst>
        </p:spPr>
      </p:pic>
      <p:sp>
        <p:nvSpPr>
          <p:cNvPr id="7" name="Rectangle 3"/>
          <p:cNvSpPr>
            <a:spLocks noChangeArrowheads="1"/>
          </p:cNvSpPr>
          <p:nvPr/>
        </p:nvSpPr>
        <p:spPr bwMode="auto">
          <a:xfrm>
            <a:off x="193964" y="1859971"/>
            <a:ext cx="71697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Principles</a:t>
            </a: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The principles of graphic design are the key rules in which you organise the various elements in a layout, (the recipe to good design) – </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HOW!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Elements</a:t>
            </a: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The </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elements</a:t>
            </a: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graphic design can be thought of as the things that are </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added</a:t>
            </a: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create the publication, (the </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ingredients</a:t>
            </a:r>
            <a:r>
              <a:rPr kumimoji="0" lang="en-GB"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good design.) – </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WHAT!</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cxnSp>
        <p:nvCxnSpPr>
          <p:cNvPr id="9" name="Straight Connector 8"/>
          <p:cNvCxnSpPr/>
          <p:nvPr/>
        </p:nvCxnSpPr>
        <p:spPr>
          <a:xfrm>
            <a:off x="277784" y="785177"/>
            <a:ext cx="790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8181920" y="663153"/>
            <a:ext cx="512500" cy="244048"/>
          </a:xfrm>
          <a:prstGeom prst="rect">
            <a:avLst/>
          </a:prstGeom>
        </p:spPr>
      </p:pic>
    </p:spTree>
    <p:custDataLst>
      <p:tags r:id="rId1"/>
    </p:custDataLst>
    <p:extLst>
      <p:ext uri="{BB962C8B-B14F-4D97-AF65-F5344CB8AC3E}">
        <p14:creationId xmlns:p14="http://schemas.microsoft.com/office/powerpoint/2010/main" val="221826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DEPTH</a:t>
            </a:r>
            <a:endParaRPr lang="en-GB" dirty="0"/>
          </a:p>
        </p:txBody>
      </p:sp>
      <p:sp>
        <p:nvSpPr>
          <p:cNvPr id="3" name="Rectangle 2"/>
          <p:cNvSpPr/>
          <p:nvPr/>
        </p:nvSpPr>
        <p:spPr>
          <a:xfrm>
            <a:off x="529086" y="855376"/>
            <a:ext cx="6096000" cy="4747005"/>
          </a:xfrm>
          <a:prstGeom prst="rect">
            <a:avLst/>
          </a:prstGeom>
        </p:spPr>
        <p:txBody>
          <a:bodyPr>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Depth is the effect of creating designs that appear to stand out from the page, simple techniques can make your publication more eye catching to the reader.</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Ways in which you can create depth in your publication can be seen below:-</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Placing text behind and image.</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Using drop shadow to make it standout.</a:t>
            </a:r>
          </a:p>
          <a:p>
            <a:pPr marL="342900" lvl="0" indent="-342900">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Placing an object in front of other elements (line, shapes, images </a:t>
            </a:r>
            <a:r>
              <a:rPr lang="en-GB" sz="2400" dirty="0" err="1">
                <a:latin typeface="Calibri" panose="020F0502020204030204" pitchFamily="34" charset="0"/>
                <a:ea typeface="Calibri" panose="020F0502020204030204" pitchFamily="34" charset="0"/>
                <a:cs typeface="Times New Roman" panose="02020603050405020304" pitchFamily="18" charset="0"/>
              </a:rPr>
              <a:t>etc</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6745856" y="1045157"/>
            <a:ext cx="5090433" cy="4245321"/>
            <a:chOff x="0" y="0"/>
            <a:chExt cx="4417703" cy="3684805"/>
          </a:xfrm>
          <a:effectLst>
            <a:outerShdw blurRad="50800" dist="38100" dir="5400000" algn="t" rotWithShape="0">
              <a:prstClr val="black">
                <a:alpha val="40000"/>
              </a:prstClr>
            </a:outerShdw>
          </a:effectLst>
        </p:grpSpPr>
        <p:pic>
          <p:nvPicPr>
            <p:cNvPr id="5" name="Picture 4" descr="https://encrypted-tbn0.gstatic.com/images?q=tbn:ANd9GcRIShDfLK0Nm39XirpsiYLcBicgDsoBApKZhwTOpayXcBBky1b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7300" cy="1894840"/>
            </a:xfrm>
            <a:prstGeom prst="rect">
              <a:avLst/>
            </a:prstGeom>
            <a:noFill/>
            <a:ln>
              <a:noFill/>
            </a:ln>
          </p:spPr>
        </p:pic>
        <p:pic>
          <p:nvPicPr>
            <p:cNvPr id="6" name="Picture 5" descr="https://encrypted-tbn0.gstatic.com/images?q=tbn:ANd9GcRGp2_w8DCc5pPfKY60EkqTZs7JvcKUAFffyNoDWCxbygA3IkiM2Q"/>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949985"/>
              <a:ext cx="4417695" cy="1734820"/>
            </a:xfrm>
            <a:prstGeom prst="rect">
              <a:avLst/>
            </a:prstGeom>
            <a:noFill/>
            <a:ln>
              <a:noFill/>
            </a:ln>
          </p:spPr>
        </p:pic>
        <p:pic>
          <p:nvPicPr>
            <p:cNvPr id="7" name="Picture 6" descr="http://1.bp.blogspot.com/-cDqMtt9F56s/UkONFp-BrXI/AAAAAAAADZA/Q0quR3nDt3U/s400/samsung-galaxy-note-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2863" y="0"/>
              <a:ext cx="1894840" cy="1894840"/>
            </a:xfrm>
            <a:prstGeom prst="rect">
              <a:avLst/>
            </a:prstGeom>
            <a:noFill/>
            <a:ln>
              <a:noFill/>
            </a:ln>
          </p:spPr>
        </p:pic>
      </p:grpSp>
      <p:cxnSp>
        <p:nvCxnSpPr>
          <p:cNvPr id="8" name="Straight Connector 7"/>
          <p:cNvCxnSpPr/>
          <p:nvPr/>
        </p:nvCxnSpPr>
        <p:spPr>
          <a:xfrm>
            <a:off x="249264" y="629232"/>
            <a:ext cx="1705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33867" t="36428" r="32534" b="35000"/>
          <a:stretch/>
        </p:blipFill>
        <p:spPr>
          <a:xfrm>
            <a:off x="1954530" y="507208"/>
            <a:ext cx="512500" cy="244048"/>
          </a:xfrm>
          <a:prstGeom prst="rect">
            <a:avLst/>
          </a:prstGeom>
        </p:spPr>
      </p:pic>
    </p:spTree>
    <p:custDataLst>
      <p:tags r:id="rId1"/>
    </p:custDataLst>
    <p:extLst>
      <p:ext uri="{BB962C8B-B14F-4D97-AF65-F5344CB8AC3E}">
        <p14:creationId xmlns:p14="http://schemas.microsoft.com/office/powerpoint/2010/main" val="133695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UNITY</a:t>
            </a:r>
            <a:endParaRPr lang="en-GB" dirty="0"/>
          </a:p>
        </p:txBody>
      </p:sp>
      <p:sp>
        <p:nvSpPr>
          <p:cNvPr id="3" name="Rectangle 2"/>
          <p:cNvSpPr/>
          <p:nvPr/>
        </p:nvSpPr>
        <p:spPr>
          <a:xfrm>
            <a:off x="184150" y="1045157"/>
            <a:ext cx="6266077" cy="4154984"/>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Unity in graphic design allows the reader to have visual cues telling them which parts of the layout are </a:t>
            </a:r>
            <a:r>
              <a:rPr lang="en-GB" sz="2400" b="1" dirty="0">
                <a:latin typeface="Calibri" panose="020F0502020204030204" pitchFamily="34" charset="0"/>
                <a:ea typeface="Calibri" panose="020F0502020204030204" pitchFamily="34" charset="0"/>
                <a:cs typeface="Times New Roman" panose="02020603050405020304" pitchFamily="18" charset="0"/>
              </a:rPr>
              <a:t>linked </a:t>
            </a:r>
            <a:r>
              <a:rPr lang="en-GB" sz="2400" dirty="0">
                <a:latin typeface="Calibri" panose="020F0502020204030204" pitchFamily="34" charset="0"/>
                <a:ea typeface="Calibri" panose="020F0502020204030204" pitchFamily="34" charset="0"/>
                <a:cs typeface="Times New Roman" panose="02020603050405020304" pitchFamily="18" charset="0"/>
              </a:rPr>
              <a:t>together.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As </a:t>
            </a:r>
            <a:r>
              <a:rPr lang="en-GB" sz="2400" dirty="0">
                <a:latin typeface="Calibri" panose="020F0502020204030204" pitchFamily="34" charset="0"/>
                <a:ea typeface="Calibri" panose="020F0502020204030204" pitchFamily="34" charset="0"/>
                <a:cs typeface="Times New Roman" panose="02020603050405020304" pitchFamily="18" charset="0"/>
              </a:rPr>
              <a:t>seen before in rhythm, </a:t>
            </a:r>
            <a:r>
              <a:rPr lang="en-GB" sz="2400" b="1" dirty="0">
                <a:latin typeface="Calibri" panose="020F0502020204030204" pitchFamily="34" charset="0"/>
                <a:ea typeface="Calibri" panose="020F0502020204030204" pitchFamily="34" charset="0"/>
                <a:cs typeface="Times New Roman" panose="02020603050405020304" pitchFamily="18" charset="0"/>
              </a:rPr>
              <a:t>Unity</a:t>
            </a:r>
            <a:r>
              <a:rPr lang="en-GB" sz="2400" dirty="0">
                <a:latin typeface="Calibri" panose="020F0502020204030204" pitchFamily="34" charset="0"/>
                <a:ea typeface="Calibri" panose="020F0502020204030204" pitchFamily="34" charset="0"/>
                <a:cs typeface="Times New Roman" panose="02020603050405020304" pitchFamily="18" charset="0"/>
              </a:rPr>
              <a:t> is closely linked to the repetition of colour, shapes and textures.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This </a:t>
            </a:r>
            <a:r>
              <a:rPr lang="en-GB" sz="2400" dirty="0">
                <a:latin typeface="Calibri" panose="020F0502020204030204" pitchFamily="34" charset="0"/>
                <a:ea typeface="Calibri" panose="020F0502020204030204" pitchFamily="34" charset="0"/>
                <a:cs typeface="Times New Roman" panose="02020603050405020304" pitchFamily="18" charset="0"/>
              </a:rPr>
              <a:t>create an instant unity within a document but unity can also be gained through </a:t>
            </a:r>
            <a:r>
              <a:rPr lang="en-GB" sz="2400" b="1" i="1" dirty="0">
                <a:latin typeface="Calibri" panose="020F0502020204030204" pitchFamily="34" charset="0"/>
                <a:ea typeface="Calibri" panose="020F0502020204030204" pitchFamily="34" charset="0"/>
                <a:cs typeface="Times New Roman" panose="02020603050405020304" pitchFamily="18" charset="0"/>
              </a:rPr>
              <a:t>layout structure</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i="1" dirty="0">
                <a:latin typeface="Calibri" panose="020F0502020204030204" pitchFamily="34" charset="0"/>
                <a:ea typeface="Calibri" panose="020F0502020204030204" pitchFamily="34" charset="0"/>
                <a:cs typeface="Times New Roman" panose="02020603050405020304" pitchFamily="18" charset="0"/>
              </a:rPr>
              <a:t>grouping</a:t>
            </a:r>
            <a:r>
              <a:rPr lang="en-GB" sz="2400" dirty="0">
                <a:latin typeface="Calibri" panose="020F0502020204030204" pitchFamily="34" charset="0"/>
                <a:ea typeface="Calibri" panose="020F0502020204030204" pitchFamily="34" charset="0"/>
                <a:cs typeface="Times New Roman" panose="02020603050405020304" pitchFamily="18" charset="0"/>
              </a:rPr>
              <a:t> of items and </a:t>
            </a:r>
            <a:r>
              <a:rPr lang="en-GB" sz="2400" b="1" i="1" dirty="0">
                <a:latin typeface="Calibri" panose="020F0502020204030204" pitchFamily="34" charset="0"/>
                <a:ea typeface="Calibri" panose="020F0502020204030204" pitchFamily="34" charset="0"/>
                <a:cs typeface="Times New Roman" panose="02020603050405020304" pitchFamily="18" charset="0"/>
              </a:rPr>
              <a:t>typography</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918" t="3052" r="6761" b="4260"/>
          <a:stretch/>
        </p:blipFill>
        <p:spPr>
          <a:xfrm>
            <a:off x="6746788" y="1045157"/>
            <a:ext cx="5133954" cy="3675125"/>
          </a:xfrm>
          <a:prstGeom prst="rect">
            <a:avLst/>
          </a:prstGeom>
        </p:spPr>
      </p:pic>
      <p:cxnSp>
        <p:nvCxnSpPr>
          <p:cNvPr id="5" name="Straight Connector 4"/>
          <p:cNvCxnSpPr/>
          <p:nvPr/>
        </p:nvCxnSpPr>
        <p:spPr>
          <a:xfrm>
            <a:off x="249264" y="629232"/>
            <a:ext cx="1705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1954530" y="507208"/>
            <a:ext cx="512500" cy="244048"/>
          </a:xfrm>
          <a:prstGeom prst="rect">
            <a:avLst/>
          </a:prstGeom>
        </p:spPr>
      </p:pic>
    </p:spTree>
    <p:custDataLst>
      <p:tags r:id="rId1"/>
    </p:custDataLst>
    <p:extLst>
      <p:ext uri="{BB962C8B-B14F-4D97-AF65-F5344CB8AC3E}">
        <p14:creationId xmlns:p14="http://schemas.microsoft.com/office/powerpoint/2010/main" val="193129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UNITY – KEY POINTS</a:t>
            </a:r>
            <a:endParaRPr lang="en-GB" dirty="0"/>
          </a:p>
        </p:txBody>
      </p:sp>
      <p:sp>
        <p:nvSpPr>
          <p:cNvPr id="3" name="Rectangle 2"/>
          <p:cNvSpPr/>
          <p:nvPr/>
        </p:nvSpPr>
        <p:spPr>
          <a:xfrm>
            <a:off x="184150" y="932897"/>
            <a:ext cx="6266077" cy="1938992"/>
          </a:xfrm>
          <a:prstGeom prst="rect">
            <a:avLst/>
          </a:prstGeom>
        </p:spPr>
        <p:txBody>
          <a:bodyPr wrap="square">
            <a:spAutoFit/>
          </a:bodyPr>
          <a:lstStyle/>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Unity can be seen within layouts such as</a:t>
            </a:r>
          </a:p>
          <a:p>
            <a:pPr>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Unity in </a:t>
            </a:r>
            <a:r>
              <a:rPr lang="en-GB" sz="2400" b="1" dirty="0" smtClean="0">
                <a:latin typeface="Calibri" panose="020F0502020204030204" pitchFamily="34" charset="0"/>
                <a:ea typeface="Calibri" panose="020F0502020204030204" pitchFamily="34" charset="0"/>
                <a:cs typeface="Times New Roman" panose="02020603050405020304" pitchFamily="18" charset="0"/>
              </a:rPr>
              <a:t>Colour</a:t>
            </a:r>
          </a:p>
          <a:p>
            <a:pPr marL="342900" indent="-342900">
              <a:spcAft>
                <a:spcPts val="0"/>
              </a:spcAft>
              <a:buFont typeface="Arial" panose="020B0604020202020204" pitchFamily="34" charset="0"/>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Unity in </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Shapes</a:t>
            </a:r>
          </a:p>
          <a:p>
            <a:pPr marL="342900" indent="-342900">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Unity in </a:t>
            </a:r>
            <a:r>
              <a:rPr lang="en-GB" sz="2400" b="1" dirty="0" smtClean="0">
                <a:latin typeface="Calibri" panose="020F0502020204030204" pitchFamily="34" charset="0"/>
                <a:ea typeface="Calibri" panose="020F0502020204030204" pitchFamily="34" charset="0"/>
                <a:cs typeface="Times New Roman" panose="02020603050405020304" pitchFamily="18" charset="0"/>
              </a:rPr>
              <a:t>Close Connections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4">
            <a:extLst>
              <a:ext uri="{28A0092B-C50C-407E-A947-70E740481C1C}">
                <a14:useLocalDpi xmlns:a14="http://schemas.microsoft.com/office/drawing/2010/main" val="0"/>
              </a:ext>
            </a:extLst>
          </a:blip>
          <a:srcRect l="2460" t="15200" r="3280" b="80505"/>
          <a:stretch/>
        </p:blipFill>
        <p:spPr bwMode="auto">
          <a:xfrm>
            <a:off x="5609968" y="213307"/>
            <a:ext cx="6377914" cy="2920137"/>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2707" t="21515" r="3284" b="74171"/>
          <a:stretch/>
        </p:blipFill>
        <p:spPr bwMode="auto">
          <a:xfrm>
            <a:off x="5609968" y="3133444"/>
            <a:ext cx="6377914" cy="2939211"/>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4" name="Rectangle 3"/>
          <p:cNvSpPr/>
          <p:nvPr/>
        </p:nvSpPr>
        <p:spPr>
          <a:xfrm>
            <a:off x="184149" y="3025667"/>
            <a:ext cx="5425819" cy="3046988"/>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example shown demonstrates unity within the publication through the repetition of the </a:t>
            </a:r>
            <a:r>
              <a:rPr lang="en-GB" sz="2400" b="1" dirty="0">
                <a:latin typeface="Calibri" panose="020F0502020204030204" pitchFamily="34" charset="0"/>
                <a:ea typeface="Calibri" panose="020F0502020204030204" pitchFamily="34" charset="0"/>
                <a:cs typeface="Times New Roman" panose="02020603050405020304" pitchFamily="18" charset="0"/>
              </a:rPr>
              <a:t>hexagonal</a:t>
            </a:r>
            <a:r>
              <a:rPr lang="en-GB" sz="2400" dirty="0">
                <a:latin typeface="Calibri" panose="020F0502020204030204" pitchFamily="34" charset="0"/>
                <a:ea typeface="Calibri" panose="020F0502020204030204" pitchFamily="34" charset="0"/>
                <a:cs typeface="Times New Roman" panose="02020603050405020304" pitchFamily="18" charset="0"/>
              </a:rPr>
              <a:t> shape from one graphic to another.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use of the</a:t>
            </a:r>
            <a:r>
              <a:rPr lang="en-GB" sz="2400" b="1" dirty="0">
                <a:latin typeface="Calibri" panose="020F0502020204030204" pitchFamily="34" charset="0"/>
                <a:ea typeface="Calibri" panose="020F0502020204030204" pitchFamily="34" charset="0"/>
                <a:cs typeface="Times New Roman" panose="02020603050405020304" pitchFamily="18" charset="0"/>
              </a:rPr>
              <a:t> red</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green</a:t>
            </a:r>
            <a:r>
              <a:rPr lang="en-GB" sz="2400" dirty="0">
                <a:latin typeface="Calibri" panose="020F0502020204030204" pitchFamily="34" charset="0"/>
                <a:ea typeface="Calibri" panose="020F0502020204030204" pitchFamily="34" charset="0"/>
                <a:cs typeface="Times New Roman" panose="02020603050405020304" pitchFamily="18" charset="0"/>
              </a:rPr>
              <a:t> colours in fonts and borders, links with elements within the </a:t>
            </a:r>
            <a:r>
              <a:rPr lang="en-GB" sz="2400" dirty="0" smtClean="0">
                <a:latin typeface="Calibri" panose="020F0502020204030204" pitchFamily="34" charset="0"/>
                <a:ea typeface="Calibri" panose="020F0502020204030204" pitchFamily="34" charset="0"/>
                <a:cs typeface="Times New Roman" panose="02020603050405020304" pitchFamily="18" charset="0"/>
              </a:rPr>
              <a:t>images.</a:t>
            </a:r>
            <a:endParaRPr lang="en-GB" sz="2400" dirty="0"/>
          </a:p>
        </p:txBody>
      </p:sp>
      <p:cxnSp>
        <p:nvCxnSpPr>
          <p:cNvPr id="8" name="Straight Connector 7"/>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405349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PROXIMITY</a:t>
            </a:r>
            <a:endParaRPr lang="en-GB" dirty="0"/>
          </a:p>
        </p:txBody>
      </p:sp>
      <p:sp>
        <p:nvSpPr>
          <p:cNvPr id="3" name="Rectangle 2"/>
          <p:cNvSpPr/>
          <p:nvPr/>
        </p:nvSpPr>
        <p:spPr>
          <a:xfrm>
            <a:off x="184150" y="1045157"/>
            <a:ext cx="6096000" cy="3046988"/>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A</a:t>
            </a:r>
            <a:r>
              <a:rPr lang="en-GB" sz="2400" dirty="0" smtClean="0">
                <a:latin typeface="Calibri" panose="020F0502020204030204" pitchFamily="34" charset="0"/>
                <a:ea typeface="Calibri" panose="020F0502020204030204" pitchFamily="34" charset="0"/>
                <a:cs typeface="Times New Roman" panose="02020603050405020304" pitchFamily="18" charset="0"/>
              </a:rPr>
              <a:t>djusting </a:t>
            </a:r>
            <a:r>
              <a:rPr lang="en-GB" sz="2400" dirty="0">
                <a:latin typeface="Calibri" panose="020F0502020204030204" pitchFamily="34" charset="0"/>
                <a:ea typeface="Calibri" panose="020F0502020204030204" pitchFamily="34" charset="0"/>
                <a:cs typeface="Times New Roman" panose="02020603050405020304" pitchFamily="18" charset="0"/>
              </a:rPr>
              <a:t>the </a:t>
            </a:r>
            <a:r>
              <a:rPr lang="en-GB" sz="2400" b="1" dirty="0">
                <a:latin typeface="Calibri" panose="020F0502020204030204" pitchFamily="34" charset="0"/>
                <a:ea typeface="Calibri" panose="020F0502020204030204" pitchFamily="34" charset="0"/>
                <a:cs typeface="Times New Roman" panose="02020603050405020304" pitchFamily="18" charset="0"/>
              </a:rPr>
              <a:t>spacing</a:t>
            </a:r>
            <a:r>
              <a:rPr lang="en-GB" sz="2400" dirty="0">
                <a:latin typeface="Calibri" panose="020F0502020204030204" pitchFamily="34" charset="0"/>
                <a:ea typeface="Calibri" panose="020F0502020204030204" pitchFamily="34" charset="0"/>
                <a:cs typeface="Times New Roman" panose="02020603050405020304" pitchFamily="18" charset="0"/>
              </a:rPr>
              <a:t> between a number of design elements to create a close proximity can be enough to enhance your overall effectiveness and style of your publication.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Proximity </a:t>
            </a:r>
            <a:r>
              <a:rPr lang="en-GB" sz="2400" dirty="0">
                <a:latin typeface="Calibri" panose="020F0502020204030204" pitchFamily="34" charset="0"/>
                <a:ea typeface="Calibri" panose="020F0502020204030204" pitchFamily="34" charset="0"/>
                <a:cs typeface="Times New Roman" panose="02020603050405020304" pitchFamily="18" charset="0"/>
              </a:rPr>
              <a:t>allows information and content to be presented a lot </a:t>
            </a:r>
            <a:r>
              <a:rPr lang="en-GB" sz="2400" b="1" dirty="0">
                <a:latin typeface="Calibri" panose="020F0502020204030204" pitchFamily="34" charset="0"/>
                <a:ea typeface="Calibri" panose="020F0502020204030204" pitchFamily="34" charset="0"/>
                <a:cs typeface="Times New Roman" panose="02020603050405020304" pitchFamily="18" charset="0"/>
              </a:rPr>
              <a:t>easier</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quicker</a:t>
            </a:r>
            <a:r>
              <a:rPr lang="en-GB" sz="2400" dirty="0">
                <a:latin typeface="Calibri" panose="020F0502020204030204" pitchFamily="34" charset="0"/>
                <a:ea typeface="Calibri" panose="020F0502020204030204" pitchFamily="34" charset="0"/>
                <a:cs typeface="Times New Roman" panose="02020603050405020304" pitchFamily="18" charset="0"/>
              </a:rPr>
              <a:t> and more enjoyable to read for the user.</a:t>
            </a:r>
            <a:endParaRPr lang="en-GB" sz="2400" dirty="0"/>
          </a:p>
        </p:txBody>
      </p:sp>
      <p:pic>
        <p:nvPicPr>
          <p:cNvPr id="4" name="Picture 3"/>
          <p:cNvPicPr/>
          <p:nvPr/>
        </p:nvPicPr>
        <p:blipFill rotWithShape="1">
          <a:blip r:embed="rId4">
            <a:extLst>
              <a:ext uri="{28A0092B-C50C-407E-A947-70E740481C1C}">
                <a14:useLocalDpi xmlns:a14="http://schemas.microsoft.com/office/drawing/2010/main" val="0"/>
              </a:ext>
            </a:extLst>
          </a:blip>
          <a:srcRect t="35033" b="31495"/>
          <a:stretch/>
        </p:blipFill>
        <p:spPr bwMode="auto">
          <a:xfrm>
            <a:off x="6680201" y="1045157"/>
            <a:ext cx="5305742" cy="3344863"/>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5" name="Rectangle 4"/>
          <p:cNvSpPr/>
          <p:nvPr/>
        </p:nvSpPr>
        <p:spPr>
          <a:xfrm>
            <a:off x="184150" y="4681835"/>
            <a:ext cx="8426450" cy="1200329"/>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publication above shows how the </a:t>
            </a:r>
            <a:r>
              <a:rPr lang="en-GB" sz="2400" b="1" i="1" dirty="0">
                <a:latin typeface="Calibri" panose="020F0502020204030204" pitchFamily="34" charset="0"/>
                <a:ea typeface="Calibri" panose="020F0502020204030204" pitchFamily="34" charset="0"/>
                <a:cs typeface="Times New Roman" panose="02020603050405020304" pitchFamily="18" charset="0"/>
              </a:rPr>
              <a:t>proximity </a:t>
            </a:r>
            <a:r>
              <a:rPr lang="en-GB" sz="2400" dirty="0">
                <a:latin typeface="Calibri" panose="020F0502020204030204" pitchFamily="34" charset="0"/>
                <a:ea typeface="Calibri" panose="020F0502020204030204" pitchFamily="34" charset="0"/>
                <a:cs typeface="Times New Roman" panose="02020603050405020304" pitchFamily="18" charset="0"/>
              </a:rPr>
              <a:t>of the square shapes helps to frame the layout and images and guide the reader to a heading within the </a:t>
            </a:r>
            <a:r>
              <a:rPr lang="en-GB" sz="2400" dirty="0" smtClean="0">
                <a:latin typeface="Calibri" panose="020F0502020204030204" pitchFamily="34" charset="0"/>
                <a:ea typeface="Calibri" panose="020F0502020204030204" pitchFamily="34" charset="0"/>
                <a:cs typeface="Times New Roman" panose="02020603050405020304" pitchFamily="18" charset="0"/>
              </a:rPr>
              <a:t>document.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356382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ALIGNMENT</a:t>
            </a:r>
            <a:endParaRPr lang="en-GB" dirty="0"/>
          </a:p>
        </p:txBody>
      </p:sp>
      <p:sp>
        <p:nvSpPr>
          <p:cNvPr id="3" name="Rectangle 2"/>
          <p:cNvSpPr/>
          <p:nvPr/>
        </p:nvSpPr>
        <p:spPr>
          <a:xfrm>
            <a:off x="309166" y="779634"/>
            <a:ext cx="5960666" cy="4524315"/>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Alignment of DTP elements can help improve the layout structure of a publication, alignment will often vary from one layout to another.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As </a:t>
            </a:r>
            <a:r>
              <a:rPr lang="en-GB" sz="2400" dirty="0">
                <a:latin typeface="Calibri" panose="020F0502020204030204" pitchFamily="34" charset="0"/>
                <a:ea typeface="Calibri" panose="020F0502020204030204" pitchFamily="34" charset="0"/>
                <a:cs typeface="Times New Roman" panose="02020603050405020304" pitchFamily="18" charset="0"/>
              </a:rPr>
              <a:t>with all layouts, it depends on the purpose of the publication and the target market it’s aimed for.</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alignment of a publication can be shown through,</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68641" y="779634"/>
            <a:ext cx="5653087" cy="3469693"/>
          </a:xfrm>
          <a:prstGeom prst="rect">
            <a:avLst/>
          </a:prstGeom>
          <a:effectLst>
            <a:outerShdw blurRad="50800" dist="38100" dir="5400000" algn="t" rotWithShape="0">
              <a:prstClr val="black">
                <a:alpha val="40000"/>
              </a:prstClr>
            </a:outerShdw>
          </a:effectLst>
        </p:spPr>
      </p:pic>
      <p:sp>
        <p:nvSpPr>
          <p:cNvPr id="5" name="Rectangle 4"/>
          <p:cNvSpPr/>
          <p:nvPr/>
        </p:nvSpPr>
        <p:spPr>
          <a:xfrm>
            <a:off x="1504950" y="4854186"/>
            <a:ext cx="8858250" cy="1200329"/>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a:t>
            </a:r>
            <a:r>
              <a:rPr lang="en-GB" sz="2400" b="1" i="1" dirty="0">
                <a:latin typeface="Calibri" panose="020F0502020204030204" pitchFamily="34" charset="0"/>
                <a:ea typeface="Calibri" panose="020F0502020204030204" pitchFamily="34" charset="0"/>
                <a:cs typeface="Times New Roman" panose="02020603050405020304" pitchFamily="18" charset="0"/>
              </a:rPr>
              <a:t>structure of body text</a:t>
            </a:r>
            <a:r>
              <a:rPr lang="en-GB" sz="2400" dirty="0">
                <a:latin typeface="Calibri" panose="020F0502020204030204" pitchFamily="34" charset="0"/>
                <a:ea typeface="Calibri" panose="020F0502020204030204" pitchFamily="34" charset="0"/>
                <a:cs typeface="Times New Roman" panose="02020603050405020304" pitchFamily="18" charset="0"/>
              </a:rPr>
              <a:t> within an article</a:t>
            </a:r>
          </a:p>
          <a:p>
            <a:pPr lvl="0">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Positioning of the various </a:t>
            </a:r>
            <a:r>
              <a:rPr lang="en-GB" sz="2400" b="1" i="1" dirty="0">
                <a:latin typeface="Calibri" panose="020F0502020204030204" pitchFamily="34" charset="0"/>
                <a:ea typeface="Calibri" panose="020F0502020204030204" pitchFamily="34" charset="0"/>
                <a:cs typeface="Times New Roman" panose="02020603050405020304" pitchFamily="18" charset="0"/>
              </a:rPr>
              <a:t>DTP elements </a:t>
            </a:r>
            <a:r>
              <a:rPr lang="en-GB" sz="2400" dirty="0">
                <a:latin typeface="Calibri" panose="020F0502020204030204" pitchFamily="34" charset="0"/>
                <a:ea typeface="Calibri" panose="020F0502020204030204" pitchFamily="34" charset="0"/>
                <a:cs typeface="Times New Roman" panose="02020603050405020304" pitchFamily="18" charset="0"/>
              </a:rPr>
              <a:t>on the page.</a:t>
            </a:r>
          </a:p>
        </p:txBody>
      </p:sp>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367514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ALIGNMENT – BODY TEXT</a:t>
            </a:r>
            <a:endParaRPr lang="en-GB" dirty="0"/>
          </a:p>
        </p:txBody>
      </p:sp>
      <p:sp>
        <p:nvSpPr>
          <p:cNvPr id="6" name="Rectangle 5"/>
          <p:cNvSpPr/>
          <p:nvPr/>
        </p:nvSpPr>
        <p:spPr>
          <a:xfrm>
            <a:off x="184150" y="1045157"/>
            <a:ext cx="8713470" cy="1200329"/>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alignment of </a:t>
            </a:r>
            <a:r>
              <a:rPr lang="en-GB" sz="2400" b="1" i="1" dirty="0">
                <a:latin typeface="Calibri" panose="020F0502020204030204" pitchFamily="34" charset="0"/>
                <a:ea typeface="Calibri" panose="020F0502020204030204" pitchFamily="34" charset="0"/>
                <a:cs typeface="Times New Roman" panose="02020603050405020304" pitchFamily="18" charset="0"/>
              </a:rPr>
              <a:t>body text</a:t>
            </a:r>
            <a:r>
              <a:rPr lang="en-GB" sz="2400" dirty="0">
                <a:latin typeface="Calibri" panose="020F0502020204030204" pitchFamily="34" charset="0"/>
                <a:ea typeface="Calibri" panose="020F0502020204030204" pitchFamily="34" charset="0"/>
                <a:cs typeface="Times New Roman" panose="02020603050405020304" pitchFamily="18" charset="0"/>
              </a:rPr>
              <a:t> can be produced into several formats such as </a:t>
            </a:r>
            <a:r>
              <a:rPr lang="en-GB" sz="2400" b="1" dirty="0">
                <a:latin typeface="Calibri" panose="020F0502020204030204" pitchFamily="34" charset="0"/>
                <a:ea typeface="Calibri" panose="020F0502020204030204" pitchFamily="34" charset="0"/>
                <a:cs typeface="Times New Roman" panose="02020603050405020304" pitchFamily="18" charset="0"/>
              </a:rPr>
              <a:t>Left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Right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Centred</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Fully Justified</a:t>
            </a: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781368" y="2379709"/>
            <a:ext cx="3089910" cy="17526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“Lorem ipsum dolor sit amet, sumo malis usu eu. Duo brute saepe recteque eu, dicam doming consetetur nam no. Sit an voluptatum ullamcorper, ad duis dolore nonumy vix. Discere assueverit ne qui.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His te mutat aperiri. Et dolorum forensibus est, vix doctus omittam et, ne eam omnis aliquid scriptorem. No inermis corpora est, brute detraxit definitionem mel eu. Vidit ipsum eu duo, vix te deseruisse efficiendi definitionem.”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8726805" y="2379709"/>
            <a:ext cx="3068955" cy="1681480"/>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“Lorem ipsum dolor sit amet, sumo malis usu eu. Duo brute saepe recteque eu, dicam doming consetetur nam no. Sit an voluptatum ullamcorper, ad duis dolore nonumy vix. Discere assueverit ne qui.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His te mutat aperiri. Et dolorum forensibus est, vix doctus omittam et, ne eam omnis aliquid scriptorem. No inermis corpora est, brute detraxit definitionem mel eu. Vidit ipsum eu duo, vix te deseruisse efficiendi definion”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p:cNvSpPr txBox="1">
            <a:spLocks noChangeArrowheads="1"/>
          </p:cNvSpPr>
          <p:nvPr/>
        </p:nvSpPr>
        <p:spPr bwMode="auto">
          <a:xfrm>
            <a:off x="781368" y="4768214"/>
            <a:ext cx="2705100" cy="12287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“Lorem ipsum dolor sit amet, sumo malis usu eu. Duo brute saepe recteque eu, dicam doming consetetur nam no. Sit an voluptatum ullamcorper, ad duis dolore nonumy vix. Discere assueverit ne qui.”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754086" y="2379709"/>
            <a:ext cx="3089910" cy="175260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“Lorem ipsum dolor sit amet, sumo malis usu eu. Duo brute saepe recteque eu, dicam doming consetetur nam no. Sit an voluptatum ullamcorper, ad duis dolore nonumy vix. Discere assueverit ne qui.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His te mutat aperiri. Et dolorum forensibus est, vix doctus omittam et, ne eam omnis aliquid scriptorem. No inermis corpora est, brute detraxit definitionem mel eu. Vidit ipsum eu duo, vix te deseruisse efficiendi definitionem.”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370806" y="4061189"/>
            <a:ext cx="2305844" cy="830997"/>
          </a:xfrm>
          <a:prstGeom prst="rect">
            <a:avLst/>
          </a:prstGeom>
        </p:spPr>
        <p:txBody>
          <a:bodyPr wrap="square">
            <a:spAutoFit/>
          </a:bodyPr>
          <a:lstStyle/>
          <a:p>
            <a:pPr>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Left Aligned</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847556" y="4061189"/>
            <a:ext cx="2305844" cy="830997"/>
          </a:xfrm>
          <a:prstGeom prst="rect">
            <a:avLst/>
          </a:prstGeom>
        </p:spPr>
        <p:txBody>
          <a:bodyPr wrap="square">
            <a:spAutoFit/>
          </a:bodyPr>
          <a:lstStyle/>
          <a:p>
            <a:pPr>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Right Aligned</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9474994" y="4118544"/>
            <a:ext cx="2305844" cy="830997"/>
          </a:xfrm>
          <a:prstGeom prst="rect">
            <a:avLst/>
          </a:prstGeom>
        </p:spPr>
        <p:txBody>
          <a:bodyPr wrap="square">
            <a:spAutoFit/>
          </a:bodyPr>
          <a:lstStyle/>
          <a:p>
            <a:pPr>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Fully Justified</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565434" y="5742669"/>
            <a:ext cx="2305844" cy="830997"/>
          </a:xfrm>
          <a:prstGeom prst="rect">
            <a:avLst/>
          </a:prstGeom>
        </p:spPr>
        <p:txBody>
          <a:bodyPr wrap="square">
            <a:spAutoFit/>
          </a:bodyPr>
          <a:lstStyle/>
          <a:p>
            <a:pPr>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Centred</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p:cNvCxnSpPr>
            <a:endCxn id="16" idx="1"/>
          </p:cNvCxnSpPr>
          <p:nvPr/>
        </p:nvCxnSpPr>
        <p:spPr>
          <a:xfrm>
            <a:off x="249264" y="629232"/>
            <a:ext cx="4035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285215" y="507208"/>
            <a:ext cx="512500" cy="244048"/>
          </a:xfrm>
          <a:prstGeom prst="rect">
            <a:avLst/>
          </a:prstGeom>
        </p:spPr>
      </p:pic>
    </p:spTree>
    <p:custDataLst>
      <p:tags r:id="rId1"/>
    </p:custDataLst>
    <p:extLst>
      <p:ext uri="{BB962C8B-B14F-4D97-AF65-F5344CB8AC3E}">
        <p14:creationId xmlns:p14="http://schemas.microsoft.com/office/powerpoint/2010/main" val="260478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ALIGNMENT – POSITIONING OF DTP ELEMENTS</a:t>
            </a:r>
            <a:endParaRPr lang="en-GB" dirty="0"/>
          </a:p>
        </p:txBody>
      </p:sp>
      <p:sp>
        <p:nvSpPr>
          <p:cNvPr id="3" name="Rectangle 2"/>
          <p:cNvSpPr/>
          <p:nvPr/>
        </p:nvSpPr>
        <p:spPr>
          <a:xfrm>
            <a:off x="184150" y="1045157"/>
            <a:ext cx="6673850" cy="3046988"/>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Alignment of elements such as </a:t>
            </a:r>
            <a:r>
              <a:rPr lang="en-GB" sz="2400" b="1" dirty="0">
                <a:latin typeface="Calibri" panose="020F0502020204030204" pitchFamily="34" charset="0"/>
                <a:ea typeface="Calibri" panose="020F0502020204030204" pitchFamily="34" charset="0"/>
                <a:cs typeface="Times New Roman" panose="02020603050405020304" pitchFamily="18" charset="0"/>
              </a:rPr>
              <a:t>text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images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shapes</a:t>
            </a:r>
            <a:r>
              <a:rPr lang="en-GB" sz="2400" dirty="0">
                <a:latin typeface="Calibri" panose="020F0502020204030204" pitchFamily="34" charset="0"/>
                <a:ea typeface="Calibri" panose="020F0502020204030204" pitchFamily="34" charset="0"/>
                <a:cs typeface="Times New Roman" panose="02020603050405020304" pitchFamily="18" charset="0"/>
              </a:rPr>
              <a:t> on the page should be placed in a way that does not appear random.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By </a:t>
            </a:r>
            <a:r>
              <a:rPr lang="en-GB" sz="2400" b="1" i="1" dirty="0">
                <a:latin typeface="Calibri" panose="020F0502020204030204" pitchFamily="34" charset="0"/>
                <a:ea typeface="Calibri" panose="020F0502020204030204" pitchFamily="34" charset="0"/>
                <a:cs typeface="Times New Roman" panose="02020603050405020304" pitchFamily="18" charset="0"/>
              </a:rPr>
              <a:t>aligning elements</a:t>
            </a:r>
            <a:r>
              <a:rPr lang="en-GB" sz="2400" dirty="0">
                <a:latin typeface="Calibri" panose="020F0502020204030204" pitchFamily="34" charset="0"/>
                <a:ea typeface="Calibri" panose="020F0502020204030204" pitchFamily="34" charset="0"/>
                <a:cs typeface="Times New Roman" panose="02020603050405020304" pitchFamily="18" charset="0"/>
              </a:rPr>
              <a:t> you should be looking to connect the various elements in the document visually to achieve a neat and structured layout, this should be carried out deliberately.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7620000" y="629232"/>
            <a:ext cx="4110037" cy="5335888"/>
          </a:xfrm>
          <a:prstGeom prst="rect">
            <a:avLst/>
          </a:prstGeom>
          <a:effectLst>
            <a:outerShdw blurRad="50800" dist="38100" dir="5400000" algn="t" rotWithShape="0">
              <a:prstClr val="black">
                <a:alpha val="40000"/>
              </a:prstClr>
            </a:outerShdw>
          </a:effectLst>
        </p:spPr>
      </p:pic>
      <p:sp>
        <p:nvSpPr>
          <p:cNvPr id="4" name="Rectangle 3"/>
          <p:cNvSpPr/>
          <p:nvPr/>
        </p:nvSpPr>
        <p:spPr>
          <a:xfrm>
            <a:off x="184150" y="4323830"/>
            <a:ext cx="7435850" cy="1200329"/>
          </a:xfrm>
          <a:prstGeom prst="rect">
            <a:avLst/>
          </a:prstGeom>
        </p:spPr>
        <p:txBody>
          <a:bodyPr wrap="square">
            <a:spAutoFit/>
          </a:bodyPr>
          <a:lstStyle/>
          <a:p>
            <a:r>
              <a:rPr lang="en-GB" sz="2400" dirty="0" smtClean="0">
                <a:latin typeface="Calibri" panose="020F0502020204030204" pitchFamily="34" charset="0"/>
                <a:ea typeface="Calibri" panose="020F0502020204030204" pitchFamily="34" charset="0"/>
                <a:cs typeface="Times New Roman" panose="02020603050405020304" pitchFamily="18" charset="0"/>
              </a:rPr>
              <a:t>The layout to the left shows how alignments has been carried out in the positioning of images, columns of text and headings.  They have been aligned with each other.</a:t>
            </a:r>
            <a:endParaRPr lang="en-GB" sz="2400" dirty="0"/>
          </a:p>
        </p:txBody>
      </p:sp>
      <p:cxnSp>
        <p:nvCxnSpPr>
          <p:cNvPr id="8" name="Straight Connector 7"/>
          <p:cNvCxnSpPr/>
          <p:nvPr/>
        </p:nvCxnSpPr>
        <p:spPr>
          <a:xfrm>
            <a:off x="249264" y="629232"/>
            <a:ext cx="712308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7471754" y="507208"/>
            <a:ext cx="512500" cy="244048"/>
          </a:xfrm>
          <a:prstGeom prst="rect">
            <a:avLst/>
          </a:prstGeom>
        </p:spPr>
      </p:pic>
    </p:spTree>
    <p:custDataLst>
      <p:tags r:id="rId1"/>
    </p:custDataLst>
    <p:extLst>
      <p:ext uri="{BB962C8B-B14F-4D97-AF65-F5344CB8AC3E}">
        <p14:creationId xmlns:p14="http://schemas.microsoft.com/office/powerpoint/2010/main" val="40276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ALIGNMENT – POSITIONING OF DTP ELEMENTS</a:t>
            </a:r>
            <a:endParaRPr lang="en-GB" dirty="0"/>
          </a:p>
        </p:txBody>
      </p:sp>
      <p:sp>
        <p:nvSpPr>
          <p:cNvPr id="6" name="Rectangle 5"/>
          <p:cNvSpPr/>
          <p:nvPr/>
        </p:nvSpPr>
        <p:spPr>
          <a:xfrm>
            <a:off x="184150" y="1127103"/>
            <a:ext cx="5645150" cy="1938992"/>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Strong</a:t>
            </a:r>
            <a:r>
              <a:rPr lang="en-GB" sz="2400" dirty="0">
                <a:latin typeface="Calibri" panose="020F0502020204030204" pitchFamily="34" charset="0"/>
                <a:ea typeface="Calibri" panose="020F0502020204030204" pitchFamily="34" charset="0"/>
                <a:cs typeface="Times New Roman" panose="02020603050405020304" pitchFamily="18" charset="0"/>
              </a:rPr>
              <a:t> alignment can make a huge difference to the overall layout of a publication, it should make the publication appear neater and easier to follow for the reader.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00075" y="3148041"/>
            <a:ext cx="4200525" cy="2883251"/>
          </a:xfrm>
          <a:prstGeom prst="rect">
            <a:avLst/>
          </a:prstGeom>
          <a:effectLst>
            <a:outerShdw blurRad="50800" dist="38100" dir="5400000" algn="t" rotWithShape="0">
              <a:prstClr val="black">
                <a:alpha val="40000"/>
              </a:prstClr>
            </a:outerShdw>
          </a:effectLst>
        </p:spPr>
      </p:pic>
      <p:sp>
        <p:nvSpPr>
          <p:cNvPr id="7" name="Rectangle 6"/>
          <p:cNvSpPr/>
          <p:nvPr/>
        </p:nvSpPr>
        <p:spPr>
          <a:xfrm>
            <a:off x="6038850" y="1127103"/>
            <a:ext cx="5886450" cy="1569660"/>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Poor</a:t>
            </a:r>
            <a:r>
              <a:rPr lang="en-GB" sz="2400" dirty="0">
                <a:latin typeface="Calibri" panose="020F0502020204030204" pitchFamily="34" charset="0"/>
                <a:ea typeface="Calibri" panose="020F0502020204030204" pitchFamily="34" charset="0"/>
                <a:cs typeface="Times New Roman" panose="02020603050405020304" pitchFamily="18" charset="0"/>
              </a:rPr>
              <a:t> alignment in a publication can make the reader distracted and lost in the layout making it harder to present the message of the publication.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6881812" y="3148041"/>
            <a:ext cx="4200525" cy="2883251"/>
          </a:xfrm>
          <a:prstGeom prst="rect">
            <a:avLst/>
          </a:prstGeom>
          <a:effectLst>
            <a:outerShdw blurRad="50800" dist="38100" dir="5400000" algn="t" rotWithShape="0">
              <a:prstClr val="black">
                <a:alpha val="40000"/>
              </a:prstClr>
            </a:outerShdw>
          </a:effectLst>
        </p:spPr>
      </p:pic>
      <p:cxnSp>
        <p:nvCxnSpPr>
          <p:cNvPr id="11" name="Straight Connector 10"/>
          <p:cNvCxnSpPr/>
          <p:nvPr/>
        </p:nvCxnSpPr>
        <p:spPr>
          <a:xfrm>
            <a:off x="5829300" y="1127103"/>
            <a:ext cx="0" cy="4740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9264" y="629232"/>
            <a:ext cx="72602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7640900" y="507208"/>
            <a:ext cx="512500" cy="244048"/>
          </a:xfrm>
          <a:prstGeom prst="rect">
            <a:avLst/>
          </a:prstGeom>
        </p:spPr>
      </p:pic>
    </p:spTree>
    <p:custDataLst>
      <p:tags r:id="rId1"/>
    </p:custDataLst>
    <p:extLst>
      <p:ext uri="{BB962C8B-B14F-4D97-AF65-F5344CB8AC3E}">
        <p14:creationId xmlns:p14="http://schemas.microsoft.com/office/powerpoint/2010/main" val="2329802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EMPHASIS &amp; DOMINANCE</a:t>
            </a:r>
            <a:endParaRPr lang="en-GB" dirty="0"/>
          </a:p>
        </p:txBody>
      </p:sp>
      <p:sp>
        <p:nvSpPr>
          <p:cNvPr id="3" name="Rectangle 2"/>
          <p:cNvSpPr/>
          <p:nvPr/>
        </p:nvSpPr>
        <p:spPr>
          <a:xfrm>
            <a:off x="184150" y="905400"/>
            <a:ext cx="11779250" cy="1938992"/>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Emphasis and Dominance are similar elements, the difference between are show below:-</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Emphasis</a:t>
            </a:r>
            <a:r>
              <a:rPr lang="en-GB" sz="2400" dirty="0">
                <a:latin typeface="Calibri" panose="020F0502020204030204" pitchFamily="34" charset="0"/>
                <a:ea typeface="Calibri" panose="020F0502020204030204" pitchFamily="34" charset="0"/>
                <a:cs typeface="Times New Roman" panose="02020603050405020304" pitchFamily="18" charset="0"/>
              </a:rPr>
              <a:t>	 – happens when an item is made more </a:t>
            </a:r>
            <a:r>
              <a:rPr lang="en-GB" sz="2400" b="1" dirty="0">
                <a:latin typeface="Calibri" panose="020F0502020204030204" pitchFamily="34" charset="0"/>
                <a:ea typeface="Calibri" panose="020F0502020204030204" pitchFamily="34" charset="0"/>
                <a:cs typeface="Times New Roman" panose="02020603050405020304" pitchFamily="18" charset="0"/>
              </a:rPr>
              <a:t>eye catching</a:t>
            </a:r>
            <a:r>
              <a:rPr lang="en-GB" sz="2400" b="1"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Dominance</a:t>
            </a:r>
            <a:r>
              <a:rPr lang="en-GB" sz="2400" dirty="0">
                <a:latin typeface="Calibri" panose="020F0502020204030204" pitchFamily="34" charset="0"/>
                <a:ea typeface="Calibri" panose="020F0502020204030204" pitchFamily="34" charset="0"/>
                <a:cs typeface="Times New Roman" panose="02020603050405020304" pitchFamily="18" charset="0"/>
              </a:rPr>
              <a:t> 	– occurs when one item stands out more than others, it </a:t>
            </a:r>
            <a:r>
              <a:rPr lang="en-GB" sz="2400" b="1" dirty="0">
                <a:latin typeface="Calibri" panose="020F0502020204030204" pitchFamily="34" charset="0"/>
                <a:ea typeface="Calibri" panose="020F0502020204030204" pitchFamily="34" charset="0"/>
                <a:cs typeface="Times New Roman" panose="02020603050405020304" pitchFamily="18" charset="0"/>
              </a:rPr>
              <a:t>dominates</a:t>
            </a:r>
            <a:r>
              <a:rPr lang="en-GB" sz="2400" dirty="0">
                <a:latin typeface="Calibri" panose="020F0502020204030204" pitchFamily="34" charset="0"/>
                <a:ea typeface="Calibri" panose="020F0502020204030204" pitchFamily="34" charset="0"/>
                <a:cs typeface="Times New Roman" panose="02020603050405020304" pitchFamily="18" charset="0"/>
              </a:rPr>
              <a:t> the layout.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13861" t="4502" r="12233" b="71618"/>
          <a:stretch/>
        </p:blipFill>
        <p:spPr bwMode="auto">
          <a:xfrm>
            <a:off x="368300" y="3077844"/>
            <a:ext cx="4679950" cy="2827655"/>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8" name="Rectangle 7"/>
          <p:cNvSpPr/>
          <p:nvPr/>
        </p:nvSpPr>
        <p:spPr>
          <a:xfrm>
            <a:off x="5295900" y="3356780"/>
            <a:ext cx="6096000" cy="1938992"/>
          </a:xfrm>
          <a:prstGeom prst="rect">
            <a:avLst/>
          </a:prstGeom>
        </p:spPr>
        <p:txBody>
          <a:bodyPr>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Dominance</a:t>
            </a:r>
            <a:r>
              <a:rPr lang="en-GB" sz="2400" dirty="0">
                <a:latin typeface="Calibri" panose="020F0502020204030204" pitchFamily="34" charset="0"/>
                <a:ea typeface="Calibri" panose="020F0502020204030204" pitchFamily="34" charset="0"/>
                <a:cs typeface="Times New Roman" panose="02020603050405020304" pitchFamily="18" charset="0"/>
              </a:rPr>
              <a:t> placed on large logo / company name.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b="1" dirty="0">
              <a:latin typeface="Calibri" panose="020F0502020204030204" pitchFamily="34" charset="0"/>
              <a:ea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ea typeface="Calibri" panose="020F0502020204030204" pitchFamily="34" charset="0"/>
                <a:cs typeface="Times New Roman" panose="02020603050405020304" pitchFamily="18" charset="0"/>
              </a:rPr>
              <a:t>Emphasis</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has been carried out by changing colour of key information.</a:t>
            </a:r>
            <a:endParaRPr lang="en-GB" sz="2400" dirty="0"/>
          </a:p>
        </p:txBody>
      </p:sp>
      <p:cxnSp>
        <p:nvCxnSpPr>
          <p:cNvPr id="6" name="Straight Connector 5"/>
          <p:cNvCxnSpPr/>
          <p:nvPr/>
        </p:nvCxnSpPr>
        <p:spPr>
          <a:xfrm>
            <a:off x="249264" y="629232"/>
            <a:ext cx="41855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542390" y="507208"/>
            <a:ext cx="512500" cy="244048"/>
          </a:xfrm>
          <a:prstGeom prst="rect">
            <a:avLst/>
          </a:prstGeom>
        </p:spPr>
      </p:pic>
    </p:spTree>
    <p:custDataLst>
      <p:tags r:id="rId1"/>
    </p:custDataLst>
    <p:extLst>
      <p:ext uri="{BB962C8B-B14F-4D97-AF65-F5344CB8AC3E}">
        <p14:creationId xmlns:p14="http://schemas.microsoft.com/office/powerpoint/2010/main" val="70357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EMPHASIS</a:t>
            </a:r>
            <a:endParaRPr lang="en-GB" dirty="0"/>
          </a:p>
        </p:txBody>
      </p:sp>
      <p:sp>
        <p:nvSpPr>
          <p:cNvPr id="6" name="Rectangle 5"/>
          <p:cNvSpPr/>
          <p:nvPr/>
        </p:nvSpPr>
        <p:spPr>
          <a:xfrm>
            <a:off x="19050" y="2197151"/>
            <a:ext cx="3943350" cy="1938992"/>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Emphasis</a:t>
            </a:r>
            <a:r>
              <a:rPr lang="en-GB" sz="2400" dirty="0">
                <a:latin typeface="Calibri" panose="020F0502020204030204" pitchFamily="34" charset="0"/>
                <a:ea typeface="Calibri" panose="020F0502020204030204" pitchFamily="34" charset="0"/>
                <a:cs typeface="Times New Roman" panose="02020603050405020304" pitchFamily="18" charset="0"/>
              </a:rPr>
              <a:t> has been created in the headline, structured body texts with varying background colours as well as reversed text in the layout.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15193" t="42019" r="14980" b="41969"/>
          <a:stretch/>
        </p:blipFill>
        <p:spPr bwMode="auto">
          <a:xfrm>
            <a:off x="3962400" y="629232"/>
            <a:ext cx="7878827" cy="5074831"/>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5" name="Straight Connector 4"/>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79878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Design Principles &amp; Elements</a:t>
            </a:r>
            <a:endParaRPr lang="en-GB" dirty="0"/>
          </a:p>
        </p:txBody>
      </p:sp>
      <p:sp>
        <p:nvSpPr>
          <p:cNvPr id="3" name="Text Box 2"/>
          <p:cNvSpPr txBox="1">
            <a:spLocks noChangeArrowheads="1"/>
          </p:cNvSpPr>
          <p:nvPr/>
        </p:nvSpPr>
        <p:spPr bwMode="auto">
          <a:xfrm>
            <a:off x="5596457" y="907201"/>
            <a:ext cx="2292350" cy="249047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PRINCIPLES</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Balance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Rhythm</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hlinkClick r:id="rId5" action="ppaction://hlinksldjump"/>
              </a:rPr>
              <a:t>Depth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Unity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Proximity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Alignment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Emphasis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Dominance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White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Space</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pPr>
            <a:r>
              <a:rPr lang="en-GB" sz="2400" dirty="0">
                <a:latin typeface="Calibri" panose="020F0502020204030204" pitchFamily="34" charset="0"/>
                <a:ea typeface="Calibri" panose="020F0502020204030204" pitchFamily="34" charset="0"/>
                <a:cs typeface="Times New Roman" panose="02020603050405020304" pitchFamily="18" charset="0"/>
                <a:hlinkClick r:id="rId12" action="ppaction://hlinksldjump"/>
              </a:rPr>
              <a:t>Grid Structure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hlinkClick r:id="rId13" action="ppaction://hlinksldjump"/>
              </a:rPr>
              <a:t>Contrast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hlinkClick r:id="rId14" action="ppaction://hlinksldjump"/>
              </a:rPr>
              <a:t>Typography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p:cNvSpPr txBox="1">
            <a:spLocks noChangeArrowheads="1"/>
          </p:cNvSpPr>
          <p:nvPr/>
        </p:nvSpPr>
        <p:spPr bwMode="auto">
          <a:xfrm>
            <a:off x="8722940" y="907201"/>
            <a:ext cx="2292350" cy="39636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4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ELEMENTS</a:t>
            </a:r>
            <a:endParaRPr lang="en-GB"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5" action="ppaction://hlinksldjump"/>
              </a:rPr>
              <a:t>Line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6" action="ppaction://hlinksldjump"/>
              </a:rPr>
              <a:t>Shape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7" action="ppaction://hlinksldjump"/>
              </a:rPr>
              <a:t>Texture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8" action="ppaction://hlinksldjump"/>
              </a:rPr>
              <a:t>Colour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19" action="ppaction://hlinksldjump"/>
              </a:rPr>
              <a:t>Value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20" action="ppaction://hlinksldjump"/>
              </a:rPr>
              <a:t>Size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20" action="ppaction://hlinksldjump"/>
              </a:rPr>
              <a:t>Weight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hlinkClick r:id="rId20" action="ppaction://hlinksldjump"/>
              </a:rPr>
              <a:t>Mass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84150" y="1539147"/>
            <a:ext cx="4861575" cy="4454425"/>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A list of the various </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principles and element</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 are shown.</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Y</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ou will need to be able to understand and apply these in your own work within Higher Graphic Communication.</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You may click the terms to view each </a:t>
            </a:r>
            <a:r>
              <a:rPr lang="en-GB"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Principle</a:t>
            </a:r>
            <a:r>
              <a:rPr lang="en-GB" sz="2400" dirty="0" smtClean="0">
                <a:latin typeface="Calibri" panose="020F0502020204030204" pitchFamily="34" charset="0"/>
                <a:ea typeface="Calibri" panose="020F0502020204030204" pitchFamily="34" charset="0"/>
                <a:cs typeface="Times New Roman" panose="02020603050405020304" pitchFamily="18" charset="0"/>
              </a:rPr>
              <a:t> and </a:t>
            </a:r>
            <a:r>
              <a:rPr lang="en-GB"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Element</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277784" y="785177"/>
            <a:ext cx="790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1">
            <a:extLst>
              <a:ext uri="{28A0092B-C50C-407E-A947-70E740481C1C}">
                <a14:useLocalDpi xmlns:a14="http://schemas.microsoft.com/office/drawing/2010/main" val="0"/>
              </a:ext>
            </a:extLst>
          </a:blip>
          <a:srcRect l="33867" t="36428" r="32534" b="35000"/>
          <a:stretch/>
        </p:blipFill>
        <p:spPr>
          <a:xfrm>
            <a:off x="8181920" y="663153"/>
            <a:ext cx="512500" cy="244048"/>
          </a:xfrm>
          <a:prstGeom prst="rect">
            <a:avLst/>
          </a:prstGeom>
        </p:spPr>
      </p:pic>
    </p:spTree>
    <p:custDataLst>
      <p:tags r:id="rId1"/>
    </p:custDataLst>
    <p:extLst>
      <p:ext uri="{BB962C8B-B14F-4D97-AF65-F5344CB8AC3E}">
        <p14:creationId xmlns:p14="http://schemas.microsoft.com/office/powerpoint/2010/main" val="3611809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DOMINANCE</a:t>
            </a:r>
            <a:endParaRPr lang="en-GB" dirty="0"/>
          </a:p>
        </p:txBody>
      </p:sp>
      <p:pic>
        <p:nvPicPr>
          <p:cNvPr id="4" name="Picture 3"/>
          <p:cNvPicPr/>
          <p:nvPr/>
        </p:nvPicPr>
        <p:blipFill rotWithShape="1">
          <a:blip r:embed="rId3">
            <a:extLst>
              <a:ext uri="{28A0092B-C50C-407E-A947-70E740481C1C}">
                <a14:useLocalDpi xmlns:a14="http://schemas.microsoft.com/office/drawing/2010/main" val="0"/>
              </a:ext>
            </a:extLst>
          </a:blip>
          <a:srcRect l="15193" t="42019" r="14980" b="41969"/>
          <a:stretch/>
        </p:blipFill>
        <p:spPr bwMode="auto">
          <a:xfrm>
            <a:off x="3962400" y="629232"/>
            <a:ext cx="7878827" cy="5074831"/>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5" name="Rectangle 4"/>
          <p:cNvSpPr/>
          <p:nvPr/>
        </p:nvSpPr>
        <p:spPr>
          <a:xfrm>
            <a:off x="184150" y="2197151"/>
            <a:ext cx="3778250" cy="1938992"/>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Dominance</a:t>
            </a:r>
            <a:r>
              <a:rPr lang="en-GB" sz="2400" dirty="0">
                <a:latin typeface="Calibri" panose="020F0502020204030204" pitchFamily="34" charset="0"/>
                <a:ea typeface="Calibri" panose="020F0502020204030204" pitchFamily="34" charset="0"/>
                <a:cs typeface="Times New Roman" panose="02020603050405020304" pitchFamily="18" charset="0"/>
              </a:rPr>
              <a:t> placed on the graphic on the top right of the page, as it a largest element on the page creating a focal point.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73872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WHITE SPACE</a:t>
            </a:r>
            <a:endParaRPr lang="en-GB" dirty="0"/>
          </a:p>
        </p:txBody>
      </p:sp>
      <p:sp>
        <p:nvSpPr>
          <p:cNvPr id="3" name="Rectangle 2"/>
          <p:cNvSpPr/>
          <p:nvPr/>
        </p:nvSpPr>
        <p:spPr>
          <a:xfrm>
            <a:off x="184150" y="1323886"/>
            <a:ext cx="6096000" cy="2677656"/>
          </a:xfrm>
          <a:prstGeom prst="rect">
            <a:avLst/>
          </a:prstGeom>
        </p:spPr>
        <p:txBody>
          <a:bodyPr>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White space refers to the canvas space left in between different elements of your design.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You </a:t>
            </a:r>
            <a:r>
              <a:rPr lang="en-US" sz="2400" dirty="0">
                <a:latin typeface="Calibri" panose="020F0502020204030204" pitchFamily="34" charset="0"/>
                <a:ea typeface="Calibri" panose="020F0502020204030204" pitchFamily="34" charset="0"/>
                <a:cs typeface="Times New Roman" panose="02020603050405020304" pitchFamily="18" charset="0"/>
              </a:rPr>
              <a:t>may have also heard it referred to as negative space. It’s important because it keeps your design from being too cluttered or too confusing.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4150" y="4116884"/>
            <a:ext cx="6096000" cy="1569660"/>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term “</a:t>
            </a:r>
            <a:r>
              <a:rPr lang="en-US" sz="2400" b="1" i="1" dirty="0">
                <a:latin typeface="Calibri" panose="020F0502020204030204" pitchFamily="34" charset="0"/>
                <a:ea typeface="Calibri" panose="020F0502020204030204" pitchFamily="34" charset="0"/>
                <a:cs typeface="Times New Roman" panose="02020603050405020304" pitchFamily="18" charset="0"/>
              </a:rPr>
              <a:t>white space</a:t>
            </a:r>
            <a:r>
              <a:rPr lang="en-US" sz="2400" dirty="0">
                <a:latin typeface="Calibri" panose="020F0502020204030204" pitchFamily="34" charset="0"/>
                <a:ea typeface="Calibri" panose="020F0502020204030204" pitchFamily="34" charset="0"/>
                <a:cs typeface="Times New Roman" panose="02020603050405020304" pitchFamily="18" charset="0"/>
              </a:rPr>
              <a:t>” is actually a bit of a confusing one because it implies that the space has to be white in</a:t>
            </a:r>
            <a:r>
              <a:rPr lang="en-GB" sz="2400" dirty="0">
                <a:latin typeface="Calibri" panose="020F0502020204030204" pitchFamily="34" charset="0"/>
                <a:ea typeface="Calibri" panose="020F0502020204030204" pitchFamily="34" charset="0"/>
                <a:cs typeface="Times New Roman" panose="02020603050405020304" pitchFamily="18" charset="0"/>
              </a:rPr>
              <a:t> colour</a:t>
            </a:r>
            <a:r>
              <a:rPr lang="en-US" sz="2400" dirty="0">
                <a:latin typeface="Calibri" panose="020F0502020204030204" pitchFamily="34" charset="0"/>
                <a:ea typeface="Calibri" panose="020F0502020204030204" pitchFamily="34" charset="0"/>
                <a:cs typeface="Times New Roman" panose="02020603050405020304" pitchFamily="18" charset="0"/>
              </a:rPr>
              <a:t>. White space can actually be </a:t>
            </a:r>
            <a:r>
              <a:rPr lang="en-US" sz="2400" b="1" dirty="0">
                <a:latin typeface="Calibri" panose="020F0502020204030204" pitchFamily="34" charset="0"/>
                <a:ea typeface="Calibri" panose="020F0502020204030204" pitchFamily="34" charset="0"/>
                <a:cs typeface="Times New Roman" panose="02020603050405020304" pitchFamily="18" charset="0"/>
              </a:rPr>
              <a:t>any</a:t>
            </a:r>
            <a:r>
              <a:rPr lang="en-GB" sz="2400" b="1" dirty="0">
                <a:latin typeface="Calibri" panose="020F0502020204030204" pitchFamily="34" charset="0"/>
                <a:ea typeface="Calibri" panose="020F0502020204030204" pitchFamily="34" charset="0"/>
                <a:cs typeface="Times New Roman" panose="02020603050405020304" pitchFamily="18" charset="0"/>
              </a:rPr>
              <a:t> colour</a:t>
            </a:r>
            <a:endParaRPr lang="en-GB" sz="24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l="12154" r="12045"/>
          <a:stretch/>
        </p:blipFill>
        <p:spPr bwMode="auto">
          <a:xfrm rot="395383">
            <a:off x="7439886" y="814583"/>
            <a:ext cx="3495949" cy="4614859"/>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3570907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4150" y="213307"/>
            <a:ext cx="8845550" cy="831850"/>
          </a:xfrm>
        </p:spPr>
        <p:txBody>
          <a:bodyPr>
            <a:normAutofit/>
          </a:bodyPr>
          <a:lstStyle/>
          <a:p>
            <a:r>
              <a:rPr lang="en-GB" dirty="0" smtClean="0"/>
              <a:t>WHITE SPACE – USED TO SEPARATE &amp; GROUP ELEMENTS</a:t>
            </a:r>
            <a:endParaRPr lang="en-GB" dirty="0"/>
          </a:p>
        </p:txBody>
      </p:sp>
      <p:sp>
        <p:nvSpPr>
          <p:cNvPr id="6" name="Rectangle 5"/>
          <p:cNvSpPr/>
          <p:nvPr/>
        </p:nvSpPr>
        <p:spPr>
          <a:xfrm>
            <a:off x="184150" y="1309985"/>
            <a:ext cx="6178550" cy="1200329"/>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White space provides the brain with visual clues as to which graphic design elements belong together and which are </a:t>
            </a:r>
            <a:r>
              <a:rPr lang="en-US" sz="2400" dirty="0" smtClean="0">
                <a:latin typeface="Calibri" panose="020F0502020204030204" pitchFamily="34" charset="0"/>
                <a:ea typeface="Calibri" panose="020F0502020204030204" pitchFamily="34" charset="0"/>
                <a:cs typeface="Times New Roman" panose="02020603050405020304" pitchFamily="18" charset="0"/>
              </a:rPr>
              <a:t>separate.</a:t>
            </a:r>
            <a:endParaRPr lang="en-GB" sz="2400" dirty="0"/>
          </a:p>
        </p:txBody>
      </p:sp>
      <p:pic>
        <p:nvPicPr>
          <p:cNvPr id="7" name="Picture 6"/>
          <p:cNvPicPr>
            <a:picLocks noChangeAspect="1"/>
          </p:cNvPicPr>
          <p:nvPr/>
        </p:nvPicPr>
        <p:blipFill>
          <a:blip r:embed="rId3"/>
          <a:stretch>
            <a:fillRect/>
          </a:stretch>
        </p:blipFill>
        <p:spPr>
          <a:xfrm>
            <a:off x="7374967" y="909935"/>
            <a:ext cx="4128618" cy="2400360"/>
          </a:xfrm>
          <a:prstGeom prst="rect">
            <a:avLst/>
          </a:prstGeom>
        </p:spPr>
      </p:pic>
      <p:pic>
        <p:nvPicPr>
          <p:cNvPr id="8" name="Picture 7"/>
          <p:cNvPicPr>
            <a:picLocks noChangeAspect="1"/>
          </p:cNvPicPr>
          <p:nvPr/>
        </p:nvPicPr>
        <p:blipFill>
          <a:blip r:embed="rId4"/>
          <a:stretch>
            <a:fillRect/>
          </a:stretch>
        </p:blipFill>
        <p:spPr>
          <a:xfrm>
            <a:off x="7398451" y="3502288"/>
            <a:ext cx="4105134" cy="2432671"/>
          </a:xfrm>
          <a:prstGeom prst="rect">
            <a:avLst/>
          </a:prstGeom>
        </p:spPr>
      </p:pic>
      <p:sp>
        <p:nvSpPr>
          <p:cNvPr id="9" name="Rectangle 8"/>
          <p:cNvSpPr/>
          <p:nvPr/>
        </p:nvSpPr>
        <p:spPr>
          <a:xfrm>
            <a:off x="184150" y="2775142"/>
            <a:ext cx="6096000" cy="1569660"/>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white space between the different lines of numbers give your brain the signal that each is a part of a new and different sequence instead of one long number.</a:t>
            </a:r>
            <a:endParaRPr lang="en-GB" sz="2400" dirty="0"/>
          </a:p>
        </p:txBody>
      </p:sp>
      <p:sp>
        <p:nvSpPr>
          <p:cNvPr id="10" name="Rectangle 9"/>
          <p:cNvSpPr/>
          <p:nvPr/>
        </p:nvSpPr>
        <p:spPr>
          <a:xfrm>
            <a:off x="184150" y="4609630"/>
            <a:ext cx="6096000" cy="1200329"/>
          </a:xfrm>
          <a:prstGeom prst="rect">
            <a:avLst/>
          </a:prstGeom>
        </p:spPr>
        <p:txBody>
          <a:bodyPr>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Space is also used to separate each individual character from the rest, making them legible and easy to comprehend.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a:endCxn id="2" idx="3"/>
          </p:cNvCxnSpPr>
          <p:nvPr/>
        </p:nvCxnSpPr>
        <p:spPr>
          <a:xfrm>
            <a:off x="249264" y="629232"/>
            <a:ext cx="8780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9029700" y="507208"/>
            <a:ext cx="512500" cy="244048"/>
          </a:xfrm>
          <a:prstGeom prst="rect">
            <a:avLst/>
          </a:prstGeom>
        </p:spPr>
      </p:pic>
    </p:spTree>
    <p:custDataLst>
      <p:tags r:id="rId1"/>
    </p:custDataLst>
    <p:extLst>
      <p:ext uri="{BB962C8B-B14F-4D97-AF65-F5344CB8AC3E}">
        <p14:creationId xmlns:p14="http://schemas.microsoft.com/office/powerpoint/2010/main" val="422521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4150" y="213307"/>
            <a:ext cx="8845550" cy="831850"/>
          </a:xfrm>
        </p:spPr>
        <p:txBody>
          <a:bodyPr>
            <a:normAutofit/>
          </a:bodyPr>
          <a:lstStyle/>
          <a:p>
            <a:r>
              <a:rPr lang="en-GB" dirty="0" smtClean="0"/>
              <a:t>WHITE SPACE – ADDS EMPHASIS</a:t>
            </a:r>
            <a:endParaRPr lang="en-GB" dirty="0"/>
          </a:p>
        </p:txBody>
      </p:sp>
      <p:sp>
        <p:nvSpPr>
          <p:cNvPr id="3" name="Rectangle 2"/>
          <p:cNvSpPr/>
          <p:nvPr/>
        </p:nvSpPr>
        <p:spPr>
          <a:xfrm>
            <a:off x="184150" y="1045157"/>
            <a:ext cx="6502400" cy="4524315"/>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As you can see from example images, our brains tend to put emphasis and importance on design elements that are surrounded by white space.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This is because the negative space is giving you visual clues about where you should be looking, providing plenty of buffer room around an element so that your brain can quickly process it.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This </a:t>
            </a:r>
            <a:r>
              <a:rPr lang="en-US" sz="2400" dirty="0">
                <a:latin typeface="Calibri" panose="020F0502020204030204" pitchFamily="34" charset="0"/>
                <a:ea typeface="Calibri" panose="020F0502020204030204" pitchFamily="34" charset="0"/>
                <a:cs typeface="Times New Roman" panose="02020603050405020304" pitchFamily="18" charset="0"/>
              </a:rPr>
              <a:t>is why important design elements like logos are often surrounded by white space, so that they are emphasized and clearly visible</a:t>
            </a:r>
            <a:endParaRPr lang="en-GB" sz="2400"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l="14307" r="12659"/>
          <a:stretch/>
        </p:blipFill>
        <p:spPr bwMode="auto">
          <a:xfrm rot="347459">
            <a:off x="6677301" y="342116"/>
            <a:ext cx="2743191" cy="3756652"/>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rot="797805">
            <a:off x="8300473" y="1348791"/>
            <a:ext cx="3156887" cy="4431472"/>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48828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5242904" y="505995"/>
            <a:ext cx="512500" cy="244048"/>
          </a:xfrm>
          <a:prstGeom prst="rect">
            <a:avLst/>
          </a:prstGeom>
        </p:spPr>
      </p:pic>
    </p:spTree>
    <p:custDataLst>
      <p:tags r:id="rId1"/>
    </p:custDataLst>
    <p:extLst>
      <p:ext uri="{BB962C8B-B14F-4D97-AF65-F5344CB8AC3E}">
        <p14:creationId xmlns:p14="http://schemas.microsoft.com/office/powerpoint/2010/main" val="45647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GRIDS &amp; GUIDLINES</a:t>
            </a:r>
            <a:endParaRPr lang="en-GB" dirty="0"/>
          </a:p>
        </p:txBody>
      </p:sp>
      <p:sp>
        <p:nvSpPr>
          <p:cNvPr id="3" name="Rectangle 2"/>
          <p:cNvSpPr/>
          <p:nvPr/>
        </p:nvSpPr>
        <p:spPr>
          <a:xfrm>
            <a:off x="381000" y="1045157"/>
            <a:ext cx="6096000" cy="2308324"/>
          </a:xfrm>
          <a:prstGeom prst="rect">
            <a:avLst/>
          </a:prstGeom>
        </p:spPr>
        <p:txBody>
          <a:bodyPr>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Grids in graphic design refers to a series of intersecting horizontal and vertical lines that are used to structure content on a page.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Grids </a:t>
            </a:r>
            <a:r>
              <a:rPr lang="en-US" sz="2400" dirty="0">
                <a:latin typeface="Calibri" panose="020F0502020204030204" pitchFamily="34" charset="0"/>
                <a:ea typeface="Calibri" panose="020F0502020204030204" pitchFamily="34" charset="0"/>
                <a:cs typeface="Times New Roman" panose="02020603050405020304" pitchFamily="18" charset="0"/>
              </a:rPr>
              <a:t>act as a framework that a designer can use to</a:t>
            </a:r>
            <a:r>
              <a:rPr lang="en-GB" sz="2400" dirty="0">
                <a:latin typeface="Calibri" panose="020F0502020204030204" pitchFamily="34" charset="0"/>
                <a:ea typeface="Calibri" panose="020F0502020204030204" pitchFamily="34" charset="0"/>
                <a:cs typeface="Times New Roman" panose="02020603050405020304" pitchFamily="18" charset="0"/>
              </a:rPr>
              <a:t> organise</a:t>
            </a:r>
            <a:r>
              <a:rPr lang="en-US" sz="2400" dirty="0">
                <a:latin typeface="Calibri" panose="020F0502020204030204" pitchFamily="34" charset="0"/>
                <a:ea typeface="Calibri" panose="020F0502020204030204" pitchFamily="34" charset="0"/>
                <a:cs typeface="Times New Roman" panose="02020603050405020304" pitchFamily="18" charset="0"/>
              </a:rPr>
              <a:t> content in a rational manner.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 y="3653135"/>
            <a:ext cx="6096000" cy="1569660"/>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Grids give order to graphic design. They speed up the design process by helping designers decide where content </a:t>
            </a:r>
            <a:r>
              <a:rPr lang="en-US" sz="2400" b="1" dirty="0">
                <a:latin typeface="Calibri" panose="020F0502020204030204" pitchFamily="34" charset="0"/>
                <a:ea typeface="Calibri" panose="020F0502020204030204" pitchFamily="34" charset="0"/>
                <a:cs typeface="Times New Roman" panose="02020603050405020304" pitchFamily="18" charset="0"/>
              </a:rPr>
              <a:t>should </a:t>
            </a:r>
            <a:r>
              <a:rPr lang="en-US" sz="2400" dirty="0">
                <a:latin typeface="Calibri" panose="020F0502020204030204" pitchFamily="34" charset="0"/>
                <a:ea typeface="Calibri" panose="020F0502020204030204" pitchFamily="34" charset="0"/>
                <a:cs typeface="Times New Roman" panose="02020603050405020304" pitchFamily="18" charset="0"/>
              </a:rPr>
              <a:t>be placed rather than</a:t>
            </a:r>
            <a:r>
              <a:rPr lang="en-US" sz="2400" b="1" dirty="0">
                <a:latin typeface="Calibri" panose="020F0502020204030204" pitchFamily="34" charset="0"/>
                <a:ea typeface="Calibri" panose="020F0502020204030204" pitchFamily="34" charset="0"/>
                <a:cs typeface="Times New Roman" panose="02020603050405020304" pitchFamily="18" charset="0"/>
              </a:rPr>
              <a:t> where</a:t>
            </a:r>
            <a:r>
              <a:rPr lang="en-US" sz="2400" dirty="0">
                <a:latin typeface="Calibri" panose="020F0502020204030204" pitchFamily="34" charset="0"/>
                <a:ea typeface="Calibri" panose="020F0502020204030204" pitchFamily="34" charset="0"/>
                <a:cs typeface="Times New Roman" panose="02020603050405020304" pitchFamily="18" charset="0"/>
              </a:rPr>
              <a:t> it </a:t>
            </a:r>
            <a:r>
              <a:rPr lang="en-US" sz="2400" b="1" dirty="0">
                <a:latin typeface="Calibri" panose="020F0502020204030204" pitchFamily="34" charset="0"/>
                <a:ea typeface="Calibri" panose="020F0502020204030204" pitchFamily="34" charset="0"/>
                <a:cs typeface="Times New Roman" panose="02020603050405020304" pitchFamily="18" charset="0"/>
              </a:rPr>
              <a:t>could</a:t>
            </a:r>
            <a:r>
              <a:rPr lang="en-US" sz="2400" dirty="0">
                <a:latin typeface="Calibri" panose="020F0502020204030204" pitchFamily="34" charset="0"/>
                <a:ea typeface="Calibri" panose="020F0502020204030204" pitchFamily="34" charset="0"/>
                <a:cs typeface="Times New Roman" panose="02020603050405020304" pitchFamily="18" charset="0"/>
              </a:rPr>
              <a:t> be </a:t>
            </a:r>
            <a:r>
              <a:rPr lang="en-US" sz="2400" dirty="0" smtClean="0">
                <a:latin typeface="Calibri" panose="020F0502020204030204" pitchFamily="34" charset="0"/>
                <a:ea typeface="Calibri" panose="020F0502020204030204" pitchFamily="34" charset="0"/>
                <a:cs typeface="Times New Roman" panose="02020603050405020304" pitchFamily="18" charset="0"/>
              </a:rPr>
              <a:t>placed.</a:t>
            </a:r>
            <a:endParaRPr lang="en-GB" sz="24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001000" y="400632"/>
            <a:ext cx="3703955" cy="5556989"/>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54511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GRIDS &amp; GUIDLINES</a:t>
            </a:r>
            <a:endParaRPr lang="en-GB" dirty="0"/>
          </a:p>
        </p:txBody>
      </p:sp>
      <p:sp>
        <p:nvSpPr>
          <p:cNvPr id="6" name="Rectangle 5"/>
          <p:cNvSpPr/>
          <p:nvPr/>
        </p:nvSpPr>
        <p:spPr>
          <a:xfrm>
            <a:off x="184150" y="1045157"/>
            <a:ext cx="6096000" cy="3785652"/>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Although grids should be used to structure content, they are only intended to guide the graphic design process, not dictate it.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They </a:t>
            </a:r>
            <a:r>
              <a:rPr lang="en-US" sz="2400" dirty="0">
                <a:latin typeface="Calibri" panose="020F0502020204030204" pitchFamily="34" charset="0"/>
                <a:ea typeface="Calibri" panose="020F0502020204030204" pitchFamily="34" charset="0"/>
                <a:cs typeface="Times New Roman" panose="02020603050405020304" pitchFamily="18" charset="0"/>
              </a:rPr>
              <a:t>shouldn’t be ignored nor should they be strictly followed.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Simply </a:t>
            </a:r>
            <a:r>
              <a:rPr lang="en-US" sz="2400" dirty="0">
                <a:latin typeface="Calibri" panose="020F0502020204030204" pitchFamily="34" charset="0"/>
                <a:ea typeface="Calibri" panose="020F0502020204030204" pitchFamily="34" charset="0"/>
                <a:cs typeface="Times New Roman" panose="02020603050405020304" pitchFamily="18" charset="0"/>
              </a:rPr>
              <a:t>flowing all the content into rows or columns can lead to a rigid, repetitive and uninteresting design</a:t>
            </a:r>
            <a:endParaRPr lang="en-GB" sz="2400" dirty="0"/>
          </a:p>
        </p:txBody>
      </p:sp>
      <p:grpSp>
        <p:nvGrpSpPr>
          <p:cNvPr id="7" name="Group 6"/>
          <p:cNvGrpSpPr/>
          <p:nvPr/>
        </p:nvGrpSpPr>
        <p:grpSpPr>
          <a:xfrm>
            <a:off x="5780722" y="281877"/>
            <a:ext cx="6182678" cy="4642997"/>
            <a:chOff x="0" y="0"/>
            <a:chExt cx="4808182" cy="3334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98" t="50662" r="3514" b="4540"/>
            <a:stretch/>
          </p:blipFill>
          <p:spPr bwMode="auto">
            <a:xfrm>
              <a:off x="193637" y="0"/>
              <a:ext cx="4614545" cy="3268345"/>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grpSp>
          <p:nvGrpSpPr>
            <p:cNvPr id="9" name="Group 8"/>
            <p:cNvGrpSpPr/>
            <p:nvPr/>
          </p:nvGrpSpPr>
          <p:grpSpPr>
            <a:xfrm>
              <a:off x="0" y="0"/>
              <a:ext cx="4733365" cy="3334870"/>
              <a:chOff x="0" y="0"/>
              <a:chExt cx="4733365" cy="3334870"/>
            </a:xfrm>
          </p:grpSpPr>
          <p:cxnSp>
            <p:nvCxnSpPr>
              <p:cNvPr id="10" name="Straight Connector 9"/>
              <p:cNvCxnSpPr/>
              <p:nvPr/>
            </p:nvCxnSpPr>
            <p:spPr>
              <a:xfrm>
                <a:off x="882127"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673"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14861" y="1140311"/>
                <a:ext cx="32273" cy="2183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407" y="1140311"/>
                <a:ext cx="32273" cy="2183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9252" y="0"/>
                <a:ext cx="0" cy="3334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73798" y="0"/>
                <a:ext cx="0" cy="3334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87445" y="0"/>
                <a:ext cx="0" cy="3334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51991"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1064"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1228"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35624"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82297"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68358"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58061" y="0"/>
                <a:ext cx="0" cy="333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50607"/>
                <a:ext cx="4733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849854"/>
                <a:ext cx="4733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065929"/>
                <a:ext cx="4733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280160"/>
                <a:ext cx="4733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549101"/>
                <a:ext cx="473336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9" name="Rectangle 28"/>
          <p:cNvSpPr/>
          <p:nvPr/>
        </p:nvSpPr>
        <p:spPr>
          <a:xfrm>
            <a:off x="1555750" y="5456886"/>
            <a:ext cx="9931400" cy="523220"/>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Grids and guidelines </a:t>
            </a:r>
            <a:r>
              <a:rPr lang="en-US" sz="2800" b="1" dirty="0">
                <a:latin typeface="Calibri" panose="020F0502020204030204" pitchFamily="34" charset="0"/>
                <a:ea typeface="Calibri" panose="020F0502020204030204" pitchFamily="34" charset="0"/>
                <a:cs typeface="Times New Roman" panose="02020603050405020304" pitchFamily="18" charset="0"/>
              </a:rPr>
              <a:t>aren’t visible</a:t>
            </a:r>
            <a:r>
              <a:rPr lang="en-US" sz="2800" dirty="0">
                <a:latin typeface="Calibri" panose="020F0502020204030204" pitchFamily="34" charset="0"/>
                <a:ea typeface="Calibri" panose="020F0502020204030204" pitchFamily="34" charset="0"/>
                <a:cs typeface="Times New Roman" panose="02020603050405020304" pitchFamily="18" charset="0"/>
              </a:rPr>
              <a:t> to the audience when </a:t>
            </a:r>
            <a:r>
              <a:rPr lang="en-US" sz="2800" dirty="0" smtClean="0">
                <a:latin typeface="Calibri" panose="020F0502020204030204" pitchFamily="34" charset="0"/>
                <a:ea typeface="Calibri" panose="020F0502020204030204" pitchFamily="34" charset="0"/>
                <a:cs typeface="Times New Roman" panose="02020603050405020304" pitchFamily="18" charset="0"/>
              </a:rPr>
              <a:t>printed.</a:t>
            </a:r>
            <a:endParaRPr lang="en-GB" sz="2800" dirty="0"/>
          </a:p>
        </p:txBody>
      </p:sp>
      <p:cxnSp>
        <p:nvCxnSpPr>
          <p:cNvPr id="30" name="Straight Connector 29"/>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17556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GRIDS &amp; GUIDELINES – RULE OF THIRDS </a:t>
            </a:r>
            <a:endParaRPr lang="en-GB" dirty="0"/>
          </a:p>
        </p:txBody>
      </p:sp>
      <p:sp>
        <p:nvSpPr>
          <p:cNvPr id="3" name="Rectangle 2"/>
          <p:cNvSpPr/>
          <p:nvPr/>
        </p:nvSpPr>
        <p:spPr>
          <a:xfrm>
            <a:off x="184150" y="1223486"/>
            <a:ext cx="6096000" cy="2677656"/>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rule states that a publication can be divided into nine equal parts by two space horizontal lines and vertical lines.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intersection points can be used to focus on your main elements, or the boxes formed can provide a space for your </a:t>
            </a:r>
            <a:r>
              <a:rPr lang="en-GB" sz="2400" dirty="0" smtClean="0">
                <a:latin typeface="Calibri" panose="020F0502020204030204" pitchFamily="34" charset="0"/>
                <a:ea typeface="Calibri" panose="020F0502020204030204" pitchFamily="34" charset="0"/>
                <a:cs typeface="Times New Roman" panose="02020603050405020304" pitchFamily="18" charset="0"/>
              </a:rPr>
              <a:t>elements.</a:t>
            </a:r>
            <a:endParaRPr lang="en-GB" sz="2400" dirty="0"/>
          </a:p>
        </p:txBody>
      </p:sp>
      <p:sp>
        <p:nvSpPr>
          <p:cNvPr id="4" name="Rectangle 3"/>
          <p:cNvSpPr/>
          <p:nvPr/>
        </p:nvSpPr>
        <p:spPr>
          <a:xfrm>
            <a:off x="184150" y="4079471"/>
            <a:ext cx="6096000" cy="1938992"/>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theory is that if you place points of interest in the intersections or along the lines that your photo becomes more balanced and will enable a viewer of the image to interact with it more naturally.</a:t>
            </a:r>
            <a:endParaRPr lang="en-GB" sz="2400" dirty="0"/>
          </a:p>
        </p:txBody>
      </p:sp>
      <p:pic>
        <p:nvPicPr>
          <p:cNvPr id="30" name="Picture 29" descr="Pirates of the carribean composition post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8280" y="490473"/>
            <a:ext cx="3906520" cy="5527990"/>
          </a:xfrm>
          <a:prstGeom prst="rect">
            <a:avLst/>
          </a:prstGeom>
          <a:noFill/>
          <a:ln>
            <a:noFill/>
          </a:ln>
          <a:effectLst>
            <a:outerShdw blurRad="50800" dist="38100" dir="5400000" algn="t" rotWithShape="0">
              <a:prstClr val="black">
                <a:alpha val="40000"/>
              </a:prstClr>
            </a:outerShdw>
          </a:effectLst>
        </p:spPr>
      </p:pic>
      <p:cxnSp>
        <p:nvCxnSpPr>
          <p:cNvPr id="6" name="Straight Connector 5"/>
          <p:cNvCxnSpPr/>
          <p:nvPr/>
        </p:nvCxnSpPr>
        <p:spPr>
          <a:xfrm>
            <a:off x="249264" y="629232"/>
            <a:ext cx="61743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6541715" y="507208"/>
            <a:ext cx="512500" cy="244048"/>
          </a:xfrm>
          <a:prstGeom prst="rect">
            <a:avLst/>
          </a:prstGeom>
        </p:spPr>
      </p:pic>
    </p:spTree>
    <p:extLst>
      <p:ext uri="{BB962C8B-B14F-4D97-AF65-F5344CB8AC3E}">
        <p14:creationId xmlns:p14="http://schemas.microsoft.com/office/powerpoint/2010/main" val="3777677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GRIDS &amp; GUIDELINES – VISUAL CENTRE</a:t>
            </a:r>
            <a:endParaRPr lang="en-GB" dirty="0"/>
          </a:p>
        </p:txBody>
      </p:sp>
      <p:grpSp>
        <p:nvGrpSpPr>
          <p:cNvPr id="6" name="Group 5"/>
          <p:cNvGrpSpPr/>
          <p:nvPr/>
        </p:nvGrpSpPr>
        <p:grpSpPr>
          <a:xfrm>
            <a:off x="1662610" y="1408459"/>
            <a:ext cx="8540887" cy="2978785"/>
            <a:chOff x="3017202" y="2355215"/>
            <a:chExt cx="6157595" cy="214757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713027" y="2355215"/>
              <a:ext cx="1461770" cy="1875790"/>
            </a:xfrm>
            <a:prstGeom prst="rect">
              <a:avLst/>
            </a:prstGeom>
            <a:noFill/>
            <a:effectLst>
              <a:outerShdw blurRad="50800" dist="38100" dir="5400000" algn="t" rotWithShape="0">
                <a:prstClr val="black">
                  <a:alpha val="40000"/>
                </a:prstClr>
              </a:outerShdw>
            </a:effectLst>
          </p:spPr>
        </p:pic>
        <p:pic>
          <p:nvPicPr>
            <p:cNvPr id="8" name="Picture 7" descr="C:\Users\kabir.malkani\Desktop\GeometricCenter.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7202" y="2407285"/>
              <a:ext cx="1771650" cy="1771650"/>
            </a:xfrm>
            <a:prstGeom prst="rect">
              <a:avLst/>
            </a:prstGeom>
            <a:noFill/>
            <a:effectLst>
              <a:outerShdw blurRad="50800" dist="38100" dir="5400000" algn="t" rotWithShape="0">
                <a:prstClr val="black">
                  <a:alpha val="40000"/>
                </a:prstClr>
              </a:outerShdw>
            </a:effectLst>
            <a:extLst/>
          </p:spPr>
        </p:pic>
        <p:pic>
          <p:nvPicPr>
            <p:cNvPr id="9" name="Picture 8" descr="C:\Users\kabir.malkani\Desktop\OpticalCenter.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74677" y="2407285"/>
              <a:ext cx="1771650" cy="1771650"/>
            </a:xfrm>
            <a:prstGeom prst="rect">
              <a:avLst/>
            </a:prstGeom>
            <a:noFill/>
            <a:effectLst>
              <a:outerShdw blurRad="50800" dist="38100" dir="5400000" algn="t" rotWithShape="0">
                <a:prstClr val="black">
                  <a:alpha val="40000"/>
                </a:prstClr>
              </a:outerShdw>
            </a:effectLst>
            <a:extLst/>
          </p:spPr>
        </p:pic>
        <p:sp>
          <p:nvSpPr>
            <p:cNvPr id="10" name="Text Box 35"/>
            <p:cNvSpPr txBox="1"/>
            <p:nvPr/>
          </p:nvSpPr>
          <p:spPr>
            <a:xfrm>
              <a:off x="3017202" y="4236085"/>
              <a:ext cx="177165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GB"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 Geometric</a:t>
              </a:r>
            </a:p>
          </p:txBody>
        </p:sp>
        <p:sp>
          <p:nvSpPr>
            <p:cNvPr id="11" name="Text Box 36"/>
            <p:cNvSpPr txBox="1"/>
            <p:nvPr/>
          </p:nvSpPr>
          <p:spPr>
            <a:xfrm>
              <a:off x="5674677" y="4236085"/>
              <a:ext cx="177165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GB"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2 - Optical</a:t>
              </a:r>
            </a:p>
          </p:txBody>
        </p:sp>
      </p:grpSp>
      <p:sp>
        <p:nvSpPr>
          <p:cNvPr id="12" name="Rectangle 11"/>
          <p:cNvSpPr/>
          <p:nvPr/>
        </p:nvSpPr>
        <p:spPr>
          <a:xfrm>
            <a:off x="317500" y="4387244"/>
            <a:ext cx="11100890" cy="1569660"/>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In the images above you can see that </a:t>
            </a:r>
            <a:r>
              <a:rPr lang="en-GB" sz="2400" i="1" dirty="0">
                <a:latin typeface="Calibri" panose="020F0502020204030204" pitchFamily="34" charset="0"/>
                <a:ea typeface="Calibri" panose="020F0502020204030204" pitchFamily="34" charset="0"/>
                <a:cs typeface="Times New Roman" panose="02020603050405020304" pitchFamily="18" charset="0"/>
              </a:rPr>
              <a:t>Figure 1</a:t>
            </a:r>
            <a:r>
              <a:rPr lang="en-GB" sz="2400" dirty="0">
                <a:latin typeface="Calibri" panose="020F0502020204030204" pitchFamily="34" charset="0"/>
                <a:ea typeface="Calibri" panose="020F0502020204030204" pitchFamily="34" charset="0"/>
                <a:cs typeface="Times New Roman" panose="02020603050405020304" pitchFamily="18" charset="0"/>
              </a:rPr>
              <a:t>, the logo has been placed centrally to the borders in the image, but visually it does not sit well.  If we change the location of the logo as seen in </a:t>
            </a:r>
            <a:r>
              <a:rPr lang="en-GB" sz="2400" i="1" dirty="0">
                <a:latin typeface="Calibri" panose="020F0502020204030204" pitchFamily="34" charset="0"/>
                <a:ea typeface="Calibri" panose="020F0502020204030204" pitchFamily="34" charset="0"/>
                <a:cs typeface="Times New Roman" panose="02020603050405020304" pitchFamily="18" charset="0"/>
              </a:rPr>
              <a:t>Figure 2</a:t>
            </a:r>
            <a:r>
              <a:rPr lang="en-GB" sz="2400" dirty="0">
                <a:latin typeface="Calibri" panose="020F0502020204030204" pitchFamily="34" charset="0"/>
                <a:ea typeface="Calibri" panose="020F0502020204030204" pitchFamily="34" charset="0"/>
                <a:cs typeface="Times New Roman" panose="02020603050405020304" pitchFamily="18" charset="0"/>
              </a:rPr>
              <a:t> and place it in the </a:t>
            </a:r>
            <a:r>
              <a:rPr lang="en-GB" sz="2400" b="1" i="1" dirty="0">
                <a:latin typeface="Calibri" panose="020F0502020204030204" pitchFamily="34" charset="0"/>
                <a:ea typeface="Calibri" panose="020F0502020204030204" pitchFamily="34" charset="0"/>
                <a:cs typeface="Times New Roman" panose="02020603050405020304" pitchFamily="18" charset="0"/>
              </a:rPr>
              <a:t>optical centre</a:t>
            </a:r>
            <a:r>
              <a:rPr lang="en-GB" sz="2400" dirty="0">
                <a:latin typeface="Calibri" panose="020F0502020204030204" pitchFamily="34" charset="0"/>
                <a:ea typeface="Calibri" panose="020F0502020204030204" pitchFamily="34" charset="0"/>
                <a:cs typeface="Times New Roman" panose="02020603050405020304" pitchFamily="18" charset="0"/>
              </a:rPr>
              <a:t>, it now looks more balanced and visually comfortable for the reader.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a:endCxn id="14" idx="1"/>
          </p:cNvCxnSpPr>
          <p:nvPr/>
        </p:nvCxnSpPr>
        <p:spPr>
          <a:xfrm>
            <a:off x="249264" y="629232"/>
            <a:ext cx="60718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6321091" y="507208"/>
            <a:ext cx="512500" cy="244048"/>
          </a:xfrm>
          <a:prstGeom prst="rect">
            <a:avLst/>
          </a:prstGeom>
        </p:spPr>
      </p:pic>
    </p:spTree>
    <p:custDataLst>
      <p:tags r:id="rId1"/>
    </p:custDataLst>
    <p:extLst>
      <p:ext uri="{BB962C8B-B14F-4D97-AF65-F5344CB8AC3E}">
        <p14:creationId xmlns:p14="http://schemas.microsoft.com/office/powerpoint/2010/main" val="1200086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a:t>
            </a:r>
            <a:endParaRPr lang="en-GB" dirty="0"/>
          </a:p>
        </p:txBody>
      </p:sp>
      <p:sp>
        <p:nvSpPr>
          <p:cNvPr id="3" name="Rectangle 2"/>
          <p:cNvSpPr/>
          <p:nvPr/>
        </p:nvSpPr>
        <p:spPr>
          <a:xfrm>
            <a:off x="184150" y="1045157"/>
            <a:ext cx="11379200" cy="1569660"/>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Contrast occurs when two elements are different. The greater the difference the greater the contrast.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key to working with contrast is to make sure the differences are obvious.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20775" y="3048681"/>
            <a:ext cx="6096000" cy="2677656"/>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Four common methods of creating contrast are by using differences in:</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Size</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Colour</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Shape</a:t>
            </a:r>
          </a:p>
          <a:p>
            <a:pPr marL="342900" lvl="0" indent="-342900">
              <a:spcAft>
                <a:spcPts val="0"/>
              </a:spcAft>
              <a:buFont typeface="Symbol" panose="05050102010706020507" pitchFamily="18" charset="2"/>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Typeface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075" y="2831050"/>
            <a:ext cx="4171950" cy="3112917"/>
          </a:xfrm>
          <a:prstGeom prst="rect">
            <a:avLst/>
          </a:prstGeom>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162318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SIZE</a:t>
            </a:r>
            <a:endParaRPr lang="en-GB" dirty="0"/>
          </a:p>
        </p:txBody>
      </p:sp>
      <p:sp>
        <p:nvSpPr>
          <p:cNvPr id="12" name="Rectangle 11"/>
          <p:cNvSpPr/>
          <p:nvPr/>
        </p:nvSpPr>
        <p:spPr>
          <a:xfrm>
            <a:off x="361950" y="1045157"/>
            <a:ext cx="7410450" cy="1569660"/>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Having a contrast of size adds visual interest in the composition, and will help you establish the key elements in your layout so you can be sure the viewer is focusing on the right </a:t>
            </a:r>
            <a:r>
              <a:rPr lang="en-GB" sz="2400" dirty="0" smtClean="0">
                <a:latin typeface="Calibri" panose="020F0502020204030204" pitchFamily="34" charset="0"/>
                <a:ea typeface="Calibri" panose="020F0502020204030204" pitchFamily="34" charset="0"/>
                <a:cs typeface="Times New Roman" panose="02020603050405020304" pitchFamily="18" charset="0"/>
              </a:rPr>
              <a:t>area.</a:t>
            </a:r>
            <a:endParaRPr lang="en-GB" sz="2400" dirty="0"/>
          </a:p>
        </p:txBody>
      </p:sp>
      <p:sp>
        <p:nvSpPr>
          <p:cNvPr id="13" name="Rectangle 12"/>
          <p:cNvSpPr/>
          <p:nvPr/>
        </p:nvSpPr>
        <p:spPr>
          <a:xfrm>
            <a:off x="361950" y="2638327"/>
            <a:ext cx="7410450" cy="830997"/>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Contrast of size is not applicable to just text; it can also be the images in the </a:t>
            </a:r>
            <a:r>
              <a:rPr lang="en-GB" sz="2400" dirty="0" smtClean="0">
                <a:latin typeface="Calibri" panose="020F0502020204030204" pitchFamily="34" charset="0"/>
                <a:ea typeface="Calibri" panose="020F0502020204030204" pitchFamily="34" charset="0"/>
                <a:cs typeface="Times New Roman" panose="02020603050405020304" pitchFamily="18" charset="0"/>
              </a:rPr>
              <a:t>publication.</a:t>
            </a:r>
            <a:endParaRPr lang="en-GB" sz="2400" dirty="0"/>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3435350" y="3655007"/>
            <a:ext cx="4077848" cy="2293387"/>
          </a:xfrm>
          <a:prstGeom prst="rect">
            <a:avLst/>
          </a:prstGeom>
          <a:effectLst>
            <a:outerShdw blurRad="50800" dist="38100" dir="5400000" algn="t" rotWithShape="0">
              <a:prstClr val="black">
                <a:alpha val="40000"/>
              </a:prstClr>
            </a:outerShdw>
          </a:effectLst>
        </p:spPr>
      </p:pic>
      <p:pic>
        <p:nvPicPr>
          <p:cNvPr id="17" name="Picture 16"/>
          <p:cNvPicPr>
            <a:picLocks noChangeAspect="1"/>
          </p:cNvPicPr>
          <p:nvPr/>
        </p:nvPicPr>
        <p:blipFill>
          <a:blip r:embed="rId5"/>
          <a:stretch>
            <a:fillRect/>
          </a:stretch>
        </p:blipFill>
        <p:spPr>
          <a:xfrm>
            <a:off x="7980928" y="397813"/>
            <a:ext cx="3929063" cy="5550581"/>
          </a:xfrm>
          <a:prstGeom prst="rect">
            <a:avLst/>
          </a:prstGeom>
        </p:spPr>
      </p:pic>
      <p:cxnSp>
        <p:nvCxnSpPr>
          <p:cNvPr id="7" name="Straight Connector 6"/>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33100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BALANCE</a:t>
            </a:r>
            <a:endParaRPr lang="en-GB" dirty="0"/>
          </a:p>
        </p:txBody>
      </p:sp>
      <p:sp>
        <p:nvSpPr>
          <p:cNvPr id="3" name="Rectangle 2"/>
          <p:cNvSpPr/>
          <p:nvPr/>
        </p:nvSpPr>
        <p:spPr>
          <a:xfrm>
            <a:off x="428796" y="1045157"/>
            <a:ext cx="9456609" cy="405925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When we look at publications and documents they will have some form of visual balance or visual weight of different graphic elements in their layouts.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There </a:t>
            </a:r>
            <a:r>
              <a:rPr lang="en-GB" sz="2400" dirty="0">
                <a:latin typeface="Calibri" panose="020F0502020204030204" pitchFamily="34" charset="0"/>
                <a:ea typeface="Calibri" panose="020F0502020204030204" pitchFamily="34" charset="0"/>
                <a:cs typeface="Times New Roman" panose="02020603050405020304" pitchFamily="18" charset="0"/>
              </a:rPr>
              <a:t>are 2 main types of balance within graphic design and these are described below</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Symmetrical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Asymmetrical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2802" t="6444" r="3069" b="4934"/>
          <a:stretch/>
        </p:blipFill>
        <p:spPr bwMode="auto">
          <a:xfrm>
            <a:off x="7631361" y="4118890"/>
            <a:ext cx="3700780" cy="181737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4857527" y="3589300"/>
            <a:ext cx="2081530" cy="2346960"/>
          </a:xfrm>
          <a:prstGeom prst="rect">
            <a:avLst/>
          </a:prstGeom>
          <a:effectLst>
            <a:outerShdw blurRad="50800" dist="38100" dir="5400000" algn="t" rotWithShape="0">
              <a:prstClr val="black">
                <a:alpha val="40000"/>
              </a:prstClr>
            </a:outerShdw>
          </a:effectLst>
        </p:spPr>
      </p:pic>
      <p:cxnSp>
        <p:nvCxnSpPr>
          <p:cNvPr id="7" name="Straight Connector 6"/>
          <p:cNvCxnSpPr/>
          <p:nvPr/>
        </p:nvCxnSpPr>
        <p:spPr>
          <a:xfrm>
            <a:off x="249264" y="629232"/>
            <a:ext cx="1705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1954530" y="507208"/>
            <a:ext cx="512500" cy="244048"/>
          </a:xfrm>
          <a:prstGeom prst="rect">
            <a:avLst/>
          </a:prstGeom>
        </p:spPr>
      </p:pic>
    </p:spTree>
    <p:custDataLst>
      <p:tags r:id="rId1"/>
    </p:custDataLst>
    <p:extLst>
      <p:ext uri="{BB962C8B-B14F-4D97-AF65-F5344CB8AC3E}">
        <p14:creationId xmlns:p14="http://schemas.microsoft.com/office/powerpoint/2010/main" val="3423674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COLOUR</a:t>
            </a:r>
            <a:endParaRPr lang="en-GB" dirty="0"/>
          </a:p>
        </p:txBody>
      </p:sp>
      <p:sp>
        <p:nvSpPr>
          <p:cNvPr id="3" name="Rectangle 2"/>
          <p:cNvSpPr/>
          <p:nvPr/>
        </p:nvSpPr>
        <p:spPr>
          <a:xfrm>
            <a:off x="184150" y="1045157"/>
            <a:ext cx="6096000" cy="3046988"/>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Contrast of colour is arguably one of the key principles of design and, as mentioned before, it’s probably one you’re familiar with.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You </a:t>
            </a:r>
            <a:r>
              <a:rPr lang="en-GB" sz="2400" dirty="0">
                <a:latin typeface="Calibri" panose="020F0502020204030204" pitchFamily="34" charset="0"/>
                <a:ea typeface="Calibri" panose="020F0502020204030204" pitchFamily="34" charset="0"/>
                <a:cs typeface="Times New Roman" panose="02020603050405020304" pitchFamily="18" charset="0"/>
              </a:rPr>
              <a:t>can get a very simple example of this theory if you take a white background and drop black text on it. The contrast between white and black values is pretty </a:t>
            </a:r>
            <a:r>
              <a:rPr lang="en-GB" sz="2400" dirty="0" smtClean="0">
                <a:latin typeface="Calibri" panose="020F0502020204030204" pitchFamily="34" charset="0"/>
                <a:ea typeface="Calibri" panose="020F0502020204030204" pitchFamily="34" charset="0"/>
                <a:cs typeface="Times New Roman" panose="02020603050405020304" pitchFamily="18" charset="0"/>
              </a:rPr>
              <a:t>clear.</a:t>
            </a:r>
            <a:endParaRPr lang="en-GB" sz="24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357505" y="4373245"/>
            <a:ext cx="2874645" cy="1616710"/>
          </a:xfrm>
          <a:prstGeom prst="rect">
            <a:avLst/>
          </a:prstGeom>
          <a:effectLst>
            <a:outerShdw blurRad="50800" dist="38100" dir="5400000" algn="t" rotWithShape="0">
              <a:prstClr val="black">
                <a:alpha val="40000"/>
              </a:prstClr>
            </a:outerShdw>
          </a:effec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3408045" y="4373245"/>
            <a:ext cx="2872105" cy="161544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6045" y="522261"/>
            <a:ext cx="5467350" cy="4373880"/>
          </a:xfrm>
          <a:prstGeom prst="rect">
            <a:avLst/>
          </a:prstGeom>
        </p:spPr>
      </p:pic>
      <p:cxnSp>
        <p:nvCxnSpPr>
          <p:cNvPr id="7" name="Straight Connector 6"/>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335900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SHAPES</a:t>
            </a:r>
            <a:endParaRPr lang="en-GB" dirty="0"/>
          </a:p>
        </p:txBody>
      </p:sp>
      <p:sp>
        <p:nvSpPr>
          <p:cNvPr id="5" name="Rectangle 4"/>
          <p:cNvSpPr/>
          <p:nvPr/>
        </p:nvSpPr>
        <p:spPr>
          <a:xfrm>
            <a:off x="323850" y="1045157"/>
            <a:ext cx="10439400" cy="2308324"/>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Utilising contrast in shape for your publication can really help make things stand out.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It’ll </a:t>
            </a:r>
            <a:r>
              <a:rPr lang="en-GB" sz="2400" dirty="0">
                <a:latin typeface="Calibri" panose="020F0502020204030204" pitchFamily="34" charset="0"/>
                <a:ea typeface="Calibri" panose="020F0502020204030204" pitchFamily="34" charset="0"/>
                <a:cs typeface="Times New Roman" panose="02020603050405020304" pitchFamily="18" charset="0"/>
              </a:rPr>
              <a:t>allow you to make the principal elements of your publication stand out by creating a noticeable difference in shape compared to the rest of the elements in the layout.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5788025" y="3258912"/>
            <a:ext cx="6169452" cy="2803756"/>
            <a:chOff x="0" y="0"/>
            <a:chExt cx="5731510" cy="2605405"/>
          </a:xfrm>
          <a:effectLst>
            <a:outerShdw blurRad="50800" dist="38100" dir="5400000" algn="t" rotWithShape="0">
              <a:prstClr val="black">
                <a:alpha val="40000"/>
              </a:prstClr>
            </a:outerShdw>
          </a:effectLst>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731510" cy="2605405"/>
            </a:xfrm>
            <a:prstGeom prst="rect">
              <a:avLst/>
            </a:prstGeom>
          </p:spPr>
        </p:pic>
        <p:sp>
          <p:nvSpPr>
            <p:cNvPr id="12" name="Text Box 2"/>
            <p:cNvSpPr txBox="1">
              <a:spLocks noChangeArrowheads="1"/>
            </p:cNvSpPr>
            <p:nvPr/>
          </p:nvSpPr>
          <p:spPr bwMode="auto">
            <a:xfrm>
              <a:off x="3295650" y="28575"/>
              <a:ext cx="2292350" cy="7537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contrast in colour found between the colourful shapes and the grey lines.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2"/>
          <p:cNvSpPr/>
          <p:nvPr/>
        </p:nvSpPr>
        <p:spPr>
          <a:xfrm>
            <a:off x="323850" y="3553912"/>
            <a:ext cx="4838700" cy="1569660"/>
          </a:xfrm>
          <a:prstGeom prst="rect">
            <a:avLst/>
          </a:prstGeom>
        </p:spPr>
        <p:txBody>
          <a:bodyPr wrap="square">
            <a:spAutoFit/>
          </a:bodyPr>
          <a:lstStyle/>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From the example to the right, the obvious contrast in shapes are created in the circular shapes and the geometric lines.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113531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SHAPES</a:t>
            </a:r>
            <a:endParaRPr lang="en-GB" dirty="0"/>
          </a:p>
        </p:txBody>
      </p:sp>
      <p:sp>
        <p:nvSpPr>
          <p:cNvPr id="13" name="Rectangle 12"/>
          <p:cNvSpPr/>
          <p:nvPr/>
        </p:nvSpPr>
        <p:spPr>
          <a:xfrm>
            <a:off x="184150" y="1234604"/>
            <a:ext cx="3702050" cy="3046988"/>
          </a:xfrm>
          <a:prstGeom prst="rect">
            <a:avLst/>
          </a:prstGeom>
        </p:spPr>
        <p:txBody>
          <a:bodyPr wrap="square">
            <a:spAutoFit/>
          </a:bodyPr>
          <a:lstStyle/>
          <a:p>
            <a:r>
              <a:rPr lang="en-GB" sz="2400" dirty="0"/>
              <a:t>Two layouts showing how contrasting shapes have been used in a publication.  </a:t>
            </a:r>
            <a:endParaRPr lang="en-GB" sz="2400" dirty="0" smtClean="0"/>
          </a:p>
          <a:p>
            <a:endParaRPr lang="en-GB" sz="2400" dirty="0"/>
          </a:p>
          <a:p>
            <a:r>
              <a:rPr lang="en-GB" sz="2400" dirty="0" smtClean="0"/>
              <a:t>This </a:t>
            </a:r>
            <a:r>
              <a:rPr lang="en-GB" sz="2400" dirty="0"/>
              <a:t>creates a visual appeal that is often used to draw attention to a specific message.</a:t>
            </a: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288" y="840338"/>
            <a:ext cx="3387499" cy="4696281"/>
          </a:xfrm>
          <a:prstGeom prst="rect">
            <a:avLst/>
          </a:prstGeom>
          <a:noFill/>
          <a:ln>
            <a:noFill/>
          </a:ln>
          <a:effectLst>
            <a:outerShdw blurRad="50800" dist="38100" dir="5400000" algn="t" rotWithShape="0">
              <a:prstClr val="black">
                <a:alpha val="40000"/>
              </a:prstClr>
            </a:outerShdw>
          </a:effec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8153400" y="827560"/>
            <a:ext cx="3338513" cy="4721839"/>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317416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TYPEFACE</a:t>
            </a:r>
            <a:endParaRPr lang="en-GB" dirty="0"/>
          </a:p>
        </p:txBody>
      </p:sp>
      <p:sp>
        <p:nvSpPr>
          <p:cNvPr id="3" name="Rectangle 2"/>
          <p:cNvSpPr/>
          <p:nvPr/>
        </p:nvSpPr>
        <p:spPr>
          <a:xfrm>
            <a:off x="171450" y="1045157"/>
            <a:ext cx="4476750" cy="3046988"/>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When working with a layout, you never want to have the same font used for the entire design. Instead, you should find places where you can create variation, such as areas are of most significance.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902200" y="1301255"/>
            <a:ext cx="6890597" cy="4218401"/>
          </a:xfrm>
          <a:prstGeom prst="rect">
            <a:avLst/>
          </a:prstGeom>
          <a:effectLst>
            <a:outerShdw blurRad="50800" dist="38100" dir="5400000" algn="t" rotWithShape="0">
              <a:prstClr val="black">
                <a:alpha val="40000"/>
              </a:prstClr>
            </a:outerShdw>
          </a:effectLst>
        </p:spPr>
      </p:pic>
      <p:sp>
        <p:nvSpPr>
          <p:cNvPr id="5" name="Rectangle 4"/>
          <p:cNvSpPr/>
          <p:nvPr/>
        </p:nvSpPr>
        <p:spPr>
          <a:xfrm>
            <a:off x="171450" y="3410456"/>
            <a:ext cx="4635500" cy="2677656"/>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For example, you can use the same typeface but have one bold and the other light or regular.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This </a:t>
            </a:r>
            <a:r>
              <a:rPr lang="en-GB" sz="2400" dirty="0">
                <a:latin typeface="Calibri" panose="020F0502020204030204" pitchFamily="34" charset="0"/>
                <a:ea typeface="Calibri" panose="020F0502020204030204" pitchFamily="34" charset="0"/>
                <a:cs typeface="Times New Roman" panose="02020603050405020304" pitchFamily="18" charset="0"/>
              </a:rPr>
              <a:t>gives you contrast, but also keeps that unity in your </a:t>
            </a:r>
            <a:r>
              <a:rPr lang="en-GB" sz="2400" dirty="0" smtClean="0">
                <a:latin typeface="Calibri" panose="020F0502020204030204" pitchFamily="34" charset="0"/>
                <a:ea typeface="Calibri" panose="020F0502020204030204" pitchFamily="34" charset="0"/>
                <a:cs typeface="Times New Roman" panose="02020603050405020304" pitchFamily="18" charset="0"/>
              </a:rPr>
              <a:t>design.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249264" y="629232"/>
            <a:ext cx="36712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933190" y="507208"/>
            <a:ext cx="512500" cy="244048"/>
          </a:xfrm>
          <a:prstGeom prst="rect">
            <a:avLst/>
          </a:prstGeom>
        </p:spPr>
      </p:pic>
    </p:spTree>
    <p:custDataLst>
      <p:tags r:id="rId1"/>
    </p:custDataLst>
    <p:extLst>
      <p:ext uri="{BB962C8B-B14F-4D97-AF65-F5344CB8AC3E}">
        <p14:creationId xmlns:p14="http://schemas.microsoft.com/office/powerpoint/2010/main" val="1571826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CONTRAST - TYPEFACE</a:t>
            </a:r>
            <a:endParaRPr lang="en-GB"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854" t="3813" r="47888" b="84756"/>
          <a:stretch/>
        </p:blipFill>
        <p:spPr bwMode="auto">
          <a:xfrm>
            <a:off x="688085" y="882279"/>
            <a:ext cx="1622569" cy="1529463"/>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597155" y="2411742"/>
            <a:ext cx="3360892" cy="7363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Contrast create by change size of type.</a:t>
            </a:r>
          </a:p>
        </p:txBody>
      </p:sp>
      <p:sp>
        <p:nvSpPr>
          <p:cNvPr id="11" name="Text Box 2"/>
          <p:cNvSpPr txBox="1">
            <a:spLocks noChangeArrowheads="1"/>
          </p:cNvSpPr>
          <p:nvPr/>
        </p:nvSpPr>
        <p:spPr bwMode="auto">
          <a:xfrm>
            <a:off x="4420155" y="2358774"/>
            <a:ext cx="4114313" cy="7509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Contrast heavy weights with light </a:t>
            </a:r>
            <a:r>
              <a:rPr lang="en-GB" sz="2000" dirty="0">
                <a:effectLst/>
                <a:latin typeface="Calibri" panose="020F0502020204030204" pitchFamily="34" charset="0"/>
                <a:ea typeface="Calibri" panose="020F0502020204030204" pitchFamily="34" charset="0"/>
                <a:cs typeface="Times New Roman" panose="02020603050405020304" pitchFamily="18" charset="0"/>
              </a:rPr>
              <a:t>weights</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of type.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459469" y="5081067"/>
            <a:ext cx="3636263" cy="80220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Example of combined </a:t>
            </a:r>
            <a:r>
              <a:rPr lang="en-GB" sz="2400" dirty="0">
                <a:effectLst/>
                <a:latin typeface="Calibri" panose="020F0502020204030204" pitchFamily="34" charset="0"/>
                <a:ea typeface="Calibri" panose="020F0502020204030204" pitchFamily="34" charset="0"/>
                <a:cs typeface="Times New Roman" panose="02020603050405020304" pitchFamily="18" charset="0"/>
              </a:rPr>
              <a:t>thick</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thin weighted type.</a:t>
            </a:r>
          </a:p>
        </p:txBody>
      </p:sp>
      <p:sp>
        <p:nvSpPr>
          <p:cNvPr id="13" name="Text Box 2"/>
          <p:cNvSpPr txBox="1">
            <a:spLocks noChangeArrowheads="1"/>
          </p:cNvSpPr>
          <p:nvPr/>
        </p:nvSpPr>
        <p:spPr bwMode="auto">
          <a:xfrm>
            <a:off x="8701910" y="2326198"/>
            <a:ext cx="3172750" cy="139499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Caps vs lowercase is contrast of form, as well as different families of fonts (i.e. Serif font &amp; Sans Serif font)</a:t>
            </a:r>
          </a:p>
        </p:txBody>
      </p:sp>
      <p:sp>
        <p:nvSpPr>
          <p:cNvPr id="14" name="Text Box 2"/>
          <p:cNvSpPr txBox="1">
            <a:spLocks noChangeArrowheads="1"/>
          </p:cNvSpPr>
          <p:nvPr/>
        </p:nvSpPr>
        <p:spPr bwMode="auto">
          <a:xfrm>
            <a:off x="5344313" y="5173283"/>
            <a:ext cx="6287348" cy="7363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Type that has been stretched horizontally versus tall, narrow columns of type rather type on a slant.</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9711" t="19949" r="48825" b="68620"/>
          <a:stretch/>
        </p:blipFill>
        <p:spPr bwMode="auto">
          <a:xfrm>
            <a:off x="4538245" y="844516"/>
            <a:ext cx="3049978" cy="1211534"/>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5539" t="37274" r="48458" b="51295"/>
          <a:stretch/>
        </p:blipFill>
        <p:spPr bwMode="auto">
          <a:xfrm>
            <a:off x="227062" y="3877815"/>
            <a:ext cx="3730985" cy="1295468"/>
          </a:xfrm>
          <a:prstGeom prst="rect">
            <a:avLst/>
          </a:prstGeom>
          <a:ln>
            <a:noFill/>
          </a:ln>
          <a:extLst>
            <a:ext uri="{53640926-AAD7-44D8-BBD7-CCE9431645EC}">
              <a14:shadowObscured xmlns:a14="http://schemas.microsoft.com/office/drawing/2010/main"/>
            </a:ext>
          </a:extLst>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2174" t="53571" r="48826" b="34131"/>
          <a:stretch/>
        </p:blipFill>
        <p:spPr bwMode="auto">
          <a:xfrm>
            <a:off x="8701910" y="773534"/>
            <a:ext cx="2776978" cy="1286712"/>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7956" t="67093" r="12618" b="23372"/>
          <a:stretch/>
        </p:blipFill>
        <p:spPr bwMode="auto">
          <a:xfrm>
            <a:off x="4779680" y="3987147"/>
            <a:ext cx="6747439" cy="883412"/>
          </a:xfrm>
          <a:prstGeom prst="rect">
            <a:avLst/>
          </a:prstGeom>
          <a:ln>
            <a:noFill/>
          </a:ln>
          <a:extLst>
            <a:ext uri="{53640926-AAD7-44D8-BBD7-CCE9431645EC}">
              <a14:shadowObscured xmlns:a14="http://schemas.microsoft.com/office/drawing/2010/main"/>
            </a:ext>
          </a:extLst>
        </p:spPr>
      </p:pic>
      <p:cxnSp>
        <p:nvCxnSpPr>
          <p:cNvPr id="19" name="Straight Connector 18"/>
          <p:cNvCxnSpPr/>
          <p:nvPr/>
        </p:nvCxnSpPr>
        <p:spPr>
          <a:xfrm>
            <a:off x="227062" y="651510"/>
            <a:ext cx="35473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839482" y="529486"/>
            <a:ext cx="512500" cy="244048"/>
          </a:xfrm>
          <a:prstGeom prst="rect">
            <a:avLst/>
          </a:prstGeom>
        </p:spPr>
      </p:pic>
    </p:spTree>
    <p:custDataLst>
      <p:tags r:id="rId1"/>
    </p:custDataLst>
    <p:extLst>
      <p:ext uri="{BB962C8B-B14F-4D97-AF65-F5344CB8AC3E}">
        <p14:creationId xmlns:p14="http://schemas.microsoft.com/office/powerpoint/2010/main" val="1477871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&amp; FONTS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031206" y="3462103"/>
            <a:ext cx="8320087" cy="2676975"/>
          </a:xfrm>
          <a:prstGeom prst="rect">
            <a:avLst/>
          </a:prstGeom>
          <a:effectLst>
            <a:outerShdw blurRad="50800" dist="38100" dir="5400000" algn="t" rotWithShape="0">
              <a:prstClr val="black">
                <a:alpha val="40000"/>
              </a:prstClr>
            </a:outerShdw>
          </a:effectLst>
        </p:spPr>
      </p:pic>
      <p:sp>
        <p:nvSpPr>
          <p:cNvPr id="5" name="Rectangle 4"/>
          <p:cNvSpPr/>
          <p:nvPr/>
        </p:nvSpPr>
        <p:spPr>
          <a:xfrm>
            <a:off x="533400" y="1045157"/>
            <a:ext cx="10782300" cy="830997"/>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Good typography comes from paying attention to tiny details, as this can make the difference between graphic design work that is just acceptable or really </a:t>
            </a:r>
            <a:r>
              <a:rPr lang="en-GB" sz="2400" dirty="0" smtClean="0">
                <a:latin typeface="Calibri" panose="020F0502020204030204" pitchFamily="34" charset="0"/>
                <a:ea typeface="Calibri" panose="020F0502020204030204" pitchFamily="34" charset="0"/>
                <a:cs typeface="Times New Roman" panose="02020603050405020304" pitchFamily="18" charset="0"/>
              </a:rPr>
              <a:t>good.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3400" y="2068964"/>
            <a:ext cx="10698956" cy="1200329"/>
          </a:xfrm>
          <a:prstGeom prst="rect">
            <a:avLst/>
          </a:prstGeom>
        </p:spPr>
        <p:txBody>
          <a:bodyPr wrap="square">
            <a:spAutoFit/>
          </a:bodyPr>
          <a:lstStyle/>
          <a:p>
            <a:pPr algn="just">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There </a:t>
            </a:r>
            <a:r>
              <a:rPr lang="en-GB" sz="2400" dirty="0">
                <a:latin typeface="Calibri" panose="020F0502020204030204" pitchFamily="34" charset="0"/>
                <a:ea typeface="Calibri" panose="020F0502020204030204" pitchFamily="34" charset="0"/>
                <a:cs typeface="Times New Roman" panose="02020603050405020304" pitchFamily="18" charset="0"/>
              </a:rPr>
              <a:t>is more to it than just choosing fonts and making text look good though – it is also about making things legible and readable (some of most basic functions of good typography) as well as making layouts look good in an aesthetic way.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a:endCxn id="8" idx="1"/>
          </p:cNvCxnSpPr>
          <p:nvPr/>
        </p:nvCxnSpPr>
        <p:spPr>
          <a:xfrm>
            <a:off x="249264" y="629232"/>
            <a:ext cx="3663261" cy="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912525" y="507790"/>
            <a:ext cx="512500" cy="244048"/>
          </a:xfrm>
          <a:prstGeom prst="rect">
            <a:avLst/>
          </a:prstGeom>
        </p:spPr>
      </p:pic>
    </p:spTree>
    <p:custDataLst>
      <p:tags r:id="rId1"/>
    </p:custDataLst>
    <p:extLst>
      <p:ext uri="{BB962C8B-B14F-4D97-AF65-F5344CB8AC3E}">
        <p14:creationId xmlns:p14="http://schemas.microsoft.com/office/powerpoint/2010/main" val="482898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SERIF &amp; SANS SERIF</a:t>
            </a:r>
            <a:endParaRPr lang="en-GB" dirty="0"/>
          </a:p>
        </p:txBody>
      </p:sp>
      <p:sp>
        <p:nvSpPr>
          <p:cNvPr id="3" name="Rectangle 2"/>
          <p:cNvSpPr/>
          <p:nvPr/>
        </p:nvSpPr>
        <p:spPr>
          <a:xfrm>
            <a:off x="514350" y="1391335"/>
            <a:ext cx="9296400" cy="830997"/>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There are many different classifications and sub-classification of typefaces, but the most common two types you will find are: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620645" y="2222332"/>
            <a:ext cx="7190105" cy="3968658"/>
          </a:xfrm>
          <a:prstGeom prst="rect">
            <a:avLst/>
          </a:prstGeom>
        </p:spPr>
      </p:pic>
      <p:cxnSp>
        <p:nvCxnSpPr>
          <p:cNvPr id="5" name="Straight Connector 4"/>
          <p:cNvCxnSpPr>
            <a:endCxn id="6" idx="1"/>
          </p:cNvCxnSpPr>
          <p:nvPr/>
        </p:nvCxnSpPr>
        <p:spPr>
          <a:xfrm>
            <a:off x="249264" y="629232"/>
            <a:ext cx="57101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959447" y="507208"/>
            <a:ext cx="512500" cy="244048"/>
          </a:xfrm>
          <a:prstGeom prst="rect">
            <a:avLst/>
          </a:prstGeom>
        </p:spPr>
      </p:pic>
    </p:spTree>
    <p:custDataLst>
      <p:tags r:id="rId1"/>
    </p:custDataLst>
    <p:extLst>
      <p:ext uri="{BB962C8B-B14F-4D97-AF65-F5344CB8AC3E}">
        <p14:creationId xmlns:p14="http://schemas.microsoft.com/office/powerpoint/2010/main" val="2248408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SERIF</a:t>
            </a:r>
            <a:endParaRPr lang="en-GB" dirty="0"/>
          </a:p>
        </p:txBody>
      </p:sp>
      <p:sp>
        <p:nvSpPr>
          <p:cNvPr id="4" name="Rectangle 3"/>
          <p:cNvSpPr/>
          <p:nvPr/>
        </p:nvSpPr>
        <p:spPr>
          <a:xfrm>
            <a:off x="184150" y="1205758"/>
            <a:ext cx="6096000" cy="2067425"/>
          </a:xfrm>
          <a:prstGeom prst="rect">
            <a:avLst/>
          </a:prstGeom>
        </p:spPr>
        <p:txBody>
          <a:bodyPr>
            <a:spAutoFit/>
          </a:bodyPr>
          <a:lstStyle/>
          <a:p>
            <a:pPr>
              <a:lnSpc>
                <a:spcPct val="107000"/>
              </a:lnSpc>
              <a:spcAft>
                <a:spcPts val="800"/>
              </a:spcAft>
            </a:pPr>
            <a:r>
              <a:rPr lang="en-GB" sz="2400" b="1" i="1" u="sng" dirty="0">
                <a:latin typeface="Calibri" panose="020F0502020204030204" pitchFamily="34" charset="0"/>
                <a:ea typeface="Calibri" panose="020F0502020204030204" pitchFamily="34" charset="0"/>
                <a:cs typeface="Times New Roman" panose="02020603050405020304" pitchFamily="18" charset="0"/>
              </a:rPr>
              <a:t>About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panose="020F0502020204030204" pitchFamily="34" charset="0"/>
                <a:ea typeface="Calibri" panose="020F0502020204030204" pitchFamily="34" charset="0"/>
                <a:cs typeface="Times New Roman" panose="02020603050405020304" pitchFamily="18" charset="0"/>
              </a:rPr>
              <a:t>Serif typefaces are among some of the oldest modern typefaces. They are used in everything from book publishing to newspapers and magazines to billboards and websites. </a:t>
            </a:r>
            <a:endParaRPr lang="en-GB" sz="2400" dirty="0"/>
          </a:p>
        </p:txBody>
      </p:sp>
      <p:sp>
        <p:nvSpPr>
          <p:cNvPr id="6" name="Rectangle 5"/>
          <p:cNvSpPr/>
          <p:nvPr/>
        </p:nvSpPr>
        <p:spPr>
          <a:xfrm>
            <a:off x="184150" y="3433784"/>
            <a:ext cx="6096000" cy="2153282"/>
          </a:xfrm>
          <a:prstGeom prst="rect">
            <a:avLst/>
          </a:prstGeom>
        </p:spPr>
        <p:txBody>
          <a:bodyPr>
            <a:spAutoFit/>
          </a:bodyPr>
          <a:lstStyle/>
          <a:p>
            <a:pPr>
              <a:lnSpc>
                <a:spcPct val="107000"/>
              </a:lnSpc>
              <a:spcAft>
                <a:spcPts val="800"/>
              </a:spcAft>
            </a:pPr>
            <a:r>
              <a:rPr lang="en-GB" sz="2400" b="1" i="1" u="sng" dirty="0">
                <a:latin typeface="Calibri" panose="020F0502020204030204" pitchFamily="34" charset="0"/>
                <a:ea typeface="Calibri" panose="020F0502020204030204" pitchFamily="34" charset="0"/>
                <a:cs typeface="Times New Roman" panose="02020603050405020304" pitchFamily="18" charset="0"/>
              </a:rPr>
              <a:t>When to use them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mood and feelings most associated with serif typefaces are classic, elegant, formal, confident and established. Some of the most well-known serif typefaces include: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543800" y="2552389"/>
            <a:ext cx="6096000" cy="3034677"/>
          </a:xfrm>
          <a:prstGeom prst="rect">
            <a:avLst/>
          </a:prstGeom>
        </p:spPr>
        <p:txBody>
          <a:bodyPr>
            <a:spAutoFit/>
          </a:bodyPr>
          <a:lstStyle/>
          <a:p>
            <a:pPr indent="457200">
              <a:lnSpc>
                <a:spcPct val="107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Times Roman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000" dirty="0">
                <a:latin typeface="Rockwell" panose="02060603020205020403" pitchFamily="18" charset="0"/>
                <a:ea typeface="Calibri" panose="020F0502020204030204" pitchFamily="34" charset="0"/>
                <a:cs typeface="Times New Roman" panose="02020603050405020304" pitchFamily="18" charset="0"/>
              </a:rPr>
              <a:t>Rockwell</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Georgia</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Baskerville.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9151" t="28350" r="63228" b="28866"/>
          <a:stretch/>
        </p:blipFill>
        <p:spPr bwMode="auto">
          <a:xfrm>
            <a:off x="7410450" y="198489"/>
            <a:ext cx="4029075" cy="2014538"/>
          </a:xfrm>
          <a:prstGeom prst="rect">
            <a:avLst/>
          </a:prstGeom>
          <a:ln>
            <a:noFill/>
          </a:ln>
          <a:extLst>
            <a:ext uri="{53640926-AAD7-44D8-BBD7-CCE9431645EC}">
              <a14:shadowObscured xmlns:a14="http://schemas.microsoft.com/office/drawing/2010/main"/>
            </a:ext>
          </a:extLst>
        </p:spPr>
      </p:pic>
      <p:cxnSp>
        <p:nvCxnSpPr>
          <p:cNvPr id="7" name="Straight Connector 6"/>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037018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SANS SERIF</a:t>
            </a:r>
            <a:endParaRPr lang="en-GB" dirty="0"/>
          </a:p>
        </p:txBody>
      </p:sp>
      <p:sp>
        <p:nvSpPr>
          <p:cNvPr id="4" name="Rectangle 3"/>
          <p:cNvSpPr/>
          <p:nvPr/>
        </p:nvSpPr>
        <p:spPr>
          <a:xfrm>
            <a:off x="184150" y="1205758"/>
            <a:ext cx="6096000" cy="1698094"/>
          </a:xfrm>
          <a:prstGeom prst="rect">
            <a:avLst/>
          </a:prstGeom>
        </p:spPr>
        <p:txBody>
          <a:bodyPr>
            <a:spAutoFit/>
          </a:bodyPr>
          <a:lstStyle/>
          <a:p>
            <a:pPr>
              <a:lnSpc>
                <a:spcPct val="107000"/>
              </a:lnSpc>
              <a:spcAft>
                <a:spcPts val="800"/>
              </a:spcAft>
            </a:pPr>
            <a:r>
              <a:rPr lang="en-GB" sz="2400" b="1" i="1" u="sng" dirty="0">
                <a:latin typeface="Calibri" panose="020F0502020204030204" pitchFamily="34" charset="0"/>
                <a:ea typeface="Calibri" panose="020F0502020204030204" pitchFamily="34" charset="0"/>
                <a:cs typeface="Times New Roman" panose="02020603050405020304" pitchFamily="18" charset="0"/>
              </a:rPr>
              <a:t>About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t>Sans serif typefaces are considered more modern and include a variety of widths and shapes.</a:t>
            </a:r>
          </a:p>
        </p:txBody>
      </p:sp>
      <p:sp>
        <p:nvSpPr>
          <p:cNvPr id="6" name="Rectangle 5"/>
          <p:cNvSpPr/>
          <p:nvPr/>
        </p:nvSpPr>
        <p:spPr>
          <a:xfrm>
            <a:off x="184150" y="3433784"/>
            <a:ext cx="6096000" cy="2067425"/>
          </a:xfrm>
          <a:prstGeom prst="rect">
            <a:avLst/>
          </a:prstGeom>
        </p:spPr>
        <p:txBody>
          <a:bodyPr>
            <a:spAutoFit/>
          </a:bodyPr>
          <a:lstStyle/>
          <a:p>
            <a:pPr>
              <a:lnSpc>
                <a:spcPct val="107000"/>
              </a:lnSpc>
              <a:spcAft>
                <a:spcPts val="800"/>
              </a:spcAft>
            </a:pPr>
            <a:r>
              <a:rPr lang="en-GB" sz="2400" b="1" i="1" u="sng" dirty="0">
                <a:latin typeface="Calibri" panose="020F0502020204030204" pitchFamily="34" charset="0"/>
                <a:ea typeface="Calibri" panose="020F0502020204030204" pitchFamily="34" charset="0"/>
                <a:cs typeface="Times New Roman" panose="02020603050405020304" pitchFamily="18" charset="0"/>
              </a:rPr>
              <a:t>When to use them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t>The mood and feelings most associated with sans serif typefaces are modern, friendly, direct, clean and minimal. Some of the most well-known sans serif typefaces include:</a:t>
            </a:r>
          </a:p>
        </p:txBody>
      </p:sp>
      <p:pic>
        <p:nvPicPr>
          <p:cNvPr id="7" name="Picture 6"/>
          <p:cNvPicPr/>
          <p:nvPr/>
        </p:nvPicPr>
        <p:blipFill rotWithShape="1">
          <a:blip r:embed="rId3">
            <a:extLst>
              <a:ext uri="{28A0092B-C50C-407E-A947-70E740481C1C}">
                <a14:useLocalDpi xmlns:a14="http://schemas.microsoft.com/office/drawing/2010/main" val="0"/>
              </a:ext>
            </a:extLst>
          </a:blip>
          <a:srcRect l="47488" t="28350" r="12179" b="28866"/>
          <a:stretch/>
        </p:blipFill>
        <p:spPr bwMode="auto">
          <a:xfrm>
            <a:off x="6280150" y="92657"/>
            <a:ext cx="5772150" cy="197643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181850" y="2388569"/>
            <a:ext cx="6096000" cy="3495637"/>
          </a:xfrm>
          <a:prstGeom prst="rect">
            <a:avLst/>
          </a:prstGeom>
        </p:spPr>
        <p:txBody>
          <a:bodyPr>
            <a:spAutoFit/>
          </a:bodyPr>
          <a:lstStyle/>
          <a:p>
            <a:pPr indent="457200">
              <a:lnSpc>
                <a:spcPct val="107000"/>
              </a:lnSpc>
              <a:spcAft>
                <a:spcPts val="800"/>
              </a:spcAft>
            </a:pPr>
            <a:r>
              <a:rPr lang="en-GB" sz="4800" dirty="0">
                <a:latin typeface="Helvetica" panose="020B0604020202020204" pitchFamily="34" charset="0"/>
                <a:ea typeface="Calibri" panose="020F0502020204030204" pitchFamily="34" charset="0"/>
                <a:cs typeface="Times New Roman" panose="02020603050405020304" pitchFamily="18" charset="0"/>
              </a:rPr>
              <a:t>Helvetica</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400" dirty="0">
                <a:latin typeface="Arial" panose="020B0604020202020204" pitchFamily="34" charset="0"/>
                <a:ea typeface="Calibri" panose="020F0502020204030204" pitchFamily="34" charset="0"/>
                <a:cs typeface="Times New Roman" panose="02020603050405020304" pitchFamily="18" charset="0"/>
              </a:rPr>
              <a:t>Arial</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800" dirty="0">
                <a:latin typeface="Calibri" panose="020F0502020204030204" pitchFamily="34" charset="0"/>
                <a:ea typeface="Calibri" panose="020F0502020204030204" pitchFamily="34" charset="0"/>
                <a:cs typeface="Times New Roman" panose="02020603050405020304" pitchFamily="18" charset="0"/>
              </a:rPr>
              <a:t>Calibri</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4800" dirty="0">
                <a:latin typeface="Franklin Gothic Book" panose="020B0503020102020204" pitchFamily="34" charset="0"/>
                <a:ea typeface="Calibri" panose="020F0502020204030204" pitchFamily="34" charset="0"/>
                <a:cs typeface="Times New Roman" panose="02020603050405020304" pitchFamily="18" charset="0"/>
              </a:rPr>
              <a:t>Franklin Gothic</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a:endCxn id="9" idx="1"/>
          </p:cNvCxnSpPr>
          <p:nvPr/>
        </p:nvCxnSpPr>
        <p:spPr>
          <a:xfrm>
            <a:off x="249264" y="629232"/>
            <a:ext cx="43376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586895" y="507208"/>
            <a:ext cx="512500" cy="244048"/>
          </a:xfrm>
          <a:prstGeom prst="rect">
            <a:avLst/>
          </a:prstGeom>
        </p:spPr>
      </p:pic>
    </p:spTree>
    <p:custDataLst>
      <p:tags r:id="rId1"/>
    </p:custDataLst>
    <p:extLst>
      <p:ext uri="{BB962C8B-B14F-4D97-AF65-F5344CB8AC3E}">
        <p14:creationId xmlns:p14="http://schemas.microsoft.com/office/powerpoint/2010/main" val="3451508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ANATOMY OF TYPE</a:t>
            </a:r>
            <a:endParaRPr lang="en-GB" dirty="0"/>
          </a:p>
        </p:txBody>
      </p:sp>
      <p:sp>
        <p:nvSpPr>
          <p:cNvPr id="5" name="Rectangle 4"/>
          <p:cNvSpPr/>
          <p:nvPr/>
        </p:nvSpPr>
        <p:spPr>
          <a:xfrm>
            <a:off x="184150" y="1296085"/>
            <a:ext cx="10064750" cy="461665"/>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These are some of the basic parts of the anatomy of typographic characters.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907718" y="1757750"/>
            <a:ext cx="8341182" cy="4205288"/>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54657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822059" y="507208"/>
            <a:ext cx="512500" cy="244048"/>
          </a:xfrm>
          <a:prstGeom prst="rect">
            <a:avLst/>
          </a:prstGeom>
        </p:spPr>
      </p:pic>
    </p:spTree>
    <p:custDataLst>
      <p:tags r:id="rId1"/>
    </p:custDataLst>
    <p:extLst>
      <p:ext uri="{BB962C8B-B14F-4D97-AF65-F5344CB8AC3E}">
        <p14:creationId xmlns:p14="http://schemas.microsoft.com/office/powerpoint/2010/main" val="420063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BALANCE - SYMMETRICAL</a:t>
            </a:r>
            <a:endParaRPr lang="en-GB" dirty="0"/>
          </a:p>
        </p:txBody>
      </p:sp>
      <p:sp>
        <p:nvSpPr>
          <p:cNvPr id="3" name="Rectangle 2"/>
          <p:cNvSpPr/>
          <p:nvPr/>
        </p:nvSpPr>
        <p:spPr>
          <a:xfrm>
            <a:off x="428367" y="1045157"/>
            <a:ext cx="6096000" cy="2961132"/>
          </a:xfrm>
          <a:prstGeom prst="rect">
            <a:avLst/>
          </a:prstGeom>
        </p:spPr>
        <p:txBody>
          <a:bodyPr>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Publications with symmetrical balance are ones that have an equal distribution of visual weight, all their elements on the page are centred and balanced.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It </a:t>
            </a:r>
            <a:r>
              <a:rPr lang="en-GB" sz="2400" dirty="0">
                <a:latin typeface="Calibri" panose="020F0502020204030204" pitchFamily="34" charset="0"/>
                <a:ea typeface="Calibri" panose="020F0502020204030204" pitchFamily="34" charset="0"/>
                <a:cs typeface="Times New Roman" panose="02020603050405020304" pitchFamily="18" charset="0"/>
              </a:rPr>
              <a:t>is generally seen as </a:t>
            </a:r>
            <a:r>
              <a:rPr lang="en-GB" sz="2400" b="1" dirty="0">
                <a:latin typeface="Calibri" panose="020F0502020204030204" pitchFamily="34" charset="0"/>
                <a:ea typeface="Calibri" panose="020F0502020204030204" pitchFamily="34" charset="0"/>
                <a:cs typeface="Times New Roman" panose="02020603050405020304" pitchFamily="18" charset="0"/>
              </a:rPr>
              <a:t>equal visual</a:t>
            </a:r>
            <a:r>
              <a:rPr lang="en-GB" sz="2400" dirty="0">
                <a:latin typeface="Calibri" panose="020F0502020204030204" pitchFamily="34" charset="0"/>
                <a:ea typeface="Calibri" panose="020F0502020204030204" pitchFamily="34" charset="0"/>
                <a:cs typeface="Times New Roman" panose="02020603050405020304" pitchFamily="18" charset="0"/>
              </a:rPr>
              <a:t> weight that can be described as having mirror reflection vertically and horizontally.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28367" y="4148859"/>
            <a:ext cx="10791568" cy="1698094"/>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Uses: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Symmetrical design can communicate </a:t>
            </a:r>
            <a:r>
              <a:rPr lang="en-GB" sz="2400" b="1" dirty="0">
                <a:latin typeface="Calibri" panose="020F0502020204030204" pitchFamily="34" charset="0"/>
                <a:ea typeface="Calibri" panose="020F0502020204030204" pitchFamily="34" charset="0"/>
                <a:cs typeface="Times New Roman" panose="02020603050405020304" pitchFamily="18" charset="0"/>
              </a:rPr>
              <a:t>stability</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strength</a:t>
            </a:r>
            <a:r>
              <a:rPr lang="en-GB" sz="2400" dirty="0">
                <a:latin typeface="Calibri" panose="020F0502020204030204" pitchFamily="34" charset="0"/>
                <a:ea typeface="Calibri" panose="020F0502020204030204" pitchFamily="34" charset="0"/>
                <a:cs typeface="Times New Roman" panose="02020603050405020304" pitchFamily="18" charset="0"/>
              </a:rPr>
              <a:t>, which are appropriate for a traditional or conservative piece, often used by </a:t>
            </a:r>
            <a:r>
              <a:rPr lang="en-GB" sz="2400" b="1" dirty="0">
                <a:latin typeface="Calibri" panose="020F0502020204030204" pitchFamily="34" charset="0"/>
                <a:ea typeface="Calibri" panose="020F0502020204030204" pitchFamily="34" charset="0"/>
                <a:cs typeface="Times New Roman" panose="02020603050405020304" pitchFamily="18" charset="0"/>
              </a:rPr>
              <a:t>banks,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lawyers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medical profession</a:t>
            </a:r>
            <a:r>
              <a:rPr lang="en-GB" sz="2400" dirty="0">
                <a:latin typeface="Calibri" panose="020F0502020204030204" pitchFamily="34" charset="0"/>
                <a:ea typeface="Calibri" panose="020F0502020204030204" pitchFamily="34" charset="0"/>
                <a:cs typeface="Times New Roman" panose="02020603050405020304" pitchFamily="18" charset="0"/>
              </a:rPr>
              <a:t> documents.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445718" y="1425433"/>
            <a:ext cx="3667125" cy="2343150"/>
          </a:xfrm>
          <a:prstGeom prst="rect">
            <a:avLst/>
          </a:prstGeom>
          <a:effectLst>
            <a:outerShdw blurRad="50800" dist="38100" dir="5400000" algn="t" rotWithShape="0">
              <a:prstClr val="black">
                <a:alpha val="40000"/>
              </a:prstClr>
            </a:outerShdw>
          </a:effectLst>
        </p:spPr>
      </p:pic>
      <p:cxnSp>
        <p:nvCxnSpPr>
          <p:cNvPr id="6" name="Straight Connector 5"/>
          <p:cNvCxnSpPr>
            <a:endCxn id="7" idx="1"/>
          </p:cNvCxnSpPr>
          <p:nvPr/>
        </p:nvCxnSpPr>
        <p:spPr>
          <a:xfrm>
            <a:off x="249264" y="629232"/>
            <a:ext cx="4208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457700" y="507208"/>
            <a:ext cx="512500" cy="244048"/>
          </a:xfrm>
          <a:prstGeom prst="rect">
            <a:avLst/>
          </a:prstGeom>
        </p:spPr>
      </p:pic>
    </p:spTree>
    <p:custDataLst>
      <p:tags r:id="rId1"/>
    </p:custDataLst>
    <p:extLst>
      <p:ext uri="{BB962C8B-B14F-4D97-AF65-F5344CB8AC3E}">
        <p14:creationId xmlns:p14="http://schemas.microsoft.com/office/powerpoint/2010/main" val="4165396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KERNING</a:t>
            </a:r>
            <a:endParaRPr lang="en-GB" dirty="0"/>
          </a:p>
        </p:txBody>
      </p:sp>
      <p:sp>
        <p:nvSpPr>
          <p:cNvPr id="5" name="Rectangle 4"/>
          <p:cNvSpPr/>
          <p:nvPr/>
        </p:nvSpPr>
        <p:spPr>
          <a:xfrm>
            <a:off x="184150" y="1200835"/>
            <a:ext cx="10064750" cy="461665"/>
          </a:xfrm>
          <a:prstGeom prst="rect">
            <a:avLst/>
          </a:prstGeom>
        </p:spPr>
        <p:txBody>
          <a:bodyPr wrap="square">
            <a:spAutoFit/>
          </a:bodyPr>
          <a:lstStyle/>
          <a:p>
            <a:pPr algn="just">
              <a:spcAft>
                <a:spcPts val="0"/>
              </a:spcAft>
            </a:pPr>
            <a:r>
              <a:rPr lang="en-GB" sz="2400" b="1" dirty="0"/>
              <a:t>Kerning</a:t>
            </a:r>
            <a:r>
              <a:rPr lang="en-GB" sz="2400" dirty="0"/>
              <a:t> is the adjustment of the spacing between i</a:t>
            </a:r>
            <a:r>
              <a:rPr lang="en-GB" sz="2400" b="1" i="1" dirty="0"/>
              <a:t>ndividual</a:t>
            </a:r>
            <a:r>
              <a:rPr lang="en-GB" sz="2400" dirty="0"/>
              <a:t> characters.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760895" y="2219008"/>
            <a:ext cx="7488005" cy="2981642"/>
          </a:xfrm>
          <a:prstGeom prst="rect">
            <a:avLst/>
          </a:prstGeom>
          <a:effectLst>
            <a:outerShdw blurRad="50800" dist="38100" dir="5400000" algn="t" rotWithShape="0">
              <a:prstClr val="black">
                <a:alpha val="40000"/>
              </a:prstClr>
            </a:outerShdw>
          </a:effectLst>
        </p:spPr>
      </p:pic>
      <p:cxnSp>
        <p:nvCxnSpPr>
          <p:cNvPr id="7" name="Straight Connector 6"/>
          <p:cNvCxnSpPr>
            <a:endCxn id="8" idx="1"/>
          </p:cNvCxnSpPr>
          <p:nvPr/>
        </p:nvCxnSpPr>
        <p:spPr>
          <a:xfrm>
            <a:off x="249264" y="629232"/>
            <a:ext cx="4079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328504" y="507208"/>
            <a:ext cx="512500" cy="244048"/>
          </a:xfrm>
          <a:prstGeom prst="rect">
            <a:avLst/>
          </a:prstGeom>
        </p:spPr>
      </p:pic>
    </p:spTree>
    <p:custDataLst>
      <p:tags r:id="rId1"/>
    </p:custDataLst>
    <p:extLst>
      <p:ext uri="{BB962C8B-B14F-4D97-AF65-F5344CB8AC3E}">
        <p14:creationId xmlns:p14="http://schemas.microsoft.com/office/powerpoint/2010/main" val="1900896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TRACKING</a:t>
            </a:r>
            <a:endParaRPr lang="en-GB" dirty="0"/>
          </a:p>
        </p:txBody>
      </p:sp>
      <p:sp>
        <p:nvSpPr>
          <p:cNvPr id="5" name="Rectangle 4"/>
          <p:cNvSpPr/>
          <p:nvPr/>
        </p:nvSpPr>
        <p:spPr>
          <a:xfrm>
            <a:off x="184150" y="1200835"/>
            <a:ext cx="4311650" cy="830997"/>
          </a:xfrm>
          <a:prstGeom prst="rect">
            <a:avLst/>
          </a:prstGeom>
        </p:spPr>
        <p:txBody>
          <a:bodyPr wrap="square">
            <a:spAutoFit/>
          </a:bodyPr>
          <a:lstStyle/>
          <a:p>
            <a:r>
              <a:rPr lang="en-GB" sz="2400" b="1" dirty="0"/>
              <a:t>Tracking</a:t>
            </a:r>
            <a:r>
              <a:rPr lang="en-GB" sz="2400" dirty="0"/>
              <a:t>, however, is the spacing of a </a:t>
            </a:r>
            <a:r>
              <a:rPr lang="en-GB" sz="2400" b="1" i="1" dirty="0"/>
              <a:t>group</a:t>
            </a:r>
            <a:r>
              <a:rPr lang="en-GB" sz="2400" dirty="0"/>
              <a:t> of characters.</a:t>
            </a:r>
          </a:p>
        </p:txBody>
      </p:sp>
      <p:pic>
        <p:nvPicPr>
          <p:cNvPr id="7" name="Picture 6"/>
          <p:cNvPicPr/>
          <p:nvPr/>
        </p:nvPicPr>
        <p:blipFill rotWithShape="1">
          <a:blip r:embed="rId3">
            <a:extLst>
              <a:ext uri="{28A0092B-C50C-407E-A947-70E740481C1C}">
                <a14:useLocalDpi xmlns:a14="http://schemas.microsoft.com/office/drawing/2010/main" val="0"/>
              </a:ext>
            </a:extLst>
          </a:blip>
          <a:srcRect r="11068" b="70823"/>
          <a:stretch/>
        </p:blipFill>
        <p:spPr bwMode="auto">
          <a:xfrm>
            <a:off x="4783983" y="2383784"/>
            <a:ext cx="6912718" cy="177927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8" name="Picture 7"/>
          <p:cNvPicPr/>
          <p:nvPr/>
        </p:nvPicPr>
        <p:blipFill rotWithShape="1">
          <a:blip r:embed="rId3">
            <a:extLst>
              <a:ext uri="{28A0092B-C50C-407E-A947-70E740481C1C}">
                <a14:useLocalDpi xmlns:a14="http://schemas.microsoft.com/office/drawing/2010/main" val="0"/>
              </a:ext>
            </a:extLst>
          </a:blip>
          <a:srcRect t="31730" b="35804"/>
          <a:stretch/>
        </p:blipFill>
        <p:spPr bwMode="auto">
          <a:xfrm>
            <a:off x="4783982" y="548064"/>
            <a:ext cx="6938336" cy="1767205"/>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t="66378"/>
          <a:stretch/>
        </p:blipFill>
        <p:spPr bwMode="auto">
          <a:xfrm>
            <a:off x="4783981" y="4336433"/>
            <a:ext cx="6912719" cy="1766888"/>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10" name="Straight Connector 9"/>
          <p:cNvCxnSpPr/>
          <p:nvPr/>
        </p:nvCxnSpPr>
        <p:spPr>
          <a:xfrm>
            <a:off x="249264" y="629232"/>
            <a:ext cx="403698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383641" y="494098"/>
            <a:ext cx="512500" cy="244048"/>
          </a:xfrm>
          <a:prstGeom prst="rect">
            <a:avLst/>
          </a:prstGeom>
        </p:spPr>
      </p:pic>
    </p:spTree>
    <p:custDataLst>
      <p:tags r:id="rId1"/>
    </p:custDataLst>
    <p:extLst>
      <p:ext uri="{BB962C8B-B14F-4D97-AF65-F5344CB8AC3E}">
        <p14:creationId xmlns:p14="http://schemas.microsoft.com/office/powerpoint/2010/main" val="727029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TYPOGRAPHY – LEADING</a:t>
            </a:r>
            <a:endParaRPr lang="en-GB" dirty="0"/>
          </a:p>
        </p:txBody>
      </p:sp>
      <p:sp>
        <p:nvSpPr>
          <p:cNvPr id="3" name="Rectangle 2"/>
          <p:cNvSpPr/>
          <p:nvPr/>
        </p:nvSpPr>
        <p:spPr>
          <a:xfrm>
            <a:off x="283705" y="1045157"/>
            <a:ext cx="5731510" cy="830997"/>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Leading</a:t>
            </a:r>
            <a:r>
              <a:rPr lang="en-GB" sz="2400" dirty="0">
                <a:latin typeface="Calibri" panose="020F0502020204030204" pitchFamily="34" charset="0"/>
                <a:ea typeface="Calibri" panose="020F0502020204030204" pitchFamily="34" charset="0"/>
                <a:cs typeface="Times New Roman" panose="02020603050405020304" pitchFamily="18" charset="0"/>
              </a:rPr>
              <a:t> describes the amount of space between </a:t>
            </a:r>
            <a:r>
              <a:rPr lang="en-GB" sz="2400" b="1" i="1" dirty="0">
                <a:latin typeface="Calibri" panose="020F0502020204030204" pitchFamily="34" charset="0"/>
                <a:ea typeface="Calibri" panose="020F0502020204030204" pitchFamily="34" charset="0"/>
                <a:cs typeface="Times New Roman" panose="02020603050405020304" pitchFamily="18" charset="0"/>
              </a:rPr>
              <a:t>lines</a:t>
            </a:r>
            <a:r>
              <a:rPr lang="en-GB" sz="2400" dirty="0">
                <a:latin typeface="Calibri" panose="020F0502020204030204" pitchFamily="34" charset="0"/>
                <a:ea typeface="Calibri" panose="020F0502020204030204" pitchFamily="34" charset="0"/>
                <a:cs typeface="Times New Roman" panose="02020603050405020304" pitchFamily="18" charset="0"/>
              </a:rPr>
              <a:t> of text</a:t>
            </a:r>
            <a:endParaRPr lang="en-GB" sz="2400" dirty="0"/>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6015215" y="357234"/>
            <a:ext cx="5636249" cy="1518920"/>
          </a:xfrm>
          <a:prstGeom prst="rect">
            <a:avLst/>
          </a:prstGeom>
          <a:effectLst>
            <a:outerShdw blurRad="50800" dist="38100" dir="5400000" algn="t" rotWithShape="0">
              <a:prstClr val="black">
                <a:alpha val="40000"/>
              </a:prstClr>
            </a:outerShdw>
          </a:effectLst>
        </p:spPr>
      </p:pic>
      <p:grpSp>
        <p:nvGrpSpPr>
          <p:cNvPr id="12" name="Group 11"/>
          <p:cNvGrpSpPr/>
          <p:nvPr/>
        </p:nvGrpSpPr>
        <p:grpSpPr>
          <a:xfrm>
            <a:off x="6015215" y="2020081"/>
            <a:ext cx="5680393" cy="4049298"/>
            <a:chOff x="0" y="0"/>
            <a:chExt cx="4312285" cy="3074035"/>
          </a:xfrm>
          <a:effectLst>
            <a:outerShdw blurRad="50800" dist="38100" dir="5400000" algn="t" rotWithShape="0">
              <a:prstClr val="black">
                <a:alpha val="40000"/>
              </a:prstClr>
            </a:outerShdw>
          </a:effectLst>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855" b="88495"/>
            <a:stretch/>
          </p:blipFill>
          <p:spPr bwMode="auto">
            <a:xfrm>
              <a:off x="9525" y="0"/>
              <a:ext cx="4283710" cy="55499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31794" b="57072"/>
            <a:stretch/>
          </p:blipFill>
          <p:spPr bwMode="auto">
            <a:xfrm>
              <a:off x="0" y="819150"/>
              <a:ext cx="4283710" cy="640080"/>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61237" b="16619"/>
            <a:stretch/>
          </p:blipFill>
          <p:spPr bwMode="auto">
            <a:xfrm>
              <a:off x="28575" y="1800225"/>
              <a:ext cx="4283710" cy="1273810"/>
            </a:xfrm>
            <a:prstGeom prst="rect">
              <a:avLst/>
            </a:prstGeom>
            <a:ln>
              <a:noFill/>
            </a:ln>
            <a:extLst>
              <a:ext uri="{53640926-AAD7-44D8-BBD7-CCE9431645EC}">
                <a14:shadowObscured xmlns:a14="http://schemas.microsoft.com/office/drawing/2010/main"/>
              </a:ext>
            </a:extLst>
          </p:spPr>
        </p:pic>
      </p:grpSp>
      <p:sp>
        <p:nvSpPr>
          <p:cNvPr id="20" name="Rectangle 19"/>
          <p:cNvSpPr/>
          <p:nvPr/>
        </p:nvSpPr>
        <p:spPr>
          <a:xfrm>
            <a:off x="283705" y="2643039"/>
            <a:ext cx="4991380" cy="2308324"/>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image show the effect that can be created when leading is adjusted.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Often </a:t>
            </a:r>
            <a:r>
              <a:rPr lang="en-GB" sz="2400" dirty="0">
                <a:latin typeface="Calibri" panose="020F0502020204030204" pitchFamily="34" charset="0"/>
                <a:ea typeface="Calibri" panose="020F0502020204030204" pitchFamily="34" charset="0"/>
                <a:cs typeface="Times New Roman" panose="02020603050405020304" pitchFamily="18" charset="0"/>
              </a:rPr>
              <a:t>used to create clarity for the reader or emphasis on a particular body of text within the publication</a:t>
            </a:r>
            <a:endParaRPr lang="en-GB" sz="2400" dirty="0"/>
          </a:p>
        </p:txBody>
      </p:sp>
      <p:cxnSp>
        <p:nvCxnSpPr>
          <p:cNvPr id="11" name="Straight Connector 10"/>
          <p:cNvCxnSpPr>
            <a:endCxn id="16" idx="1"/>
          </p:cNvCxnSpPr>
          <p:nvPr/>
        </p:nvCxnSpPr>
        <p:spPr>
          <a:xfrm>
            <a:off x="249264" y="629232"/>
            <a:ext cx="41371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4386422" y="507208"/>
            <a:ext cx="512500" cy="244048"/>
          </a:xfrm>
          <a:prstGeom prst="rect">
            <a:avLst/>
          </a:prstGeom>
        </p:spPr>
      </p:pic>
    </p:spTree>
    <p:custDataLst>
      <p:tags r:id="rId1"/>
    </p:custDataLst>
    <p:extLst>
      <p:ext uri="{BB962C8B-B14F-4D97-AF65-F5344CB8AC3E}">
        <p14:creationId xmlns:p14="http://schemas.microsoft.com/office/powerpoint/2010/main" val="2871279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LINE</a:t>
            </a:r>
            <a:endParaRPr lang="en-GB" dirty="0"/>
          </a:p>
        </p:txBody>
      </p:sp>
      <p:sp>
        <p:nvSpPr>
          <p:cNvPr id="3" name="Rectangle 2"/>
          <p:cNvSpPr/>
          <p:nvPr/>
        </p:nvSpPr>
        <p:spPr>
          <a:xfrm>
            <a:off x="184150" y="1045157"/>
            <a:ext cx="6096000" cy="3785652"/>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Lines are an important element in the design of publication, they are used to </a:t>
            </a:r>
            <a:r>
              <a:rPr lang="en-GB" sz="2400" b="1" dirty="0">
                <a:latin typeface="Calibri" panose="020F0502020204030204" pitchFamily="34" charset="0"/>
                <a:ea typeface="Calibri" panose="020F0502020204030204" pitchFamily="34" charset="0"/>
                <a:cs typeface="Times New Roman" panose="02020603050405020304" pitchFamily="18" charset="0"/>
              </a:rPr>
              <a:t>separate</a:t>
            </a:r>
            <a:r>
              <a:rPr lang="en-GB" sz="2400" dirty="0">
                <a:latin typeface="Calibri" panose="020F0502020204030204" pitchFamily="34" charset="0"/>
                <a:ea typeface="Calibri" panose="020F0502020204030204" pitchFamily="34" charset="0"/>
                <a:cs typeface="Times New Roman" panose="02020603050405020304" pitchFamily="18" charset="0"/>
              </a:rPr>
              <a:t> parts of a layout, </a:t>
            </a:r>
            <a:r>
              <a:rPr lang="en-GB" sz="2400" b="1" dirty="0">
                <a:latin typeface="Calibri" panose="020F0502020204030204" pitchFamily="34" charset="0"/>
                <a:ea typeface="Calibri" panose="020F0502020204030204" pitchFamily="34" charset="0"/>
                <a:cs typeface="Times New Roman" panose="02020603050405020304" pitchFamily="18" charset="0"/>
              </a:rPr>
              <a:t>connect </a:t>
            </a:r>
            <a:r>
              <a:rPr lang="en-GB" sz="2400" dirty="0">
                <a:latin typeface="Calibri" panose="020F0502020204030204" pitchFamily="34" charset="0"/>
                <a:ea typeface="Calibri" panose="020F0502020204030204" pitchFamily="34" charset="0"/>
                <a:cs typeface="Times New Roman" panose="02020603050405020304" pitchFamily="18" charset="0"/>
              </a:rPr>
              <a:t>parts of a layout or create </a:t>
            </a:r>
            <a:r>
              <a:rPr lang="en-GB" sz="2400" b="1" dirty="0">
                <a:latin typeface="Calibri" panose="020F0502020204030204" pitchFamily="34" charset="0"/>
                <a:ea typeface="Calibri" panose="020F0502020204030204" pitchFamily="34" charset="0"/>
                <a:cs typeface="Times New Roman" panose="02020603050405020304" pitchFamily="18" charset="0"/>
              </a:rPr>
              <a:t>emphasis</a:t>
            </a:r>
            <a:r>
              <a:rPr lang="en-GB" sz="2400" dirty="0">
                <a:latin typeface="Calibri" panose="020F0502020204030204" pitchFamily="34" charset="0"/>
                <a:ea typeface="Calibri" panose="020F0502020204030204" pitchFamily="34" charset="0"/>
                <a:cs typeface="Times New Roman" panose="02020603050405020304" pitchFamily="18" charset="0"/>
              </a:rPr>
              <a:t> to particular text of a layout</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t>The width of a line has a direct effect on its visual impact. Thick lines are bold and strong; they draw attention to themselves. Thin lines tend to do the opposite. </a:t>
            </a:r>
          </a:p>
          <a:p>
            <a:pPr>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7297" t="1610" r="7289" b="4678"/>
          <a:stretch/>
        </p:blipFill>
        <p:spPr bwMode="auto">
          <a:xfrm>
            <a:off x="7873364" y="437331"/>
            <a:ext cx="3766185" cy="5507539"/>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5" name="Straight Connector 4"/>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1202340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LINE</a:t>
            </a:r>
            <a:endParaRPr lang="en-GB" dirty="0"/>
          </a:p>
        </p:txBody>
      </p:sp>
      <p:sp>
        <p:nvSpPr>
          <p:cNvPr id="3" name="Rectangle 2"/>
          <p:cNvSpPr/>
          <p:nvPr/>
        </p:nvSpPr>
        <p:spPr>
          <a:xfrm>
            <a:off x="184150" y="1045157"/>
            <a:ext cx="3754291" cy="4893647"/>
          </a:xfrm>
          <a:prstGeom prst="rect">
            <a:avLst/>
          </a:prstGeom>
        </p:spPr>
        <p:txBody>
          <a:bodyPr wrap="square">
            <a:spAutoFit/>
          </a:bodyPr>
          <a:lstStyle/>
          <a:p>
            <a:pPr>
              <a:spcAft>
                <a:spcPts val="0"/>
              </a:spcAft>
            </a:pPr>
            <a:r>
              <a:rPr lang="en-GB" sz="2400" dirty="0"/>
              <a:t>Curved lines often give a more dynamic or fluid look to a design. They indicate </a:t>
            </a:r>
            <a:r>
              <a:rPr lang="en-GB" sz="2400" b="1" dirty="0"/>
              <a:t>movement</a:t>
            </a:r>
            <a:r>
              <a:rPr lang="en-GB" sz="2400" dirty="0"/>
              <a:t> and </a:t>
            </a:r>
            <a:r>
              <a:rPr lang="en-GB" sz="2400" b="1" dirty="0"/>
              <a:t>energy</a:t>
            </a:r>
            <a:r>
              <a:rPr lang="en-GB" sz="2400" dirty="0"/>
              <a:t>. </a:t>
            </a:r>
            <a:endParaRPr lang="en-GB" sz="2400" dirty="0" smtClean="0"/>
          </a:p>
          <a:p>
            <a:pPr>
              <a:spcAft>
                <a:spcPts val="0"/>
              </a:spcAft>
            </a:pPr>
            <a:endParaRPr lang="en-GB" sz="2400" dirty="0"/>
          </a:p>
          <a:p>
            <a:pPr>
              <a:spcAft>
                <a:spcPts val="0"/>
              </a:spcAft>
            </a:pPr>
            <a:r>
              <a:rPr lang="en-GB" sz="2400" dirty="0" smtClean="0"/>
              <a:t>They’re </a:t>
            </a:r>
            <a:r>
              <a:rPr lang="en-GB" sz="2400" dirty="0"/>
              <a:t>also more common in designs with an organic nature, as they’re more likely to be seen in nature. Straight lines are more formal and structured, and indicative of “civilised” culture.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4218618" y="361950"/>
            <a:ext cx="7869563" cy="5534670"/>
            <a:chOff x="0" y="0"/>
            <a:chExt cx="6578786" cy="4367604"/>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562" t="43116" r="2518" b="43541"/>
            <a:stretch/>
          </p:blipFill>
          <p:spPr bwMode="auto">
            <a:xfrm>
              <a:off x="0" y="2173044"/>
              <a:ext cx="3119120" cy="219456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171" y="0"/>
              <a:ext cx="3523615" cy="4367530"/>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1043"/>
            <a:stretch/>
          </p:blipFill>
          <p:spPr bwMode="auto">
            <a:xfrm>
              <a:off x="0" y="0"/>
              <a:ext cx="3053715" cy="217551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grpSp>
      <p:cxnSp>
        <p:nvCxnSpPr>
          <p:cNvPr id="9" name="Straight Connector 8"/>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extLst>
      <p:ext uri="{BB962C8B-B14F-4D97-AF65-F5344CB8AC3E}">
        <p14:creationId xmlns:p14="http://schemas.microsoft.com/office/powerpoint/2010/main" val="4160289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SHAPE</a:t>
            </a:r>
            <a:endParaRPr lang="en-GB" dirty="0"/>
          </a:p>
        </p:txBody>
      </p:sp>
      <p:sp>
        <p:nvSpPr>
          <p:cNvPr id="3" name="Rectangle 2"/>
          <p:cNvSpPr/>
          <p:nvPr/>
        </p:nvSpPr>
        <p:spPr>
          <a:xfrm>
            <a:off x="184150" y="1045157"/>
            <a:ext cx="7969250" cy="830997"/>
          </a:xfrm>
          <a:prstGeom prst="rect">
            <a:avLst/>
          </a:prstGeom>
        </p:spPr>
        <p:txBody>
          <a:bodyPr wrap="square">
            <a:spAutoFit/>
          </a:bodyPr>
          <a:lstStyle/>
          <a:p>
            <a:pPr>
              <a:spcAft>
                <a:spcPts val="0"/>
              </a:spcAft>
            </a:pPr>
            <a:r>
              <a:rPr lang="en-GB" sz="2400" dirty="0"/>
              <a:t>Shapes are two-dimensional. Circles, squares, rectangles, triangles, and any other kind of polygon or abstract </a:t>
            </a:r>
            <a:r>
              <a:rPr lang="en-GB" sz="2400" dirty="0" smtClean="0"/>
              <a:t>shapes.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71500" y="2046238"/>
            <a:ext cx="6096000" cy="4154984"/>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Designers use shapes to:</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Organise information through connection and </a:t>
            </a:r>
            <a:r>
              <a:rPr lang="en-GB" sz="2400" dirty="0" smtClean="0">
                <a:latin typeface="Calibri" panose="020F0502020204030204" pitchFamily="34" charset="0"/>
                <a:ea typeface="Calibri" panose="020F0502020204030204" pitchFamily="34" charset="0"/>
                <a:cs typeface="Times New Roman" panose="02020603050405020304" pitchFamily="18" charset="0"/>
              </a:rPr>
              <a:t>separation.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Symbolise different </a:t>
            </a:r>
            <a:r>
              <a:rPr lang="en-GB" sz="2400" dirty="0" smtClean="0">
                <a:latin typeface="Calibri" panose="020F0502020204030204" pitchFamily="34" charset="0"/>
                <a:ea typeface="Calibri" panose="020F0502020204030204" pitchFamily="34" charset="0"/>
                <a:cs typeface="Times New Roman" panose="02020603050405020304" pitchFamily="18" charset="0"/>
              </a:rPr>
              <a:t>ideas.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Create movement, texture, and </a:t>
            </a:r>
            <a:r>
              <a:rPr lang="en-GB" sz="2400" dirty="0" smtClean="0">
                <a:latin typeface="Calibri" panose="020F0502020204030204" pitchFamily="34" charset="0"/>
                <a:ea typeface="Calibri" panose="020F0502020204030204" pitchFamily="34" charset="0"/>
                <a:cs typeface="Times New Roman" panose="02020603050405020304" pitchFamily="18" charset="0"/>
              </a:rPr>
              <a:t>depth.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Convey mood and </a:t>
            </a:r>
            <a:r>
              <a:rPr lang="en-GB" sz="2400" dirty="0" smtClean="0">
                <a:latin typeface="Calibri" panose="020F0502020204030204" pitchFamily="34" charset="0"/>
                <a:ea typeface="Calibri" panose="020F0502020204030204" pitchFamily="34" charset="0"/>
                <a:cs typeface="Times New Roman" panose="02020603050405020304" pitchFamily="18" charset="0"/>
              </a:rPr>
              <a:t>emotion.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Emphasise and create entry points and areas of </a:t>
            </a:r>
            <a:r>
              <a:rPr lang="en-GB" sz="2400" dirty="0" smtClean="0">
                <a:latin typeface="Calibri" panose="020F0502020204030204" pitchFamily="34" charset="0"/>
                <a:ea typeface="Calibri" panose="020F0502020204030204" pitchFamily="34" charset="0"/>
                <a:cs typeface="Times New Roman" panose="02020603050405020304" pitchFamily="18" charset="0"/>
              </a:rPr>
              <a:t>interest.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Lead the eye from one design element to the next.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962900" y="759407"/>
            <a:ext cx="3862768" cy="5039351"/>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539805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SHAPE</a:t>
            </a:r>
            <a:endParaRPr lang="en-GB" dirty="0"/>
          </a:p>
        </p:txBody>
      </p:sp>
      <p:sp>
        <p:nvSpPr>
          <p:cNvPr id="3" name="Rectangle 2"/>
          <p:cNvSpPr/>
          <p:nvPr/>
        </p:nvSpPr>
        <p:spPr>
          <a:xfrm>
            <a:off x="184150" y="1045157"/>
            <a:ext cx="3720208" cy="4524315"/>
          </a:xfrm>
          <a:prstGeom prst="rect">
            <a:avLst/>
          </a:prstGeom>
        </p:spPr>
        <p:txBody>
          <a:bodyPr wrap="square">
            <a:spAutoFit/>
          </a:bodyPr>
          <a:lstStyle/>
          <a:p>
            <a:r>
              <a:rPr lang="en-GB" sz="2400" dirty="0"/>
              <a:t>For example, circles are often associated with movement, and also with organic and natural things. Squares are more often seen with orderly, structured designs. </a:t>
            </a:r>
            <a:endParaRPr lang="en-GB" sz="2400" dirty="0" smtClean="0"/>
          </a:p>
          <a:p>
            <a:endParaRPr lang="en-GB" sz="2400" dirty="0"/>
          </a:p>
          <a:p>
            <a:r>
              <a:rPr lang="en-GB" sz="2400" dirty="0" smtClean="0"/>
              <a:t>The </a:t>
            </a:r>
            <a:r>
              <a:rPr lang="en-GB" sz="2400" dirty="0"/>
              <a:t>colour, style, and texture of a shape can make a huge difference in how it is perceived.</a:t>
            </a:r>
          </a:p>
        </p:txBody>
      </p:sp>
      <p:grpSp>
        <p:nvGrpSpPr>
          <p:cNvPr id="6" name="Group 5"/>
          <p:cNvGrpSpPr/>
          <p:nvPr/>
        </p:nvGrpSpPr>
        <p:grpSpPr>
          <a:xfrm>
            <a:off x="4229417" y="213307"/>
            <a:ext cx="7847965" cy="5867112"/>
            <a:chOff x="0" y="0"/>
            <a:chExt cx="6209030" cy="464199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19090" cy="3496310"/>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694329"/>
              <a:ext cx="4151630" cy="2947670"/>
            </a:xfrm>
            <a:prstGeom prst="rect">
              <a:avLst/>
            </a:prstGeom>
            <a:effectLst>
              <a:outerShdw blurRad="50800" dist="38100" dir="5400000" algn="t" rotWithShape="0">
                <a:prstClr val="black">
                  <a:alpha val="40000"/>
                </a:prstClr>
              </a:outerShdw>
            </a:effectLst>
          </p:spPr>
        </p:pic>
      </p:grpSp>
      <p:cxnSp>
        <p:nvCxnSpPr>
          <p:cNvPr id="9" name="Straight Connector 8"/>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190894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TEXTURE</a:t>
            </a:r>
            <a:endParaRPr lang="en-GB" dirty="0"/>
          </a:p>
        </p:txBody>
      </p:sp>
      <p:sp>
        <p:nvSpPr>
          <p:cNvPr id="3" name="Rectangle 2"/>
          <p:cNvSpPr/>
          <p:nvPr/>
        </p:nvSpPr>
        <p:spPr>
          <a:xfrm>
            <a:off x="184150" y="1045157"/>
            <a:ext cx="5549900" cy="5262979"/>
          </a:xfrm>
          <a:prstGeom prst="rect">
            <a:avLst/>
          </a:prstGeom>
        </p:spPr>
        <p:txBody>
          <a:bodyPr wrap="square">
            <a:spAutoFit/>
          </a:bodyPr>
          <a:lstStyle/>
          <a:p>
            <a:r>
              <a:rPr lang="en-GB" sz="2400" dirty="0"/>
              <a:t>Textures are an important part of just about any publication. Even publications that, on the surface, don’t seem to use textures actually are (“smooth” and “flat” are textures, too). </a:t>
            </a:r>
            <a:endParaRPr lang="en-GB" sz="2400" dirty="0" smtClean="0"/>
          </a:p>
          <a:p>
            <a:endParaRPr lang="en-GB" sz="2400" dirty="0"/>
          </a:p>
          <a:p>
            <a:r>
              <a:rPr lang="en-GB" sz="2400" dirty="0" smtClean="0"/>
              <a:t>Textures </a:t>
            </a:r>
            <a:r>
              <a:rPr lang="en-GB" sz="2400" dirty="0"/>
              <a:t>can add to the feeling and </a:t>
            </a:r>
            <a:r>
              <a:rPr lang="en-GB" sz="2400" b="1" dirty="0"/>
              <a:t>mood</a:t>
            </a:r>
            <a:r>
              <a:rPr lang="en-GB" sz="2400" dirty="0"/>
              <a:t> of a design, or they can take away</a:t>
            </a:r>
            <a:r>
              <a:rPr lang="en-GB" sz="2400" dirty="0" smtClean="0"/>
              <a:t>.</a:t>
            </a:r>
            <a:r>
              <a:rPr lang="en-GB" sz="2400" dirty="0"/>
              <a:t> </a:t>
            </a:r>
            <a:endParaRPr lang="en-GB" sz="2400" dirty="0" smtClean="0"/>
          </a:p>
          <a:p>
            <a:endParaRPr lang="en-GB" sz="2400" dirty="0"/>
          </a:p>
          <a:p>
            <a:r>
              <a:rPr lang="en-GB" sz="2400" dirty="0" smtClean="0"/>
              <a:t>The </a:t>
            </a:r>
            <a:r>
              <a:rPr lang="en-GB" sz="2400" dirty="0"/>
              <a:t>most commonly seen textures, apart from flat or smooth, are things like paper, stone, concrete, brick, fabric, and natural elements. </a:t>
            </a:r>
          </a:p>
          <a:p>
            <a:endParaRPr lang="en-GB" sz="2400" dirty="0"/>
          </a:p>
        </p:txBody>
      </p:sp>
      <p:pic>
        <p:nvPicPr>
          <p:cNvPr id="1026" name="Picture 2" descr="https://www.stocklayouts.com/images/fullviews/PN018230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4762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258" y="2952750"/>
            <a:ext cx="4843733" cy="3140075"/>
          </a:xfrm>
          <a:prstGeom prst="rect">
            <a:avLst/>
          </a:prstGeom>
          <a:effectLst>
            <a:outerShdw blurRad="50800" dist="38100" dir="5400000" algn="t" rotWithShape="0">
              <a:prstClr val="black">
                <a:alpha val="40000"/>
              </a:prstClr>
            </a:outerShdw>
          </a:effectLst>
        </p:spPr>
      </p:pic>
      <p:cxnSp>
        <p:nvCxnSpPr>
          <p:cNvPr id="6" name="Straight Connector 5"/>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4085483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TEXTURE</a:t>
            </a:r>
            <a:endParaRPr lang="en-GB" dirty="0"/>
          </a:p>
        </p:txBody>
      </p:sp>
      <p:sp>
        <p:nvSpPr>
          <p:cNvPr id="3" name="Rectangle 2"/>
          <p:cNvSpPr/>
          <p:nvPr/>
        </p:nvSpPr>
        <p:spPr>
          <a:xfrm>
            <a:off x="184150" y="1045157"/>
            <a:ext cx="5549900" cy="4524315"/>
          </a:xfrm>
          <a:prstGeom prst="rect">
            <a:avLst/>
          </a:prstGeom>
        </p:spPr>
        <p:txBody>
          <a:bodyPr wrap="square">
            <a:spAutoFit/>
          </a:bodyPr>
          <a:lstStyle/>
          <a:p>
            <a:r>
              <a:rPr lang="en-GB" sz="2400" dirty="0"/>
              <a:t>Textures can be subtle or pronounced, used liberally or sparingly, depending on the individual design. But texture is an important aspect of design that can have a surprising effect on how a design comes across.</a:t>
            </a:r>
          </a:p>
          <a:p>
            <a:endParaRPr lang="en-GB" sz="2400" dirty="0" smtClean="0"/>
          </a:p>
          <a:p>
            <a:r>
              <a:rPr lang="en-GB" sz="2400" dirty="0" smtClean="0"/>
              <a:t>Examples </a:t>
            </a:r>
            <a:r>
              <a:rPr lang="en-GB" sz="2400" dirty="0"/>
              <a:t>of how textures can be used are shown, in a background and also as a connection to create unity linking one item to another.</a:t>
            </a:r>
          </a:p>
          <a:p>
            <a:endParaRPr lang="en-GB" sz="2400" dirty="0"/>
          </a:p>
        </p:txBody>
      </p:sp>
      <p:grpSp>
        <p:nvGrpSpPr>
          <p:cNvPr id="6" name="Group 5"/>
          <p:cNvGrpSpPr/>
          <p:nvPr/>
        </p:nvGrpSpPr>
        <p:grpSpPr>
          <a:xfrm>
            <a:off x="6523990" y="400050"/>
            <a:ext cx="5201920" cy="5486400"/>
            <a:chOff x="0" y="0"/>
            <a:chExt cx="4208780" cy="5074210"/>
          </a:xfrm>
          <a:effectLst>
            <a:outerShdw blurRad="50800" dist="38100" dir="5400000" algn="t" rotWithShape="0">
              <a:prstClr val="black">
                <a:alpha val="40000"/>
              </a:prstClr>
            </a:outerShdw>
          </a:effectLst>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08780" cy="25463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3235"/>
              <a:ext cx="4208780" cy="2720975"/>
            </a:xfrm>
            <a:prstGeom prst="rect">
              <a:avLst/>
            </a:prstGeom>
          </p:spPr>
        </p:pic>
      </p:grpSp>
      <p:cxnSp>
        <p:nvCxnSpPr>
          <p:cNvPr id="9" name="Straight Connector 8"/>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1791122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a:t>
            </a:r>
            <a:endParaRPr lang="en-GB" dirty="0"/>
          </a:p>
        </p:txBody>
      </p:sp>
      <p:sp>
        <p:nvSpPr>
          <p:cNvPr id="3" name="Rectangle 2"/>
          <p:cNvSpPr/>
          <p:nvPr/>
        </p:nvSpPr>
        <p:spPr>
          <a:xfrm>
            <a:off x="184150" y="1045157"/>
            <a:ext cx="4502150" cy="4154984"/>
          </a:xfrm>
          <a:prstGeom prst="rect">
            <a:avLst/>
          </a:prstGeom>
        </p:spPr>
        <p:txBody>
          <a:bodyPr wrap="square">
            <a:spAutoFit/>
          </a:bodyPr>
          <a:lstStyle/>
          <a:p>
            <a:r>
              <a:rPr lang="en-GB" sz="2400" dirty="0"/>
              <a:t>When working with colour in our publications it can be used to create moods and create a visual connection to the message being promoted.  </a:t>
            </a:r>
            <a:endParaRPr lang="en-GB" sz="2400" dirty="0" smtClean="0"/>
          </a:p>
          <a:p>
            <a:endParaRPr lang="en-GB" sz="2400" dirty="0"/>
          </a:p>
          <a:p>
            <a:r>
              <a:rPr lang="en-GB" sz="2400" dirty="0" smtClean="0"/>
              <a:t>Colour </a:t>
            </a:r>
            <a:r>
              <a:rPr lang="en-GB" sz="2400" dirty="0"/>
              <a:t>combinations are used to create identity of brand but also to create </a:t>
            </a:r>
            <a:r>
              <a:rPr lang="en-GB" sz="2400" b="1" dirty="0"/>
              <a:t>unity</a:t>
            </a:r>
            <a:r>
              <a:rPr lang="en-GB" sz="2400" dirty="0"/>
              <a:t> and </a:t>
            </a:r>
            <a:r>
              <a:rPr lang="en-GB" sz="2400" b="1" dirty="0"/>
              <a:t>depth</a:t>
            </a:r>
            <a:r>
              <a:rPr lang="en-GB" sz="2400" dirty="0"/>
              <a:t> within a publication.</a:t>
            </a:r>
          </a:p>
          <a:p>
            <a:endParaRPr lang="en-GB" sz="2400" dirty="0"/>
          </a:p>
        </p:txBody>
      </p:sp>
      <p:pic>
        <p:nvPicPr>
          <p:cNvPr id="1026" name="Picture 2" descr="https://fliss93.files.wordpress.com/2013/05/magazine3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142" y="213307"/>
            <a:ext cx="7068515" cy="353354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667" t="3000" r="6000" b="5000"/>
          <a:stretch/>
        </p:blipFill>
        <p:spPr>
          <a:xfrm>
            <a:off x="6934199" y="2616551"/>
            <a:ext cx="5048250" cy="3505200"/>
          </a:xfrm>
          <a:prstGeom prst="rect">
            <a:avLst/>
          </a:prstGeom>
          <a:effectLst>
            <a:outerShdw blurRad="50800" dist="38100" dir="5400000" algn="t" rotWithShape="0">
              <a:prstClr val="black">
                <a:alpha val="40000"/>
              </a:prstClr>
            </a:outerShdw>
          </a:effectLst>
        </p:spPr>
      </p:pic>
      <p:cxnSp>
        <p:nvCxnSpPr>
          <p:cNvPr id="9" name="Straight Connector 8"/>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121803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l="2831" t="2648" r="4243" b="3561"/>
          <a:stretch/>
        </p:blipFill>
        <p:spPr bwMode="auto">
          <a:xfrm>
            <a:off x="9668613" y="140427"/>
            <a:ext cx="2169160" cy="273177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2" name="Text Placeholder 1"/>
          <p:cNvSpPr>
            <a:spLocks noGrp="1"/>
          </p:cNvSpPr>
          <p:nvPr>
            <p:ph type="body" sz="quarter" idx="13"/>
          </p:nvPr>
        </p:nvSpPr>
        <p:spPr/>
        <p:txBody>
          <a:bodyPr/>
          <a:lstStyle/>
          <a:p>
            <a:r>
              <a:rPr lang="en-GB" dirty="0" smtClean="0"/>
              <a:t>BALANCE - ASYMMETRICAL</a:t>
            </a:r>
            <a:endParaRPr lang="en-GB" dirty="0"/>
          </a:p>
        </p:txBody>
      </p:sp>
      <p:sp>
        <p:nvSpPr>
          <p:cNvPr id="3" name="Rectangle 2"/>
          <p:cNvSpPr/>
          <p:nvPr/>
        </p:nvSpPr>
        <p:spPr>
          <a:xfrm>
            <a:off x="184149" y="1045157"/>
            <a:ext cx="6562639" cy="2308324"/>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Instead of symmetrical balance you can have </a:t>
            </a:r>
            <a:r>
              <a:rPr lang="en-GB" sz="2400" b="1" dirty="0">
                <a:latin typeface="Calibri" panose="020F0502020204030204" pitchFamily="34" charset="0"/>
                <a:ea typeface="Calibri" panose="020F0502020204030204" pitchFamily="34" charset="0"/>
                <a:cs typeface="Times New Roman" panose="02020603050405020304" pitchFamily="18" charset="0"/>
              </a:rPr>
              <a:t>A</a:t>
            </a:r>
            <a:r>
              <a:rPr lang="en-GB" sz="2400" b="1" dirty="0" smtClean="0">
                <a:latin typeface="Calibri" panose="020F0502020204030204" pitchFamily="34" charset="0"/>
                <a:ea typeface="Calibri" panose="020F0502020204030204" pitchFamily="34" charset="0"/>
                <a:cs typeface="Times New Roman" panose="02020603050405020304" pitchFamily="18" charset="0"/>
              </a:rPr>
              <a:t>symmetrical balance</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This </a:t>
            </a:r>
            <a:r>
              <a:rPr lang="en-GB" sz="2400" dirty="0">
                <a:latin typeface="Calibri" panose="020F0502020204030204" pitchFamily="34" charset="0"/>
                <a:ea typeface="Calibri" panose="020F0502020204030204" pitchFamily="34" charset="0"/>
                <a:cs typeface="Times New Roman" panose="02020603050405020304" pitchFamily="18" charset="0"/>
              </a:rPr>
              <a:t>is when publications have a layout that have a number of elements arranged in an order that can be weighted to a particular side of a document.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4149" y="3885153"/>
            <a:ext cx="11381775" cy="1938992"/>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Uses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Asymmetrical layouts are generally more </a:t>
            </a:r>
            <a:r>
              <a:rPr lang="en-GB" sz="2400" b="1" dirty="0">
                <a:latin typeface="Calibri" panose="020F0502020204030204" pitchFamily="34" charset="0"/>
                <a:ea typeface="Calibri" panose="020F0502020204030204" pitchFamily="34" charset="0"/>
                <a:cs typeface="Times New Roman" panose="02020603050405020304" pitchFamily="18" charset="0"/>
              </a:rPr>
              <a:t>dynamic</a:t>
            </a:r>
            <a:r>
              <a:rPr lang="en-GB" sz="2400" dirty="0">
                <a:latin typeface="Calibri" panose="020F0502020204030204" pitchFamily="34" charset="0"/>
                <a:ea typeface="Calibri" panose="020F0502020204030204" pitchFamily="34" charset="0"/>
                <a:cs typeface="Times New Roman" panose="02020603050405020304" pitchFamily="18" charset="0"/>
              </a:rPr>
              <a:t> and by intentionally ignoring balance the designer can create tension, express movement, contrast, variety or convey a mood such as anger, excitement, joy, or casual amusement.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4">
            <a:extLst>
              <a:ext uri="{28A0092B-C50C-407E-A947-70E740481C1C}">
                <a14:useLocalDpi xmlns:a14="http://schemas.microsoft.com/office/drawing/2010/main" val="0"/>
              </a:ext>
            </a:extLst>
          </a:blip>
          <a:srcRect l="2802" t="6444" r="3069" b="4934"/>
          <a:stretch/>
        </p:blipFill>
        <p:spPr bwMode="auto">
          <a:xfrm>
            <a:off x="7060617" y="2634946"/>
            <a:ext cx="3700780" cy="1817370"/>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7" name="Straight Connector 6"/>
          <p:cNvCxnSpPr>
            <a:endCxn id="8" idx="1"/>
          </p:cNvCxnSpPr>
          <p:nvPr/>
        </p:nvCxnSpPr>
        <p:spPr>
          <a:xfrm>
            <a:off x="249264" y="629232"/>
            <a:ext cx="4208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4457700" y="507208"/>
            <a:ext cx="512500" cy="244048"/>
          </a:xfrm>
          <a:prstGeom prst="rect">
            <a:avLst/>
          </a:prstGeom>
        </p:spPr>
      </p:pic>
    </p:spTree>
    <p:custDataLst>
      <p:tags r:id="rId1"/>
    </p:custDataLst>
    <p:extLst>
      <p:ext uri="{BB962C8B-B14F-4D97-AF65-F5344CB8AC3E}">
        <p14:creationId xmlns:p14="http://schemas.microsoft.com/office/powerpoint/2010/main" val="248014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COLOUR WHEEL</a:t>
            </a:r>
            <a:endParaRPr lang="en-GB" dirty="0"/>
          </a:p>
        </p:txBody>
      </p:sp>
      <p:grpSp>
        <p:nvGrpSpPr>
          <p:cNvPr id="3" name="Group 2"/>
          <p:cNvGrpSpPr/>
          <p:nvPr/>
        </p:nvGrpSpPr>
        <p:grpSpPr>
          <a:xfrm>
            <a:off x="6213792" y="629232"/>
            <a:ext cx="5463858" cy="5514251"/>
            <a:chOff x="0" y="0"/>
            <a:chExt cx="3993953" cy="403073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22" y="84082"/>
              <a:ext cx="3853815" cy="3861435"/>
            </a:xfrm>
            <a:prstGeom prst="rect">
              <a:avLst/>
            </a:prstGeom>
          </p:spPr>
        </p:pic>
        <p:sp>
          <p:nvSpPr>
            <p:cNvPr id="5" name="Text Box 2"/>
            <p:cNvSpPr txBox="1">
              <a:spLocks noChangeArrowheads="1"/>
            </p:cNvSpPr>
            <p:nvPr/>
          </p:nvSpPr>
          <p:spPr bwMode="auto">
            <a:xfrm rot="19361725">
              <a:off x="463846" y="262758"/>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Yellow-Orange</a:t>
              </a:r>
            </a:p>
          </p:txBody>
        </p:sp>
        <p:sp>
          <p:nvSpPr>
            <p:cNvPr id="6" name="Text Box 2"/>
            <p:cNvSpPr txBox="1">
              <a:spLocks noChangeArrowheads="1"/>
            </p:cNvSpPr>
            <p:nvPr/>
          </p:nvSpPr>
          <p:spPr bwMode="auto">
            <a:xfrm rot="21336089">
              <a:off x="1441308" y="0"/>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Yellow</a:t>
              </a:r>
            </a:p>
          </p:txBody>
        </p:sp>
        <p:sp>
          <p:nvSpPr>
            <p:cNvPr id="7" name="Text Box 2"/>
            <p:cNvSpPr txBox="1">
              <a:spLocks noChangeArrowheads="1"/>
            </p:cNvSpPr>
            <p:nvPr/>
          </p:nvSpPr>
          <p:spPr bwMode="auto">
            <a:xfrm rot="1395410">
              <a:off x="2376729" y="283779"/>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Yellow-Green</a:t>
              </a:r>
            </a:p>
          </p:txBody>
        </p:sp>
        <p:sp>
          <p:nvSpPr>
            <p:cNvPr id="8" name="Text Box 2"/>
            <p:cNvSpPr txBox="1">
              <a:spLocks noChangeArrowheads="1"/>
            </p:cNvSpPr>
            <p:nvPr/>
          </p:nvSpPr>
          <p:spPr bwMode="auto">
            <a:xfrm rot="3145078">
              <a:off x="3080922" y="956441"/>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Green</a:t>
              </a:r>
            </a:p>
          </p:txBody>
        </p:sp>
        <p:sp>
          <p:nvSpPr>
            <p:cNvPr id="9" name="Text Box 2"/>
            <p:cNvSpPr txBox="1">
              <a:spLocks noChangeArrowheads="1"/>
            </p:cNvSpPr>
            <p:nvPr/>
          </p:nvSpPr>
          <p:spPr bwMode="auto">
            <a:xfrm rot="4969133">
              <a:off x="3354191" y="1860331"/>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Blue-Green</a:t>
              </a:r>
            </a:p>
          </p:txBody>
        </p:sp>
        <p:sp>
          <p:nvSpPr>
            <p:cNvPr id="10" name="Text Box 2"/>
            <p:cNvSpPr txBox="1">
              <a:spLocks noChangeArrowheads="1"/>
            </p:cNvSpPr>
            <p:nvPr/>
          </p:nvSpPr>
          <p:spPr bwMode="auto">
            <a:xfrm rot="17597633">
              <a:off x="3049391" y="2848303"/>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a:t>
              </a:r>
            </a:p>
          </p:txBody>
        </p:sp>
        <p:sp>
          <p:nvSpPr>
            <p:cNvPr id="11" name="Text Box 2"/>
            <p:cNvSpPr txBox="1">
              <a:spLocks noChangeArrowheads="1"/>
            </p:cNvSpPr>
            <p:nvPr/>
          </p:nvSpPr>
          <p:spPr bwMode="auto">
            <a:xfrm rot="19361725">
              <a:off x="2408260" y="3531475"/>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Blue-Violet</a:t>
              </a:r>
            </a:p>
          </p:txBody>
        </p:sp>
        <p:sp>
          <p:nvSpPr>
            <p:cNvPr id="12" name="Text Box 2"/>
            <p:cNvSpPr txBox="1">
              <a:spLocks noChangeArrowheads="1"/>
            </p:cNvSpPr>
            <p:nvPr/>
          </p:nvSpPr>
          <p:spPr bwMode="auto">
            <a:xfrm rot="21130376">
              <a:off x="1441308" y="3783724"/>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Violet</a:t>
              </a:r>
            </a:p>
          </p:txBody>
        </p:sp>
        <p:sp>
          <p:nvSpPr>
            <p:cNvPr id="13" name="Text Box 2"/>
            <p:cNvSpPr txBox="1">
              <a:spLocks noChangeArrowheads="1"/>
            </p:cNvSpPr>
            <p:nvPr/>
          </p:nvSpPr>
          <p:spPr bwMode="auto">
            <a:xfrm rot="1418002">
              <a:off x="495377" y="3510455"/>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Red-Violet</a:t>
              </a:r>
            </a:p>
          </p:txBody>
        </p:sp>
        <p:sp>
          <p:nvSpPr>
            <p:cNvPr id="14" name="Text Box 2"/>
            <p:cNvSpPr txBox="1">
              <a:spLocks noChangeArrowheads="1"/>
            </p:cNvSpPr>
            <p:nvPr/>
          </p:nvSpPr>
          <p:spPr bwMode="auto">
            <a:xfrm rot="17607066">
              <a:off x="-208816" y="977462"/>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Orange</a:t>
              </a:r>
            </a:p>
          </p:txBody>
        </p:sp>
        <p:sp>
          <p:nvSpPr>
            <p:cNvPr id="15" name="Text Box 2"/>
            <p:cNvSpPr txBox="1">
              <a:spLocks noChangeArrowheads="1"/>
            </p:cNvSpPr>
            <p:nvPr/>
          </p:nvSpPr>
          <p:spPr bwMode="auto">
            <a:xfrm rot="4923016">
              <a:off x="-392747" y="1970689"/>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Red-Orange</a:t>
              </a:r>
            </a:p>
          </p:txBody>
        </p:sp>
        <p:sp>
          <p:nvSpPr>
            <p:cNvPr id="16" name="Text Box 2"/>
            <p:cNvSpPr txBox="1">
              <a:spLocks noChangeArrowheads="1"/>
            </p:cNvSpPr>
            <p:nvPr/>
          </p:nvSpPr>
          <p:spPr bwMode="auto">
            <a:xfrm rot="3119029">
              <a:off x="-219326" y="2858814"/>
              <a:ext cx="1032510" cy="247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Red</a:t>
              </a:r>
            </a:p>
          </p:txBody>
        </p:sp>
      </p:grpSp>
      <p:sp>
        <p:nvSpPr>
          <p:cNvPr id="17" name="Rectangle 16"/>
          <p:cNvSpPr/>
          <p:nvPr/>
        </p:nvSpPr>
        <p:spPr>
          <a:xfrm>
            <a:off x="365842" y="877198"/>
            <a:ext cx="6096000" cy="5016758"/>
          </a:xfrm>
          <a:prstGeom prst="rect">
            <a:avLst/>
          </a:prstGeom>
        </p:spPr>
        <p:txBody>
          <a:bodyPr>
            <a:spAutoFit/>
          </a:bodyPr>
          <a:lstStyle/>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Structure of the colour wheel is show below:-</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Primary</a:t>
            </a:r>
            <a:r>
              <a:rPr lang="en-GB" sz="2000" dirty="0">
                <a:latin typeface="Calibri" panose="020F0502020204030204" pitchFamily="34" charset="0"/>
                <a:ea typeface="Calibri" panose="020F0502020204030204" pitchFamily="34" charset="0"/>
                <a:cs typeface="Times New Roman" panose="02020603050405020304" pitchFamily="18" charset="0"/>
              </a:rPr>
              <a:t> -	Red</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Blue</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Yellow</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Secondary</a:t>
            </a:r>
            <a:r>
              <a:rPr lang="en-GB" sz="2000" dirty="0">
                <a:latin typeface="Calibri" panose="020F0502020204030204" pitchFamily="34" charset="0"/>
                <a:ea typeface="Calibri" panose="020F0502020204030204" pitchFamily="34" charset="0"/>
                <a:cs typeface="Times New Roman" panose="02020603050405020304" pitchFamily="18" charset="0"/>
              </a:rPr>
              <a:t>-	Orange</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Green</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Violet</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Tertiary</a:t>
            </a:r>
            <a:r>
              <a:rPr lang="en-GB" sz="2000" dirty="0">
                <a:latin typeface="Calibri" panose="020F0502020204030204" pitchFamily="34" charset="0"/>
                <a:ea typeface="Calibri" panose="020F0502020204030204" pitchFamily="34" charset="0"/>
                <a:cs typeface="Times New Roman" panose="02020603050405020304" pitchFamily="18" charset="0"/>
              </a:rPr>
              <a:t> -	Yellow-Green</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Yellow-Orange</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Red-Orange</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Red-Violet</a:t>
            </a:r>
          </a:p>
          <a:p>
            <a:pPr algn="just">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Blue-Green</a:t>
            </a:r>
          </a:p>
          <a:p>
            <a:r>
              <a:rPr lang="en-GB" sz="2000" dirty="0">
                <a:latin typeface="Calibri" panose="020F0502020204030204" pitchFamily="34" charset="0"/>
                <a:ea typeface="Calibri" panose="020F0502020204030204" pitchFamily="34" charset="0"/>
                <a:cs typeface="Times New Roman" panose="02020603050405020304" pitchFamily="18" charset="0"/>
              </a:rPr>
              <a:t>		Blue-Violet</a:t>
            </a:r>
            <a:endParaRPr lang="en-GB" sz="2000" dirty="0"/>
          </a:p>
        </p:txBody>
      </p:sp>
      <p:cxnSp>
        <p:nvCxnSpPr>
          <p:cNvPr id="18" name="Straight Connector 17"/>
          <p:cNvCxnSpPr/>
          <p:nvPr/>
        </p:nvCxnSpPr>
        <p:spPr>
          <a:xfrm>
            <a:off x="249264" y="629232"/>
            <a:ext cx="42541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4503414" y="489658"/>
            <a:ext cx="512500" cy="244048"/>
          </a:xfrm>
          <a:prstGeom prst="rect">
            <a:avLst/>
          </a:prstGeom>
        </p:spPr>
      </p:pic>
    </p:spTree>
    <p:custDataLst>
      <p:tags r:id="rId1"/>
    </p:custDataLst>
    <p:extLst>
      <p:ext uri="{BB962C8B-B14F-4D97-AF65-F5344CB8AC3E}">
        <p14:creationId xmlns:p14="http://schemas.microsoft.com/office/powerpoint/2010/main" val="3394784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MOODS</a:t>
            </a:r>
            <a:endParaRPr lang="en-GB" dirty="0"/>
          </a:p>
        </p:txBody>
      </p:sp>
      <p:grpSp>
        <p:nvGrpSpPr>
          <p:cNvPr id="18" name="Group 17"/>
          <p:cNvGrpSpPr/>
          <p:nvPr/>
        </p:nvGrpSpPr>
        <p:grpSpPr>
          <a:xfrm>
            <a:off x="569769" y="1638301"/>
            <a:ext cx="12574731" cy="3167062"/>
            <a:chOff x="0" y="0"/>
            <a:chExt cx="6410325" cy="1990725"/>
          </a:xfrm>
        </p:grpSpPr>
        <p:sp>
          <p:nvSpPr>
            <p:cNvPr id="19" name="Oval 18"/>
            <p:cNvSpPr/>
            <p:nvPr/>
          </p:nvSpPr>
          <p:spPr>
            <a:xfrm>
              <a:off x="0" y="1743075"/>
              <a:ext cx="247650" cy="247650"/>
            </a:xfrm>
            <a:prstGeom prst="ellipse">
              <a:avLst/>
            </a:prstGeom>
            <a:solidFill>
              <a:srgbClr val="CC99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nvGrpSpPr>
            <p:cNvPr id="20" name="Group 19"/>
            <p:cNvGrpSpPr/>
            <p:nvPr/>
          </p:nvGrpSpPr>
          <p:grpSpPr>
            <a:xfrm>
              <a:off x="0" y="0"/>
              <a:ext cx="6410325" cy="1990725"/>
              <a:chOff x="0" y="0"/>
              <a:chExt cx="6410325" cy="1990725"/>
            </a:xfrm>
          </p:grpSpPr>
          <p:grpSp>
            <p:nvGrpSpPr>
              <p:cNvPr id="22" name="Group 21"/>
              <p:cNvGrpSpPr/>
              <p:nvPr/>
            </p:nvGrpSpPr>
            <p:grpSpPr>
              <a:xfrm>
                <a:off x="0" y="0"/>
                <a:ext cx="3238500" cy="266700"/>
                <a:chOff x="0" y="0"/>
                <a:chExt cx="3238500" cy="266700"/>
              </a:xfrm>
            </p:grpSpPr>
            <p:sp>
              <p:nvSpPr>
                <p:cNvPr id="52"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Passion, Love, Anger</a:t>
                  </a:r>
                </a:p>
              </p:txBody>
            </p:sp>
            <p:sp>
              <p:nvSpPr>
                <p:cNvPr id="53" name="Oval 52"/>
                <p:cNvSpPr/>
                <p:nvPr/>
              </p:nvSpPr>
              <p:spPr>
                <a:xfrm>
                  <a:off x="0" y="19050"/>
                  <a:ext cx="247650" cy="247650"/>
                </a:xfrm>
                <a:prstGeom prst="ellipse">
                  <a:avLst/>
                </a:prstGeom>
                <a:solidFill>
                  <a:srgbClr val="FF00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23" name="Group 22"/>
              <p:cNvGrpSpPr/>
              <p:nvPr/>
            </p:nvGrpSpPr>
            <p:grpSpPr>
              <a:xfrm>
                <a:off x="0" y="342900"/>
                <a:ext cx="3238500" cy="266700"/>
                <a:chOff x="0" y="0"/>
                <a:chExt cx="3238500" cy="266700"/>
              </a:xfrm>
            </p:grpSpPr>
            <p:sp>
              <p:nvSpPr>
                <p:cNvPr id="50"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Happiness, Hope, Deceit</a:t>
                  </a:r>
                </a:p>
              </p:txBody>
            </p:sp>
            <p:sp>
              <p:nvSpPr>
                <p:cNvPr id="51" name="Oval 50"/>
                <p:cNvSpPr/>
                <p:nvPr/>
              </p:nvSpPr>
              <p:spPr>
                <a:xfrm>
                  <a:off x="0" y="19050"/>
                  <a:ext cx="247650" cy="247650"/>
                </a:xfrm>
                <a:prstGeom prst="ellipse">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24" name="Group 23"/>
              <p:cNvGrpSpPr/>
              <p:nvPr/>
            </p:nvGrpSpPr>
            <p:grpSpPr>
              <a:xfrm>
                <a:off x="0" y="685800"/>
                <a:ext cx="3238500" cy="266700"/>
                <a:chOff x="0" y="0"/>
                <a:chExt cx="3238500" cy="266700"/>
              </a:xfrm>
            </p:grpSpPr>
            <p:sp>
              <p:nvSpPr>
                <p:cNvPr id="48"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Calm, Responsible, Sadness</a:t>
                  </a:r>
                </a:p>
              </p:txBody>
            </p:sp>
            <p:sp>
              <p:nvSpPr>
                <p:cNvPr id="49" name="Oval 48"/>
                <p:cNvSpPr/>
                <p:nvPr/>
              </p:nvSpPr>
              <p:spPr>
                <a:xfrm>
                  <a:off x="0" y="19050"/>
                  <a:ext cx="247650" cy="247650"/>
                </a:xfrm>
                <a:prstGeom prst="ellipse">
                  <a:avLst/>
                </a:prstGeom>
                <a:solidFill>
                  <a:srgbClr val="0070C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25" name="Group 24"/>
              <p:cNvGrpSpPr/>
              <p:nvPr/>
            </p:nvGrpSpPr>
            <p:grpSpPr>
              <a:xfrm>
                <a:off x="0" y="1038225"/>
                <a:ext cx="3238500" cy="266700"/>
                <a:chOff x="0" y="0"/>
                <a:chExt cx="3238500" cy="266700"/>
              </a:xfrm>
            </p:grpSpPr>
            <p:sp>
              <p:nvSpPr>
                <p:cNvPr id="46"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Mystery, Elegance, Evil</a:t>
                  </a:r>
                </a:p>
              </p:txBody>
            </p:sp>
            <p:sp>
              <p:nvSpPr>
                <p:cNvPr id="47" name="Oval 46"/>
                <p:cNvSpPr/>
                <p:nvPr/>
              </p:nvSpPr>
              <p:spPr>
                <a:xfrm>
                  <a:off x="0" y="19050"/>
                  <a:ext cx="247650" cy="247650"/>
                </a:xfrm>
                <a:prstGeom prst="ellipse">
                  <a:avLst/>
                </a:prstGeom>
                <a:solidFill>
                  <a:schemeClr val="tx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26" name="Group 25"/>
              <p:cNvGrpSpPr/>
              <p:nvPr/>
            </p:nvGrpSpPr>
            <p:grpSpPr>
              <a:xfrm>
                <a:off x="0" y="1381125"/>
                <a:ext cx="3238500" cy="266700"/>
                <a:chOff x="0" y="0"/>
                <a:chExt cx="3238500" cy="266700"/>
              </a:xfrm>
            </p:grpSpPr>
            <p:sp>
              <p:nvSpPr>
                <p:cNvPr id="44"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Purity, Cleanliness, Virtue</a:t>
                  </a:r>
                </a:p>
              </p:txBody>
            </p:sp>
            <p:sp>
              <p:nvSpPr>
                <p:cNvPr id="45" name="Oval 44"/>
                <p:cNvSpPr/>
                <p:nvPr/>
              </p:nvSpPr>
              <p:spPr>
                <a:xfrm>
                  <a:off x="0" y="19050"/>
                  <a:ext cx="247650" cy="247650"/>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sp>
            <p:nvSpPr>
              <p:cNvPr id="27" name="Text Box 2"/>
              <p:cNvSpPr txBox="1">
                <a:spLocks noChangeArrowheads="1"/>
              </p:cNvSpPr>
              <p:nvPr/>
            </p:nvSpPr>
            <p:spPr bwMode="auto">
              <a:xfrm>
                <a:off x="152400" y="1724025"/>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Conservative, Piety, Dull</a:t>
                </a:r>
              </a:p>
            </p:txBody>
          </p:sp>
          <p:grpSp>
            <p:nvGrpSpPr>
              <p:cNvPr id="28" name="Group 27"/>
              <p:cNvGrpSpPr/>
              <p:nvPr/>
            </p:nvGrpSpPr>
            <p:grpSpPr>
              <a:xfrm>
                <a:off x="3171825" y="0"/>
                <a:ext cx="3238500" cy="266700"/>
                <a:chOff x="0" y="0"/>
                <a:chExt cx="3238500" cy="266700"/>
              </a:xfrm>
            </p:grpSpPr>
            <p:sp>
              <p:nvSpPr>
                <p:cNvPr id="42"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Energy, Happiness, Vitality</a:t>
                  </a:r>
                </a:p>
              </p:txBody>
            </p:sp>
            <p:sp>
              <p:nvSpPr>
                <p:cNvPr id="43" name="Oval 42"/>
                <p:cNvSpPr/>
                <p:nvPr/>
              </p:nvSpPr>
              <p:spPr>
                <a:xfrm>
                  <a:off x="0" y="19050"/>
                  <a:ext cx="247650" cy="247650"/>
                </a:xfrm>
                <a:prstGeom prst="ellipse">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29" name="Group 28"/>
              <p:cNvGrpSpPr/>
              <p:nvPr/>
            </p:nvGrpSpPr>
            <p:grpSpPr>
              <a:xfrm>
                <a:off x="3171825" y="342900"/>
                <a:ext cx="3238500" cy="266700"/>
                <a:chOff x="0" y="0"/>
                <a:chExt cx="3238500" cy="266700"/>
              </a:xfrm>
            </p:grpSpPr>
            <p:sp>
              <p:nvSpPr>
                <p:cNvPr id="40"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New Beginnings, Abundance, Nature</a:t>
                  </a:r>
                </a:p>
              </p:txBody>
            </p:sp>
            <p:sp>
              <p:nvSpPr>
                <p:cNvPr id="41" name="Oval 40"/>
                <p:cNvSpPr/>
                <p:nvPr/>
              </p:nvSpPr>
              <p:spPr>
                <a:xfrm>
                  <a:off x="0" y="19050"/>
                  <a:ext cx="247650" cy="247650"/>
                </a:xfrm>
                <a:prstGeom prst="ellipse">
                  <a:avLst/>
                </a:prstGeom>
                <a:solidFill>
                  <a:srgbClr val="00B05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30" name="Group 29"/>
              <p:cNvGrpSpPr/>
              <p:nvPr/>
            </p:nvGrpSpPr>
            <p:grpSpPr>
              <a:xfrm>
                <a:off x="3171825" y="685800"/>
                <a:ext cx="3238500" cy="266700"/>
                <a:chOff x="0" y="0"/>
                <a:chExt cx="3238500" cy="266700"/>
              </a:xfrm>
            </p:grpSpPr>
            <p:sp>
              <p:nvSpPr>
                <p:cNvPr id="38"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Creativity, Royalty, Wealth</a:t>
                  </a:r>
                </a:p>
              </p:txBody>
            </p:sp>
            <p:sp>
              <p:nvSpPr>
                <p:cNvPr id="39" name="Oval 38"/>
                <p:cNvSpPr/>
                <p:nvPr/>
              </p:nvSpPr>
              <p:spPr>
                <a:xfrm>
                  <a:off x="0" y="19050"/>
                  <a:ext cx="247650" cy="247650"/>
                </a:xfrm>
                <a:prstGeom prst="ellipse">
                  <a:avLst/>
                </a:prstGeom>
                <a:solidFill>
                  <a:srgbClr val="7030A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31" name="Group 30"/>
              <p:cNvGrpSpPr/>
              <p:nvPr/>
            </p:nvGrpSpPr>
            <p:grpSpPr>
              <a:xfrm>
                <a:off x="3171825" y="1038225"/>
                <a:ext cx="3238500" cy="266700"/>
                <a:chOff x="0" y="0"/>
                <a:chExt cx="3238500" cy="266700"/>
              </a:xfrm>
            </p:grpSpPr>
            <p:sp>
              <p:nvSpPr>
                <p:cNvPr id="36"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Moody, Conservative, Formality</a:t>
                  </a:r>
                </a:p>
              </p:txBody>
            </p:sp>
            <p:sp>
              <p:nvSpPr>
                <p:cNvPr id="37" name="Oval 36"/>
                <p:cNvSpPr/>
                <p:nvPr/>
              </p:nvSpPr>
              <p:spPr>
                <a:xfrm>
                  <a:off x="0" y="19050"/>
                  <a:ext cx="247650" cy="247650"/>
                </a:xfrm>
                <a:prstGeom prst="ellipse">
                  <a:avLst/>
                </a:prstGeom>
                <a:solidFill>
                  <a:schemeClr val="bg2">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grpSp>
            <p:nvGrpSpPr>
              <p:cNvPr id="32" name="Group 31"/>
              <p:cNvGrpSpPr/>
              <p:nvPr/>
            </p:nvGrpSpPr>
            <p:grpSpPr>
              <a:xfrm>
                <a:off x="3171825" y="1381125"/>
                <a:ext cx="3238500" cy="266700"/>
                <a:chOff x="0" y="0"/>
                <a:chExt cx="3238500" cy="266700"/>
              </a:xfrm>
            </p:grpSpPr>
            <p:sp>
              <p:nvSpPr>
                <p:cNvPr id="34" name="Text Box 2"/>
                <p:cNvSpPr txBox="1">
                  <a:spLocks noChangeArrowheads="1"/>
                </p:cNvSpPr>
                <p:nvPr/>
              </p:nvSpPr>
              <p:spPr bwMode="auto">
                <a:xfrm>
                  <a:off x="152400" y="0"/>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Nature, Wholesomeness, Dependability</a:t>
                  </a:r>
                </a:p>
              </p:txBody>
            </p:sp>
            <p:sp>
              <p:nvSpPr>
                <p:cNvPr id="35" name="Oval 34"/>
                <p:cNvSpPr/>
                <p:nvPr/>
              </p:nvSpPr>
              <p:spPr>
                <a:xfrm>
                  <a:off x="0" y="19050"/>
                  <a:ext cx="247650" cy="247650"/>
                </a:xfrm>
                <a:prstGeom prst="ellipse">
                  <a:avLst/>
                </a:prstGeom>
                <a:solidFill>
                  <a:schemeClr val="accent4">
                    <a:lumMod val="5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sp>
            <p:nvSpPr>
              <p:cNvPr id="33" name="Text Box 2"/>
              <p:cNvSpPr txBox="1">
                <a:spLocks noChangeArrowheads="1"/>
              </p:cNvSpPr>
              <p:nvPr/>
            </p:nvSpPr>
            <p:spPr bwMode="auto">
              <a:xfrm>
                <a:off x="3324225" y="1724025"/>
                <a:ext cx="3086100" cy="266700"/>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Calm, Elegant, Purity</a:t>
                </a:r>
              </a:p>
            </p:txBody>
          </p:sp>
        </p:grpSp>
        <p:sp>
          <p:nvSpPr>
            <p:cNvPr id="21" name="Oval 20"/>
            <p:cNvSpPr/>
            <p:nvPr/>
          </p:nvSpPr>
          <p:spPr>
            <a:xfrm>
              <a:off x="3171825" y="1743075"/>
              <a:ext cx="247650" cy="247650"/>
            </a:xfrm>
            <a:prstGeom prst="ellipse">
              <a:avLst/>
            </a:prstGeom>
            <a:solidFill>
              <a:schemeClr val="accent4">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dirty="0"/>
            </a:p>
          </p:txBody>
        </p:sp>
      </p:grpSp>
      <p:cxnSp>
        <p:nvCxnSpPr>
          <p:cNvPr id="54" name="Straight Connector 53"/>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rotWithShape="1">
          <a:blip r:embed="rId3">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2678569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ADVANCING COLOURS</a:t>
            </a:r>
            <a:endParaRPr lang="en-GB" dirty="0"/>
          </a:p>
        </p:txBody>
      </p:sp>
      <p:pic>
        <p:nvPicPr>
          <p:cNvPr id="54" name="Picture 53"/>
          <p:cNvPicPr/>
          <p:nvPr/>
        </p:nvPicPr>
        <p:blipFill>
          <a:blip r:embed="rId3">
            <a:extLst>
              <a:ext uri="{28A0092B-C50C-407E-A947-70E740481C1C}">
                <a14:useLocalDpi xmlns:a14="http://schemas.microsoft.com/office/drawing/2010/main" val="0"/>
              </a:ext>
            </a:extLst>
          </a:blip>
          <a:stretch>
            <a:fillRect/>
          </a:stretch>
        </p:blipFill>
        <p:spPr>
          <a:xfrm>
            <a:off x="6280150" y="1469965"/>
            <a:ext cx="5473700" cy="2197371"/>
          </a:xfrm>
          <a:prstGeom prst="rect">
            <a:avLst/>
          </a:prstGeom>
          <a:effectLst>
            <a:outerShdw blurRad="50800" dist="38100" dir="5400000" algn="t" rotWithShape="0">
              <a:prstClr val="black">
                <a:alpha val="40000"/>
              </a:prstClr>
            </a:outerShdw>
          </a:effectLst>
        </p:spPr>
      </p:pic>
      <p:sp>
        <p:nvSpPr>
          <p:cNvPr id="3" name="Rectangle 2"/>
          <p:cNvSpPr/>
          <p:nvPr/>
        </p:nvSpPr>
        <p:spPr>
          <a:xfrm>
            <a:off x="184150" y="1045157"/>
            <a:ext cx="6096000" cy="3046988"/>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Warm colours include red, orange, and yellow, and variations of those three colours. These are the colours of fire, of fall leaves, and of sunsets and sunrises, and are generally energising, passionate, and positive.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smtClean="0">
                <a:latin typeface="Calibri" panose="020F0502020204030204" pitchFamily="34" charset="0"/>
                <a:ea typeface="Calibri" panose="020F0502020204030204" pitchFamily="34" charset="0"/>
                <a:cs typeface="Times New Roman" panose="02020603050405020304" pitchFamily="18" charset="0"/>
              </a:rPr>
              <a:t>They </a:t>
            </a:r>
            <a:r>
              <a:rPr lang="en-GB" sz="2400" dirty="0">
                <a:latin typeface="Calibri" panose="020F0502020204030204" pitchFamily="34" charset="0"/>
                <a:ea typeface="Calibri" panose="020F0502020204030204" pitchFamily="34" charset="0"/>
                <a:cs typeface="Times New Roman" panose="02020603050405020304" pitchFamily="18" charset="0"/>
              </a:rPr>
              <a:t>are also known as </a:t>
            </a:r>
            <a:r>
              <a:rPr lang="en-GB" sz="2400" b="1" dirty="0">
                <a:latin typeface="Calibri" panose="020F0502020204030204" pitchFamily="34" charset="0"/>
                <a:ea typeface="Calibri" panose="020F0502020204030204" pitchFamily="34" charset="0"/>
                <a:cs typeface="Times New Roman" panose="02020603050405020304" pitchFamily="18" charset="0"/>
              </a:rPr>
              <a:t>advancing colours</a:t>
            </a:r>
            <a:r>
              <a:rPr lang="en-GB" sz="2400" dirty="0">
                <a:latin typeface="Calibri" panose="020F0502020204030204" pitchFamily="34" charset="0"/>
                <a:ea typeface="Calibri" panose="020F0502020204030204" pitchFamily="34" charset="0"/>
                <a:cs typeface="Times New Roman" panose="02020603050405020304" pitchFamily="18" charset="0"/>
              </a:rPr>
              <a:t> as they appear to be closer to the reader</a:t>
            </a:r>
            <a:endParaRPr lang="en-GB" sz="2400" dirty="0"/>
          </a:p>
        </p:txBody>
      </p:sp>
      <p:sp>
        <p:nvSpPr>
          <p:cNvPr id="4" name="Rectangle 3"/>
          <p:cNvSpPr/>
          <p:nvPr/>
        </p:nvSpPr>
        <p:spPr>
          <a:xfrm>
            <a:off x="184150" y="4442936"/>
            <a:ext cx="11334750" cy="1569660"/>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Red and yellow are both primary colours, with orange falling in the middle, which means warm colours are all truly warm and aren’t created by combining a warm colour with a cool colour. You can use warm colours in your publications to reflect: - </a:t>
            </a:r>
            <a:r>
              <a:rPr lang="en-GB" sz="2400" b="1" dirty="0">
                <a:latin typeface="Calibri" panose="020F0502020204030204" pitchFamily="34" charset="0"/>
                <a:ea typeface="Calibri" panose="020F0502020204030204" pitchFamily="34" charset="0"/>
                <a:cs typeface="Times New Roman" panose="02020603050405020304" pitchFamily="18" charset="0"/>
              </a:rPr>
              <a:t>passion, happiness, enthusiasm, and energy</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p:cNvCxnSpPr>
            <a:endCxn id="56" idx="1"/>
          </p:cNvCxnSpPr>
          <p:nvPr/>
        </p:nvCxnSpPr>
        <p:spPr>
          <a:xfrm>
            <a:off x="249264" y="629232"/>
            <a:ext cx="53460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595275" y="507208"/>
            <a:ext cx="512500" cy="244048"/>
          </a:xfrm>
          <a:prstGeom prst="rect">
            <a:avLst/>
          </a:prstGeom>
        </p:spPr>
      </p:pic>
    </p:spTree>
    <p:custDataLst>
      <p:tags r:id="rId1"/>
    </p:custDataLst>
    <p:extLst>
      <p:ext uri="{BB962C8B-B14F-4D97-AF65-F5344CB8AC3E}">
        <p14:creationId xmlns:p14="http://schemas.microsoft.com/office/powerpoint/2010/main" val="2021376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RECEDING COLOURS</a:t>
            </a:r>
            <a:endParaRPr lang="en-GB" dirty="0"/>
          </a:p>
        </p:txBody>
      </p:sp>
      <p:sp>
        <p:nvSpPr>
          <p:cNvPr id="3" name="Rectangle 2"/>
          <p:cNvSpPr/>
          <p:nvPr/>
        </p:nvSpPr>
        <p:spPr>
          <a:xfrm>
            <a:off x="184150" y="1045157"/>
            <a:ext cx="6096000" cy="3046988"/>
          </a:xfrm>
          <a:prstGeom prst="rect">
            <a:avLst/>
          </a:prstGeom>
        </p:spPr>
        <p:txBody>
          <a:bodyPr>
            <a:spAutoFit/>
          </a:bodyPr>
          <a:lstStyle/>
          <a:p>
            <a:r>
              <a:rPr lang="en-GB" sz="2400" dirty="0"/>
              <a:t>Cool colours include green, blue, and purple, are often more subdued than warm colours. They are the colours of night, of water, of nature, and are usually calming, relaxing, and somewhat reserved. </a:t>
            </a:r>
            <a:endParaRPr lang="en-GB" sz="2400" dirty="0" smtClean="0"/>
          </a:p>
          <a:p>
            <a:endParaRPr lang="en-GB" sz="2400" dirty="0"/>
          </a:p>
          <a:p>
            <a:r>
              <a:rPr lang="en-GB" sz="2400" dirty="0" smtClean="0"/>
              <a:t>They </a:t>
            </a:r>
            <a:r>
              <a:rPr lang="en-GB" sz="2400" dirty="0"/>
              <a:t>are also known as </a:t>
            </a:r>
            <a:r>
              <a:rPr lang="en-GB" sz="2400" b="1" dirty="0"/>
              <a:t>receding colours</a:t>
            </a:r>
            <a:r>
              <a:rPr lang="en-GB" sz="2400" dirty="0"/>
              <a:t> as they appear to be further away to the </a:t>
            </a:r>
            <a:r>
              <a:rPr lang="en-GB" sz="2400" dirty="0" smtClean="0"/>
              <a:t>reader.</a:t>
            </a:r>
            <a:endParaRPr lang="en-GB" sz="2400" dirty="0"/>
          </a:p>
        </p:txBody>
      </p:sp>
      <p:sp>
        <p:nvSpPr>
          <p:cNvPr id="4" name="Rectangle 3"/>
          <p:cNvSpPr/>
          <p:nvPr/>
        </p:nvSpPr>
        <p:spPr>
          <a:xfrm>
            <a:off x="184150" y="4092144"/>
            <a:ext cx="11334750" cy="1938992"/>
          </a:xfrm>
          <a:prstGeom prst="rect">
            <a:avLst/>
          </a:prstGeom>
        </p:spPr>
        <p:txBody>
          <a:bodyPr wrap="square">
            <a:spAutoFit/>
          </a:bodyPr>
          <a:lstStyle/>
          <a:p>
            <a:r>
              <a:rPr lang="en-GB" sz="2400" dirty="0"/>
              <a:t>Blue is the only primary colour within the cool spectrum, which means the other colours are created by combining blue with a warm colour (yellow for green and red for purple). Greens take on some of the attributes of yellow, and purple takes on some of the attributes of red. You can use cool colours in your publications to give a sense of:  </a:t>
            </a:r>
            <a:r>
              <a:rPr lang="en-GB" sz="2400" b="1" dirty="0"/>
              <a:t>calm or professionalism</a:t>
            </a:r>
            <a:r>
              <a:rPr lang="en-GB" sz="2400" dirty="0"/>
              <a: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280150" y="1481918"/>
            <a:ext cx="5473700" cy="2185417"/>
          </a:xfrm>
          <a:prstGeom prst="rect">
            <a:avLst/>
          </a:prstGeom>
          <a:effectLst>
            <a:outerShdw blurRad="50800" dist="38100" dir="5400000" algn="t" rotWithShape="0">
              <a:prstClr val="black">
                <a:alpha val="40000"/>
              </a:prstClr>
            </a:outerShdw>
          </a:effectLst>
        </p:spPr>
      </p:pic>
      <p:cxnSp>
        <p:nvCxnSpPr>
          <p:cNvPr id="8" name="Straight Connector 7"/>
          <p:cNvCxnSpPr>
            <a:endCxn id="9" idx="1"/>
          </p:cNvCxnSpPr>
          <p:nvPr/>
        </p:nvCxnSpPr>
        <p:spPr>
          <a:xfrm flipV="1">
            <a:off x="249264" y="623577"/>
            <a:ext cx="5176520" cy="5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425784" y="501553"/>
            <a:ext cx="512500" cy="244048"/>
          </a:xfrm>
          <a:prstGeom prst="rect">
            <a:avLst/>
          </a:prstGeom>
        </p:spPr>
      </p:pic>
    </p:spTree>
    <p:custDataLst>
      <p:tags r:id="rId1"/>
    </p:custDataLst>
    <p:extLst>
      <p:ext uri="{BB962C8B-B14F-4D97-AF65-F5344CB8AC3E}">
        <p14:creationId xmlns:p14="http://schemas.microsoft.com/office/powerpoint/2010/main" val="742106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RECEDING COLOURS</a:t>
            </a:r>
            <a:endParaRPr lang="en-GB" dirty="0"/>
          </a:p>
        </p:txBody>
      </p:sp>
      <p:sp>
        <p:nvSpPr>
          <p:cNvPr id="3" name="Rectangle 2"/>
          <p:cNvSpPr/>
          <p:nvPr/>
        </p:nvSpPr>
        <p:spPr>
          <a:xfrm>
            <a:off x="184150" y="1045157"/>
            <a:ext cx="6096000" cy="3046988"/>
          </a:xfrm>
          <a:prstGeom prst="rect">
            <a:avLst/>
          </a:prstGeom>
        </p:spPr>
        <p:txBody>
          <a:bodyPr>
            <a:spAutoFit/>
          </a:bodyPr>
          <a:lstStyle/>
          <a:p>
            <a:r>
              <a:rPr lang="en-GB" sz="2400" dirty="0"/>
              <a:t>Cool colours include green, blue, and purple, are often more subdued than warm colours. They are the colours of night, of water, of nature, and are usually calming, relaxing, and somewhat reserved. </a:t>
            </a:r>
            <a:endParaRPr lang="en-GB" sz="2400" dirty="0" smtClean="0"/>
          </a:p>
          <a:p>
            <a:endParaRPr lang="en-GB" sz="2400" dirty="0"/>
          </a:p>
          <a:p>
            <a:r>
              <a:rPr lang="en-GB" sz="2400" dirty="0" smtClean="0"/>
              <a:t>They </a:t>
            </a:r>
            <a:r>
              <a:rPr lang="en-GB" sz="2400" dirty="0"/>
              <a:t>are also known as </a:t>
            </a:r>
            <a:r>
              <a:rPr lang="en-GB" sz="2400" b="1" dirty="0"/>
              <a:t>receding colours</a:t>
            </a:r>
            <a:r>
              <a:rPr lang="en-GB" sz="2400" dirty="0"/>
              <a:t> as they appear to be further away to the </a:t>
            </a:r>
            <a:r>
              <a:rPr lang="en-GB" sz="2400" dirty="0" smtClean="0"/>
              <a:t>reader.</a:t>
            </a:r>
            <a:endParaRPr lang="en-GB" sz="2400" dirty="0"/>
          </a:p>
        </p:txBody>
      </p:sp>
      <p:sp>
        <p:nvSpPr>
          <p:cNvPr id="4" name="Rectangle 3"/>
          <p:cNvSpPr/>
          <p:nvPr/>
        </p:nvSpPr>
        <p:spPr>
          <a:xfrm>
            <a:off x="184150" y="4092144"/>
            <a:ext cx="11334750" cy="1938992"/>
          </a:xfrm>
          <a:prstGeom prst="rect">
            <a:avLst/>
          </a:prstGeom>
        </p:spPr>
        <p:txBody>
          <a:bodyPr wrap="square">
            <a:spAutoFit/>
          </a:bodyPr>
          <a:lstStyle/>
          <a:p>
            <a:r>
              <a:rPr lang="en-GB" sz="2400" dirty="0"/>
              <a:t>Blue is the only primary colour within the cool spectrum, which means the other colours are created by combining blue with a warm colour (yellow for green and red for purple). Greens take on some of the attributes of yellow, and purple takes on some of the attributes of red. You can use cool colours in your publications to give a sense of:  </a:t>
            </a:r>
            <a:r>
              <a:rPr lang="en-GB" sz="2400" b="1" dirty="0"/>
              <a:t>calm or professionalism</a:t>
            </a:r>
            <a:r>
              <a:rPr lang="en-GB" sz="2400" dirty="0"/>
              <a: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280150" y="1481918"/>
            <a:ext cx="5473700" cy="2185417"/>
          </a:xfrm>
          <a:prstGeom prst="rect">
            <a:avLst/>
          </a:prstGeom>
          <a:effectLst>
            <a:outerShdw blurRad="50800" dist="38100" dir="5400000" algn="t" rotWithShape="0">
              <a:prstClr val="black">
                <a:alpha val="40000"/>
              </a:prstClr>
            </a:outerShdw>
          </a:effectLst>
        </p:spPr>
      </p:pic>
      <p:cxnSp>
        <p:nvCxnSpPr>
          <p:cNvPr id="8" name="Straight Connector 7"/>
          <p:cNvCxnSpPr>
            <a:endCxn id="9" idx="1"/>
          </p:cNvCxnSpPr>
          <p:nvPr/>
        </p:nvCxnSpPr>
        <p:spPr>
          <a:xfrm flipV="1">
            <a:off x="249264" y="623577"/>
            <a:ext cx="5176520" cy="5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425784" y="501553"/>
            <a:ext cx="512500" cy="244048"/>
          </a:xfrm>
          <a:prstGeom prst="rect">
            <a:avLst/>
          </a:prstGeom>
        </p:spPr>
      </p:pic>
    </p:spTree>
    <p:custDataLst>
      <p:tags r:id="rId1"/>
    </p:custDataLst>
    <p:extLst>
      <p:ext uri="{BB962C8B-B14F-4D97-AF65-F5344CB8AC3E}">
        <p14:creationId xmlns:p14="http://schemas.microsoft.com/office/powerpoint/2010/main" val="742106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HARMONIOUS COLOURS</a:t>
            </a:r>
            <a:endParaRPr lang="en-GB" dirty="0"/>
          </a:p>
        </p:txBody>
      </p:sp>
      <p:sp>
        <p:nvSpPr>
          <p:cNvPr id="5" name="Rectangle 4"/>
          <p:cNvSpPr/>
          <p:nvPr/>
        </p:nvSpPr>
        <p:spPr>
          <a:xfrm>
            <a:off x="342900" y="1329035"/>
            <a:ext cx="6096000" cy="4524315"/>
          </a:xfrm>
          <a:prstGeom prst="rect">
            <a:avLst/>
          </a:prstGeom>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Harmonious colour schemes are the next easiest to create. Harmonious schemes are created by using three colours that are </a:t>
            </a:r>
            <a:r>
              <a:rPr lang="en-GB" sz="2400" b="1" dirty="0">
                <a:latin typeface="Calibri" panose="020F0502020204030204" pitchFamily="34" charset="0"/>
                <a:ea typeface="Calibri" panose="020F0502020204030204" pitchFamily="34" charset="0"/>
                <a:cs typeface="Times New Roman" panose="02020603050405020304" pitchFamily="18" charset="0"/>
              </a:rPr>
              <a:t>next</a:t>
            </a:r>
            <a:r>
              <a:rPr lang="en-GB" sz="2400" dirty="0">
                <a:latin typeface="Calibri" panose="020F0502020204030204" pitchFamily="34" charset="0"/>
                <a:ea typeface="Calibri" panose="020F0502020204030204" pitchFamily="34" charset="0"/>
                <a:cs typeface="Times New Roman" panose="02020603050405020304" pitchFamily="18" charset="0"/>
              </a:rPr>
              <a:t> to each other on the colour wheel.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cs typeface="Times New Roman" panose="02020603050405020304" pitchFamily="18" charset="0"/>
            </a:endParaRPr>
          </a:p>
          <a:p>
            <a:r>
              <a:rPr lang="en-GB" sz="2400" dirty="0"/>
              <a:t>Generally, Harmonious colour schemes all similar is colour level, but by using tones, shades and tints we can add interest to these schemes and adapt them to our needs for designing publications to help establish unity and colour connections within the document.</a:t>
            </a:r>
          </a:p>
          <a:p>
            <a:endParaRPr lang="en-GB" sz="2400" dirty="0"/>
          </a:p>
        </p:txBody>
      </p:sp>
      <p:grpSp>
        <p:nvGrpSpPr>
          <p:cNvPr id="8" name="Group 7"/>
          <p:cNvGrpSpPr/>
          <p:nvPr/>
        </p:nvGrpSpPr>
        <p:grpSpPr>
          <a:xfrm>
            <a:off x="6438900" y="1729085"/>
            <a:ext cx="5105920" cy="2903183"/>
            <a:chOff x="0" y="0"/>
            <a:chExt cx="3215640" cy="1828801"/>
          </a:xfrm>
          <a:effectLst>
            <a:outerShdw blurRad="50800" dist="38100" dir="5400000" algn="t" rotWithShape="0">
              <a:prstClr val="black">
                <a:alpha val="40000"/>
              </a:prstClr>
            </a:outerShdw>
          </a:effectLst>
        </p:grpSpPr>
        <p:grpSp>
          <p:nvGrpSpPr>
            <p:cNvPr id="9" name="Group 8"/>
            <p:cNvGrpSpPr/>
            <p:nvPr/>
          </p:nvGrpSpPr>
          <p:grpSpPr>
            <a:xfrm>
              <a:off x="0" y="0"/>
              <a:ext cx="3215640" cy="1828801"/>
              <a:chOff x="0" y="0"/>
              <a:chExt cx="4762500" cy="280560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2500" cy="14287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6855"/>
                <a:ext cx="4762500" cy="1428750"/>
              </a:xfrm>
              <a:prstGeom prst="rect">
                <a:avLst/>
              </a:prstGeom>
            </p:spPr>
          </p:pic>
        </p:grpSp>
        <p:sp>
          <p:nvSpPr>
            <p:cNvPr id="10" name="Text Box 2"/>
            <p:cNvSpPr txBox="1">
              <a:spLocks noChangeArrowheads="1"/>
            </p:cNvSpPr>
            <p:nvPr/>
          </p:nvSpPr>
          <p:spPr bwMode="auto">
            <a:xfrm>
              <a:off x="656229" y="317623"/>
              <a:ext cx="2292350" cy="296067"/>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Harmony with Red-Violet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598805" y="1248937"/>
              <a:ext cx="2616835" cy="296067"/>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Harmony with Blue-Green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 name="Straight Connector 13"/>
          <p:cNvCxnSpPr>
            <a:endCxn id="15" idx="1"/>
          </p:cNvCxnSpPr>
          <p:nvPr/>
        </p:nvCxnSpPr>
        <p:spPr>
          <a:xfrm flipV="1">
            <a:off x="249264" y="623577"/>
            <a:ext cx="5176520" cy="5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5425784" y="501553"/>
            <a:ext cx="512500" cy="244048"/>
          </a:xfrm>
          <a:prstGeom prst="rect">
            <a:avLst/>
          </a:prstGeom>
        </p:spPr>
      </p:pic>
    </p:spTree>
    <p:custDataLst>
      <p:tags r:id="rId1"/>
    </p:custDataLst>
    <p:extLst>
      <p:ext uri="{BB962C8B-B14F-4D97-AF65-F5344CB8AC3E}">
        <p14:creationId xmlns:p14="http://schemas.microsoft.com/office/powerpoint/2010/main" val="3379987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COLOUR – HARMONIOUS COLOURS</a:t>
            </a:r>
            <a:endParaRPr lang="en-GB" dirty="0"/>
          </a:p>
        </p:txBody>
      </p:sp>
      <p:sp>
        <p:nvSpPr>
          <p:cNvPr id="5" name="Rectangle 4"/>
          <p:cNvSpPr/>
          <p:nvPr/>
        </p:nvSpPr>
        <p:spPr>
          <a:xfrm>
            <a:off x="342900" y="1329035"/>
            <a:ext cx="6096000" cy="4524315"/>
          </a:xfrm>
          <a:prstGeom prst="rect">
            <a:avLst/>
          </a:prstGeom>
        </p:spPr>
        <p:txBody>
          <a:bodyPr>
            <a:spAutoFit/>
          </a:bodyPr>
          <a:lstStyle/>
          <a:p>
            <a:r>
              <a:rPr lang="en-GB" sz="2400" dirty="0"/>
              <a:t>Contrasting schemes are created by combining colours from </a:t>
            </a:r>
            <a:r>
              <a:rPr lang="en-GB" sz="2400" b="1" dirty="0"/>
              <a:t>opposite </a:t>
            </a:r>
            <a:r>
              <a:rPr lang="en-GB" sz="2400" dirty="0"/>
              <a:t>sides of the colour wheel. In their most basic form, these schemes consist of only two colours, but can easily be expanded using tones, tints, and shades</a:t>
            </a:r>
            <a:r>
              <a:rPr lang="en-GB" sz="2400" dirty="0" smtClean="0"/>
              <a:t>.</a:t>
            </a:r>
          </a:p>
          <a:p>
            <a:endParaRPr lang="en-GB" sz="2400" dirty="0">
              <a:latin typeface="Calibri" panose="020F0502020204030204" pitchFamily="34" charset="0"/>
              <a:cs typeface="Times New Roman" panose="02020603050405020304" pitchFamily="18" charset="0"/>
            </a:endParaRPr>
          </a:p>
          <a:p>
            <a:r>
              <a:rPr lang="en-GB" sz="2400" dirty="0"/>
              <a:t>Caution must be taking though as using colours that are exact opposites with the same colour and/or value right next to each other can be very jarring visually (they’ll appear to actually vibrate along their border in the most severe </a:t>
            </a:r>
            <a:r>
              <a:rPr lang="en-GB" sz="2400" dirty="0" smtClean="0"/>
              <a:t>uses</a:t>
            </a:r>
            <a:endParaRPr lang="en-GB" sz="2400" dirty="0"/>
          </a:p>
        </p:txBody>
      </p:sp>
      <p:grpSp>
        <p:nvGrpSpPr>
          <p:cNvPr id="17" name="Group 16"/>
          <p:cNvGrpSpPr/>
          <p:nvPr/>
        </p:nvGrpSpPr>
        <p:grpSpPr>
          <a:xfrm>
            <a:off x="6438900" y="1746196"/>
            <a:ext cx="5105920" cy="2886072"/>
            <a:chOff x="0" y="0"/>
            <a:chExt cx="4762500" cy="2858157"/>
          </a:xfrm>
          <a:effectLst>
            <a:outerShdw blurRad="50800" dist="38100" dir="5400000" algn="t" rotWithShape="0">
              <a:prstClr val="black">
                <a:alpha val="40000"/>
              </a:prstClr>
            </a:outerShdw>
          </a:effectLst>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62500" cy="142875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9407"/>
              <a:ext cx="4762500" cy="1428750"/>
            </a:xfrm>
            <a:prstGeom prst="rect">
              <a:avLst/>
            </a:prstGeom>
          </p:spPr>
        </p:pic>
      </p:grpSp>
      <p:cxnSp>
        <p:nvCxnSpPr>
          <p:cNvPr id="20" name="Straight Connector 19"/>
          <p:cNvCxnSpPr>
            <a:stCxn id="2" idx="1"/>
            <a:endCxn id="21" idx="1"/>
          </p:cNvCxnSpPr>
          <p:nvPr/>
        </p:nvCxnSpPr>
        <p:spPr>
          <a:xfrm>
            <a:off x="184150" y="629232"/>
            <a:ext cx="5742250" cy="17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5926400" y="525114"/>
            <a:ext cx="512500" cy="244048"/>
          </a:xfrm>
          <a:prstGeom prst="rect">
            <a:avLst/>
          </a:prstGeom>
        </p:spPr>
      </p:pic>
    </p:spTree>
    <p:extLst>
      <p:ext uri="{BB962C8B-B14F-4D97-AF65-F5344CB8AC3E}">
        <p14:creationId xmlns:p14="http://schemas.microsoft.com/office/powerpoint/2010/main" val="3160318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VALUE</a:t>
            </a:r>
            <a:endParaRPr lang="en-GB" dirty="0"/>
          </a:p>
        </p:txBody>
      </p:sp>
      <p:sp>
        <p:nvSpPr>
          <p:cNvPr id="3" name="Rectangle 2"/>
          <p:cNvSpPr/>
          <p:nvPr/>
        </p:nvSpPr>
        <p:spPr>
          <a:xfrm>
            <a:off x="323850" y="861536"/>
            <a:ext cx="6096000" cy="3046988"/>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Value is closely related to colour, but it’s more general. It is how </a:t>
            </a:r>
            <a:r>
              <a:rPr lang="en-GB" sz="2400" b="1" dirty="0">
                <a:latin typeface="Calibri" panose="020F0502020204030204" pitchFamily="34" charset="0"/>
                <a:ea typeface="Calibri" panose="020F0502020204030204" pitchFamily="34" charset="0"/>
                <a:cs typeface="Times New Roman" panose="02020603050405020304" pitchFamily="18" charset="0"/>
              </a:rPr>
              <a:t>light</a:t>
            </a:r>
            <a:r>
              <a:rPr lang="en-GB" sz="2400" dirty="0">
                <a:latin typeface="Calibri" panose="020F0502020204030204" pitchFamily="34" charset="0"/>
                <a:ea typeface="Calibri" panose="020F0502020204030204" pitchFamily="34" charset="0"/>
                <a:cs typeface="Times New Roman" panose="02020603050405020304" pitchFamily="18" charset="0"/>
              </a:rPr>
              <a:t> or </a:t>
            </a:r>
            <a:r>
              <a:rPr lang="en-GB" sz="2400" b="1" dirty="0">
                <a:latin typeface="Calibri" panose="020F0502020204030204" pitchFamily="34" charset="0"/>
                <a:ea typeface="Calibri" panose="020F0502020204030204" pitchFamily="34" charset="0"/>
                <a:cs typeface="Times New Roman" panose="02020603050405020304" pitchFamily="18" charset="0"/>
              </a:rPr>
              <a:t>dark </a:t>
            </a:r>
            <a:r>
              <a:rPr lang="en-GB" sz="2400" dirty="0">
                <a:latin typeface="Calibri" panose="020F0502020204030204" pitchFamily="34" charset="0"/>
                <a:ea typeface="Calibri" panose="020F0502020204030204" pitchFamily="34" charset="0"/>
                <a:cs typeface="Times New Roman" panose="02020603050405020304" pitchFamily="18" charset="0"/>
              </a:rPr>
              <a:t>a specific design is.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Again</a:t>
            </a:r>
            <a:r>
              <a:rPr lang="en-GB" sz="2400" dirty="0">
                <a:latin typeface="Calibri" panose="020F0502020204030204" pitchFamily="34" charset="0"/>
                <a:ea typeface="Calibri" panose="020F0502020204030204" pitchFamily="34" charset="0"/>
                <a:cs typeface="Times New Roman" panose="02020603050405020304" pitchFamily="18" charset="0"/>
              </a:rPr>
              <a:t>, this relates directly to the </a:t>
            </a:r>
            <a:r>
              <a:rPr lang="en-GB" sz="2400" b="1" dirty="0">
                <a:latin typeface="Calibri" panose="020F0502020204030204" pitchFamily="34" charset="0"/>
                <a:ea typeface="Calibri" panose="020F0502020204030204" pitchFamily="34" charset="0"/>
                <a:cs typeface="Times New Roman" panose="02020603050405020304" pitchFamily="18" charset="0"/>
              </a:rPr>
              <a:t>mood</a:t>
            </a:r>
            <a:r>
              <a:rPr lang="en-GB" sz="2400" dirty="0">
                <a:latin typeface="Calibri" panose="020F0502020204030204" pitchFamily="34" charset="0"/>
                <a:ea typeface="Calibri" panose="020F0502020204030204" pitchFamily="34" charset="0"/>
                <a:cs typeface="Times New Roman" panose="02020603050405020304" pitchFamily="18" charset="0"/>
              </a:rPr>
              <a:t> a piece gives. Darker designs convey a different feeling than lighter designs, even with all other design elements being equal.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3850" y="4072235"/>
            <a:ext cx="6096000" cy="1569660"/>
          </a:xfrm>
          <a:prstGeom prst="rect">
            <a:avLst/>
          </a:prstGeom>
        </p:spPr>
        <p:txBody>
          <a:bodyPr>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smtClean="0">
                <a:latin typeface="Calibri" panose="020F0502020204030204" pitchFamily="34" charset="0"/>
                <a:ea typeface="Calibri" panose="020F0502020204030204" pitchFamily="34" charset="0"/>
                <a:cs typeface="Times New Roman" panose="02020603050405020304" pitchFamily="18" charset="0"/>
              </a:rPr>
              <a:t>he </a:t>
            </a:r>
            <a:r>
              <a:rPr lang="en-GB" sz="2400" dirty="0">
                <a:latin typeface="Calibri" panose="020F0502020204030204" pitchFamily="34" charset="0"/>
                <a:ea typeface="Calibri" panose="020F0502020204030204" pitchFamily="34" charset="0"/>
                <a:cs typeface="Times New Roman" panose="02020603050405020304" pitchFamily="18" charset="0"/>
              </a:rPr>
              <a:t>contrast between light and dark is often used to create emphasis to a particular part of design, i.e. headlines, brand names, slogans to name a few.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643053" y="213307"/>
            <a:ext cx="4182745" cy="3162687"/>
          </a:xfrm>
          <a:prstGeom prst="rect">
            <a:avLst/>
          </a:prstGeom>
          <a:effectLst>
            <a:outerShdw blurRad="50800" dist="38100" dir="5400000" algn="t" rotWithShape="0">
              <a:prstClr val="black">
                <a:alpha val="40000"/>
              </a:prstClr>
            </a:outerShdw>
          </a:effec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581900" y="2584538"/>
            <a:ext cx="4471670" cy="3381207"/>
          </a:xfrm>
          <a:prstGeom prst="rect">
            <a:avLst/>
          </a:prstGeom>
          <a:effectLst>
            <a:outerShdw blurRad="50800" dist="38100" dir="5400000" algn="t" rotWithShape="0">
              <a:prstClr val="black">
                <a:alpha val="40000"/>
              </a:prstClr>
            </a:outerShdw>
          </a:effectLst>
        </p:spPr>
      </p:pic>
      <p:cxnSp>
        <p:nvCxnSpPr>
          <p:cNvPr id="7" name="Straight Connector 6"/>
          <p:cNvCxnSpPr/>
          <p:nvPr/>
        </p:nvCxnSpPr>
        <p:spPr>
          <a:xfrm>
            <a:off x="249264" y="629232"/>
            <a:ext cx="3156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3867" t="36428" r="32534" b="35000"/>
          <a:stretch/>
        </p:blipFill>
        <p:spPr>
          <a:xfrm>
            <a:off x="3471254" y="507208"/>
            <a:ext cx="512500" cy="244048"/>
          </a:xfrm>
          <a:prstGeom prst="rect">
            <a:avLst/>
          </a:prstGeom>
        </p:spPr>
      </p:pic>
    </p:spTree>
    <p:custDataLst>
      <p:tags r:id="rId1"/>
    </p:custDataLst>
    <p:extLst>
      <p:ext uri="{BB962C8B-B14F-4D97-AF65-F5344CB8AC3E}">
        <p14:creationId xmlns:p14="http://schemas.microsoft.com/office/powerpoint/2010/main" val="951954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SIZE, MASS &amp; WEIGHT</a:t>
            </a:r>
            <a:endParaRPr lang="en-GB" dirty="0"/>
          </a:p>
        </p:txBody>
      </p:sp>
      <p:sp>
        <p:nvSpPr>
          <p:cNvPr id="3" name="Rectangle 2"/>
          <p:cNvSpPr/>
          <p:nvPr/>
        </p:nvSpPr>
        <p:spPr>
          <a:xfrm>
            <a:off x="457200" y="856357"/>
            <a:ext cx="9867900" cy="5262979"/>
          </a:xfrm>
          <a:prstGeom prst="rect">
            <a:avLst/>
          </a:prstGeom>
        </p:spPr>
        <p:txBody>
          <a:bodyPr wrap="square">
            <a:spAutoFit/>
          </a:bodyPr>
          <a:lstStyle/>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In your design publication, most items within your layout can be thought of having </a:t>
            </a:r>
            <a:r>
              <a:rPr lang="en-GB" sz="2400" b="1" dirty="0">
                <a:latin typeface="Calibri" panose="020F0502020204030204" pitchFamily="34" charset="0"/>
                <a:ea typeface="Calibri" panose="020F0502020204030204" pitchFamily="34" charset="0"/>
                <a:cs typeface="Times New Roman" panose="02020603050405020304" pitchFamily="18" charset="0"/>
              </a:rPr>
              <a:t>mass</a:t>
            </a:r>
            <a:r>
              <a:rPr lang="en-GB" sz="2400" dirty="0">
                <a:latin typeface="Calibri" panose="020F0502020204030204" pitchFamily="34" charset="0"/>
                <a:ea typeface="Calibri" panose="020F0502020204030204" pitchFamily="34" charset="0"/>
                <a:cs typeface="Times New Roman" panose="02020603050405020304" pitchFamily="18" charset="0"/>
              </a:rPr>
              <a:t>.  A heading that has been </a:t>
            </a:r>
            <a:r>
              <a:rPr lang="en-GB" sz="2400" b="1" dirty="0">
                <a:latin typeface="Calibri" panose="020F0502020204030204" pitchFamily="34" charset="0"/>
                <a:ea typeface="Calibri" panose="020F0502020204030204" pitchFamily="34" charset="0"/>
                <a:cs typeface="Times New Roman" panose="02020603050405020304" pitchFamily="18" charset="0"/>
              </a:rPr>
              <a:t>bold</a:t>
            </a:r>
            <a:r>
              <a:rPr lang="en-GB" sz="2400" dirty="0">
                <a:latin typeface="Calibri" panose="020F0502020204030204" pitchFamily="34" charset="0"/>
                <a:ea typeface="Calibri" panose="020F0502020204030204" pitchFamily="34" charset="0"/>
                <a:cs typeface="Times New Roman" panose="02020603050405020304" pitchFamily="18" charset="0"/>
              </a:rPr>
              <a:t> will carry a greater mass than other possible headings or body text.  Elements like </a:t>
            </a:r>
            <a:r>
              <a:rPr lang="en-GB" sz="2400" b="1" dirty="0">
                <a:latin typeface="Calibri" panose="020F0502020204030204" pitchFamily="34" charset="0"/>
                <a:ea typeface="Calibri" panose="020F0502020204030204" pitchFamily="34" charset="0"/>
                <a:cs typeface="Times New Roman" panose="02020603050405020304" pitchFamily="18" charset="0"/>
              </a:rPr>
              <a:t>line</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colour</a:t>
            </a:r>
            <a:r>
              <a:rPr lang="en-GB" sz="2400" dirty="0">
                <a:latin typeface="Calibri" panose="020F0502020204030204" pitchFamily="34" charset="0"/>
                <a:ea typeface="Calibri" panose="020F0502020204030204" pitchFamily="34" charset="0"/>
                <a:cs typeface="Times New Roman" panose="02020603050405020304" pitchFamily="18" charset="0"/>
              </a:rPr>
              <a:t> can add mass to publication by their </a:t>
            </a:r>
            <a:r>
              <a:rPr lang="en-GB" sz="2400" b="1" dirty="0">
                <a:latin typeface="Calibri" panose="020F0502020204030204" pitchFamily="34" charset="0"/>
                <a:ea typeface="Calibri" panose="020F0502020204030204" pitchFamily="34" charset="0"/>
                <a:cs typeface="Times New Roman" panose="02020603050405020304" pitchFamily="18" charset="0"/>
              </a:rPr>
              <a:t>thickness </a:t>
            </a:r>
            <a:r>
              <a:rPr lang="en-GB" sz="2400" dirty="0">
                <a:latin typeface="Calibri" panose="020F0502020204030204" pitchFamily="34" charset="0"/>
                <a:ea typeface="Calibri" panose="020F0502020204030204" pitchFamily="34" charset="0"/>
                <a:cs typeface="Times New Roman" panose="02020603050405020304" pitchFamily="18" charset="0"/>
              </a:rPr>
              <a:t>and </a:t>
            </a:r>
            <a:r>
              <a:rPr lang="en-GB" sz="2400" b="1" dirty="0">
                <a:latin typeface="Calibri" panose="020F0502020204030204" pitchFamily="34" charset="0"/>
                <a:ea typeface="Calibri" panose="020F0502020204030204" pitchFamily="34" charset="0"/>
                <a:cs typeface="Times New Roman" panose="02020603050405020304" pitchFamily="18" charset="0"/>
              </a:rPr>
              <a:t>size</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Mass is size. </a:t>
            </a:r>
          </a:p>
          <a:p>
            <a:pPr marL="342900" lvl="0" indent="-342900" algn="just">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There is physical size and visual size.</a:t>
            </a:r>
          </a:p>
          <a:p>
            <a:pPr marL="342900" lvl="0" indent="-342900" algn="just">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Size can be relative</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 physically </a:t>
            </a:r>
            <a:r>
              <a:rPr lang="en-GB" sz="2400" b="1" dirty="0">
                <a:latin typeface="Calibri" panose="020F0502020204030204" pitchFamily="34" charset="0"/>
                <a:ea typeface="Calibri" panose="020F0502020204030204" pitchFamily="34" charset="0"/>
                <a:cs typeface="Times New Roman" panose="02020603050405020304" pitchFamily="18" charset="0"/>
              </a:rPr>
              <a:t>small </a:t>
            </a:r>
            <a:r>
              <a:rPr lang="en-GB" sz="2400" dirty="0">
                <a:latin typeface="Calibri" panose="020F0502020204030204" pitchFamily="34" charset="0"/>
                <a:ea typeface="Calibri" panose="020F0502020204030204" pitchFamily="34" charset="0"/>
                <a:cs typeface="Times New Roman" panose="02020603050405020304" pitchFamily="18" charset="0"/>
              </a:rPr>
              <a:t>brochure can have a great deal of </a:t>
            </a:r>
            <a:r>
              <a:rPr lang="en-GB" sz="2400" b="1" dirty="0">
                <a:latin typeface="Calibri" panose="020F0502020204030204" pitchFamily="34" charset="0"/>
                <a:ea typeface="Calibri" panose="020F0502020204030204" pitchFamily="34" charset="0"/>
                <a:cs typeface="Times New Roman" panose="02020603050405020304" pitchFamily="18" charset="0"/>
              </a:rPr>
              <a:t>mass</a:t>
            </a:r>
            <a:r>
              <a:rPr lang="en-GB" sz="2400" dirty="0">
                <a:latin typeface="Calibri" panose="020F0502020204030204" pitchFamily="34" charset="0"/>
                <a:ea typeface="Calibri" panose="020F0502020204030204" pitchFamily="34" charset="0"/>
                <a:cs typeface="Times New Roman" panose="02020603050405020304" pitchFamily="18" charset="0"/>
              </a:rPr>
              <a:t> through the use of heavy text and graphic elements.  A physically </a:t>
            </a:r>
            <a:r>
              <a:rPr lang="en-GB" sz="2400" b="1" dirty="0">
                <a:latin typeface="Calibri" panose="020F0502020204030204" pitchFamily="34" charset="0"/>
                <a:ea typeface="Calibri" panose="020F0502020204030204" pitchFamily="34" charset="0"/>
                <a:cs typeface="Times New Roman" panose="02020603050405020304" pitchFamily="18" charset="0"/>
              </a:rPr>
              <a:t>large</a:t>
            </a:r>
            <a:r>
              <a:rPr lang="en-GB" sz="2400" dirty="0">
                <a:latin typeface="Calibri" panose="020F0502020204030204" pitchFamily="34" charset="0"/>
                <a:ea typeface="Calibri" panose="020F0502020204030204" pitchFamily="34" charset="0"/>
                <a:cs typeface="Times New Roman" panose="02020603050405020304" pitchFamily="18" charset="0"/>
              </a:rPr>
              <a:t> brochure can appear smaller, </a:t>
            </a:r>
            <a:r>
              <a:rPr lang="en-GB" sz="2400" b="1" dirty="0">
                <a:latin typeface="Calibri" panose="020F0502020204030204" pitchFamily="34" charset="0"/>
                <a:ea typeface="Calibri" panose="020F0502020204030204" pitchFamily="34" charset="0"/>
                <a:cs typeface="Times New Roman" panose="02020603050405020304" pitchFamily="18" charset="0"/>
              </a:rPr>
              <a:t>lighter</a:t>
            </a:r>
            <a:r>
              <a:rPr lang="en-GB" sz="2400" dirty="0">
                <a:latin typeface="Calibri" panose="020F0502020204030204" pitchFamily="34" charset="0"/>
                <a:ea typeface="Calibri" panose="020F0502020204030204" pitchFamily="34" charset="0"/>
                <a:cs typeface="Times New Roman" panose="02020603050405020304" pitchFamily="18" charset="0"/>
              </a:rPr>
              <a:t> by using text and graphics </a:t>
            </a:r>
            <a:r>
              <a:rPr lang="en-GB" sz="2400" dirty="0" smtClean="0">
                <a:latin typeface="Calibri" panose="020F0502020204030204" pitchFamily="34" charset="0"/>
                <a:ea typeface="Calibri" panose="020F0502020204030204" pitchFamily="34" charset="0"/>
                <a:cs typeface="Times New Roman" panose="02020603050405020304" pitchFamily="18" charset="0"/>
              </a:rPr>
              <a:t>sparingly.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content3.stocklayouts.com/images/fullviews/TC003070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700" y="2011471"/>
            <a:ext cx="4762500" cy="29527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49264" y="629232"/>
            <a:ext cx="36026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867" t="36428" r="32534" b="35000"/>
          <a:stretch/>
        </p:blipFill>
        <p:spPr>
          <a:xfrm>
            <a:off x="3824260" y="498747"/>
            <a:ext cx="512500" cy="244048"/>
          </a:xfrm>
          <a:prstGeom prst="rect">
            <a:avLst/>
          </a:prstGeom>
        </p:spPr>
      </p:pic>
    </p:spTree>
    <p:extLst>
      <p:ext uri="{BB962C8B-B14F-4D97-AF65-F5344CB8AC3E}">
        <p14:creationId xmlns:p14="http://schemas.microsoft.com/office/powerpoint/2010/main" val="893048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SIZE, MASS &amp; WEIGHT</a:t>
            </a:r>
            <a:endParaRPr lang="en-GB" dirty="0"/>
          </a:p>
        </p:txBody>
      </p:sp>
      <p:sp>
        <p:nvSpPr>
          <p:cNvPr id="4" name="Rectangle 3"/>
          <p:cNvSpPr/>
          <p:nvPr/>
        </p:nvSpPr>
        <p:spPr>
          <a:xfrm>
            <a:off x="184150" y="1045157"/>
            <a:ext cx="6096000" cy="3046988"/>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It is easy to distinguish the </a:t>
            </a:r>
            <a:r>
              <a:rPr lang="en-GB" sz="2400" b="1" dirty="0">
                <a:latin typeface="Calibri" panose="020F0502020204030204" pitchFamily="34" charset="0"/>
                <a:ea typeface="Calibri" panose="020F0502020204030204" pitchFamily="34" charset="0"/>
                <a:cs typeface="Times New Roman" panose="02020603050405020304" pitchFamily="18" charset="0"/>
              </a:rPr>
              <a:t>header</a:t>
            </a:r>
            <a:r>
              <a:rPr lang="en-GB" sz="2400" dirty="0">
                <a:latin typeface="Calibri" panose="020F0502020204030204" pitchFamily="34" charset="0"/>
                <a:ea typeface="Calibri" panose="020F0502020204030204" pitchFamily="34" charset="0"/>
                <a:cs typeface="Times New Roman" panose="02020603050405020304" pitchFamily="18" charset="0"/>
              </a:rPr>
              <a:t> from the </a:t>
            </a:r>
            <a:r>
              <a:rPr lang="en-GB" sz="2400" b="1" dirty="0">
                <a:latin typeface="Calibri" panose="020F0502020204030204" pitchFamily="34" charset="0"/>
                <a:ea typeface="Calibri" panose="020F0502020204030204" pitchFamily="34" charset="0"/>
                <a:cs typeface="Times New Roman" panose="02020603050405020304" pitchFamily="18" charset="0"/>
              </a:rPr>
              <a:t>headline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subheadings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body text</a:t>
            </a:r>
            <a:r>
              <a:rPr lang="en-GB" sz="2400" dirty="0">
                <a:latin typeface="Calibri" panose="020F0502020204030204" pitchFamily="34" charset="0"/>
                <a:ea typeface="Calibri" panose="020F0502020204030204" pitchFamily="34" charset="0"/>
                <a:cs typeface="Times New Roman" panose="02020603050405020304" pitchFamily="18" charset="0"/>
              </a:rPr>
              <a:t>. This is because they vary in </a:t>
            </a:r>
            <a:r>
              <a:rPr lang="en-GB" sz="2400" b="1" dirty="0">
                <a:latin typeface="Calibri" panose="020F0502020204030204" pitchFamily="34" charset="0"/>
                <a:ea typeface="Calibri" panose="020F0502020204030204" pitchFamily="34" charset="0"/>
                <a:cs typeface="Times New Roman" panose="02020603050405020304" pitchFamily="18" charset="0"/>
              </a:rPr>
              <a:t>size</a:t>
            </a:r>
            <a:r>
              <a:rPr lang="en-GB" sz="2400" dirty="0">
                <a:latin typeface="Calibri" panose="020F0502020204030204" pitchFamily="34" charset="0"/>
                <a:ea typeface="Calibri" panose="020F0502020204030204" pitchFamily="34" charset="0"/>
                <a:cs typeface="Times New Roman" panose="02020603050405020304" pitchFamily="18" charset="0"/>
              </a:rPr>
              <a:t> and your eye is naturally drawn to the </a:t>
            </a:r>
            <a:r>
              <a:rPr lang="en-GB" sz="2400" b="1" dirty="0">
                <a:latin typeface="Calibri" panose="020F0502020204030204" pitchFamily="34" charset="0"/>
                <a:ea typeface="Calibri" panose="020F0502020204030204" pitchFamily="34" charset="0"/>
                <a:cs typeface="Times New Roman" panose="02020603050405020304" pitchFamily="18" charset="0"/>
              </a:rPr>
              <a:t>largest</a:t>
            </a:r>
            <a:r>
              <a:rPr lang="en-GB" sz="2400" dirty="0">
                <a:latin typeface="Calibri" panose="020F0502020204030204" pitchFamily="34" charset="0"/>
                <a:ea typeface="Calibri" panose="020F0502020204030204" pitchFamily="34" charset="0"/>
                <a:cs typeface="Times New Roman" panose="02020603050405020304" pitchFamily="18" charset="0"/>
              </a:rPr>
              <a:t> element first.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Note the </a:t>
            </a:r>
            <a:r>
              <a:rPr lang="en-GB" sz="2400" b="1" dirty="0">
                <a:latin typeface="Calibri" panose="020F0502020204030204" pitchFamily="34" charset="0"/>
                <a:ea typeface="Calibri" panose="020F0502020204030204" pitchFamily="34" charset="0"/>
                <a:cs typeface="Times New Roman" panose="02020603050405020304" pitchFamily="18" charset="0"/>
              </a:rPr>
              <a:t>drop cap</a:t>
            </a:r>
            <a:r>
              <a:rPr lang="en-GB" sz="2400" dirty="0">
                <a:latin typeface="Calibri" panose="020F0502020204030204" pitchFamily="34" charset="0"/>
                <a:ea typeface="Calibri" panose="020F0502020204030204" pitchFamily="34" charset="0"/>
                <a:cs typeface="Times New Roman" panose="02020603050405020304" pitchFamily="18" charset="0"/>
              </a:rPr>
              <a:t>, too; it’s a great way to indicate where the reader should start and an example of using size to direct the viewer’s eye.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t="4138"/>
          <a:stretch/>
        </p:blipFill>
        <p:spPr bwMode="auto">
          <a:xfrm>
            <a:off x="6394450" y="834797"/>
            <a:ext cx="5526087" cy="4660493"/>
          </a:xfrm>
          <a:prstGeom prst="rect">
            <a:avLst/>
          </a:prstGeom>
          <a:noFill/>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9" name="Straight Connector 8"/>
          <p:cNvCxnSpPr/>
          <p:nvPr/>
        </p:nvCxnSpPr>
        <p:spPr>
          <a:xfrm>
            <a:off x="249264" y="629232"/>
            <a:ext cx="36026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3867" t="36428" r="32534" b="35000"/>
          <a:stretch/>
        </p:blipFill>
        <p:spPr>
          <a:xfrm>
            <a:off x="3824260" y="498747"/>
            <a:ext cx="512500" cy="244048"/>
          </a:xfrm>
          <a:prstGeom prst="rect">
            <a:avLst/>
          </a:prstGeom>
        </p:spPr>
      </p:pic>
    </p:spTree>
    <p:extLst>
      <p:ext uri="{BB962C8B-B14F-4D97-AF65-F5344CB8AC3E}">
        <p14:creationId xmlns:p14="http://schemas.microsoft.com/office/powerpoint/2010/main" val="313094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RHYTHM</a:t>
            </a:r>
            <a:endParaRPr lang="en-GB" dirty="0"/>
          </a:p>
        </p:txBody>
      </p:sp>
      <p:sp>
        <p:nvSpPr>
          <p:cNvPr id="3" name="Rectangle 2"/>
          <p:cNvSpPr/>
          <p:nvPr/>
        </p:nvSpPr>
        <p:spPr>
          <a:xfrm>
            <a:off x="184150" y="1002919"/>
            <a:ext cx="11137557" cy="3046988"/>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In most publications rhythm is used to create movement and is reflected in the repetition of DTP elements in a varied pattern.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two key aspects of Rhythm are </a:t>
            </a:r>
            <a:r>
              <a:rPr lang="en-GB" sz="2400" b="1" i="1" u="sng" dirty="0">
                <a:latin typeface="Calibri" panose="020F0502020204030204" pitchFamily="34" charset="0"/>
                <a:ea typeface="Calibri" panose="020F0502020204030204" pitchFamily="34" charset="0"/>
                <a:cs typeface="Times New Roman" panose="02020603050405020304" pitchFamily="18" charset="0"/>
              </a:rPr>
              <a:t>repetition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i="1" u="sng" dirty="0">
                <a:latin typeface="Calibri" panose="020F0502020204030204" pitchFamily="34" charset="0"/>
                <a:ea typeface="Calibri" panose="020F0502020204030204" pitchFamily="34" charset="0"/>
                <a:cs typeface="Times New Roman" panose="02020603050405020304" pitchFamily="18" charset="0"/>
              </a:rPr>
              <a:t>variation.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Repetition</a:t>
            </a:r>
            <a:r>
              <a:rPr lang="en-GB" sz="2400" dirty="0">
                <a:latin typeface="Calibri" panose="020F0502020204030204" pitchFamily="34" charset="0"/>
                <a:ea typeface="Calibri" panose="020F0502020204030204" pitchFamily="34" charset="0"/>
                <a:cs typeface="Times New Roman" panose="02020603050405020304" pitchFamily="18" charset="0"/>
              </a:rPr>
              <a:t> – repeats the DTP elements throughout document.</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Variation</a:t>
            </a:r>
            <a:r>
              <a:rPr lang="en-GB" sz="2400" dirty="0">
                <a:latin typeface="Calibri" panose="020F0502020204030204" pitchFamily="34" charset="0"/>
                <a:ea typeface="Calibri" panose="020F0502020204030204" pitchFamily="34" charset="0"/>
                <a:cs typeface="Times New Roman" panose="02020603050405020304" pitchFamily="18" charset="0"/>
              </a:rPr>
              <a:t> – Change in size, placement or style of DTP element.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4149" y="4583496"/>
            <a:ext cx="11137557" cy="1200329"/>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Repetition</a:t>
            </a:r>
            <a:r>
              <a:rPr lang="en-GB" sz="2400" dirty="0">
                <a:latin typeface="Calibri" panose="020F0502020204030204" pitchFamily="34" charset="0"/>
                <a:ea typeface="Calibri" panose="020F0502020204030204" pitchFamily="34" charset="0"/>
                <a:cs typeface="Times New Roman" panose="02020603050405020304" pitchFamily="18" charset="0"/>
              </a:rPr>
              <a:t> helps to </a:t>
            </a:r>
            <a:r>
              <a:rPr lang="en-GB" sz="2400" b="1" dirty="0">
                <a:latin typeface="Calibri" panose="020F0502020204030204" pitchFamily="34" charset="0"/>
                <a:ea typeface="Calibri" panose="020F0502020204030204" pitchFamily="34" charset="0"/>
                <a:cs typeface="Times New Roman" panose="02020603050405020304" pitchFamily="18" charset="0"/>
              </a:rPr>
              <a:t>unify</a:t>
            </a:r>
            <a:r>
              <a:rPr lang="en-GB" sz="2400" dirty="0">
                <a:latin typeface="Calibri" panose="020F0502020204030204" pitchFamily="34" charset="0"/>
                <a:ea typeface="Calibri" panose="020F0502020204030204" pitchFamily="34" charset="0"/>
                <a:cs typeface="Times New Roman" panose="02020603050405020304" pitchFamily="18" charset="0"/>
              </a:rPr>
              <a:t> a piece, without the use of variation, repetition can be boring. Many pages of identical columns of text should be varied with the use of headlines, sub headlines and images. </a:t>
            </a:r>
            <a:endParaRPr lang="en-GB" sz="2400" dirty="0"/>
          </a:p>
        </p:txBody>
      </p:sp>
      <p:cxnSp>
        <p:nvCxnSpPr>
          <p:cNvPr id="5" name="Straight Connector 4"/>
          <p:cNvCxnSpPr/>
          <p:nvPr/>
        </p:nvCxnSpPr>
        <p:spPr>
          <a:xfrm>
            <a:off x="249264" y="629232"/>
            <a:ext cx="1705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867" t="36428" r="32534" b="35000"/>
          <a:stretch/>
        </p:blipFill>
        <p:spPr>
          <a:xfrm>
            <a:off x="1954530" y="507208"/>
            <a:ext cx="512500" cy="244048"/>
          </a:xfrm>
          <a:prstGeom prst="rect">
            <a:avLst/>
          </a:prstGeom>
        </p:spPr>
      </p:pic>
    </p:spTree>
    <p:custDataLst>
      <p:tags r:id="rId1"/>
    </p:custDataLst>
    <p:extLst>
      <p:ext uri="{BB962C8B-B14F-4D97-AF65-F5344CB8AC3E}">
        <p14:creationId xmlns:p14="http://schemas.microsoft.com/office/powerpoint/2010/main" val="323735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RHYTHM – REPITITION OF COLOURS &amp; SHAPES</a:t>
            </a:r>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18514" y="507208"/>
            <a:ext cx="3690646" cy="5538603"/>
          </a:xfrm>
          <a:prstGeom prst="rect">
            <a:avLst/>
          </a:prstGeom>
          <a:effectLst>
            <a:outerShdw blurRad="50800" dist="38100" dir="5400000" algn="t" rotWithShape="0">
              <a:prstClr val="black">
                <a:alpha val="40000"/>
              </a:prstClr>
            </a:outerShdw>
          </a:effectLst>
        </p:spPr>
      </p:pic>
      <p:sp>
        <p:nvSpPr>
          <p:cNvPr id="6" name="Rectangle 5"/>
          <p:cNvSpPr/>
          <p:nvPr/>
        </p:nvSpPr>
        <p:spPr>
          <a:xfrm>
            <a:off x="184150" y="1325656"/>
            <a:ext cx="6096000" cy="3785652"/>
          </a:xfrm>
          <a:prstGeom prst="rect">
            <a:avLst/>
          </a:prstGeom>
        </p:spPr>
        <p:txBody>
          <a:bodyPr>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Colour</a:t>
            </a:r>
            <a:r>
              <a:rPr lang="en-GB" sz="2400" dirty="0">
                <a:latin typeface="Calibri" panose="020F0502020204030204" pitchFamily="34" charset="0"/>
                <a:ea typeface="Calibri" panose="020F0502020204030204" pitchFamily="34" charset="0"/>
                <a:cs typeface="Times New Roman" panose="02020603050405020304" pitchFamily="18" charset="0"/>
              </a:rPr>
              <a:t>: The blue of the girl's skirt is echoed in the blue writing on the wall and the blue title ("Affirmation #416")</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Patterns/Shapes</a:t>
            </a:r>
            <a:r>
              <a:rPr lang="en-GB" sz="2400" dirty="0">
                <a:latin typeface="Calibri" panose="020F0502020204030204" pitchFamily="34" charset="0"/>
                <a:ea typeface="Calibri" panose="020F0502020204030204" pitchFamily="34" charset="0"/>
                <a:cs typeface="Times New Roman" panose="02020603050405020304" pitchFamily="18" charset="0"/>
              </a:rPr>
              <a:t>: The main background is a repeating brick pattern, the skirt also contains a repeating pattern.</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Words</a:t>
            </a:r>
            <a:r>
              <a:rPr lang="en-GB" sz="2400" dirty="0">
                <a:latin typeface="Calibri" panose="020F0502020204030204" pitchFamily="34" charset="0"/>
                <a:ea typeface="Calibri" panose="020F0502020204030204" pitchFamily="34" charset="0"/>
                <a:cs typeface="Times New Roman" panose="02020603050405020304" pitchFamily="18" charset="0"/>
              </a:rPr>
              <a:t>: The words on the wall repeat over and over.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a:endCxn id="8" idx="1"/>
          </p:cNvCxnSpPr>
          <p:nvPr/>
        </p:nvCxnSpPr>
        <p:spPr>
          <a:xfrm>
            <a:off x="249264" y="629232"/>
            <a:ext cx="70430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7292340" y="507208"/>
            <a:ext cx="512500" cy="244048"/>
          </a:xfrm>
          <a:prstGeom prst="rect">
            <a:avLst/>
          </a:prstGeom>
        </p:spPr>
      </p:pic>
    </p:spTree>
    <p:custDataLst>
      <p:tags r:id="rId1"/>
    </p:custDataLst>
    <p:extLst>
      <p:ext uri="{BB962C8B-B14F-4D97-AF65-F5344CB8AC3E}">
        <p14:creationId xmlns:p14="http://schemas.microsoft.com/office/powerpoint/2010/main" val="112347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RHYTHM – REPITITION OF DTP ELEMENTS</a:t>
            </a:r>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918355" y="213307"/>
            <a:ext cx="3919418" cy="5886358"/>
          </a:xfrm>
          <a:prstGeom prst="rect">
            <a:avLst/>
          </a:prstGeom>
          <a:effectLst>
            <a:outerShdw blurRad="50800" dist="38100" dir="5400000" algn="t" rotWithShape="0">
              <a:prstClr val="black">
                <a:alpha val="40000"/>
              </a:prstClr>
            </a:outerShdw>
          </a:effectLst>
        </p:spPr>
      </p:pic>
      <p:sp>
        <p:nvSpPr>
          <p:cNvPr id="3" name="Rectangle 2"/>
          <p:cNvSpPr/>
          <p:nvPr/>
        </p:nvSpPr>
        <p:spPr>
          <a:xfrm>
            <a:off x="428368" y="1045157"/>
            <a:ext cx="6096000" cy="3785652"/>
          </a:xfrm>
          <a:prstGeom prst="rect">
            <a:avLst/>
          </a:prstGeom>
        </p:spPr>
        <p:txBody>
          <a:bodyPr>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smtClean="0">
                <a:latin typeface="Calibri" panose="020F0502020204030204" pitchFamily="34" charset="0"/>
                <a:ea typeface="Calibri" panose="020F0502020204030204" pitchFamily="34" charset="0"/>
                <a:cs typeface="Times New Roman" panose="02020603050405020304" pitchFamily="18" charset="0"/>
              </a:rPr>
              <a:t>he </a:t>
            </a:r>
            <a:r>
              <a:rPr lang="en-GB" sz="2400" dirty="0">
                <a:latin typeface="Calibri" panose="020F0502020204030204" pitchFamily="34" charset="0"/>
                <a:ea typeface="Calibri" panose="020F0502020204030204" pitchFamily="34" charset="0"/>
                <a:cs typeface="Times New Roman" panose="02020603050405020304" pitchFamily="18" charset="0"/>
              </a:rPr>
              <a:t>primary repeating element in this page is the </a:t>
            </a:r>
            <a:r>
              <a:rPr lang="en-GB" sz="2400" b="1" dirty="0">
                <a:latin typeface="Calibri" panose="020F0502020204030204" pitchFamily="34" charset="0"/>
                <a:ea typeface="Calibri" panose="020F0502020204030204" pitchFamily="34" charset="0"/>
                <a:cs typeface="Times New Roman" panose="02020603050405020304" pitchFamily="18" charset="0"/>
              </a:rPr>
              <a:t>number 5</a:t>
            </a: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5 on the clock</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5 on the tape measure (which becomes part of the page title "5 things I do every day")</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list of five things</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5 lines above and 5 lines below the number 5 on the list</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5 fingers of the hand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a:endCxn id="6" idx="1"/>
          </p:cNvCxnSpPr>
          <p:nvPr/>
        </p:nvCxnSpPr>
        <p:spPr>
          <a:xfrm>
            <a:off x="249264" y="629232"/>
            <a:ext cx="62751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867" t="36428" r="32534" b="35000"/>
          <a:stretch/>
        </p:blipFill>
        <p:spPr>
          <a:xfrm>
            <a:off x="6524368" y="507208"/>
            <a:ext cx="512500" cy="244048"/>
          </a:xfrm>
          <a:prstGeom prst="rect">
            <a:avLst/>
          </a:prstGeom>
        </p:spPr>
      </p:pic>
    </p:spTree>
    <p:custDataLst>
      <p:tags r:id="rId1"/>
    </p:custDataLst>
    <p:extLst>
      <p:ext uri="{BB962C8B-B14F-4D97-AF65-F5344CB8AC3E}">
        <p14:creationId xmlns:p14="http://schemas.microsoft.com/office/powerpoint/2010/main" val="127544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RHYTHM – MOVEMENT</a:t>
            </a:r>
            <a:endParaRPr lang="en-GB"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05764" y="420130"/>
            <a:ext cx="8059578" cy="5695435"/>
          </a:xfrm>
          <a:prstGeom prst="rect">
            <a:avLst/>
          </a:prstGeom>
        </p:spPr>
      </p:pic>
      <p:sp>
        <p:nvSpPr>
          <p:cNvPr id="4" name="Rectangle 3"/>
          <p:cNvSpPr/>
          <p:nvPr/>
        </p:nvSpPr>
        <p:spPr>
          <a:xfrm>
            <a:off x="135752" y="1251980"/>
            <a:ext cx="3817953" cy="3785652"/>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Repetition in the </a:t>
            </a:r>
            <a:r>
              <a:rPr lang="en-GB" sz="2400" b="1" dirty="0">
                <a:latin typeface="Calibri" panose="020F0502020204030204" pitchFamily="34" charset="0"/>
                <a:ea typeface="Calibri" panose="020F0502020204030204" pitchFamily="34" charset="0"/>
                <a:cs typeface="Times New Roman" panose="02020603050405020304" pitchFamily="18" charset="0"/>
              </a:rPr>
              <a:t>triangle </a:t>
            </a:r>
            <a:r>
              <a:rPr lang="en-GB" sz="2400" b="1" dirty="0" smtClean="0">
                <a:latin typeface="Calibri" panose="020F0502020204030204" pitchFamily="34" charset="0"/>
                <a:ea typeface="Calibri" panose="020F0502020204030204" pitchFamily="34" charset="0"/>
                <a:cs typeface="Times New Roman" panose="02020603050405020304" pitchFamily="18" charset="0"/>
              </a:rPr>
              <a:t>shapes</a:t>
            </a:r>
            <a:r>
              <a:rPr lang="en-GB" sz="2400" dirty="0" smtClean="0">
                <a:latin typeface="Calibri" panose="020F0502020204030204" pitchFamily="34" charset="0"/>
                <a:ea typeface="Calibri" panose="020F0502020204030204" pitchFamily="34" charset="0"/>
                <a:cs typeface="Times New Roman" panose="02020603050405020304" pitchFamily="18" charset="0"/>
              </a:rPr>
              <a:t>, helps </a:t>
            </a:r>
            <a:r>
              <a:rPr lang="en-GB" sz="2400" dirty="0">
                <a:latin typeface="Calibri" panose="020F0502020204030204" pitchFamily="34" charset="0"/>
                <a:ea typeface="Calibri" panose="020F0502020204030204" pitchFamily="34" charset="0"/>
                <a:cs typeface="Times New Roman" panose="02020603050405020304" pitchFamily="18" charset="0"/>
              </a:rPr>
              <a:t>create movement for the reader to follow the article across the page.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Repetition </a:t>
            </a:r>
            <a:r>
              <a:rPr lang="en-GB" sz="2400" dirty="0">
                <a:latin typeface="Calibri" panose="020F0502020204030204" pitchFamily="34" charset="0"/>
                <a:ea typeface="Calibri" panose="020F0502020204030204" pitchFamily="34" charset="0"/>
                <a:cs typeface="Times New Roman" panose="02020603050405020304" pitchFamily="18" charset="0"/>
              </a:rPr>
              <a:t>of </a:t>
            </a:r>
            <a:r>
              <a:rPr lang="en-GB" sz="2400" b="1" dirty="0">
                <a:latin typeface="Calibri" panose="020F0502020204030204" pitchFamily="34" charset="0"/>
                <a:ea typeface="Calibri" panose="020F0502020204030204" pitchFamily="34" charset="0"/>
                <a:cs typeface="Times New Roman" panose="02020603050405020304" pitchFamily="18" charset="0"/>
              </a:rPr>
              <a:t>header</a:t>
            </a:r>
            <a:r>
              <a:rPr lang="en-GB" sz="2400" dirty="0">
                <a:latin typeface="Calibri" panose="020F0502020204030204" pitchFamily="34" charset="0"/>
                <a:ea typeface="Calibri" panose="020F0502020204030204" pitchFamily="34" charset="0"/>
                <a:cs typeface="Times New Roman" panose="02020603050405020304" pitchFamily="18" charset="0"/>
              </a:rPr>
              <a:t> &amp; </a:t>
            </a:r>
            <a:r>
              <a:rPr lang="en-GB" sz="2400" b="1" dirty="0">
                <a:latin typeface="Calibri" panose="020F0502020204030204" pitchFamily="34" charset="0"/>
                <a:ea typeface="Calibri" panose="020F0502020204030204" pitchFamily="34" charset="0"/>
                <a:cs typeface="Times New Roman" panose="02020603050405020304" pitchFamily="18" charset="0"/>
              </a:rPr>
              <a:t>rule</a:t>
            </a:r>
            <a:r>
              <a:rPr lang="en-GB" sz="2400" dirty="0">
                <a:latin typeface="Calibri" panose="020F0502020204030204" pitchFamily="34" charset="0"/>
                <a:ea typeface="Calibri" panose="020F0502020204030204" pitchFamily="34" charset="0"/>
                <a:cs typeface="Times New Roman" panose="02020603050405020304" pitchFamily="18" charset="0"/>
              </a:rPr>
              <a:t> at top of page along with use of the same two </a:t>
            </a:r>
            <a:r>
              <a:rPr lang="en-GB" sz="2400" b="1" dirty="0">
                <a:latin typeface="Calibri" panose="020F0502020204030204" pitchFamily="34" charset="0"/>
                <a:ea typeface="Calibri" panose="020F0502020204030204" pitchFamily="34" charset="0"/>
                <a:cs typeface="Times New Roman" panose="02020603050405020304" pitchFamily="18" charset="0"/>
              </a:rPr>
              <a:t>colours</a:t>
            </a:r>
            <a:r>
              <a:rPr lang="en-GB" sz="2400" dirty="0">
                <a:latin typeface="Calibri" panose="020F0502020204030204" pitchFamily="34" charset="0"/>
                <a:ea typeface="Calibri" panose="020F0502020204030204" pitchFamily="34" charset="0"/>
                <a:cs typeface="Times New Roman" panose="02020603050405020304" pitchFamily="18" charset="0"/>
              </a:rPr>
              <a:t> for fonts has also been used.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249264" y="629232"/>
            <a:ext cx="36565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867" t="36428" r="32534" b="35000"/>
          <a:stretch/>
        </p:blipFill>
        <p:spPr>
          <a:xfrm>
            <a:off x="3905764" y="507208"/>
            <a:ext cx="512500" cy="244048"/>
          </a:xfrm>
          <a:prstGeom prst="rect">
            <a:avLst/>
          </a:prstGeom>
        </p:spPr>
      </p:pic>
    </p:spTree>
    <p:custDataLst>
      <p:tags r:id="rId1"/>
    </p:custDataLst>
    <p:extLst>
      <p:ext uri="{BB962C8B-B14F-4D97-AF65-F5344CB8AC3E}">
        <p14:creationId xmlns:p14="http://schemas.microsoft.com/office/powerpoint/2010/main" val="1074047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4442</Words>
  <Application>Microsoft Office PowerPoint</Application>
  <PresentationFormat>Widescreen</PresentationFormat>
  <Paragraphs>446</Paragraphs>
  <Slides>59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Franklin Gothic Book</vt:lpstr>
      <vt:lpstr>Helvetica</vt:lpstr>
      <vt:lpstr>Rockwell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McKune</dc:creator>
  <cp:lastModifiedBy>AuchAcSzumlakowskiJ</cp:lastModifiedBy>
  <cp:revision>42</cp:revision>
  <dcterms:created xsi:type="dcterms:W3CDTF">2015-01-21T09:18:40Z</dcterms:created>
  <dcterms:modified xsi:type="dcterms:W3CDTF">2019-12-05T10:22:28Z</dcterms:modified>
</cp:coreProperties>
</file>