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58" r:id="rId4"/>
    <p:sldId id="272" r:id="rId5"/>
    <p:sldId id="262" r:id="rId6"/>
    <p:sldId id="280" r:id="rId7"/>
    <p:sldId id="261" r:id="rId8"/>
    <p:sldId id="264" r:id="rId9"/>
    <p:sldId id="265" r:id="rId10"/>
    <p:sldId id="266" r:id="rId11"/>
    <p:sldId id="267" r:id="rId12"/>
    <p:sldId id="259" r:id="rId13"/>
    <p:sldId id="263" r:id="rId14"/>
    <p:sldId id="268" r:id="rId15"/>
    <p:sldId id="260" r:id="rId16"/>
    <p:sldId id="270" r:id="rId17"/>
    <p:sldId id="274" r:id="rId18"/>
    <p:sldId id="273" r:id="rId19"/>
    <p:sldId id="275" r:id="rId20"/>
    <p:sldId id="276" r:id="rId21"/>
    <p:sldId id="282" r:id="rId22"/>
    <p:sldId id="277" r:id="rId23"/>
    <p:sldId id="279" r:id="rId24"/>
    <p:sldId id="278" r:id="rId25"/>
    <p:sldId id="281" r:id="rId26"/>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3122" autoAdjust="0"/>
  </p:normalViewPr>
  <p:slideViewPr>
    <p:cSldViewPr>
      <p:cViewPr>
        <p:scale>
          <a:sx n="50" d="100"/>
          <a:sy n="50" d="100"/>
        </p:scale>
        <p:origin x="1740"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5461"/>
          </a:xfrm>
          <a:prstGeom prst="rect">
            <a:avLst/>
          </a:prstGeom>
        </p:spPr>
        <p:txBody>
          <a:bodyPr vert="horz" lIns="92857" tIns="46429" rIns="92857" bIns="46429" rtlCol="0"/>
          <a:lstStyle>
            <a:lvl1pPr algn="l">
              <a:defRPr sz="1200"/>
            </a:lvl1pPr>
          </a:lstStyle>
          <a:p>
            <a:endParaRPr lang="en-GB"/>
          </a:p>
        </p:txBody>
      </p:sp>
      <p:sp>
        <p:nvSpPr>
          <p:cNvPr id="3" name="Date Placeholder 2"/>
          <p:cNvSpPr>
            <a:spLocks noGrp="1"/>
          </p:cNvSpPr>
          <p:nvPr>
            <p:ph type="dt" idx="1"/>
          </p:nvPr>
        </p:nvSpPr>
        <p:spPr>
          <a:xfrm>
            <a:off x="3849300" y="0"/>
            <a:ext cx="2943582" cy="495461"/>
          </a:xfrm>
          <a:prstGeom prst="rect">
            <a:avLst/>
          </a:prstGeom>
        </p:spPr>
        <p:txBody>
          <a:bodyPr vert="horz" lIns="92857" tIns="46429" rIns="92857" bIns="46429" rtlCol="0"/>
          <a:lstStyle>
            <a:lvl1pPr algn="r">
              <a:defRPr sz="1200"/>
            </a:lvl1pPr>
          </a:lstStyle>
          <a:p>
            <a:fld id="{11D517B8-228F-4F0E-AF7F-EB973ECC0088}" type="datetimeFigureOut">
              <a:rPr lang="en-US" smtClean="0"/>
              <a:pPr/>
              <a:t>11/14/2019</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2857" tIns="46429" rIns="92857" bIns="46429" rtlCol="0" anchor="ctr"/>
          <a:lstStyle/>
          <a:p>
            <a:endParaRPr lang="en-GB"/>
          </a:p>
        </p:txBody>
      </p:sp>
      <p:sp>
        <p:nvSpPr>
          <p:cNvPr id="5" name="Notes Placeholder 4"/>
          <p:cNvSpPr>
            <a:spLocks noGrp="1"/>
          </p:cNvSpPr>
          <p:nvPr>
            <p:ph type="body" sz="quarter" idx="3"/>
          </p:nvPr>
        </p:nvSpPr>
        <p:spPr>
          <a:xfrm>
            <a:off x="679288" y="4705270"/>
            <a:ext cx="5435924" cy="4457539"/>
          </a:xfrm>
          <a:prstGeom prst="rect">
            <a:avLst/>
          </a:prstGeom>
        </p:spPr>
        <p:txBody>
          <a:bodyPr vert="horz" lIns="92857" tIns="46429" rIns="92857" bIns="464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31"/>
            <a:ext cx="2943582" cy="495461"/>
          </a:xfrm>
          <a:prstGeom prst="rect">
            <a:avLst/>
          </a:prstGeom>
        </p:spPr>
        <p:txBody>
          <a:bodyPr vert="horz" lIns="92857" tIns="46429" rIns="92857" bIns="46429" rtlCol="0" anchor="b"/>
          <a:lstStyle>
            <a:lvl1pPr algn="l">
              <a:defRPr sz="1200"/>
            </a:lvl1pPr>
          </a:lstStyle>
          <a:p>
            <a:endParaRPr lang="en-GB"/>
          </a:p>
        </p:txBody>
      </p:sp>
      <p:sp>
        <p:nvSpPr>
          <p:cNvPr id="7" name="Slide Number Placeholder 6"/>
          <p:cNvSpPr>
            <a:spLocks noGrp="1"/>
          </p:cNvSpPr>
          <p:nvPr>
            <p:ph type="sldNum" sz="quarter" idx="5"/>
          </p:nvPr>
        </p:nvSpPr>
        <p:spPr>
          <a:xfrm>
            <a:off x="3849300" y="9408931"/>
            <a:ext cx="2943582" cy="495461"/>
          </a:xfrm>
          <a:prstGeom prst="rect">
            <a:avLst/>
          </a:prstGeom>
        </p:spPr>
        <p:txBody>
          <a:bodyPr vert="horz" lIns="92857" tIns="46429" rIns="92857" bIns="46429" rtlCol="0" anchor="b"/>
          <a:lstStyle>
            <a:lvl1pPr algn="r">
              <a:defRPr sz="1200"/>
            </a:lvl1pPr>
          </a:lstStyle>
          <a:p>
            <a:fld id="{E6466BB9-F45A-46D5-B18A-EA2CA2C5410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96C958A5-6F0D-442B-A3BD-BD3A4CA77296}" type="datetime1">
              <a:rPr lang="en-US" smtClean="0"/>
              <a:pPr/>
              <a:t>11/14/2019</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6CB63-84BF-45A0-A746-323F75C83400}" type="datetime1">
              <a:rPr lang="en-US" smtClean="0"/>
              <a:pPr/>
              <a:t>11/14/2019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1C3E5-4AF4-4F73-82D9-6D4311831FE4}" type="datetime1">
              <a:rPr lang="en-US" smtClean="0"/>
              <a:pPr/>
              <a:t>11/14/2019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15EA120F-A394-45B9-8347-F24B214C96AF}" type="datetime1">
              <a:rPr lang="en-US" smtClean="0"/>
              <a:pPr/>
              <a:t>11/14/2019</a:t>
            </a:fld>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26AA50A-6EEC-4BE0-A714-DA210C404B7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5284BA-694C-485F-9A4C-0FC27F101BE3}" type="datetime1">
              <a:rPr lang="en-US" smtClean="0"/>
              <a:pPr/>
              <a:t>11/14/2019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457115-4B4D-49F7-BDD0-DF3338566A94}" type="datetime1">
              <a:rPr lang="en-US" smtClean="0"/>
              <a:pPr/>
              <a:t>11/14/2019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E64FA0-76BD-4CB0-9268-4A874BE7652E}" type="datetime1">
              <a:rPr lang="en-US" smtClean="0"/>
              <a:pPr/>
              <a:t>11/14/2019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CB7E21-BB43-43C7-9878-0639F81B1D08}" type="datetime1">
              <a:rPr lang="en-US" smtClean="0"/>
              <a:pPr/>
              <a:t>11/14/2019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0D87C7-B700-4E30-9DA1-FD4AEFAEC3C2}" type="datetime1">
              <a:rPr lang="en-US" smtClean="0"/>
              <a:pPr/>
              <a:t>11/14/2019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7E2FEE7-89D9-464F-8097-D4AED14D377B}" type="datetime1">
              <a:rPr lang="en-US" smtClean="0"/>
              <a:pPr/>
              <a:t>11/14/2019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582981-514B-4AA6-B0A9-DF5A2F5917D1}" type="datetime1">
              <a:rPr lang="en-US" smtClean="0"/>
              <a:pPr/>
              <a:t>11/14/2019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83BBF0-25E7-4136-A18F-A2CFA7761E4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00F417-AB75-4989-B005-CF6B116AC8AD}" type="datetime1">
              <a:rPr lang="en-US" smtClean="0"/>
              <a:pPr/>
              <a:t>11/14/2019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83BBF0-25E7-4136-A18F-A2CFA7761E4D}"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640A41-CB0D-45A2-990B-EC85456480C4}" type="datetime1">
              <a:rPr lang="en-US" smtClean="0"/>
              <a:pPr/>
              <a:t>11/14/2019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83BBF0-25E7-4136-A18F-A2CFA7761E4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gif"/><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00034" y="3643314"/>
            <a:ext cx="8143932" cy="934386"/>
          </a:xfrm>
        </p:spPr>
        <p:txBody>
          <a:bodyPr>
            <a:noAutofit/>
          </a:bodyPr>
          <a:lstStyle/>
          <a:p>
            <a:pPr algn="ctr"/>
            <a:r>
              <a:rPr lang="en-GB" sz="60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Computer Aided                    Design &amp; Draughting</a:t>
            </a:r>
            <a:endParaRPr lang="en-GB" sz="600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endParaRPr>
          </a:p>
        </p:txBody>
      </p:sp>
      <p:sp>
        <p:nvSpPr>
          <p:cNvPr id="5" name="Subtitle 2"/>
          <p:cNvSpPr>
            <a:spLocks noGrp="1"/>
          </p:cNvSpPr>
          <p:nvPr>
            <p:ph type="subTitle" idx="1"/>
          </p:nvPr>
        </p:nvSpPr>
        <p:spPr>
          <a:xfrm>
            <a:off x="5572132" y="2428868"/>
            <a:ext cx="3071834" cy="500066"/>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Graphic Communication</a:t>
            </a:r>
            <a:endParaRPr lang="en-GB"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6" name="Picture 1"/>
          <p:cNvPicPr>
            <a:picLocks noChangeAspect="1" noChangeArrowheads="1"/>
          </p:cNvPicPr>
          <p:nvPr/>
        </p:nvPicPr>
        <p:blipFill>
          <a:blip r:embed="rId3" cstate="print"/>
          <a:srcRect l="8368" r="64435" b="3125"/>
          <a:stretch>
            <a:fillRect/>
          </a:stretch>
        </p:blipFill>
        <p:spPr bwMode="auto">
          <a:xfrm>
            <a:off x="7072330" y="604454"/>
            <a:ext cx="714380" cy="68140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l="8333" r="65104" b="2849"/>
          <a:stretch>
            <a:fillRect/>
          </a:stretch>
        </p:blipFill>
        <p:spPr bwMode="auto">
          <a:xfrm>
            <a:off x="7858148" y="602297"/>
            <a:ext cx="697235" cy="683563"/>
          </a:xfrm>
          <a:prstGeom prst="rect">
            <a:avLst/>
          </a:prstGeom>
          <a:noFill/>
          <a:ln w="9525">
            <a:noFill/>
            <a:miter lim="800000"/>
            <a:headEnd/>
            <a:tailEnd/>
          </a:ln>
          <a:effectLst/>
        </p:spPr>
      </p:pic>
      <p:sp>
        <p:nvSpPr>
          <p:cNvPr id="8" name="TextBox 7"/>
          <p:cNvSpPr txBox="1"/>
          <p:nvPr/>
        </p:nvSpPr>
        <p:spPr>
          <a:xfrm>
            <a:off x="285720" y="6090842"/>
            <a:ext cx="8572560" cy="338554"/>
          </a:xfrm>
          <a:prstGeom prst="rect">
            <a:avLst/>
          </a:prstGeom>
          <a:noFill/>
        </p:spPr>
        <p:txBody>
          <a:bodyPr wrap="square" rtlCol="0">
            <a:spAutoFit/>
          </a:bodyPr>
          <a:lstStyle/>
          <a:p>
            <a:r>
              <a:rPr lang="en-GB" sz="1600" smtClean="0">
                <a:solidFill>
                  <a:schemeClr val="accent6">
                    <a:lumMod val="75000"/>
                  </a:schemeClr>
                </a:solidFill>
                <a:latin typeface="Comic Sans MS" pitchFamily="66" charset="0"/>
              </a:rPr>
              <a:t>Name: …………………………………………………………  Class:……………… Teacher:…………………………………………..</a:t>
            </a:r>
            <a:endParaRPr lang="en-GB" sz="1600">
              <a:solidFill>
                <a:schemeClr val="accent6">
                  <a:lumMod val="75000"/>
                </a:schemeClr>
              </a:solidFill>
              <a:latin typeface="Comic Sans MS" pitchFamily="66" charset="0"/>
            </a:endParaRPr>
          </a:p>
        </p:txBody>
      </p:sp>
      <p:graphicFrame>
        <p:nvGraphicFramePr>
          <p:cNvPr id="9" name="Object 2"/>
          <p:cNvGraphicFramePr>
            <a:graphicFrameLocks noChangeAspect="1"/>
          </p:cNvGraphicFramePr>
          <p:nvPr/>
        </p:nvGraphicFramePr>
        <p:xfrm>
          <a:off x="571472" y="571500"/>
          <a:ext cx="4024312" cy="419100"/>
        </p:xfrm>
        <a:graphic>
          <a:graphicData uri="http://schemas.openxmlformats.org/presentationml/2006/ole">
            <mc:AlternateContent xmlns:mc="http://schemas.openxmlformats.org/markup-compatibility/2006">
              <mc:Choice xmlns:v="urn:schemas-microsoft-com:vml" Requires="v">
                <p:oleObj spid="_x0000_s1027" name="Document" r:id="rId5" imgW="5953680" imgH="618480" progId="Word.Document.8">
                  <p:embed/>
                </p:oleObj>
              </mc:Choice>
              <mc:Fallback>
                <p:oleObj name="Document" r:id="rId5" imgW="5953680" imgH="61848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571500"/>
                        <a:ext cx="40243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 name="Group 55"/>
          <p:cNvGrpSpPr/>
          <p:nvPr/>
        </p:nvGrpSpPr>
        <p:grpSpPr>
          <a:xfrm>
            <a:off x="428596" y="1285860"/>
            <a:ext cx="2571768" cy="3331327"/>
            <a:chOff x="428596" y="1285860"/>
            <a:chExt cx="2571768" cy="3331327"/>
          </a:xfrm>
        </p:grpSpPr>
        <p:sp>
          <p:nvSpPr>
            <p:cNvPr id="26" name="Text Box 7"/>
            <p:cNvSpPr txBox="1">
              <a:spLocks noChangeArrowheads="1"/>
            </p:cNvSpPr>
            <p:nvPr/>
          </p:nvSpPr>
          <p:spPr bwMode="auto">
            <a:xfrm>
              <a:off x="571472" y="3786190"/>
              <a:ext cx="2285988" cy="830997"/>
            </a:xfrm>
            <a:prstGeom prst="rect">
              <a:avLst/>
            </a:prstGeom>
            <a:noFill/>
            <a:ln w="9525">
              <a:noFill/>
              <a:miter lim="800000"/>
              <a:headEnd/>
              <a:tailEnd/>
            </a:ln>
            <a:effectLst/>
          </p:spPr>
          <p:txBody>
            <a:bodyPr wrap="square">
              <a:spAutoFit/>
            </a:bodyPr>
            <a:lstStyle/>
            <a:p>
              <a:pPr algn="ctr">
                <a:spcBef>
                  <a:spcPct val="50000"/>
                </a:spcBef>
              </a:pPr>
              <a:r>
                <a:rPr lang="en-GB" sz="1200">
                  <a:solidFill>
                    <a:schemeClr val="accent6">
                      <a:lumMod val="75000"/>
                    </a:schemeClr>
                  </a:solidFill>
                  <a:latin typeface="Comic Sans MS" pitchFamily="66" charset="0"/>
                </a:rPr>
                <a:t>This allows the user to change the size of an </a:t>
              </a:r>
              <a:r>
                <a:rPr lang="en-GB" sz="1200" smtClean="0">
                  <a:solidFill>
                    <a:schemeClr val="accent6">
                      <a:lumMod val="75000"/>
                    </a:schemeClr>
                  </a:solidFill>
                  <a:latin typeface="Comic Sans MS" pitchFamily="66" charset="0"/>
                </a:rPr>
                <a:t>object without altering its proportion</a:t>
              </a:r>
              <a:endParaRPr lang="en-GB" sz="1200">
                <a:solidFill>
                  <a:schemeClr val="accent6">
                    <a:lumMod val="75000"/>
                  </a:schemeClr>
                </a:solidFill>
                <a:latin typeface="Comic Sans MS" pitchFamily="66" charset="0"/>
              </a:endParaRPr>
            </a:p>
          </p:txBody>
        </p:sp>
        <p:grpSp>
          <p:nvGrpSpPr>
            <p:cNvPr id="41" name="Group 40"/>
            <p:cNvGrpSpPr/>
            <p:nvPr/>
          </p:nvGrpSpPr>
          <p:grpSpPr>
            <a:xfrm>
              <a:off x="428596" y="1643050"/>
              <a:ext cx="2571768" cy="2143140"/>
              <a:chOff x="601663" y="1887538"/>
              <a:chExt cx="3660775" cy="2663825"/>
            </a:xfrm>
          </p:grpSpPr>
          <p:pic>
            <p:nvPicPr>
              <p:cNvPr id="35" name="Picture 15"/>
              <p:cNvPicPr>
                <a:picLocks noChangeAspect="1" noChangeArrowheads="1"/>
              </p:cNvPicPr>
              <p:nvPr/>
            </p:nvPicPr>
            <p:blipFill>
              <a:blip r:embed="rId2"/>
              <a:srcRect/>
              <a:stretch>
                <a:fillRect/>
              </a:stretch>
            </p:blipFill>
            <p:spPr bwMode="auto">
              <a:xfrm>
                <a:off x="601663" y="1887538"/>
                <a:ext cx="3660775" cy="2663825"/>
              </a:xfrm>
              <a:prstGeom prst="rect">
                <a:avLst/>
              </a:prstGeom>
              <a:noFill/>
              <a:ln w="9525">
                <a:noFill/>
                <a:miter lim="800000"/>
                <a:headEnd/>
                <a:tailEnd/>
              </a:ln>
              <a:effectLst/>
            </p:spPr>
          </p:pic>
          <p:sp>
            <p:nvSpPr>
              <p:cNvPr id="36" name="AutoShape 17"/>
              <p:cNvSpPr>
                <a:spLocks noChangeArrowheads="1"/>
              </p:cNvSpPr>
              <p:nvPr/>
            </p:nvSpPr>
            <p:spPr bwMode="auto">
              <a:xfrm rot="1821319">
                <a:off x="1166813" y="2511425"/>
                <a:ext cx="747712" cy="266700"/>
              </a:xfrm>
              <a:prstGeom prst="rightArrow">
                <a:avLst>
                  <a:gd name="adj1" fmla="val 50000"/>
                  <a:gd name="adj2" fmla="val 70089"/>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sp>
            <p:nvSpPr>
              <p:cNvPr id="37" name="AutoShape 18"/>
              <p:cNvSpPr>
                <a:spLocks noChangeArrowheads="1"/>
              </p:cNvSpPr>
              <p:nvPr/>
            </p:nvSpPr>
            <p:spPr bwMode="auto">
              <a:xfrm rot="1803666">
                <a:off x="2122488" y="3211513"/>
                <a:ext cx="1243012" cy="295275"/>
              </a:xfrm>
              <a:prstGeom prst="rightArrow">
                <a:avLst>
                  <a:gd name="adj1" fmla="val 50000"/>
                  <a:gd name="adj2" fmla="val 105242"/>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39" name="Text Box 20"/>
            <p:cNvSpPr txBox="1">
              <a:spLocks noChangeArrowheads="1"/>
            </p:cNvSpPr>
            <p:nvPr/>
          </p:nvSpPr>
          <p:spPr bwMode="auto">
            <a:xfrm>
              <a:off x="1214414" y="1285860"/>
              <a:ext cx="734496"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Scale</a:t>
              </a:r>
            </a:p>
          </p:txBody>
        </p:sp>
      </p:grpSp>
      <p:grpSp>
        <p:nvGrpSpPr>
          <p:cNvPr id="51" name="Group 50"/>
          <p:cNvGrpSpPr/>
          <p:nvPr/>
        </p:nvGrpSpPr>
        <p:grpSpPr>
          <a:xfrm>
            <a:off x="3000364" y="2214554"/>
            <a:ext cx="3000396" cy="2890557"/>
            <a:chOff x="3071802" y="2214554"/>
            <a:chExt cx="3000396" cy="2890557"/>
          </a:xfrm>
        </p:grpSpPr>
        <p:sp>
          <p:nvSpPr>
            <p:cNvPr id="27" name="Text Box 8"/>
            <p:cNvSpPr txBox="1">
              <a:spLocks noChangeArrowheads="1"/>
            </p:cNvSpPr>
            <p:nvPr/>
          </p:nvSpPr>
          <p:spPr bwMode="auto">
            <a:xfrm>
              <a:off x="3428992" y="4643446"/>
              <a:ext cx="2309830" cy="461665"/>
            </a:xfrm>
            <a:prstGeom prst="rect">
              <a:avLst/>
            </a:prstGeom>
            <a:noFill/>
            <a:ln w="9525">
              <a:noFill/>
              <a:miter lim="800000"/>
              <a:headEnd/>
              <a:tailEnd/>
            </a:ln>
            <a:effectLst/>
          </p:spPr>
          <p:txBody>
            <a:bodyPr wrap="square">
              <a:spAutoFit/>
            </a:bodyPr>
            <a:lstStyle/>
            <a:p>
              <a:pPr algn="ctr">
                <a:spcBef>
                  <a:spcPct val="50000"/>
                </a:spcBef>
              </a:pPr>
              <a:r>
                <a:rPr lang="en-GB" sz="1200">
                  <a:solidFill>
                    <a:schemeClr val="accent6">
                      <a:lumMod val="75000"/>
                    </a:schemeClr>
                  </a:solidFill>
                  <a:latin typeface="Comic Sans MS" pitchFamily="66" charset="0"/>
                </a:rPr>
                <a:t>This flips an object about the horizontal or vertical axis</a:t>
              </a:r>
            </a:p>
          </p:txBody>
        </p:sp>
        <p:grpSp>
          <p:nvGrpSpPr>
            <p:cNvPr id="42" name="Group 41"/>
            <p:cNvGrpSpPr/>
            <p:nvPr/>
          </p:nvGrpSpPr>
          <p:grpSpPr>
            <a:xfrm>
              <a:off x="3071802" y="2500306"/>
              <a:ext cx="3000396" cy="2143140"/>
              <a:chOff x="4865688" y="1914525"/>
              <a:chExt cx="3686175" cy="2673350"/>
            </a:xfrm>
          </p:grpSpPr>
          <p:grpSp>
            <p:nvGrpSpPr>
              <p:cNvPr id="28" name="Group 16"/>
              <p:cNvGrpSpPr>
                <a:grpSpLocks/>
              </p:cNvGrpSpPr>
              <p:nvPr/>
            </p:nvGrpSpPr>
            <p:grpSpPr bwMode="auto">
              <a:xfrm>
                <a:off x="4865688" y="1914525"/>
                <a:ext cx="3686175" cy="2673350"/>
                <a:chOff x="2670" y="1046"/>
                <a:chExt cx="2565" cy="1860"/>
              </a:xfrm>
            </p:grpSpPr>
            <p:pic>
              <p:nvPicPr>
                <p:cNvPr id="29" name="Picture 9"/>
                <p:cNvPicPr>
                  <a:picLocks noChangeAspect="1" noChangeArrowheads="1"/>
                </p:cNvPicPr>
                <p:nvPr/>
              </p:nvPicPr>
              <p:blipFill>
                <a:blip r:embed="rId3"/>
                <a:srcRect/>
                <a:stretch>
                  <a:fillRect/>
                </a:stretch>
              </p:blipFill>
              <p:spPr bwMode="auto">
                <a:xfrm>
                  <a:off x="2670" y="1046"/>
                  <a:ext cx="2565" cy="1860"/>
                </a:xfrm>
                <a:prstGeom prst="rect">
                  <a:avLst/>
                </a:prstGeom>
                <a:noFill/>
                <a:ln w="9525">
                  <a:noFill/>
                  <a:miter lim="800000"/>
                  <a:headEnd/>
                  <a:tailEnd/>
                </a:ln>
                <a:effectLst/>
              </p:spPr>
            </p:pic>
            <p:sp>
              <p:nvSpPr>
                <p:cNvPr id="30" name="Line 10"/>
                <p:cNvSpPr>
                  <a:spLocks noChangeShapeType="1"/>
                </p:cNvSpPr>
                <p:nvPr/>
              </p:nvSpPr>
              <p:spPr bwMode="auto">
                <a:xfrm>
                  <a:off x="3608" y="1280"/>
                  <a:ext cx="0" cy="1288"/>
                </a:xfrm>
                <a:prstGeom prst="line">
                  <a:avLst/>
                </a:prstGeom>
                <a:noFill/>
                <a:ln w="9525">
                  <a:solidFill>
                    <a:schemeClr val="bg2"/>
                  </a:solidFill>
                  <a:round/>
                  <a:headEnd/>
                  <a:tailEnd/>
                </a:ln>
                <a:effectLst/>
              </p:spPr>
              <p:txBody>
                <a:bodyPr wrap="none" anchor="ctr"/>
                <a:lstStyle/>
                <a:p>
                  <a:endParaRPr lang="en-GB"/>
                </a:p>
              </p:txBody>
            </p:sp>
            <p:sp>
              <p:nvSpPr>
                <p:cNvPr id="31" name="Rectangle 11"/>
                <p:cNvSpPr>
                  <a:spLocks noChangeArrowheads="1"/>
                </p:cNvSpPr>
                <p:nvPr/>
              </p:nvSpPr>
              <p:spPr bwMode="auto">
                <a:xfrm>
                  <a:off x="3552" y="1592"/>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2" name="Rectangle 12"/>
                <p:cNvSpPr>
                  <a:spLocks noChangeArrowheads="1"/>
                </p:cNvSpPr>
                <p:nvPr/>
              </p:nvSpPr>
              <p:spPr bwMode="auto">
                <a:xfrm>
                  <a:off x="3560" y="2096"/>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3" name="Rectangle 13"/>
                <p:cNvSpPr>
                  <a:spLocks noChangeArrowheads="1"/>
                </p:cNvSpPr>
                <p:nvPr/>
              </p:nvSpPr>
              <p:spPr bwMode="auto">
                <a:xfrm>
                  <a:off x="4256" y="1600"/>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4" name="Rectangle 14"/>
                <p:cNvSpPr>
                  <a:spLocks noChangeArrowheads="1"/>
                </p:cNvSpPr>
                <p:nvPr/>
              </p:nvSpPr>
              <p:spPr bwMode="auto">
                <a:xfrm>
                  <a:off x="4256" y="2088"/>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grpSp>
          <p:sp>
            <p:nvSpPr>
              <p:cNvPr id="38" name="AutoShape 19"/>
              <p:cNvSpPr>
                <a:spLocks noChangeArrowheads="1"/>
              </p:cNvSpPr>
              <p:nvPr/>
            </p:nvSpPr>
            <p:spPr bwMode="auto">
              <a:xfrm>
                <a:off x="5981700" y="2882900"/>
                <a:ext cx="546100" cy="292100"/>
              </a:xfrm>
              <a:prstGeom prst="rightArrow">
                <a:avLst>
                  <a:gd name="adj1" fmla="val 50000"/>
                  <a:gd name="adj2" fmla="val 46739"/>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40" name="Text Box 21"/>
            <p:cNvSpPr txBox="1">
              <a:spLocks noChangeArrowheads="1"/>
            </p:cNvSpPr>
            <p:nvPr/>
          </p:nvSpPr>
          <p:spPr bwMode="auto">
            <a:xfrm>
              <a:off x="4000496" y="2214554"/>
              <a:ext cx="128272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Flip/Mirror</a:t>
              </a:r>
            </a:p>
          </p:txBody>
        </p:sp>
      </p:grpSp>
      <p:sp>
        <p:nvSpPr>
          <p:cNvPr id="43" name="TextBox 4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4 – Modify Tools</a:t>
            </a:r>
            <a:endParaRPr lang="en-GB" sz="2800" b="1" u="sng">
              <a:solidFill>
                <a:schemeClr val="accent1"/>
              </a:solidFill>
              <a:latin typeface="Comic Sans MS" pitchFamily="66" charset="0"/>
            </a:endParaRPr>
          </a:p>
        </p:txBody>
      </p:sp>
      <p:grpSp>
        <p:nvGrpSpPr>
          <p:cNvPr id="53" name="Group 52"/>
          <p:cNvGrpSpPr/>
          <p:nvPr/>
        </p:nvGrpSpPr>
        <p:grpSpPr>
          <a:xfrm>
            <a:off x="6000760" y="3447636"/>
            <a:ext cx="2751130" cy="2800483"/>
            <a:chOff x="6000760" y="3447636"/>
            <a:chExt cx="2751130" cy="2800483"/>
          </a:xfrm>
        </p:grpSpPr>
        <p:sp>
          <p:nvSpPr>
            <p:cNvPr id="44" name="Text Box 9"/>
            <p:cNvSpPr txBox="1">
              <a:spLocks noChangeArrowheads="1"/>
            </p:cNvSpPr>
            <p:nvPr/>
          </p:nvSpPr>
          <p:spPr bwMode="auto">
            <a:xfrm>
              <a:off x="6072198" y="5786454"/>
              <a:ext cx="2679692"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This allows the user to turn an object at any angle about a point</a:t>
              </a:r>
            </a:p>
          </p:txBody>
        </p:sp>
        <p:grpSp>
          <p:nvGrpSpPr>
            <p:cNvPr id="50" name="Group 49"/>
            <p:cNvGrpSpPr/>
            <p:nvPr/>
          </p:nvGrpSpPr>
          <p:grpSpPr>
            <a:xfrm>
              <a:off x="6000760" y="3714752"/>
              <a:ext cx="2706678" cy="2128846"/>
              <a:chOff x="4889500" y="1592263"/>
              <a:chExt cx="3746500" cy="2751137"/>
            </a:xfrm>
          </p:grpSpPr>
          <p:pic>
            <p:nvPicPr>
              <p:cNvPr id="45" name="Picture 10"/>
              <p:cNvPicPr>
                <a:picLocks noChangeAspect="1" noChangeArrowheads="1"/>
              </p:cNvPicPr>
              <p:nvPr/>
            </p:nvPicPr>
            <p:blipFill>
              <a:blip r:embed="rId4"/>
              <a:srcRect/>
              <a:stretch>
                <a:fillRect/>
              </a:stretch>
            </p:blipFill>
            <p:spPr bwMode="auto">
              <a:xfrm>
                <a:off x="4889500" y="1592263"/>
                <a:ext cx="3746500" cy="2751137"/>
              </a:xfrm>
              <a:prstGeom prst="rect">
                <a:avLst/>
              </a:prstGeom>
              <a:noFill/>
              <a:ln w="9525">
                <a:noFill/>
                <a:miter lim="800000"/>
                <a:headEnd/>
                <a:tailEnd/>
              </a:ln>
              <a:effectLst/>
            </p:spPr>
          </p:pic>
          <p:sp>
            <p:nvSpPr>
              <p:cNvPr id="46" name="Rectangle 11"/>
              <p:cNvSpPr>
                <a:spLocks noChangeArrowheads="1"/>
              </p:cNvSpPr>
              <p:nvPr/>
            </p:nvSpPr>
            <p:spPr bwMode="auto">
              <a:xfrm rot="-1414547">
                <a:off x="6542088" y="2451100"/>
                <a:ext cx="1290637" cy="1177925"/>
              </a:xfrm>
              <a:prstGeom prst="rect">
                <a:avLst/>
              </a:prstGeom>
              <a:noFill/>
              <a:ln w="28575">
                <a:solidFill>
                  <a:schemeClr val="bg2"/>
                </a:solidFill>
                <a:miter lim="800000"/>
                <a:headEnd/>
                <a:tailEnd/>
              </a:ln>
              <a:effectLst/>
            </p:spPr>
            <p:txBody>
              <a:bodyPr wrap="none" anchor="ctr"/>
              <a:lstStyle/>
              <a:p>
                <a:endParaRPr lang="en-GB"/>
              </a:p>
            </p:txBody>
          </p:sp>
          <p:sp>
            <p:nvSpPr>
              <p:cNvPr id="47" name="Rectangle 13"/>
              <p:cNvSpPr>
                <a:spLocks noChangeArrowheads="1"/>
              </p:cNvSpPr>
              <p:nvPr/>
            </p:nvSpPr>
            <p:spPr bwMode="auto">
              <a:xfrm rot="-3070957">
                <a:off x="6128544" y="2377282"/>
                <a:ext cx="1304925" cy="1176337"/>
              </a:xfrm>
              <a:prstGeom prst="rect">
                <a:avLst/>
              </a:prstGeom>
              <a:noFill/>
              <a:ln w="28575">
                <a:solidFill>
                  <a:schemeClr val="bg2"/>
                </a:solidFill>
                <a:miter lim="800000"/>
                <a:headEnd/>
                <a:tailEnd/>
              </a:ln>
              <a:effectLst/>
            </p:spPr>
            <p:txBody>
              <a:bodyPr wrap="none" anchor="ctr"/>
              <a:lstStyle/>
              <a:p>
                <a:endParaRPr lang="en-GB"/>
              </a:p>
            </p:txBody>
          </p:sp>
          <p:sp>
            <p:nvSpPr>
              <p:cNvPr id="48" name="Rectangle 14"/>
              <p:cNvSpPr>
                <a:spLocks noChangeArrowheads="1"/>
              </p:cNvSpPr>
              <p:nvPr/>
            </p:nvSpPr>
            <p:spPr bwMode="auto">
              <a:xfrm rot="-5414198">
                <a:off x="5594351" y="2608262"/>
                <a:ext cx="1306512" cy="1166813"/>
              </a:xfrm>
              <a:prstGeom prst="rect">
                <a:avLst/>
              </a:prstGeom>
              <a:noFill/>
              <a:ln w="28575">
                <a:solidFill>
                  <a:schemeClr val="bg2"/>
                </a:solidFill>
                <a:miter lim="800000"/>
                <a:headEnd/>
                <a:tailEnd/>
              </a:ln>
              <a:effectLst/>
            </p:spPr>
            <p:txBody>
              <a:bodyPr wrap="none" anchor="ctr"/>
              <a:lstStyle/>
              <a:p>
                <a:endParaRPr lang="en-GB"/>
              </a:p>
            </p:txBody>
          </p:sp>
        </p:grpSp>
        <p:sp>
          <p:nvSpPr>
            <p:cNvPr id="49" name="Text Box 19"/>
            <p:cNvSpPr txBox="1">
              <a:spLocks noChangeArrowheads="1"/>
            </p:cNvSpPr>
            <p:nvPr/>
          </p:nvSpPr>
          <p:spPr bwMode="auto">
            <a:xfrm>
              <a:off x="7000892" y="3447636"/>
              <a:ext cx="852926"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Rotate</a:t>
              </a:r>
            </a:p>
          </p:txBody>
        </p:sp>
      </p:grpSp>
      <p:sp>
        <p:nvSpPr>
          <p:cNvPr id="54" name="TextBox 53"/>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52" name="Slide Number Placeholder 51"/>
          <p:cNvSpPr>
            <a:spLocks noGrp="1"/>
          </p:cNvSpPr>
          <p:nvPr>
            <p:ph type="sldNum" sz="quarter" idx="12"/>
          </p:nvPr>
        </p:nvSpPr>
        <p:spPr/>
        <p:txBody>
          <a:bodyPr/>
          <a:lstStyle/>
          <a:p>
            <a:fld id="{F083BBF0-25E7-4136-A18F-A2CFA7761E4D}"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extBox 14"/>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5 – View Tools</a:t>
            </a:r>
            <a:endParaRPr lang="en-GB" sz="2800" b="1" u="sng">
              <a:solidFill>
                <a:schemeClr val="accent1"/>
              </a:solidFill>
              <a:latin typeface="Comic Sans MS" pitchFamily="66" charset="0"/>
            </a:endParaRPr>
          </a:p>
        </p:txBody>
      </p:sp>
      <p:sp>
        <p:nvSpPr>
          <p:cNvPr id="16" name="Text Box 7"/>
          <p:cNvSpPr txBox="1">
            <a:spLocks noChangeArrowheads="1"/>
          </p:cNvSpPr>
          <p:nvPr/>
        </p:nvSpPr>
        <p:spPr bwMode="auto">
          <a:xfrm>
            <a:off x="500034" y="3500438"/>
            <a:ext cx="2428892" cy="830997"/>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a:t>
            </a:r>
            <a:r>
              <a:rPr lang="en-GB" sz="1200" smtClean="0">
                <a:solidFill>
                  <a:schemeClr val="accent6">
                    <a:lumMod val="75000"/>
                  </a:schemeClr>
                </a:solidFill>
                <a:latin typeface="Comic Sans MS" pitchFamily="66" charset="0"/>
              </a:rPr>
              <a:t>a </a:t>
            </a:r>
            <a:r>
              <a:rPr lang="en-GB" sz="1200" b="0">
                <a:solidFill>
                  <a:schemeClr val="accent6">
                    <a:lumMod val="75000"/>
                  </a:schemeClr>
                </a:solidFill>
                <a:latin typeface="Comic Sans MS" pitchFamily="66" charset="0"/>
              </a:rPr>
              <a:t>user </a:t>
            </a:r>
            <a:r>
              <a:rPr lang="en-GB" sz="1200" b="0" smtClean="0">
                <a:solidFill>
                  <a:schemeClr val="accent6">
                    <a:lumMod val="75000"/>
                  </a:schemeClr>
                </a:solidFill>
                <a:latin typeface="Comic Sans MS" pitchFamily="66" charset="0"/>
              </a:rPr>
              <a:t>to</a:t>
            </a:r>
            <a:r>
              <a:rPr lang="en-GB" sz="1200" smtClean="0">
                <a:solidFill>
                  <a:schemeClr val="accent6">
                    <a:lumMod val="75000"/>
                  </a:schemeClr>
                </a:solidFill>
                <a:latin typeface="Comic Sans MS" pitchFamily="66" charset="0"/>
              </a:rPr>
              <a:t> increase</a:t>
            </a:r>
            <a:r>
              <a:rPr lang="en-GB" sz="1200" b="0" smtClean="0">
                <a:solidFill>
                  <a:schemeClr val="accent6">
                    <a:lumMod val="75000"/>
                  </a:schemeClr>
                </a:solidFill>
                <a:latin typeface="Comic Sans MS" pitchFamily="66" charset="0"/>
              </a:rPr>
              <a:t> or </a:t>
            </a:r>
            <a:r>
              <a:rPr lang="en-GB" sz="1200" b="0">
                <a:solidFill>
                  <a:schemeClr val="accent6">
                    <a:lumMod val="75000"/>
                  </a:schemeClr>
                </a:solidFill>
                <a:latin typeface="Comic Sans MS" pitchFamily="66" charset="0"/>
              </a:rPr>
              <a:t>decrease the screen view so that they can see detail clearer</a:t>
            </a:r>
          </a:p>
        </p:txBody>
      </p:sp>
      <p:sp>
        <p:nvSpPr>
          <p:cNvPr id="18" name="Text Box 12"/>
          <p:cNvSpPr txBox="1">
            <a:spLocks noChangeArrowheads="1"/>
          </p:cNvSpPr>
          <p:nvPr/>
        </p:nvSpPr>
        <p:spPr bwMode="auto">
          <a:xfrm>
            <a:off x="1357290" y="1142984"/>
            <a:ext cx="7008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Zoom</a:t>
            </a:r>
          </a:p>
        </p:txBody>
      </p:sp>
      <p:grpSp>
        <p:nvGrpSpPr>
          <p:cNvPr id="20" name="Group 19"/>
          <p:cNvGrpSpPr/>
          <p:nvPr/>
        </p:nvGrpSpPr>
        <p:grpSpPr>
          <a:xfrm>
            <a:off x="428596" y="1500174"/>
            <a:ext cx="2571768" cy="2036757"/>
            <a:chOff x="714348" y="1714488"/>
            <a:chExt cx="3729038" cy="2751137"/>
          </a:xfrm>
        </p:grpSpPr>
        <p:pic>
          <p:nvPicPr>
            <p:cNvPr id="17" name="Picture 11"/>
            <p:cNvPicPr>
              <a:picLocks noChangeAspect="1" noChangeArrowheads="1"/>
            </p:cNvPicPr>
            <p:nvPr/>
          </p:nvPicPr>
          <p:blipFill>
            <a:blip r:embed="rId2"/>
            <a:srcRect/>
            <a:stretch>
              <a:fillRect/>
            </a:stretch>
          </p:blipFill>
          <p:spPr bwMode="auto">
            <a:xfrm>
              <a:off x="714348" y="1714488"/>
              <a:ext cx="3729038" cy="2751137"/>
            </a:xfrm>
            <a:prstGeom prst="rect">
              <a:avLst/>
            </a:prstGeom>
            <a:noFill/>
            <a:ln w="9525">
              <a:noFill/>
              <a:miter lim="800000"/>
              <a:headEnd/>
              <a:tailEnd/>
            </a:ln>
            <a:effectLst/>
          </p:spPr>
        </p:pic>
        <p:sp>
          <p:nvSpPr>
            <p:cNvPr id="19" name="Line 13"/>
            <p:cNvSpPr>
              <a:spLocks noChangeShapeType="1"/>
            </p:cNvSpPr>
            <p:nvPr/>
          </p:nvSpPr>
          <p:spPr bwMode="auto">
            <a:xfrm flipV="1">
              <a:off x="1850998" y="3214675"/>
              <a:ext cx="1511300" cy="647700"/>
            </a:xfrm>
            <a:prstGeom prst="line">
              <a:avLst/>
            </a:prstGeom>
            <a:noFill/>
            <a:ln w="3175">
              <a:solidFill>
                <a:schemeClr val="hlink"/>
              </a:solidFill>
              <a:round/>
              <a:headEnd/>
              <a:tailEnd type="triangle" w="med" len="med"/>
            </a:ln>
            <a:effectLst/>
          </p:spPr>
          <p:txBody>
            <a:bodyPr wrap="none" anchor="ctr"/>
            <a:lstStyle/>
            <a:p>
              <a:endParaRPr lang="en-GB"/>
            </a:p>
          </p:txBody>
        </p:sp>
      </p:grpSp>
      <p:pic>
        <p:nvPicPr>
          <p:cNvPr id="22" name="Picture 3"/>
          <p:cNvPicPr>
            <a:picLocks noChangeAspect="1" noChangeArrowheads="1"/>
          </p:cNvPicPr>
          <p:nvPr/>
        </p:nvPicPr>
        <p:blipFill>
          <a:blip r:embed="rId3"/>
          <a:srcRect/>
          <a:stretch>
            <a:fillRect/>
          </a:stretch>
        </p:blipFill>
        <p:spPr bwMode="auto">
          <a:xfrm>
            <a:off x="5786447" y="3286124"/>
            <a:ext cx="2840090" cy="2103437"/>
          </a:xfrm>
          <a:prstGeom prst="rect">
            <a:avLst/>
          </a:prstGeom>
          <a:noFill/>
          <a:ln w="9525">
            <a:noFill/>
            <a:miter lim="800000"/>
            <a:headEnd/>
            <a:tailEnd/>
          </a:ln>
          <a:effectLst/>
        </p:spPr>
      </p:pic>
      <p:pic>
        <p:nvPicPr>
          <p:cNvPr id="25" name="Picture 2"/>
          <p:cNvPicPr>
            <a:picLocks noChangeAspect="1" noChangeArrowheads="1"/>
          </p:cNvPicPr>
          <p:nvPr/>
        </p:nvPicPr>
        <p:blipFill>
          <a:blip r:embed="rId4"/>
          <a:srcRect/>
          <a:stretch>
            <a:fillRect/>
          </a:stretch>
        </p:blipFill>
        <p:spPr bwMode="auto">
          <a:xfrm>
            <a:off x="3000341" y="3264530"/>
            <a:ext cx="2824749" cy="2093299"/>
          </a:xfrm>
          <a:prstGeom prst="rect">
            <a:avLst/>
          </a:prstGeom>
          <a:noFill/>
          <a:ln w="9525">
            <a:noFill/>
            <a:miter lim="800000"/>
            <a:headEnd/>
            <a:tailEnd/>
          </a:ln>
          <a:effectLst/>
        </p:spPr>
      </p:pic>
      <p:sp>
        <p:nvSpPr>
          <p:cNvPr id="27" name="Text Box 7"/>
          <p:cNvSpPr txBox="1">
            <a:spLocks noChangeArrowheads="1"/>
          </p:cNvSpPr>
          <p:nvPr/>
        </p:nvSpPr>
        <p:spPr bwMode="auto">
          <a:xfrm>
            <a:off x="3714744" y="2928934"/>
            <a:ext cx="1643074"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Pan </a:t>
            </a:r>
            <a:r>
              <a:rPr lang="en-US" sz="1600" b="1" smtClean="0">
                <a:solidFill>
                  <a:schemeClr val="accent6">
                    <a:lumMod val="75000"/>
                  </a:schemeClr>
                </a:solidFill>
                <a:latin typeface="Comic Sans MS" pitchFamily="66" charset="0"/>
              </a:rPr>
              <a:t>(before)</a:t>
            </a:r>
            <a:endParaRPr lang="en-US" sz="1600" b="1">
              <a:solidFill>
                <a:schemeClr val="accent6">
                  <a:lumMod val="75000"/>
                </a:schemeClr>
              </a:solidFill>
              <a:latin typeface="Comic Sans MS" pitchFamily="66" charset="0"/>
            </a:endParaRPr>
          </a:p>
        </p:txBody>
      </p:sp>
      <p:sp>
        <p:nvSpPr>
          <p:cNvPr id="28" name="Text Box 8"/>
          <p:cNvSpPr txBox="1">
            <a:spLocks noChangeArrowheads="1"/>
          </p:cNvSpPr>
          <p:nvPr/>
        </p:nvSpPr>
        <p:spPr bwMode="auto">
          <a:xfrm>
            <a:off x="6465724" y="2947570"/>
            <a:ext cx="1463862"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Pan </a:t>
            </a:r>
            <a:r>
              <a:rPr lang="en-US" sz="1600" b="1" smtClean="0">
                <a:solidFill>
                  <a:schemeClr val="accent6">
                    <a:lumMod val="75000"/>
                  </a:schemeClr>
                </a:solidFill>
                <a:latin typeface="Comic Sans MS" pitchFamily="66" charset="0"/>
              </a:rPr>
              <a:t>(after)  </a:t>
            </a:r>
            <a:endParaRPr lang="en-US" sz="1600" b="1">
              <a:solidFill>
                <a:schemeClr val="accent6">
                  <a:lumMod val="75000"/>
                </a:schemeClr>
              </a:solidFill>
              <a:latin typeface="Comic Sans MS" pitchFamily="66" charset="0"/>
            </a:endParaRPr>
          </a:p>
        </p:txBody>
      </p:sp>
      <p:sp>
        <p:nvSpPr>
          <p:cNvPr id="29" name="Text Box 9"/>
          <p:cNvSpPr txBox="1">
            <a:spLocks noChangeArrowheads="1"/>
          </p:cNvSpPr>
          <p:nvPr/>
        </p:nvSpPr>
        <p:spPr bwMode="auto">
          <a:xfrm>
            <a:off x="3571868" y="5429264"/>
            <a:ext cx="5121284"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Panning around the screen allows the user to see other parts of a drawing hidden from the visible screen.  Using pan does not change the drawing </a:t>
            </a:r>
            <a:r>
              <a:rPr lang="en-GB" sz="1200" b="0" smtClean="0">
                <a:solidFill>
                  <a:schemeClr val="accent6">
                    <a:lumMod val="75000"/>
                  </a:schemeClr>
                </a:solidFill>
                <a:latin typeface="Comic Sans MS" pitchFamily="66" charset="0"/>
              </a:rPr>
              <a:t>size or scale.</a:t>
            </a:r>
            <a:endParaRPr lang="en-GB" sz="1200" b="0">
              <a:solidFill>
                <a:schemeClr val="accent6">
                  <a:lumMod val="75000"/>
                </a:schemeClr>
              </a:solidFill>
              <a:latin typeface="Comic Sans MS" pitchFamily="66" charset="0"/>
            </a:endParaRPr>
          </a:p>
        </p:txBody>
      </p:sp>
      <p:sp>
        <p:nvSpPr>
          <p:cNvPr id="13" name="Slide Number Placeholder 12"/>
          <p:cNvSpPr>
            <a:spLocks noGrp="1"/>
          </p:cNvSpPr>
          <p:nvPr>
            <p:ph type="sldNum" sz="quarter" idx="12"/>
          </p:nvPr>
        </p:nvSpPr>
        <p:spPr/>
        <p:txBody>
          <a:bodyPr/>
          <a:lstStyle/>
          <a:p>
            <a:fld id="{F083BBF0-25E7-4136-A18F-A2CFA7761E4D}" type="slidenum">
              <a:rPr lang="en-GB" smtClean="0"/>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P spid="27" grpId="0" autoUpdateAnimBg="0"/>
      <p:bldP spid="28" grpId="0" autoUpdateAnimBg="0"/>
      <p:bldP spid="2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00034" y="1785926"/>
            <a:ext cx="7000924" cy="4597409"/>
            <a:chOff x="500034" y="1785926"/>
            <a:chExt cx="7000924" cy="4597409"/>
          </a:xfrm>
        </p:grpSpPr>
        <p:pic>
          <p:nvPicPr>
            <p:cNvPr id="2" name="Picture 2"/>
            <p:cNvPicPr>
              <a:picLocks noChangeAspect="1" noChangeArrowheads="1"/>
            </p:cNvPicPr>
            <p:nvPr/>
          </p:nvPicPr>
          <p:blipFill>
            <a:blip r:embed="rId2"/>
            <a:srcRect/>
            <a:stretch>
              <a:fillRect/>
            </a:stretch>
          </p:blipFill>
          <p:spPr bwMode="auto">
            <a:xfrm>
              <a:off x="500034" y="2071678"/>
              <a:ext cx="5967842" cy="4311657"/>
            </a:xfrm>
            <a:prstGeom prst="rect">
              <a:avLst/>
            </a:prstGeom>
            <a:noFill/>
            <a:ln w="9525">
              <a:noFill/>
              <a:miter lim="800000"/>
              <a:headEnd/>
              <a:tailEnd/>
            </a:ln>
            <a:effectLst/>
          </p:spPr>
        </p:pic>
        <p:sp>
          <p:nvSpPr>
            <p:cNvPr id="9" name="Rectangle 10"/>
            <p:cNvSpPr>
              <a:spLocks noChangeArrowheads="1"/>
            </p:cNvSpPr>
            <p:nvPr/>
          </p:nvSpPr>
          <p:spPr bwMode="auto">
            <a:xfrm>
              <a:off x="4616856" y="2428868"/>
              <a:ext cx="1612616" cy="3071879"/>
            </a:xfrm>
            <a:prstGeom prst="rect">
              <a:avLst/>
            </a:prstGeom>
            <a:noFill/>
            <a:ln w="3175">
              <a:solidFill>
                <a:schemeClr val="hlink"/>
              </a:solidFill>
              <a:miter lim="800000"/>
              <a:headEnd/>
              <a:tailEnd/>
            </a:ln>
            <a:effectLst/>
          </p:spPr>
          <p:txBody>
            <a:bodyPr wrap="none" anchor="ctr"/>
            <a:lstStyle/>
            <a:p>
              <a:endParaRPr lang="en-GB"/>
            </a:p>
          </p:txBody>
        </p:sp>
        <p:sp>
          <p:nvSpPr>
            <p:cNvPr id="10" name="Line 11"/>
            <p:cNvSpPr>
              <a:spLocks noChangeShapeType="1"/>
            </p:cNvSpPr>
            <p:nvPr/>
          </p:nvSpPr>
          <p:spPr bwMode="auto">
            <a:xfrm flipH="1">
              <a:off x="6215074" y="1785926"/>
              <a:ext cx="1285884" cy="1000132"/>
            </a:xfrm>
            <a:prstGeom prst="line">
              <a:avLst/>
            </a:prstGeom>
            <a:noFill/>
            <a:ln w="3175">
              <a:solidFill>
                <a:schemeClr val="hlink"/>
              </a:solidFill>
              <a:round/>
              <a:headEnd/>
              <a:tailEnd type="triangle" w="med" len="med"/>
            </a:ln>
            <a:effectLst/>
          </p:spPr>
          <p:txBody>
            <a:bodyPr wrap="none" anchor="ctr"/>
            <a:lstStyle/>
            <a:p>
              <a:endParaRPr lang="en-GB"/>
            </a:p>
          </p:txBody>
        </p:sp>
      </p:grpSp>
      <p:sp>
        <p:nvSpPr>
          <p:cNvPr id="11" name="Text Box 13"/>
          <p:cNvSpPr txBox="1">
            <a:spLocks noChangeArrowheads="1"/>
          </p:cNvSpPr>
          <p:nvPr/>
        </p:nvSpPr>
        <p:spPr bwMode="auto">
          <a:xfrm>
            <a:off x="428596" y="1000108"/>
            <a:ext cx="6072230" cy="1015663"/>
          </a:xfrm>
          <a:prstGeom prst="rect">
            <a:avLst/>
          </a:prstGeom>
          <a:noFill/>
          <a:ln w="9525">
            <a:noFill/>
            <a:miter lim="800000"/>
            <a:headEnd/>
            <a:tailEnd/>
          </a:ln>
          <a:effectLst/>
        </p:spPr>
        <p:txBody>
          <a:bodyPr wrap="square">
            <a:spAutoFit/>
          </a:bodyPr>
          <a:lstStyle/>
          <a:p>
            <a:pPr>
              <a:spcBef>
                <a:spcPct val="50000"/>
              </a:spcBef>
            </a:pPr>
            <a:r>
              <a:rPr lang="en-GB" sz="1200" b="0" smtClean="0">
                <a:solidFill>
                  <a:schemeClr val="accent6">
                    <a:lumMod val="75000"/>
                  </a:schemeClr>
                </a:solidFill>
                <a:latin typeface="Comic Sans MS" pitchFamily="66" charset="0"/>
              </a:rPr>
              <a:t>A Library is a useful tool which allows you to store common parts that can be added to drawings as often as required.                                                               An </a:t>
            </a:r>
            <a:r>
              <a:rPr lang="en-GB" sz="1200" b="0">
                <a:solidFill>
                  <a:schemeClr val="accent6">
                    <a:lumMod val="75000"/>
                  </a:schemeClr>
                </a:solidFill>
                <a:latin typeface="Comic Sans MS" pitchFamily="66" charset="0"/>
              </a:rPr>
              <a:t>example of a simple computer library is </a:t>
            </a:r>
            <a:r>
              <a:rPr lang="en-GB" sz="1200" b="0" smtClean="0">
                <a:solidFill>
                  <a:schemeClr val="accent6">
                    <a:lumMod val="75000"/>
                  </a:schemeClr>
                </a:solidFill>
                <a:latin typeface="Comic Sans MS" pitchFamily="66" charset="0"/>
              </a:rPr>
              <a:t>shown below in relation to a floor plan.  It </a:t>
            </a:r>
            <a:r>
              <a:rPr lang="en-GB" sz="1200" smtClean="0">
                <a:solidFill>
                  <a:schemeClr val="accent6">
                    <a:lumMod val="75000"/>
                  </a:schemeClr>
                </a:solidFill>
                <a:latin typeface="Comic Sans MS" pitchFamily="66" charset="0"/>
              </a:rPr>
              <a:t>has some of the basic BSI building symbols which can selected and placed into position as many times as necessary.  </a:t>
            </a:r>
            <a:endParaRPr lang="en-GB" sz="1200" b="0">
              <a:solidFill>
                <a:schemeClr val="accent6">
                  <a:lumMod val="75000"/>
                </a:schemeClr>
              </a:solidFill>
              <a:latin typeface="Comic Sans MS" pitchFamily="66" charset="0"/>
            </a:endParaRPr>
          </a:p>
        </p:txBody>
      </p:sp>
      <p:sp>
        <p:nvSpPr>
          <p:cNvPr id="12" name="Text Box 14"/>
          <p:cNvSpPr txBox="1">
            <a:spLocks noChangeArrowheads="1"/>
          </p:cNvSpPr>
          <p:nvPr/>
        </p:nvSpPr>
        <p:spPr bwMode="auto">
          <a:xfrm>
            <a:off x="6527832" y="2786058"/>
            <a:ext cx="2330448" cy="3416320"/>
          </a:xfrm>
          <a:prstGeom prst="rect">
            <a:avLst/>
          </a:prstGeom>
          <a:noFill/>
          <a:ln w="9525">
            <a:noFill/>
            <a:miter lim="800000"/>
            <a:headEnd/>
            <a:tailEnd/>
          </a:ln>
          <a:effectLst/>
        </p:spPr>
        <p:txBody>
          <a:bodyPr wrap="square">
            <a:spAutoFit/>
          </a:bodyPr>
          <a:lstStyle/>
          <a:p>
            <a:pPr>
              <a:spcBef>
                <a:spcPct val="50000"/>
              </a:spcBef>
            </a:pPr>
            <a:r>
              <a:rPr lang="en-GB" sz="1200" b="1" dirty="0" smtClean="0">
                <a:solidFill>
                  <a:schemeClr val="accent6">
                    <a:lumMod val="75000"/>
                  </a:schemeClr>
                </a:solidFill>
                <a:latin typeface="Comic Sans MS" pitchFamily="66" charset="0"/>
              </a:rPr>
              <a:t>The Advantages:</a:t>
            </a:r>
          </a:p>
          <a:p>
            <a:pPr>
              <a:spcBef>
                <a:spcPct val="50000"/>
              </a:spcBef>
            </a:pPr>
            <a:r>
              <a:rPr lang="en-GB" sz="1200" b="0" dirty="0" smtClean="0">
                <a:solidFill>
                  <a:schemeClr val="accent6">
                    <a:lumMod val="75000"/>
                  </a:schemeClr>
                </a:solidFill>
                <a:latin typeface="Comic Sans MS" pitchFamily="66" charset="0"/>
              </a:rPr>
              <a:t>No </a:t>
            </a:r>
            <a:r>
              <a:rPr lang="en-GB" sz="1200" b="0" dirty="0">
                <a:solidFill>
                  <a:schemeClr val="accent6">
                    <a:lumMod val="75000"/>
                  </a:schemeClr>
                </a:solidFill>
                <a:latin typeface="Comic Sans MS" pitchFamily="66" charset="0"/>
              </a:rPr>
              <a:t>need to draw items </a:t>
            </a:r>
            <a:r>
              <a:rPr lang="en-GB" sz="1200" b="0" dirty="0" smtClean="0">
                <a:solidFill>
                  <a:schemeClr val="accent6">
                    <a:lumMod val="75000"/>
                  </a:schemeClr>
                </a:solidFill>
                <a:latin typeface="Comic Sans MS" pitchFamily="66" charset="0"/>
              </a:rPr>
              <a:t>         more </a:t>
            </a:r>
            <a:r>
              <a:rPr lang="en-GB" sz="1200" b="0" dirty="0">
                <a:solidFill>
                  <a:schemeClr val="accent6">
                    <a:lumMod val="75000"/>
                  </a:schemeClr>
                </a:solidFill>
                <a:latin typeface="Comic Sans MS" pitchFamily="66" charset="0"/>
              </a:rPr>
              <a:t>than </a:t>
            </a:r>
            <a:r>
              <a:rPr lang="en-GB" sz="1200" b="0" dirty="0" smtClean="0">
                <a:solidFill>
                  <a:schemeClr val="accent6">
                    <a:lumMod val="75000"/>
                  </a:schemeClr>
                </a:solidFill>
                <a:latin typeface="Comic Sans MS" pitchFamily="66" charset="0"/>
              </a:rPr>
              <a:t>once</a:t>
            </a:r>
          </a:p>
          <a:p>
            <a:pPr>
              <a:spcBef>
                <a:spcPct val="50000"/>
              </a:spcBef>
            </a:pPr>
            <a:r>
              <a:rPr lang="en-GB" sz="1200" dirty="0" smtClean="0">
                <a:solidFill>
                  <a:schemeClr val="accent6">
                    <a:lumMod val="75000"/>
                  </a:schemeClr>
                </a:solidFill>
                <a:latin typeface="Comic Sans MS" pitchFamily="66" charset="0"/>
              </a:rPr>
              <a:t>Drawings can be produced much quicker as there is no   need for any repetition</a:t>
            </a:r>
            <a:endParaRPr lang="en-GB" sz="1200" b="0" dirty="0" smtClean="0">
              <a:solidFill>
                <a:schemeClr val="accent6">
                  <a:lumMod val="75000"/>
                </a:schemeClr>
              </a:solidFill>
              <a:latin typeface="Comic Sans MS" pitchFamily="66" charset="0"/>
            </a:endParaRPr>
          </a:p>
          <a:p>
            <a:pPr>
              <a:spcBef>
                <a:spcPct val="50000"/>
              </a:spcBef>
            </a:pPr>
            <a:r>
              <a:rPr lang="en-GB" sz="1200" dirty="0" smtClean="0">
                <a:solidFill>
                  <a:schemeClr val="accent6">
                    <a:lumMod val="75000"/>
                  </a:schemeClr>
                </a:solidFill>
                <a:latin typeface="Comic Sans MS" pitchFamily="66" charset="0"/>
              </a:rPr>
              <a:t>Drawing are standardised</a:t>
            </a:r>
          </a:p>
          <a:p>
            <a:pPr>
              <a:spcBef>
                <a:spcPct val="50000"/>
              </a:spcBef>
            </a:pPr>
            <a:r>
              <a:rPr lang="en-GB" sz="1200" dirty="0" smtClean="0">
                <a:solidFill>
                  <a:schemeClr val="accent6">
                    <a:lumMod val="75000"/>
                  </a:schemeClr>
                </a:solidFill>
                <a:latin typeface="Comic Sans MS" pitchFamily="66" charset="0"/>
              </a:rPr>
              <a:t>They can hold thousands            of items</a:t>
            </a:r>
          </a:p>
          <a:p>
            <a:pPr>
              <a:spcBef>
                <a:spcPct val="50000"/>
              </a:spcBef>
            </a:pPr>
            <a:r>
              <a:rPr lang="en-GB" sz="1200" dirty="0" smtClean="0">
                <a:solidFill>
                  <a:schemeClr val="accent6">
                    <a:lumMod val="75000"/>
                  </a:schemeClr>
                </a:solidFill>
                <a:latin typeface="Comic Sans MS" pitchFamily="66" charset="0"/>
              </a:rPr>
              <a:t>Additional items can be  added at any time</a:t>
            </a:r>
          </a:p>
          <a:p>
            <a:pPr>
              <a:spcBef>
                <a:spcPct val="50000"/>
              </a:spcBef>
            </a:pPr>
            <a:r>
              <a:rPr lang="en-GB" sz="1200" dirty="0" smtClean="0">
                <a:solidFill>
                  <a:schemeClr val="accent6">
                    <a:lumMod val="75000"/>
                  </a:schemeClr>
                </a:solidFill>
                <a:latin typeface="Comic Sans MS" pitchFamily="66" charset="0"/>
              </a:rPr>
              <a:t>Drawing are stored to their real size and scaled to suit the drawing when retrieved from the library</a:t>
            </a:r>
            <a:endParaRPr lang="en-GB" sz="1200" b="0" dirty="0">
              <a:solidFill>
                <a:schemeClr val="accent6">
                  <a:lumMod val="75000"/>
                </a:schemeClr>
              </a:solidFill>
              <a:latin typeface="Comic Sans MS" pitchFamily="66" charset="0"/>
            </a:endParaRPr>
          </a:p>
        </p:txBody>
      </p:sp>
      <p:sp>
        <p:nvSpPr>
          <p:cNvPr id="17" name="TextBox 16"/>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Library</a:t>
            </a:r>
            <a:endParaRPr lang="en-GB" sz="2800" b="1" u="sng">
              <a:solidFill>
                <a:schemeClr val="accent1"/>
              </a:solidFill>
              <a:latin typeface="Comic Sans MS" pitchFamily="66" charset="0"/>
            </a:endParaRPr>
          </a:p>
        </p:txBody>
      </p:sp>
      <p:grpSp>
        <p:nvGrpSpPr>
          <p:cNvPr id="20" name="Group 19"/>
          <p:cNvGrpSpPr/>
          <p:nvPr/>
        </p:nvGrpSpPr>
        <p:grpSpPr>
          <a:xfrm>
            <a:off x="6786578" y="1714488"/>
            <a:ext cx="1285884" cy="357190"/>
            <a:chOff x="6786578" y="1643050"/>
            <a:chExt cx="1285884" cy="357190"/>
          </a:xfrm>
        </p:grpSpPr>
        <p:sp>
          <p:nvSpPr>
            <p:cNvPr id="19" name="Rounded Rectangle 18"/>
            <p:cNvSpPr/>
            <p:nvPr/>
          </p:nvSpPr>
          <p:spPr>
            <a:xfrm>
              <a:off x="6786578" y="1643050"/>
              <a:ext cx="1285884" cy="35719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4"/>
            <p:cNvSpPr txBox="1">
              <a:spLocks noChangeArrowheads="1"/>
            </p:cNvSpPr>
            <p:nvPr/>
          </p:nvSpPr>
          <p:spPr bwMode="auto">
            <a:xfrm>
              <a:off x="6786578" y="1714488"/>
              <a:ext cx="1285884" cy="285752"/>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Library parts</a:t>
              </a:r>
            </a:p>
          </p:txBody>
        </p:sp>
      </p:grpSp>
      <p:sp>
        <p:nvSpPr>
          <p:cNvPr id="21" name="Slide Number Placeholder 20"/>
          <p:cNvSpPr>
            <a:spLocks noGrp="1"/>
          </p:cNvSpPr>
          <p:nvPr>
            <p:ph type="sldNum" sz="quarter" idx="12"/>
          </p:nvPr>
        </p:nvSpPr>
        <p:spPr/>
        <p:txBody>
          <a:bodyPr/>
          <a:lstStyle/>
          <a:p>
            <a:fld id="{F083BBF0-25E7-4136-A18F-A2CFA7761E4D}" type="slidenum">
              <a:rPr lang="en-GB" smtClean="0"/>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12" name="Text Box 8"/>
          <p:cNvSpPr txBox="1">
            <a:spLocks noChangeArrowheads="1"/>
          </p:cNvSpPr>
          <p:nvPr/>
        </p:nvSpPr>
        <p:spPr bwMode="auto">
          <a:xfrm>
            <a:off x="428596" y="1000108"/>
            <a:ext cx="8286808" cy="1200329"/>
          </a:xfrm>
          <a:prstGeom prst="rect">
            <a:avLst/>
          </a:prstGeom>
          <a:noFill/>
          <a:ln w="9525">
            <a:noFill/>
            <a:miter lim="800000"/>
            <a:headEnd/>
            <a:tailEnd/>
          </a:ln>
          <a:effectLst/>
        </p:spPr>
        <p:txBody>
          <a:bodyPr wrap="square">
            <a:spAutoFit/>
          </a:bodyPr>
          <a:lstStyle/>
          <a:p>
            <a:pPr>
              <a:spcBef>
                <a:spcPct val="50000"/>
              </a:spcBef>
            </a:pPr>
            <a:r>
              <a:rPr lang="en-GB" sz="1200" b="0" smtClean="0">
                <a:solidFill>
                  <a:schemeClr val="accent6">
                    <a:lumMod val="75000"/>
                  </a:schemeClr>
                </a:solidFill>
                <a:latin typeface="Comic Sans MS" pitchFamily="66" charset="0"/>
              </a:rPr>
              <a:t>Layers are extremely useful when helping to </a:t>
            </a:r>
            <a:r>
              <a:rPr lang="en-GB" sz="1200" smtClean="0">
                <a:solidFill>
                  <a:schemeClr val="accent6">
                    <a:lumMod val="75000"/>
                  </a:schemeClr>
                </a:solidFill>
                <a:latin typeface="Comic Sans MS" pitchFamily="66" charset="0"/>
              </a:rPr>
              <a:t>organize your drawings</a:t>
            </a:r>
            <a:r>
              <a:rPr lang="en-GB" sz="1200" smtClean="0"/>
              <a:t>.                                                            </a:t>
            </a:r>
            <a:r>
              <a:rPr lang="en-GB" sz="1200" smtClean="0">
                <a:solidFill>
                  <a:schemeClr val="accent6">
                    <a:lumMod val="75000"/>
                  </a:schemeClr>
                </a:solidFill>
                <a:latin typeface="Comic Sans MS" pitchFamily="66" charset="0"/>
              </a:rPr>
              <a:t>Imagine a large project for a high-rise tower of flats. The designers would have to create layers to display building, electrical, plumbing and landscape information etc.  Having all of this information on one drawing would make it difficult to read and understand. By using layers, it would  allow us to control the drawing and turn off some of this information (by removing the visibility of the layer) when they are not required, therefore, viewing only the information you need. This is one reason why layers are essential. </a:t>
            </a:r>
            <a:endParaRPr lang="en-GB" sz="1200" b="0" smtClean="0">
              <a:solidFill>
                <a:schemeClr val="accent6">
                  <a:lumMod val="75000"/>
                </a:schemeClr>
              </a:solidFill>
              <a:latin typeface="Comic Sans MS" pitchFamily="66" charset="0"/>
            </a:endParaRPr>
          </a:p>
        </p:txBody>
      </p:sp>
      <p:sp>
        <p:nvSpPr>
          <p:cNvPr id="11" name="TextBox 10"/>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Layers</a:t>
            </a:r>
            <a:endParaRPr lang="en-GB" sz="2800" b="1" u="sng">
              <a:solidFill>
                <a:schemeClr val="accent1"/>
              </a:solidFill>
              <a:latin typeface="Comic Sans MS" pitchFamily="66" charset="0"/>
            </a:endParaRPr>
          </a:p>
        </p:txBody>
      </p:sp>
      <p:sp>
        <p:nvSpPr>
          <p:cNvPr id="6" name="Text Box 8"/>
          <p:cNvSpPr txBox="1">
            <a:spLocks noChangeArrowheads="1"/>
          </p:cNvSpPr>
          <p:nvPr/>
        </p:nvSpPr>
        <p:spPr bwMode="auto">
          <a:xfrm>
            <a:off x="428596" y="2221894"/>
            <a:ext cx="2428892" cy="2492990"/>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rPr>
              <a:t>Another example may be to cross the language barrier. By having a drawing on one layer, then creating a range of layers for text and dimensions in different languages. This saves international companies a great deal of time and effort as the same drawing doesn’t need to be repeated for each language.</a:t>
            </a:r>
          </a:p>
          <a:p>
            <a:pPr>
              <a:spcBef>
                <a:spcPct val="50000"/>
              </a:spcBef>
            </a:pPr>
            <a:endParaRPr lang="en-GB" sz="1200" b="0" smtClean="0">
              <a:solidFill>
                <a:schemeClr val="accent6">
                  <a:lumMod val="75000"/>
                </a:schemeClr>
              </a:solidFill>
              <a:latin typeface="Comic Sans MS" pitchFamily="66" charset="0"/>
            </a:endParaRPr>
          </a:p>
          <a:p>
            <a:pPr>
              <a:spcBef>
                <a:spcPct val="50000"/>
              </a:spcBef>
            </a:pPr>
            <a:endParaRPr lang="en-GB" sz="1200" b="0" smtClean="0">
              <a:solidFill>
                <a:schemeClr val="accent6">
                  <a:lumMod val="75000"/>
                </a:schemeClr>
              </a:solidFill>
              <a:latin typeface="Comic Sans MS" pitchFamily="66" charset="0"/>
            </a:endParaRPr>
          </a:p>
        </p:txBody>
      </p:sp>
      <p:pic>
        <p:nvPicPr>
          <p:cNvPr id="23554" name="Picture 2" descr="http://www.kxcad.net/progesoft/ProgeSOFT_IntelliCAD/Art/ca_layers1.gif"/>
          <p:cNvPicPr>
            <a:picLocks noChangeAspect="1" noChangeArrowheads="1"/>
          </p:cNvPicPr>
          <p:nvPr/>
        </p:nvPicPr>
        <p:blipFill>
          <a:blip r:embed="rId2"/>
          <a:srcRect/>
          <a:stretch>
            <a:fillRect/>
          </a:stretch>
        </p:blipFill>
        <p:spPr bwMode="auto">
          <a:xfrm>
            <a:off x="3643306" y="2500306"/>
            <a:ext cx="4857784" cy="3536938"/>
          </a:xfrm>
          <a:prstGeom prst="rect">
            <a:avLst/>
          </a:prstGeom>
          <a:noFill/>
        </p:spPr>
      </p:pic>
      <p:sp>
        <p:nvSpPr>
          <p:cNvPr id="7" name="Slide Number Placeholder 6"/>
          <p:cNvSpPr>
            <a:spLocks noGrp="1"/>
          </p:cNvSpPr>
          <p:nvPr>
            <p:ph type="sldNum" sz="quarter" idx="12"/>
          </p:nvPr>
        </p:nvSpPr>
        <p:spPr/>
        <p:txBody>
          <a:bodyPr/>
          <a:lstStyle/>
          <a:p>
            <a:fld id="{F083BBF0-25E7-4136-A18F-A2CFA7761E4D}" type="slidenum">
              <a:rPr lang="en-GB" smtClean="0"/>
              <a:pPr/>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additive="base">
                                        <p:cTn id="7" dur="500" fill="hold"/>
                                        <p:tgtEl>
                                          <p:spTgt spid="47112"/>
                                        </p:tgtEl>
                                        <p:attrNameLst>
                                          <p:attrName>ppt_x</p:attrName>
                                        </p:attrNameLst>
                                      </p:cBhvr>
                                      <p:tavLst>
                                        <p:tav tm="0">
                                          <p:val>
                                            <p:strVal val="1+#ppt_w/2"/>
                                          </p:val>
                                        </p:tav>
                                        <p:tav tm="100000">
                                          <p:val>
                                            <p:strVal val="#ppt_x"/>
                                          </p:val>
                                        </p:tav>
                                      </p:tavLst>
                                    </p:anim>
                                    <p:anim calcmode="lin" valueType="num">
                                      <p:cBhvr additive="base">
                                        <p:cTn id="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Exercise 2</a:t>
            </a:r>
            <a:endParaRPr lang="en-GB" sz="2800" b="1" u="sng">
              <a:solidFill>
                <a:schemeClr val="accent1"/>
              </a:solidFill>
              <a:latin typeface="Comic Sans MS" pitchFamily="66" charset="0"/>
            </a:endParaRPr>
          </a:p>
        </p:txBody>
      </p:sp>
      <p:sp>
        <p:nvSpPr>
          <p:cNvPr id="4" name="Text Box 12"/>
          <p:cNvSpPr txBox="1">
            <a:spLocks noChangeArrowheads="1"/>
          </p:cNvSpPr>
          <p:nvPr/>
        </p:nvSpPr>
        <p:spPr bwMode="auto">
          <a:xfrm>
            <a:off x="500034" y="928670"/>
            <a:ext cx="7929618" cy="830997"/>
          </a:xfrm>
          <a:prstGeom prst="rect">
            <a:avLst/>
          </a:prstGeom>
          <a:noFill/>
          <a:ln w="9525">
            <a:noFill/>
            <a:miter lim="800000"/>
            <a:headEnd/>
            <a:tailEnd/>
          </a:ln>
          <a:effectLst/>
        </p:spPr>
        <p:txBody>
          <a:bodyPr wrap="square">
            <a:spAutoFit/>
          </a:bodyPr>
          <a:lstStyle/>
          <a:p>
            <a:pPr marL="266700" indent="-266700"/>
            <a:r>
              <a:rPr lang="en-US" sz="1200" dirty="0" smtClean="0">
                <a:solidFill>
                  <a:schemeClr val="accent6">
                    <a:lumMod val="75000"/>
                  </a:schemeClr>
                </a:solidFill>
                <a:latin typeface="Comic Sans MS" pitchFamily="66" charset="0"/>
              </a:rPr>
              <a:t>The use of CAD systems is now well established in many industries that use graphics.</a:t>
            </a:r>
          </a:p>
          <a:p>
            <a:pPr marL="266700" indent="-266700"/>
            <a:endParaRPr lang="en-US" sz="1200" dirty="0" smtClean="0">
              <a:solidFill>
                <a:schemeClr val="accent6">
                  <a:lumMod val="75000"/>
                </a:schemeClr>
              </a:solidFill>
              <a:latin typeface="Comic Sans MS" pitchFamily="66" charset="0"/>
            </a:endParaRPr>
          </a:p>
          <a:p>
            <a:pPr marL="266700" indent="-266700"/>
            <a:r>
              <a:rPr lang="en-US" sz="1200" dirty="0" smtClean="0">
                <a:solidFill>
                  <a:schemeClr val="accent6">
                    <a:lumMod val="75000"/>
                  </a:schemeClr>
                </a:solidFill>
                <a:latin typeface="Comic Sans MS" pitchFamily="66" charset="0"/>
              </a:rPr>
              <a:t>a)	Look at the features shown in </a:t>
            </a:r>
            <a:r>
              <a:rPr lang="en-US" sz="1200" b="1" dirty="0" smtClean="0">
                <a:solidFill>
                  <a:schemeClr val="accent6">
                    <a:lumMod val="75000"/>
                  </a:schemeClr>
                </a:solidFill>
                <a:latin typeface="Comic Sans MS" pitchFamily="66" charset="0"/>
              </a:rPr>
              <a:t>Box A </a:t>
            </a:r>
            <a:r>
              <a:rPr lang="en-US" sz="1200" dirty="0" smtClean="0">
                <a:solidFill>
                  <a:schemeClr val="accent6">
                    <a:lumMod val="75000"/>
                  </a:schemeClr>
                </a:solidFill>
                <a:latin typeface="Comic Sans MS" pitchFamily="66" charset="0"/>
              </a:rPr>
              <a:t>and,  in the space provided,  state the single CAD command that could be used to change the feature to what is shown in </a:t>
            </a:r>
            <a:r>
              <a:rPr lang="en-US" sz="1200" b="1" dirty="0" smtClean="0">
                <a:solidFill>
                  <a:schemeClr val="accent6">
                    <a:lumMod val="75000"/>
                  </a:schemeClr>
                </a:solidFill>
                <a:latin typeface="Comic Sans MS" pitchFamily="66" charset="0"/>
              </a:rPr>
              <a:t>Box B</a:t>
            </a:r>
            <a:r>
              <a:rPr lang="en-US" sz="1200" dirty="0" smtClean="0">
                <a:solidFill>
                  <a:schemeClr val="accent6">
                    <a:lumMod val="75000"/>
                  </a:schemeClr>
                </a:solidFill>
                <a:latin typeface="Comic Sans MS" pitchFamily="66" charset="0"/>
              </a:rPr>
              <a:t>.			    (6)</a:t>
            </a:r>
          </a:p>
        </p:txBody>
      </p:sp>
      <p:grpSp>
        <p:nvGrpSpPr>
          <p:cNvPr id="40" name="Group 39"/>
          <p:cNvGrpSpPr/>
          <p:nvPr/>
        </p:nvGrpSpPr>
        <p:grpSpPr>
          <a:xfrm>
            <a:off x="857224" y="1857364"/>
            <a:ext cx="2286016" cy="2794642"/>
            <a:chOff x="500034" y="2071678"/>
            <a:chExt cx="2286016" cy="2857520"/>
          </a:xfrm>
        </p:grpSpPr>
        <p:pic>
          <p:nvPicPr>
            <p:cNvPr id="17410" name="Picture 2"/>
            <p:cNvPicPr>
              <a:picLocks noChangeAspect="1" noChangeArrowheads="1"/>
            </p:cNvPicPr>
            <p:nvPr/>
          </p:nvPicPr>
          <p:blipFill>
            <a:blip r:embed="rId2">
              <a:clrChange>
                <a:clrFrom>
                  <a:srgbClr val="FFFFFF"/>
                </a:clrFrom>
                <a:clrTo>
                  <a:srgbClr val="FFFFFF">
                    <a:alpha val="0"/>
                  </a:srgbClr>
                </a:clrTo>
              </a:clrChange>
            </a:blip>
            <a:srcRect r="89922" b="64912"/>
            <a:stretch>
              <a:fillRect/>
            </a:stretch>
          </p:blipFill>
          <p:spPr bwMode="auto">
            <a:xfrm>
              <a:off x="500034" y="2214554"/>
              <a:ext cx="928694" cy="928694"/>
            </a:xfrm>
            <a:prstGeom prst="rect">
              <a:avLst/>
            </a:prstGeom>
            <a:noFill/>
            <a:ln w="9525">
              <a:noFill/>
              <a:miter lim="800000"/>
              <a:headEnd/>
              <a:tailEnd/>
            </a:ln>
            <a:effectLst/>
          </p:spPr>
        </p:pic>
        <p:pic>
          <p:nvPicPr>
            <p:cNvPr id="6" name="Picture 2"/>
            <p:cNvPicPr>
              <a:picLocks noChangeAspect="1" noChangeArrowheads="1"/>
            </p:cNvPicPr>
            <p:nvPr/>
          </p:nvPicPr>
          <p:blipFill>
            <a:blip r:embed="rId2">
              <a:clrChange>
                <a:clrFrom>
                  <a:srgbClr val="FFFFFF"/>
                </a:clrFrom>
                <a:clrTo>
                  <a:srgbClr val="FFFFFF">
                    <a:alpha val="0"/>
                  </a:srgbClr>
                </a:clrTo>
              </a:clrChange>
            </a:blip>
            <a:srcRect l="18605" r="71318" b="64912"/>
            <a:stretch>
              <a:fillRect/>
            </a:stretch>
          </p:blipFill>
          <p:spPr bwMode="auto">
            <a:xfrm>
              <a:off x="1785918" y="2214554"/>
              <a:ext cx="928694" cy="928694"/>
            </a:xfrm>
            <a:prstGeom prst="rect">
              <a:avLst/>
            </a:prstGeom>
            <a:noFill/>
            <a:ln w="9525">
              <a:noFill/>
              <a:miter lim="800000"/>
              <a:headEnd/>
              <a:tailEnd/>
            </a:ln>
            <a:effectLst/>
          </p:spPr>
        </p:pic>
        <p:pic>
          <p:nvPicPr>
            <p:cNvPr id="11" name="Picture 2"/>
            <p:cNvPicPr>
              <a:picLocks noChangeAspect="1" noChangeArrowheads="1"/>
            </p:cNvPicPr>
            <p:nvPr/>
          </p:nvPicPr>
          <p:blipFill>
            <a:blip r:embed="rId2">
              <a:clrChange>
                <a:clrFrom>
                  <a:srgbClr val="FFFFFF"/>
                </a:clrFrom>
                <a:clrTo>
                  <a:srgbClr val="FFFFFF">
                    <a:alpha val="0"/>
                  </a:srgbClr>
                </a:clrTo>
              </a:clrChange>
            </a:blip>
            <a:srcRect t="51283" r="89922" b="16328"/>
            <a:stretch>
              <a:fillRect/>
            </a:stretch>
          </p:blipFill>
          <p:spPr bwMode="auto">
            <a:xfrm>
              <a:off x="500034" y="3714752"/>
              <a:ext cx="928694" cy="85725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clrChange>
                <a:clrFrom>
                  <a:srgbClr val="FFFFFF"/>
                </a:clrFrom>
                <a:clrTo>
                  <a:srgbClr val="FFFFFF">
                    <a:alpha val="0"/>
                  </a:srgbClr>
                </a:clrTo>
              </a:clrChange>
            </a:blip>
            <a:srcRect l="18605" t="51283" r="71318" b="16328"/>
            <a:stretch>
              <a:fillRect/>
            </a:stretch>
          </p:blipFill>
          <p:spPr bwMode="auto">
            <a:xfrm>
              <a:off x="1785918" y="3714752"/>
              <a:ext cx="928694" cy="857256"/>
            </a:xfrm>
            <a:prstGeom prst="rect">
              <a:avLst/>
            </a:prstGeom>
            <a:noFill/>
            <a:ln w="9525">
              <a:noFill/>
              <a:miter lim="800000"/>
              <a:headEnd/>
              <a:tailEnd/>
            </a:ln>
            <a:effectLst/>
          </p:spPr>
        </p:pic>
        <p:sp>
          <p:nvSpPr>
            <p:cNvPr id="17" name="TextBox 16"/>
            <p:cNvSpPr txBox="1"/>
            <p:nvPr/>
          </p:nvSpPr>
          <p:spPr>
            <a:xfrm>
              <a:off x="714348"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18" name="TextBox 17"/>
            <p:cNvSpPr txBox="1"/>
            <p:nvPr/>
          </p:nvSpPr>
          <p:spPr>
            <a:xfrm>
              <a:off x="714348"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3" name="TextBox 22"/>
            <p:cNvSpPr txBox="1"/>
            <p:nvPr/>
          </p:nvSpPr>
          <p:spPr>
            <a:xfrm>
              <a:off x="2000232"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5" name="TextBox 24"/>
            <p:cNvSpPr txBox="1"/>
            <p:nvPr/>
          </p:nvSpPr>
          <p:spPr>
            <a:xfrm>
              <a:off x="2000232"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9" name="Right Arrow 28"/>
            <p:cNvSpPr/>
            <p:nvPr/>
          </p:nvSpPr>
          <p:spPr>
            <a:xfrm>
              <a:off x="1500166"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a:off x="1500166"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Box 12"/>
            <p:cNvSpPr txBox="1">
              <a:spLocks noChangeArrowheads="1"/>
            </p:cNvSpPr>
            <p:nvPr/>
          </p:nvSpPr>
          <p:spPr bwMode="auto">
            <a:xfrm>
              <a:off x="571472" y="465219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39" name="Text Box 12"/>
            <p:cNvSpPr txBox="1">
              <a:spLocks noChangeArrowheads="1"/>
            </p:cNvSpPr>
            <p:nvPr/>
          </p:nvSpPr>
          <p:spPr bwMode="auto">
            <a:xfrm>
              <a:off x="571472" y="322343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grpSp>
        <p:nvGrpSpPr>
          <p:cNvPr id="45" name="Group 44"/>
          <p:cNvGrpSpPr/>
          <p:nvPr/>
        </p:nvGrpSpPr>
        <p:grpSpPr>
          <a:xfrm>
            <a:off x="3643306" y="1857365"/>
            <a:ext cx="2214578" cy="2786082"/>
            <a:chOff x="3500430" y="2071678"/>
            <a:chExt cx="2214578" cy="2848767"/>
          </a:xfrm>
        </p:grpSpPr>
        <p:pic>
          <p:nvPicPr>
            <p:cNvPr id="7" name="Picture 2"/>
            <p:cNvPicPr>
              <a:picLocks noChangeAspect="1" noChangeArrowheads="1"/>
            </p:cNvPicPr>
            <p:nvPr/>
          </p:nvPicPr>
          <p:blipFill>
            <a:blip r:embed="rId2">
              <a:clrChange>
                <a:clrFrom>
                  <a:srgbClr val="FFFFFF"/>
                </a:clrFrom>
                <a:clrTo>
                  <a:srgbClr val="FFFFFF">
                    <a:alpha val="0"/>
                  </a:srgbClr>
                </a:clrTo>
              </a:clrChange>
            </a:blip>
            <a:srcRect l="35659" r="54264" b="64912"/>
            <a:stretch>
              <a:fillRect/>
            </a:stretch>
          </p:blipFill>
          <p:spPr bwMode="auto">
            <a:xfrm>
              <a:off x="3500430" y="2214554"/>
              <a:ext cx="928694" cy="928694"/>
            </a:xfrm>
            <a:prstGeom prst="rect">
              <a:avLst/>
            </a:prstGeom>
            <a:noFill/>
            <a:ln w="9525">
              <a:noFill/>
              <a:miter lim="800000"/>
              <a:headEnd/>
              <a:tailEnd/>
            </a:ln>
            <a:effectLst/>
          </p:spPr>
        </p:pic>
        <p:pic>
          <p:nvPicPr>
            <p:cNvPr id="8" name="Picture 2"/>
            <p:cNvPicPr>
              <a:picLocks noChangeAspect="1" noChangeArrowheads="1"/>
            </p:cNvPicPr>
            <p:nvPr/>
          </p:nvPicPr>
          <p:blipFill>
            <a:blip r:embed="rId2">
              <a:clrChange>
                <a:clrFrom>
                  <a:srgbClr val="FFFFFF"/>
                </a:clrFrom>
                <a:clrTo>
                  <a:srgbClr val="FFFFFF">
                    <a:alpha val="0"/>
                  </a:srgbClr>
                </a:clrTo>
              </a:clrChange>
            </a:blip>
            <a:srcRect l="54263" r="35659" b="64912"/>
            <a:stretch>
              <a:fillRect/>
            </a:stretch>
          </p:blipFill>
          <p:spPr bwMode="auto">
            <a:xfrm>
              <a:off x="4786314" y="2214554"/>
              <a:ext cx="928694" cy="928694"/>
            </a:xfrm>
            <a:prstGeom prst="rect">
              <a:avLst/>
            </a:prstGeom>
            <a:noFill/>
            <a:ln w="9525">
              <a:noFill/>
              <a:miter lim="800000"/>
              <a:headEnd/>
              <a:tailEnd/>
            </a:ln>
            <a:effectLst/>
          </p:spPr>
        </p:pic>
        <p:pic>
          <p:nvPicPr>
            <p:cNvPr id="13" name="Picture 2"/>
            <p:cNvPicPr>
              <a:picLocks noChangeAspect="1" noChangeArrowheads="1"/>
            </p:cNvPicPr>
            <p:nvPr/>
          </p:nvPicPr>
          <p:blipFill>
            <a:blip r:embed="rId2">
              <a:clrChange>
                <a:clrFrom>
                  <a:srgbClr val="FFFFFF"/>
                </a:clrFrom>
                <a:clrTo>
                  <a:srgbClr val="FFFFFF">
                    <a:alpha val="0"/>
                  </a:srgbClr>
                </a:clrTo>
              </a:clrChange>
            </a:blip>
            <a:srcRect l="35659" t="51283" r="54264" b="16328"/>
            <a:stretch>
              <a:fillRect/>
            </a:stretch>
          </p:blipFill>
          <p:spPr bwMode="auto">
            <a:xfrm>
              <a:off x="3500430" y="3714752"/>
              <a:ext cx="928694" cy="857256"/>
            </a:xfrm>
            <a:prstGeom prst="rect">
              <a:avLst/>
            </a:prstGeom>
            <a:noFill/>
            <a:ln w="9525">
              <a:noFill/>
              <a:miter lim="800000"/>
              <a:headEnd/>
              <a:tailEnd/>
            </a:ln>
            <a:effectLst/>
          </p:spPr>
        </p:pic>
        <p:pic>
          <p:nvPicPr>
            <p:cNvPr id="14" name="Picture 2"/>
            <p:cNvPicPr>
              <a:picLocks noChangeAspect="1" noChangeArrowheads="1"/>
            </p:cNvPicPr>
            <p:nvPr/>
          </p:nvPicPr>
          <p:blipFill>
            <a:blip r:embed="rId2">
              <a:clrChange>
                <a:clrFrom>
                  <a:srgbClr val="FFFFFF"/>
                </a:clrFrom>
                <a:clrTo>
                  <a:srgbClr val="FFFFFF">
                    <a:alpha val="0"/>
                  </a:srgbClr>
                </a:clrTo>
              </a:clrChange>
            </a:blip>
            <a:srcRect l="54263" t="51283" r="35659" b="16328"/>
            <a:stretch>
              <a:fillRect/>
            </a:stretch>
          </p:blipFill>
          <p:spPr bwMode="auto">
            <a:xfrm>
              <a:off x="4786314" y="3714752"/>
              <a:ext cx="928694" cy="857256"/>
            </a:xfrm>
            <a:prstGeom prst="rect">
              <a:avLst/>
            </a:prstGeom>
            <a:noFill/>
            <a:ln w="9525">
              <a:noFill/>
              <a:miter lim="800000"/>
              <a:headEnd/>
              <a:tailEnd/>
            </a:ln>
            <a:effectLst/>
          </p:spPr>
        </p:pic>
        <p:sp>
          <p:nvSpPr>
            <p:cNvPr id="19" name="TextBox 18"/>
            <p:cNvSpPr txBox="1"/>
            <p:nvPr/>
          </p:nvSpPr>
          <p:spPr>
            <a:xfrm>
              <a:off x="3643306"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0" name="TextBox 19"/>
            <p:cNvSpPr txBox="1"/>
            <p:nvPr/>
          </p:nvSpPr>
          <p:spPr>
            <a:xfrm>
              <a:off x="3643306"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4" name="TextBox 23"/>
            <p:cNvSpPr txBox="1"/>
            <p:nvPr/>
          </p:nvSpPr>
          <p:spPr>
            <a:xfrm>
              <a:off x="4929190"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6" name="TextBox 25"/>
            <p:cNvSpPr txBox="1"/>
            <p:nvPr/>
          </p:nvSpPr>
          <p:spPr>
            <a:xfrm>
              <a:off x="4929190"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31" name="Right Arrow 30"/>
            <p:cNvSpPr/>
            <p:nvPr/>
          </p:nvSpPr>
          <p:spPr>
            <a:xfrm>
              <a:off x="4429124"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a:off x="4429124"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Box 12"/>
            <p:cNvSpPr txBox="1">
              <a:spLocks noChangeArrowheads="1"/>
            </p:cNvSpPr>
            <p:nvPr/>
          </p:nvSpPr>
          <p:spPr bwMode="auto">
            <a:xfrm>
              <a:off x="3571868" y="321468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43" name="Text Box 12"/>
            <p:cNvSpPr txBox="1">
              <a:spLocks noChangeArrowheads="1"/>
            </p:cNvSpPr>
            <p:nvPr/>
          </p:nvSpPr>
          <p:spPr bwMode="auto">
            <a:xfrm>
              <a:off x="3571868" y="464344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grpSp>
        <p:nvGrpSpPr>
          <p:cNvPr id="46" name="Group 45"/>
          <p:cNvGrpSpPr/>
          <p:nvPr/>
        </p:nvGrpSpPr>
        <p:grpSpPr>
          <a:xfrm>
            <a:off x="6357950" y="1857365"/>
            <a:ext cx="2286016" cy="2786082"/>
            <a:chOff x="6357950" y="2071678"/>
            <a:chExt cx="2286016" cy="2848767"/>
          </a:xfrm>
        </p:grpSpPr>
        <p:pic>
          <p:nvPicPr>
            <p:cNvPr id="9" name="Picture 2"/>
            <p:cNvPicPr>
              <a:picLocks noChangeAspect="1" noChangeArrowheads="1"/>
            </p:cNvPicPr>
            <p:nvPr/>
          </p:nvPicPr>
          <p:blipFill>
            <a:blip r:embed="rId2">
              <a:clrChange>
                <a:clrFrom>
                  <a:srgbClr val="FFFFFF"/>
                </a:clrFrom>
                <a:clrTo>
                  <a:srgbClr val="FFFFFF">
                    <a:alpha val="0"/>
                  </a:srgbClr>
                </a:clrTo>
              </a:clrChange>
            </a:blip>
            <a:srcRect l="70542" r="19380" b="64912"/>
            <a:stretch>
              <a:fillRect/>
            </a:stretch>
          </p:blipFill>
          <p:spPr bwMode="auto">
            <a:xfrm>
              <a:off x="6357950" y="2214554"/>
              <a:ext cx="928694" cy="92869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clrChange>
                <a:clrFrom>
                  <a:srgbClr val="FFFFFF"/>
                </a:clrFrom>
                <a:clrTo>
                  <a:srgbClr val="FFFFFF">
                    <a:alpha val="0"/>
                  </a:srgbClr>
                </a:clrTo>
              </a:clrChange>
            </a:blip>
            <a:srcRect l="89147" b="64912"/>
            <a:stretch>
              <a:fillRect/>
            </a:stretch>
          </p:blipFill>
          <p:spPr bwMode="auto">
            <a:xfrm>
              <a:off x="7643834" y="2214554"/>
              <a:ext cx="1000132" cy="928694"/>
            </a:xfrm>
            <a:prstGeom prst="rect">
              <a:avLst/>
            </a:prstGeom>
            <a:noFill/>
            <a:ln w="9525">
              <a:noFill/>
              <a:miter lim="800000"/>
              <a:headEnd/>
              <a:tailEnd/>
            </a:ln>
            <a:effectLst/>
          </p:spPr>
        </p:pic>
        <p:pic>
          <p:nvPicPr>
            <p:cNvPr id="15" name="Picture 2"/>
            <p:cNvPicPr>
              <a:picLocks noChangeAspect="1" noChangeArrowheads="1"/>
            </p:cNvPicPr>
            <p:nvPr/>
          </p:nvPicPr>
          <p:blipFill>
            <a:blip r:embed="rId2">
              <a:clrChange>
                <a:clrFrom>
                  <a:srgbClr val="FFFFFF"/>
                </a:clrFrom>
                <a:clrTo>
                  <a:srgbClr val="FFFFFF">
                    <a:alpha val="0"/>
                  </a:srgbClr>
                </a:clrTo>
              </a:clrChange>
            </a:blip>
            <a:srcRect l="70542" t="51283" r="19380" b="16328"/>
            <a:stretch>
              <a:fillRect/>
            </a:stretch>
          </p:blipFill>
          <p:spPr bwMode="auto">
            <a:xfrm>
              <a:off x="6357950" y="3714752"/>
              <a:ext cx="928694" cy="857256"/>
            </a:xfrm>
            <a:prstGeom prst="rect">
              <a:avLst/>
            </a:prstGeom>
            <a:noFill/>
            <a:ln w="9525">
              <a:noFill/>
              <a:miter lim="800000"/>
              <a:headEnd/>
              <a:tailEnd/>
            </a:ln>
            <a:effectLst/>
          </p:spPr>
        </p:pic>
        <p:pic>
          <p:nvPicPr>
            <p:cNvPr id="16" name="Picture 2"/>
            <p:cNvPicPr>
              <a:picLocks noChangeAspect="1" noChangeArrowheads="1"/>
            </p:cNvPicPr>
            <p:nvPr/>
          </p:nvPicPr>
          <p:blipFill>
            <a:blip r:embed="rId2">
              <a:clrChange>
                <a:clrFrom>
                  <a:srgbClr val="FFFFFF"/>
                </a:clrFrom>
                <a:clrTo>
                  <a:srgbClr val="FFFFFF">
                    <a:alpha val="0"/>
                  </a:srgbClr>
                </a:clrTo>
              </a:clrChange>
            </a:blip>
            <a:srcRect l="89147" t="51283" b="16328"/>
            <a:stretch>
              <a:fillRect/>
            </a:stretch>
          </p:blipFill>
          <p:spPr bwMode="auto">
            <a:xfrm>
              <a:off x="7643834" y="3714752"/>
              <a:ext cx="1000132" cy="857256"/>
            </a:xfrm>
            <a:prstGeom prst="rect">
              <a:avLst/>
            </a:prstGeom>
            <a:noFill/>
            <a:ln w="9525">
              <a:noFill/>
              <a:miter lim="800000"/>
              <a:headEnd/>
              <a:tailEnd/>
            </a:ln>
            <a:effectLst/>
          </p:spPr>
        </p:pic>
        <p:sp>
          <p:nvSpPr>
            <p:cNvPr id="21" name="TextBox 20"/>
            <p:cNvSpPr txBox="1"/>
            <p:nvPr/>
          </p:nvSpPr>
          <p:spPr>
            <a:xfrm>
              <a:off x="6572264"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2" name="TextBox 21"/>
            <p:cNvSpPr txBox="1"/>
            <p:nvPr/>
          </p:nvSpPr>
          <p:spPr>
            <a:xfrm>
              <a:off x="6572264"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7" name="TextBox 26"/>
            <p:cNvSpPr txBox="1"/>
            <p:nvPr/>
          </p:nvSpPr>
          <p:spPr>
            <a:xfrm>
              <a:off x="7858148"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8" name="TextBox 27"/>
            <p:cNvSpPr txBox="1"/>
            <p:nvPr/>
          </p:nvSpPr>
          <p:spPr>
            <a:xfrm>
              <a:off x="7858148" y="208043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33" name="Right Arrow 32"/>
            <p:cNvSpPr/>
            <p:nvPr/>
          </p:nvSpPr>
          <p:spPr>
            <a:xfrm>
              <a:off x="7358082"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a:off x="7358082"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Box 12"/>
            <p:cNvSpPr txBox="1">
              <a:spLocks noChangeArrowheads="1"/>
            </p:cNvSpPr>
            <p:nvPr/>
          </p:nvSpPr>
          <p:spPr bwMode="auto">
            <a:xfrm>
              <a:off x="6500826" y="464344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44" name="Text Box 12"/>
            <p:cNvSpPr txBox="1">
              <a:spLocks noChangeArrowheads="1"/>
            </p:cNvSpPr>
            <p:nvPr/>
          </p:nvSpPr>
          <p:spPr bwMode="auto">
            <a:xfrm>
              <a:off x="6500826" y="322343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sp>
        <p:nvSpPr>
          <p:cNvPr id="48" name="Text Box 12"/>
          <p:cNvSpPr txBox="1">
            <a:spLocks noChangeArrowheads="1"/>
          </p:cNvSpPr>
          <p:nvPr/>
        </p:nvSpPr>
        <p:spPr bwMode="auto">
          <a:xfrm>
            <a:off x="500034" y="4828236"/>
            <a:ext cx="7929618" cy="1564467"/>
          </a:xfrm>
          <a:prstGeom prst="rect">
            <a:avLst/>
          </a:prstGeom>
          <a:noFill/>
          <a:ln w="9525">
            <a:noFill/>
            <a:miter lim="800000"/>
            <a:headEnd/>
            <a:tailEnd/>
          </a:ln>
          <a:effectLst/>
        </p:spPr>
        <p:txBody>
          <a:bodyPr wrap="square">
            <a:spAutoFit/>
          </a:bodyPr>
          <a:lstStyle/>
          <a:p>
            <a:pPr marL="266700" indent="-266700">
              <a:lnSpc>
                <a:spcPct val="135000"/>
              </a:lnSpc>
              <a:buAutoNum type="alphaLcParenR" startAt="2"/>
            </a:pPr>
            <a:r>
              <a:rPr lang="en-US" sz="1200" smtClean="0">
                <a:solidFill>
                  <a:schemeClr val="accent6">
                    <a:lumMod val="75000"/>
                  </a:schemeClr>
                </a:solidFill>
                <a:latin typeface="Comic Sans MS" pitchFamily="66" charset="0"/>
              </a:rPr>
              <a:t>Explain what is meant by the term back up when applied to work done using CAD.</a:t>
            </a:r>
          </a:p>
          <a:p>
            <a:pPr marL="266700" indent="-266700">
              <a:lnSpc>
                <a:spcPct val="135000"/>
              </a:lnSpc>
            </a:pPr>
            <a:r>
              <a:rPr lang="en-US" sz="1200" smtClean="0">
                <a:solidFill>
                  <a:schemeClr val="accent6">
                    <a:lumMod val="75000"/>
                  </a:schemeClr>
                </a:solidFill>
                <a:latin typeface="Comic Sans MS" pitchFamily="66" charset="0"/>
              </a:rPr>
              <a:t>	………………………………………………………………………………………………………………………………………………………………………..</a:t>
            </a:r>
          </a:p>
          <a:p>
            <a:pPr marL="266700" indent="-266700">
              <a:lnSpc>
                <a:spcPct val="135000"/>
              </a:lnSpc>
            </a:pPr>
            <a:r>
              <a:rPr lang="en-US" sz="1200" smtClean="0">
                <a:solidFill>
                  <a:schemeClr val="accent6">
                    <a:lumMod val="75000"/>
                  </a:schemeClr>
                </a:solidFill>
                <a:latin typeface="Comic Sans MS" pitchFamily="66" charset="0"/>
              </a:rPr>
              <a:t>	……………………………………………………………………………………………………………………………………………………………………….. 	(1)</a:t>
            </a:r>
          </a:p>
          <a:p>
            <a:pPr marL="266700" indent="-266700">
              <a:lnSpc>
                <a:spcPct val="135000"/>
              </a:lnSpc>
              <a:buAutoNum type="alphaLcParenR" startAt="3"/>
            </a:pPr>
            <a:r>
              <a:rPr lang="en-US" sz="1200" smtClean="0">
                <a:solidFill>
                  <a:schemeClr val="accent6">
                    <a:lumMod val="75000"/>
                  </a:schemeClr>
                </a:solidFill>
                <a:latin typeface="Comic Sans MS" pitchFamily="66" charset="0"/>
              </a:rPr>
              <a:t>State why it is good practice to make a back-up.</a:t>
            </a:r>
          </a:p>
          <a:p>
            <a:pPr marL="266700" indent="-266700">
              <a:lnSpc>
                <a:spcPct val="135000"/>
              </a:lnSpc>
            </a:pPr>
            <a:r>
              <a:rPr lang="en-US" sz="1200" smtClean="0">
                <a:solidFill>
                  <a:schemeClr val="accent6">
                    <a:lumMod val="75000"/>
                  </a:schemeClr>
                </a:solidFill>
                <a:latin typeface="Comic Sans MS" pitchFamily="66" charset="0"/>
              </a:rPr>
              <a:t>	………………………………………………………………………………………………………………………………………………………………………..</a:t>
            </a:r>
          </a:p>
          <a:p>
            <a:pPr marL="266700" indent="-266700">
              <a:lnSpc>
                <a:spcPct val="135000"/>
              </a:lnSpc>
            </a:pPr>
            <a:r>
              <a:rPr lang="en-US" sz="1200" smtClean="0">
                <a:solidFill>
                  <a:schemeClr val="accent6">
                    <a:lumMod val="75000"/>
                  </a:schemeClr>
                </a:solidFill>
                <a:latin typeface="Comic Sans MS" pitchFamily="66" charset="0"/>
              </a:rPr>
              <a:t>	………………………………………………………………………………………………………………………………………………………………………..	(1)</a:t>
            </a:r>
          </a:p>
        </p:txBody>
      </p:sp>
      <p:sp>
        <p:nvSpPr>
          <p:cNvPr id="47" name="Slide Number Placeholder 46"/>
          <p:cNvSpPr>
            <a:spLocks noGrp="1"/>
          </p:cNvSpPr>
          <p:nvPr>
            <p:ph type="sldNum" sz="quarter" idx="12"/>
          </p:nvPr>
        </p:nvSpPr>
        <p:spPr/>
        <p:txBody>
          <a:bodyPr/>
          <a:lstStyle/>
          <a:p>
            <a:fld id="{F083BBF0-25E7-4136-A18F-A2CFA7761E4D}"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a:off x="6159500" y="2238380"/>
            <a:ext cx="1841500" cy="1866900"/>
          </a:xfrm>
          <a:prstGeom prst="cube">
            <a:avLst>
              <a:gd name="adj" fmla="val 25000"/>
            </a:avLst>
          </a:prstGeom>
          <a:gradFill rotWithShape="0">
            <a:gsLst>
              <a:gs pos="0">
                <a:schemeClr val="folHlink"/>
              </a:gs>
              <a:gs pos="100000">
                <a:schemeClr val="folHlink">
                  <a:gamma/>
                  <a:shade val="96078"/>
                  <a:invGamma/>
                </a:schemeClr>
              </a:gs>
            </a:gsLst>
            <a:lin ang="0" scaled="1"/>
          </a:grad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txBody>
          <a:bodyPr wrap="none" anchor="ctr"/>
          <a:lstStyle/>
          <a:p>
            <a:endParaRPr lang="en-GB"/>
          </a:p>
        </p:txBody>
      </p:sp>
      <p:sp>
        <p:nvSpPr>
          <p:cNvPr id="4" name="AutoShape 10"/>
          <p:cNvSpPr>
            <a:spLocks noChangeArrowheads="1"/>
          </p:cNvSpPr>
          <p:nvPr/>
        </p:nvSpPr>
        <p:spPr bwMode="auto">
          <a:xfrm>
            <a:off x="3403600" y="2251080"/>
            <a:ext cx="1892300" cy="1879600"/>
          </a:xfrm>
          <a:prstGeom prst="cube">
            <a:avLst>
              <a:gd name="adj" fmla="val 25000"/>
            </a:avLst>
          </a:prstGeom>
          <a:gradFill rotWithShape="0">
            <a:gsLst>
              <a:gs pos="0">
                <a:schemeClr val="folHlink"/>
              </a:gs>
              <a:gs pos="100000">
                <a:schemeClr val="folHlink">
                  <a:gamma/>
                  <a:shade val="98039"/>
                  <a:invGamma/>
                </a:schemeClr>
              </a:gs>
            </a:gsLst>
            <a:lin ang="0" scaled="1"/>
          </a:gradFill>
          <a:ln w="9525">
            <a:solidFill>
              <a:schemeClr val="tx1"/>
            </a:solidFill>
            <a:miter lim="800000"/>
            <a:headEnd/>
            <a:tailEnd/>
          </a:ln>
          <a:effectLst/>
        </p:spPr>
        <p:txBody>
          <a:bodyPr wrap="none" anchor="ctr"/>
          <a:lstStyle/>
          <a:p>
            <a:endParaRPr lang="en-GB"/>
          </a:p>
        </p:txBody>
      </p:sp>
      <p:grpSp>
        <p:nvGrpSpPr>
          <p:cNvPr id="5" name="Group 21"/>
          <p:cNvGrpSpPr>
            <a:grpSpLocks/>
          </p:cNvGrpSpPr>
          <p:nvPr/>
        </p:nvGrpSpPr>
        <p:grpSpPr bwMode="auto">
          <a:xfrm>
            <a:off x="749300" y="2238380"/>
            <a:ext cx="1905000" cy="1905000"/>
            <a:chOff x="472" y="1128"/>
            <a:chExt cx="1200" cy="1200"/>
          </a:xfrm>
        </p:grpSpPr>
        <p:sp>
          <p:nvSpPr>
            <p:cNvPr id="6" name="AutoShape 11"/>
            <p:cNvSpPr>
              <a:spLocks noChangeArrowheads="1"/>
            </p:cNvSpPr>
            <p:nvPr/>
          </p:nvSpPr>
          <p:spPr bwMode="auto">
            <a:xfrm>
              <a:off x="472" y="1128"/>
              <a:ext cx="1200" cy="1200"/>
            </a:xfrm>
            <a:prstGeom prst="cube">
              <a:avLst>
                <a:gd name="adj" fmla="val 25000"/>
              </a:avLst>
            </a:prstGeom>
            <a:noFill/>
            <a:ln w="9525">
              <a:solidFill>
                <a:schemeClr val="tx1"/>
              </a:solidFill>
              <a:miter lim="800000"/>
              <a:headEnd/>
              <a:tailEnd/>
            </a:ln>
            <a:effectLst/>
          </p:spPr>
          <p:txBody>
            <a:bodyPr wrap="none" anchor="ctr"/>
            <a:lstStyle/>
            <a:p>
              <a:endParaRPr lang="en-GB"/>
            </a:p>
          </p:txBody>
        </p:sp>
        <p:sp>
          <p:nvSpPr>
            <p:cNvPr id="7" name="Line 12"/>
            <p:cNvSpPr>
              <a:spLocks noChangeShapeType="1"/>
            </p:cNvSpPr>
            <p:nvPr/>
          </p:nvSpPr>
          <p:spPr bwMode="auto">
            <a:xfrm>
              <a:off x="772" y="1128"/>
              <a:ext cx="0" cy="891"/>
            </a:xfrm>
            <a:prstGeom prst="line">
              <a:avLst/>
            </a:prstGeom>
            <a:noFill/>
            <a:ln w="9525">
              <a:solidFill>
                <a:schemeClr val="tx1"/>
              </a:solidFill>
              <a:round/>
              <a:headEnd/>
              <a:tailEnd/>
            </a:ln>
            <a:effectLst/>
          </p:spPr>
          <p:txBody>
            <a:bodyPr wrap="none" anchor="ctr"/>
            <a:lstStyle/>
            <a:p>
              <a:endParaRPr lang="en-GB"/>
            </a:p>
          </p:txBody>
        </p:sp>
        <p:sp>
          <p:nvSpPr>
            <p:cNvPr id="8" name="Line 13"/>
            <p:cNvSpPr>
              <a:spLocks noChangeShapeType="1"/>
            </p:cNvSpPr>
            <p:nvPr/>
          </p:nvSpPr>
          <p:spPr bwMode="auto">
            <a:xfrm flipH="1">
              <a:off x="766" y="2029"/>
              <a:ext cx="900" cy="0"/>
            </a:xfrm>
            <a:prstGeom prst="line">
              <a:avLst/>
            </a:prstGeom>
            <a:noFill/>
            <a:ln w="9525">
              <a:solidFill>
                <a:schemeClr val="tx1"/>
              </a:solidFill>
              <a:round/>
              <a:headEnd/>
              <a:tailEnd/>
            </a:ln>
            <a:effectLst/>
          </p:spPr>
          <p:txBody>
            <a:bodyPr wrap="none" anchor="ctr"/>
            <a:lstStyle/>
            <a:p>
              <a:endParaRPr lang="en-GB"/>
            </a:p>
          </p:txBody>
        </p:sp>
        <p:sp>
          <p:nvSpPr>
            <p:cNvPr id="9" name="Line 14"/>
            <p:cNvSpPr>
              <a:spLocks noChangeShapeType="1"/>
            </p:cNvSpPr>
            <p:nvPr/>
          </p:nvSpPr>
          <p:spPr bwMode="auto">
            <a:xfrm flipH="1">
              <a:off x="472" y="2025"/>
              <a:ext cx="297" cy="303"/>
            </a:xfrm>
            <a:prstGeom prst="line">
              <a:avLst/>
            </a:prstGeom>
            <a:noFill/>
            <a:ln w="9525">
              <a:solidFill>
                <a:schemeClr val="tx1"/>
              </a:solidFill>
              <a:round/>
              <a:headEnd/>
              <a:tailEnd/>
            </a:ln>
            <a:effectLst/>
          </p:spPr>
          <p:txBody>
            <a:bodyPr wrap="none" anchor="ctr"/>
            <a:lstStyle/>
            <a:p>
              <a:endParaRPr lang="en-GB"/>
            </a:p>
          </p:txBody>
        </p:sp>
      </p:grpSp>
      <p:sp>
        <p:nvSpPr>
          <p:cNvPr id="10" name="Text Box 15"/>
          <p:cNvSpPr txBox="1">
            <a:spLocks noChangeArrowheads="1"/>
          </p:cNvSpPr>
          <p:nvPr/>
        </p:nvSpPr>
        <p:spPr bwMode="auto">
          <a:xfrm>
            <a:off x="1216025" y="1714488"/>
            <a:ext cx="1516762"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Wire Frame</a:t>
            </a:r>
            <a:endParaRPr lang="en-US" sz="2400" b="1">
              <a:solidFill>
                <a:schemeClr val="accent6">
                  <a:lumMod val="75000"/>
                </a:schemeClr>
              </a:solidFill>
              <a:latin typeface="Comic Sans MS" pitchFamily="66" charset="0"/>
            </a:endParaRPr>
          </a:p>
        </p:txBody>
      </p:sp>
      <p:sp>
        <p:nvSpPr>
          <p:cNvPr id="11" name="Text Box 16"/>
          <p:cNvSpPr txBox="1">
            <a:spLocks noChangeArrowheads="1"/>
          </p:cNvSpPr>
          <p:nvPr/>
        </p:nvSpPr>
        <p:spPr bwMode="auto">
          <a:xfrm>
            <a:off x="4162425" y="1714488"/>
            <a:ext cx="729687"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Solid</a:t>
            </a:r>
            <a:endParaRPr lang="en-US" sz="2400" b="1">
              <a:solidFill>
                <a:schemeClr val="accent6">
                  <a:lumMod val="75000"/>
                </a:schemeClr>
              </a:solidFill>
              <a:latin typeface="Comic Sans MS" pitchFamily="66" charset="0"/>
            </a:endParaRPr>
          </a:p>
        </p:txBody>
      </p:sp>
      <p:sp>
        <p:nvSpPr>
          <p:cNvPr id="12" name="Text Box 17"/>
          <p:cNvSpPr txBox="1">
            <a:spLocks noChangeArrowheads="1"/>
          </p:cNvSpPr>
          <p:nvPr/>
        </p:nvSpPr>
        <p:spPr bwMode="auto">
          <a:xfrm>
            <a:off x="6600825" y="1727188"/>
            <a:ext cx="1285929"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Real Time</a:t>
            </a:r>
            <a:endParaRPr lang="en-US" sz="2400" b="1">
              <a:solidFill>
                <a:schemeClr val="accent6">
                  <a:lumMod val="75000"/>
                </a:schemeClr>
              </a:solidFill>
              <a:latin typeface="Comic Sans MS" pitchFamily="66" charset="0"/>
            </a:endParaRPr>
          </a:p>
        </p:txBody>
      </p:sp>
      <p:sp>
        <p:nvSpPr>
          <p:cNvPr id="13" name="Text Box 18"/>
          <p:cNvSpPr txBox="1">
            <a:spLocks noChangeArrowheads="1"/>
          </p:cNvSpPr>
          <p:nvPr/>
        </p:nvSpPr>
        <p:spPr bwMode="auto">
          <a:xfrm>
            <a:off x="357158" y="1059404"/>
            <a:ext cx="2042547" cy="369332"/>
          </a:xfrm>
          <a:prstGeom prst="rect">
            <a:avLst/>
          </a:prstGeom>
          <a:noFill/>
          <a:ln w="9525">
            <a:noFill/>
            <a:miter lim="800000"/>
            <a:headEnd/>
            <a:tailEnd/>
          </a:ln>
          <a:effectLst/>
        </p:spPr>
        <p:txBody>
          <a:bodyPr wrap="none">
            <a:spAutoFit/>
          </a:bodyPr>
          <a:lstStyle/>
          <a:p>
            <a:r>
              <a:rPr lang="en-US" b="1" u="sng">
                <a:solidFill>
                  <a:schemeClr val="accent6">
                    <a:lumMod val="75000"/>
                  </a:schemeClr>
                </a:solidFill>
                <a:latin typeface="Comic Sans MS" pitchFamily="66" charset="0"/>
              </a:rPr>
              <a:t>Types of Models</a:t>
            </a:r>
            <a:endParaRPr lang="en-US" sz="2400" b="1" u="sng">
              <a:solidFill>
                <a:schemeClr val="accent6">
                  <a:lumMod val="75000"/>
                </a:schemeClr>
              </a:solidFill>
              <a:latin typeface="Comic Sans MS" pitchFamily="66" charset="0"/>
            </a:endParaRPr>
          </a:p>
        </p:txBody>
      </p:sp>
      <p:sp>
        <p:nvSpPr>
          <p:cNvPr id="14" name="Text Box 19"/>
          <p:cNvSpPr txBox="1">
            <a:spLocks noChangeArrowheads="1"/>
          </p:cNvSpPr>
          <p:nvPr/>
        </p:nvSpPr>
        <p:spPr bwMode="auto">
          <a:xfrm>
            <a:off x="682625" y="4244975"/>
            <a:ext cx="184150" cy="457200"/>
          </a:xfrm>
          <a:prstGeom prst="rect">
            <a:avLst/>
          </a:prstGeom>
          <a:noFill/>
          <a:ln w="9525">
            <a:noFill/>
            <a:miter lim="800000"/>
            <a:headEnd/>
            <a:tailEnd/>
          </a:ln>
          <a:effectLst/>
        </p:spPr>
        <p:txBody>
          <a:bodyPr wrap="none">
            <a:spAutoFit/>
          </a:bodyPr>
          <a:lstStyle/>
          <a:p>
            <a:endParaRPr lang="en-US" sz="2400"/>
          </a:p>
        </p:txBody>
      </p:sp>
      <p:sp>
        <p:nvSpPr>
          <p:cNvPr id="15" name="Text Box 20"/>
          <p:cNvSpPr txBox="1">
            <a:spLocks noChangeArrowheads="1"/>
          </p:cNvSpPr>
          <p:nvPr/>
        </p:nvSpPr>
        <p:spPr bwMode="auto">
          <a:xfrm>
            <a:off x="512762" y="4603632"/>
            <a:ext cx="8131204" cy="2123658"/>
          </a:xfrm>
          <a:prstGeom prst="rect">
            <a:avLst/>
          </a:prstGeom>
          <a:noFill/>
          <a:ln w="9525">
            <a:noFill/>
            <a:miter lim="800000"/>
            <a:headEnd/>
            <a:tailEnd/>
          </a:ln>
          <a:effectLst/>
        </p:spPr>
        <p:txBody>
          <a:bodyPr wrap="square">
            <a:spAutoFit/>
          </a:bodyPr>
          <a:lstStyle/>
          <a:p>
            <a:r>
              <a:rPr lang="en-US" sz="1200" dirty="0">
                <a:solidFill>
                  <a:schemeClr val="accent6">
                    <a:lumMod val="75000"/>
                  </a:schemeClr>
                </a:solidFill>
                <a:latin typeface="Comic Sans MS" pitchFamily="66" charset="0"/>
              </a:rPr>
              <a:t>These are the main types of computer models used by designers of </a:t>
            </a:r>
            <a:r>
              <a:rPr lang="en-US" sz="1200" dirty="0" smtClean="0">
                <a:solidFill>
                  <a:schemeClr val="accent6">
                    <a:lumMod val="75000"/>
                  </a:schemeClr>
                </a:solidFill>
                <a:latin typeface="Comic Sans MS" pitchFamily="66" charset="0"/>
              </a:rPr>
              <a:t>animation or </a:t>
            </a:r>
            <a:r>
              <a:rPr lang="en-US" sz="1200" dirty="0">
                <a:solidFill>
                  <a:schemeClr val="accent6">
                    <a:lumMod val="75000"/>
                  </a:schemeClr>
                </a:solidFill>
                <a:latin typeface="Comic Sans MS" pitchFamily="66" charset="0"/>
              </a:rPr>
              <a:t>simulation.</a:t>
            </a:r>
          </a:p>
          <a:p>
            <a:r>
              <a:rPr lang="en-US" sz="1200" dirty="0">
                <a:solidFill>
                  <a:schemeClr val="accent6">
                    <a:lumMod val="75000"/>
                  </a:schemeClr>
                </a:solidFill>
                <a:latin typeface="Comic Sans MS" pitchFamily="66" charset="0"/>
              </a:rPr>
              <a:t>Models </a:t>
            </a:r>
            <a:r>
              <a:rPr lang="en-US" sz="1200" dirty="0" smtClean="0">
                <a:solidFill>
                  <a:schemeClr val="accent6">
                    <a:lumMod val="75000"/>
                  </a:schemeClr>
                </a:solidFill>
                <a:latin typeface="Comic Sans MS" pitchFamily="66" charset="0"/>
              </a:rPr>
              <a:t>start off </a:t>
            </a:r>
            <a:r>
              <a:rPr lang="en-US" sz="1200" dirty="0">
                <a:solidFill>
                  <a:schemeClr val="accent6">
                    <a:lumMod val="75000"/>
                  </a:schemeClr>
                </a:solidFill>
                <a:latin typeface="Comic Sans MS" pitchFamily="66" charset="0"/>
              </a:rPr>
              <a:t>as ‘wire frame’ then are made ‘solid’ and finally given </a:t>
            </a:r>
            <a:r>
              <a:rPr lang="en-US" sz="1200" dirty="0" smtClean="0">
                <a:solidFill>
                  <a:schemeClr val="accent6">
                    <a:lumMod val="75000"/>
                  </a:schemeClr>
                </a:solidFill>
                <a:latin typeface="Comic Sans MS" pitchFamily="66" charset="0"/>
              </a:rPr>
              <a:t>the image </a:t>
            </a:r>
            <a:r>
              <a:rPr lang="en-US" sz="1200" dirty="0">
                <a:solidFill>
                  <a:schemeClr val="accent6">
                    <a:lumMod val="75000"/>
                  </a:schemeClr>
                </a:solidFill>
                <a:latin typeface="Comic Sans MS" pitchFamily="66" charset="0"/>
              </a:rPr>
              <a:t>of being ‘real time’ as in a movie production or a training </a:t>
            </a:r>
            <a:r>
              <a:rPr lang="en-US" sz="1200" dirty="0" smtClean="0">
                <a:solidFill>
                  <a:schemeClr val="accent6">
                    <a:lumMod val="75000"/>
                  </a:schemeClr>
                </a:solidFill>
                <a:latin typeface="Comic Sans MS" pitchFamily="66" charset="0"/>
              </a:rPr>
              <a:t>simulation environment.</a:t>
            </a:r>
          </a:p>
          <a:p>
            <a:endParaRPr lang="en-US" sz="1200" dirty="0">
              <a:solidFill>
                <a:schemeClr val="accent6">
                  <a:lumMod val="75000"/>
                </a:schemeClr>
              </a:solidFill>
              <a:latin typeface="Comic Sans MS" pitchFamily="66" charset="0"/>
            </a:endParaRPr>
          </a:p>
          <a:p>
            <a:r>
              <a:rPr lang="en-US" sz="1200" b="1" dirty="0">
                <a:solidFill>
                  <a:schemeClr val="accent6">
                    <a:lumMod val="75000"/>
                  </a:schemeClr>
                </a:solidFill>
                <a:latin typeface="Comic Sans MS" pitchFamily="66" charset="0"/>
              </a:rPr>
              <a:t>Animation</a:t>
            </a:r>
            <a:r>
              <a:rPr lang="en-US" sz="1200" dirty="0">
                <a:solidFill>
                  <a:schemeClr val="accent6">
                    <a:lumMod val="75000"/>
                  </a:schemeClr>
                </a:solidFill>
                <a:latin typeface="Comic Sans MS" pitchFamily="66" charset="0"/>
              </a:rPr>
              <a:t>  is where computer models perform as in entertainment e.g. </a:t>
            </a:r>
            <a:r>
              <a:rPr lang="en-US" sz="1200" dirty="0" smtClean="0">
                <a:solidFill>
                  <a:schemeClr val="accent6">
                    <a:lumMod val="75000"/>
                  </a:schemeClr>
                </a:solidFill>
                <a:latin typeface="Comic Sans MS" pitchFamily="66" charset="0"/>
              </a:rPr>
              <a:t>films</a:t>
            </a:r>
            <a:r>
              <a:rPr lang="en-US" sz="1200" dirty="0">
                <a:solidFill>
                  <a:schemeClr val="accent6">
                    <a:lumMod val="75000"/>
                  </a:schemeClr>
                </a:solidFill>
                <a:latin typeface="Comic Sans MS" pitchFamily="66" charset="0"/>
              </a:rPr>
              <a:t>.</a:t>
            </a:r>
          </a:p>
          <a:p>
            <a:r>
              <a:rPr lang="en-US" sz="1200" b="1" dirty="0">
                <a:solidFill>
                  <a:schemeClr val="accent6">
                    <a:lumMod val="75000"/>
                  </a:schemeClr>
                </a:solidFill>
                <a:latin typeface="Comic Sans MS" pitchFamily="66" charset="0"/>
              </a:rPr>
              <a:t>Simulation</a:t>
            </a:r>
            <a:r>
              <a:rPr lang="en-US" sz="1200" i="1" dirty="0">
                <a:solidFill>
                  <a:schemeClr val="accent6">
                    <a:lumMod val="75000"/>
                  </a:schemeClr>
                </a:solidFill>
                <a:latin typeface="Comic Sans MS" pitchFamily="66" charset="0"/>
              </a:rPr>
              <a:t> </a:t>
            </a:r>
            <a:r>
              <a:rPr lang="en-US" sz="1200" dirty="0">
                <a:solidFill>
                  <a:schemeClr val="accent6">
                    <a:lumMod val="75000"/>
                  </a:schemeClr>
                </a:solidFill>
                <a:latin typeface="Comic Sans MS" pitchFamily="66" charset="0"/>
              </a:rPr>
              <a:t>is where models create a </a:t>
            </a:r>
            <a:r>
              <a:rPr lang="en-US" sz="1200" dirty="0" smtClean="0">
                <a:solidFill>
                  <a:schemeClr val="accent6">
                    <a:lumMod val="75000"/>
                  </a:schemeClr>
                </a:solidFill>
                <a:latin typeface="Comic Sans MS" pitchFamily="66" charset="0"/>
              </a:rPr>
              <a:t>virtual reality where humans </a:t>
            </a:r>
            <a:r>
              <a:rPr lang="en-US" sz="1200" dirty="0">
                <a:solidFill>
                  <a:schemeClr val="accent6">
                    <a:lumMod val="75000"/>
                  </a:schemeClr>
                </a:solidFill>
                <a:latin typeface="Comic Sans MS" pitchFamily="66" charset="0"/>
              </a:rPr>
              <a:t>can interact </a:t>
            </a:r>
            <a:r>
              <a:rPr lang="en-US" sz="1200" dirty="0" smtClean="0">
                <a:solidFill>
                  <a:schemeClr val="accent6">
                    <a:lumMod val="75000"/>
                  </a:schemeClr>
                </a:solidFill>
                <a:latin typeface="Comic Sans MS" pitchFamily="66" charset="0"/>
              </a:rPr>
              <a:t>with events </a:t>
            </a:r>
            <a:r>
              <a:rPr lang="en-US" sz="1200" dirty="0">
                <a:solidFill>
                  <a:schemeClr val="accent6">
                    <a:lumMod val="75000"/>
                  </a:schemeClr>
                </a:solidFill>
                <a:latin typeface="Comic Sans MS" pitchFamily="66" charset="0"/>
              </a:rPr>
              <a:t>and change the outcome  e.g. aircraft pilot training etc</a:t>
            </a:r>
            <a:r>
              <a:rPr lang="en-US" sz="1200" dirty="0" smtClean="0">
                <a:solidFill>
                  <a:schemeClr val="accent6">
                    <a:lumMod val="75000"/>
                  </a:schemeClr>
                </a:solidFill>
                <a:latin typeface="Comic Sans MS" pitchFamily="66" charset="0"/>
              </a:rPr>
              <a:t>.</a:t>
            </a:r>
          </a:p>
          <a:p>
            <a:endParaRPr lang="en-US" sz="1200" b="1" dirty="0" smtClean="0">
              <a:solidFill>
                <a:schemeClr val="accent6">
                  <a:lumMod val="75000"/>
                </a:schemeClr>
              </a:solidFill>
              <a:latin typeface="Comic Sans MS" pitchFamily="66" charset="0"/>
            </a:endParaRPr>
          </a:p>
          <a:p>
            <a:r>
              <a:rPr lang="en-US" sz="1200" b="1" dirty="0" smtClean="0">
                <a:solidFill>
                  <a:schemeClr val="accent6">
                    <a:lumMod val="75000"/>
                  </a:schemeClr>
                </a:solidFill>
                <a:latin typeface="Comic Sans MS" pitchFamily="66" charset="0"/>
              </a:rPr>
              <a:t>(For more information on computer animation and simulation, go to page 22)</a:t>
            </a:r>
            <a:endParaRPr lang="en-US" sz="1200" b="1" dirty="0">
              <a:solidFill>
                <a:schemeClr val="accent6">
                  <a:lumMod val="75000"/>
                </a:schemeClr>
              </a:solidFill>
              <a:latin typeface="Comic Sans MS" pitchFamily="66" charset="0"/>
            </a:endParaRPr>
          </a:p>
          <a:p>
            <a:endParaRPr lang="en-US" sz="1200" dirty="0">
              <a:solidFill>
                <a:schemeClr val="accent6">
                  <a:lumMod val="75000"/>
                </a:schemeClr>
              </a:solidFill>
              <a:latin typeface="Comic Sans MS" pitchFamily="66" charset="0"/>
            </a:endParaRPr>
          </a:p>
          <a:p>
            <a:endParaRPr lang="en-US" sz="1200" dirty="0">
              <a:solidFill>
                <a:schemeClr val="accent6">
                  <a:lumMod val="75000"/>
                </a:schemeClr>
              </a:solidFill>
              <a:latin typeface="Comic Sans MS" pitchFamily="66" charset="0"/>
            </a:endParaRPr>
          </a:p>
        </p:txBody>
      </p:sp>
      <p:sp>
        <p:nvSpPr>
          <p:cNvPr id="16" name="TextBox 15"/>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Computer Modelling</a:t>
            </a:r>
            <a:endParaRPr lang="en-GB" sz="2800" b="1" u="sng">
              <a:solidFill>
                <a:schemeClr val="accent1"/>
              </a:solidFill>
              <a:latin typeface="Comic Sans MS" pitchFamily="66" charset="0"/>
            </a:endParaRPr>
          </a:p>
        </p:txBody>
      </p:sp>
      <p:sp>
        <p:nvSpPr>
          <p:cNvPr id="17" name="Slide Number Placeholder 16"/>
          <p:cNvSpPr>
            <a:spLocks noGrp="1"/>
          </p:cNvSpPr>
          <p:nvPr>
            <p:ph type="sldNum" sz="quarter" idx="12"/>
          </p:nvPr>
        </p:nvSpPr>
        <p:spPr/>
        <p:txBody>
          <a:bodyPr/>
          <a:lstStyle/>
          <a:p>
            <a:fld id="{F083BBF0-25E7-4136-A18F-A2CFA7761E4D}" type="slidenum">
              <a:rPr lang="en-GB" smtClean="0"/>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ou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utoUpdateAnimBg="0"/>
      <p:bldP spid="11" grpId="0" autoUpdateAnimBg="0"/>
      <p:bldP spid="12" grpId="0" autoUpdateAnimBg="0"/>
      <p:bldP spid="13"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533525" y="307975"/>
            <a:ext cx="184150" cy="457200"/>
          </a:xfrm>
          <a:prstGeom prst="rect">
            <a:avLst/>
          </a:prstGeom>
          <a:noFill/>
          <a:ln w="9525">
            <a:noFill/>
            <a:miter lim="800000"/>
            <a:headEnd/>
            <a:tailEnd/>
          </a:ln>
          <a:effectLst/>
        </p:spPr>
        <p:txBody>
          <a:bodyPr wrap="none">
            <a:spAutoFit/>
          </a:bodyPr>
          <a:lstStyle/>
          <a:p>
            <a:endParaRPr lang="en-US" sz="2400"/>
          </a:p>
        </p:txBody>
      </p:sp>
      <p:sp>
        <p:nvSpPr>
          <p:cNvPr id="4" name="Text Box 8"/>
          <p:cNvSpPr txBox="1">
            <a:spLocks noChangeArrowheads="1"/>
          </p:cNvSpPr>
          <p:nvPr/>
        </p:nvSpPr>
        <p:spPr bwMode="auto">
          <a:xfrm>
            <a:off x="571472" y="1876846"/>
            <a:ext cx="2978701"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Hand/Machine Made Models</a:t>
            </a:r>
          </a:p>
        </p:txBody>
      </p:sp>
      <p:sp>
        <p:nvSpPr>
          <p:cNvPr id="5" name="Text Box 10"/>
          <p:cNvSpPr txBox="1">
            <a:spLocks noChangeArrowheads="1"/>
          </p:cNvSpPr>
          <p:nvPr/>
        </p:nvSpPr>
        <p:spPr bwMode="auto">
          <a:xfrm>
            <a:off x="571472" y="2143116"/>
            <a:ext cx="4643470" cy="2123658"/>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accent6">
                    <a:lumMod val="75000"/>
                  </a:schemeClr>
                </a:solidFill>
                <a:latin typeface="Comic Sans MS" pitchFamily="66" charset="0"/>
              </a:rPr>
              <a:t>These models </a:t>
            </a:r>
            <a:r>
              <a:rPr lang="en-US" sz="1200" dirty="0" smtClean="0">
                <a:solidFill>
                  <a:schemeClr val="accent6">
                    <a:lumMod val="75000"/>
                  </a:schemeClr>
                </a:solidFill>
                <a:latin typeface="Comic Sans MS" pitchFamily="66" charset="0"/>
              </a:rPr>
              <a:t>are </a:t>
            </a:r>
            <a:r>
              <a:rPr lang="en-US" sz="1200" dirty="0">
                <a:solidFill>
                  <a:schemeClr val="accent6">
                    <a:lumMod val="75000"/>
                  </a:schemeClr>
                </a:solidFill>
                <a:latin typeface="Comic Sans MS" pitchFamily="66" charset="0"/>
              </a:rPr>
              <a:t>very useful </a:t>
            </a:r>
            <a:r>
              <a:rPr lang="en-US" sz="1200" dirty="0" smtClean="0">
                <a:solidFill>
                  <a:schemeClr val="accent6">
                    <a:lumMod val="75000"/>
                  </a:schemeClr>
                </a:solidFill>
                <a:latin typeface="Comic Sans MS" pitchFamily="66" charset="0"/>
              </a:rPr>
              <a:t>for designers when determining </a:t>
            </a:r>
            <a:r>
              <a:rPr lang="en-US" sz="1200" dirty="0">
                <a:solidFill>
                  <a:schemeClr val="accent6">
                    <a:lumMod val="75000"/>
                  </a:schemeClr>
                </a:solidFill>
                <a:latin typeface="Comic Sans MS" pitchFamily="66" charset="0"/>
              </a:rPr>
              <a:t>how a </a:t>
            </a:r>
            <a:r>
              <a:rPr lang="en-US" sz="1200" dirty="0" smtClean="0">
                <a:solidFill>
                  <a:schemeClr val="accent6">
                    <a:lumMod val="75000"/>
                  </a:schemeClr>
                </a:solidFill>
                <a:latin typeface="Comic Sans MS" pitchFamily="66" charset="0"/>
              </a:rPr>
              <a:t>design may </a:t>
            </a:r>
            <a:r>
              <a:rPr lang="en-US" sz="1200" dirty="0">
                <a:solidFill>
                  <a:schemeClr val="accent6">
                    <a:lumMod val="75000"/>
                  </a:schemeClr>
                </a:solidFill>
                <a:latin typeface="Comic Sans MS" pitchFamily="66" charset="0"/>
              </a:rPr>
              <a:t>look or feel before moving to the next stage of design. </a:t>
            </a:r>
            <a:r>
              <a:rPr lang="en-US" sz="1200" dirty="0" smtClean="0">
                <a:solidFill>
                  <a:schemeClr val="accent6">
                    <a:lumMod val="75000"/>
                  </a:schemeClr>
                </a:solidFill>
                <a:latin typeface="Comic Sans MS" pitchFamily="66" charset="0"/>
              </a:rPr>
              <a:t>Previously, 3D models had to be built manually  from materials such as card, clay and polystyrene blocks.  Nowadays, advances  in technology have enabled 3D printers to become a reality, allowing the user to produce accurate real life models. Although this gives the benefit of being able to touch and  hold the model it means another model would need to be created to take into consideration any changes or modifications that may need to be made. It can also be quite time consuming to produce these models. </a:t>
            </a:r>
            <a:endParaRPr lang="en-US" sz="1200" dirty="0">
              <a:solidFill>
                <a:schemeClr val="accent6">
                  <a:lumMod val="75000"/>
                </a:schemeClr>
              </a:solidFill>
              <a:latin typeface="Comic Sans MS" pitchFamily="66" charset="0"/>
            </a:endParaRPr>
          </a:p>
        </p:txBody>
      </p:sp>
      <p:sp>
        <p:nvSpPr>
          <p:cNvPr id="6" name="Text Box 11"/>
          <p:cNvSpPr txBox="1">
            <a:spLocks noChangeArrowheads="1"/>
          </p:cNvSpPr>
          <p:nvPr/>
        </p:nvSpPr>
        <p:spPr bwMode="auto">
          <a:xfrm>
            <a:off x="500034" y="4429132"/>
            <a:ext cx="2986715"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Computer Generated Models</a:t>
            </a:r>
          </a:p>
        </p:txBody>
      </p:sp>
      <p:sp>
        <p:nvSpPr>
          <p:cNvPr id="7" name="Text Box 12"/>
          <p:cNvSpPr txBox="1">
            <a:spLocks noChangeArrowheads="1"/>
          </p:cNvSpPr>
          <p:nvPr/>
        </p:nvSpPr>
        <p:spPr bwMode="auto">
          <a:xfrm>
            <a:off x="500034" y="4643446"/>
            <a:ext cx="4572032" cy="1569660"/>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accent6">
                    <a:lumMod val="75000"/>
                  </a:schemeClr>
                </a:solidFill>
                <a:latin typeface="Comic Sans MS" pitchFamily="66" charset="0"/>
              </a:rPr>
              <a:t>These models are much </a:t>
            </a:r>
            <a:r>
              <a:rPr lang="en-US" sz="1200" dirty="0" smtClean="0">
                <a:solidFill>
                  <a:schemeClr val="accent6">
                    <a:lumMod val="75000"/>
                  </a:schemeClr>
                </a:solidFill>
                <a:latin typeface="Comic Sans MS" pitchFamily="66" charset="0"/>
              </a:rPr>
              <a:t>quicker and easier </a:t>
            </a:r>
            <a:r>
              <a:rPr lang="en-US" sz="1200" dirty="0">
                <a:solidFill>
                  <a:schemeClr val="accent6">
                    <a:lumMod val="75000"/>
                  </a:schemeClr>
                </a:solidFill>
                <a:latin typeface="Comic Sans MS" pitchFamily="66" charset="0"/>
              </a:rPr>
              <a:t>to </a:t>
            </a:r>
            <a:r>
              <a:rPr lang="en-US" sz="1200" dirty="0" smtClean="0">
                <a:solidFill>
                  <a:schemeClr val="accent6">
                    <a:lumMod val="75000"/>
                  </a:schemeClr>
                </a:solidFill>
                <a:latin typeface="Comic Sans MS" pitchFamily="66" charset="0"/>
              </a:rPr>
              <a:t>create and edit.  Modifications can be done at the click of a button, </a:t>
            </a:r>
            <a:r>
              <a:rPr lang="en-US" sz="1200" dirty="0" err="1" smtClean="0">
                <a:solidFill>
                  <a:schemeClr val="accent6">
                    <a:lumMod val="75000"/>
                  </a:schemeClr>
                </a:solidFill>
                <a:latin typeface="Comic Sans MS" pitchFamily="66" charset="0"/>
              </a:rPr>
              <a:t>eg</a:t>
            </a:r>
            <a:r>
              <a:rPr lang="en-US" sz="1200" dirty="0" smtClean="0">
                <a:solidFill>
                  <a:schemeClr val="accent6">
                    <a:lumMod val="75000"/>
                  </a:schemeClr>
                </a:solidFill>
                <a:latin typeface="Comic Sans MS" pitchFamily="66" charset="0"/>
              </a:rPr>
              <a:t> . shape</a:t>
            </a:r>
            <a:r>
              <a:rPr lang="en-US" sz="1200" dirty="0">
                <a:solidFill>
                  <a:schemeClr val="accent6">
                    <a:lumMod val="75000"/>
                  </a:schemeClr>
                </a:solidFill>
                <a:latin typeface="Comic Sans MS" pitchFamily="66" charset="0"/>
              </a:rPr>
              <a:t>, colour, texture, scale, </a:t>
            </a:r>
            <a:r>
              <a:rPr lang="en-US" sz="1200" dirty="0" smtClean="0">
                <a:solidFill>
                  <a:schemeClr val="accent6">
                    <a:lumMod val="75000"/>
                  </a:schemeClr>
                </a:solidFill>
                <a:latin typeface="Comic Sans MS" pitchFamily="66" charset="0"/>
              </a:rPr>
              <a:t>degree of accuracy. They </a:t>
            </a:r>
            <a:r>
              <a:rPr lang="en-US" sz="1200" dirty="0">
                <a:solidFill>
                  <a:schemeClr val="accent6">
                    <a:lumMod val="75000"/>
                  </a:schemeClr>
                </a:solidFill>
                <a:latin typeface="Comic Sans MS" pitchFamily="66" charset="0"/>
              </a:rPr>
              <a:t>can </a:t>
            </a:r>
            <a:r>
              <a:rPr lang="en-US" sz="1200" dirty="0" smtClean="0">
                <a:solidFill>
                  <a:schemeClr val="accent6">
                    <a:lumMod val="75000"/>
                  </a:schemeClr>
                </a:solidFill>
                <a:latin typeface="Comic Sans MS" pitchFamily="66" charset="0"/>
              </a:rPr>
              <a:t>also be </a:t>
            </a:r>
            <a:r>
              <a:rPr lang="en-US" sz="1200" dirty="0">
                <a:solidFill>
                  <a:schemeClr val="accent6">
                    <a:lumMod val="75000"/>
                  </a:schemeClr>
                </a:solidFill>
                <a:latin typeface="Comic Sans MS" pitchFamily="66" charset="0"/>
              </a:rPr>
              <a:t>seen to function in </a:t>
            </a:r>
            <a:r>
              <a:rPr lang="en-US" sz="1200" dirty="0" smtClean="0">
                <a:solidFill>
                  <a:schemeClr val="accent6">
                    <a:lumMod val="75000"/>
                  </a:schemeClr>
                </a:solidFill>
                <a:latin typeface="Comic Sans MS" pitchFamily="66" charset="0"/>
              </a:rPr>
              <a:t>any given environment. They obviously take up less physical space as they are stored electronically and designs can be sent instantly over the internet to clients and other designers.  Unfortunately they </a:t>
            </a:r>
            <a:r>
              <a:rPr lang="en-US" sz="1200" dirty="0">
                <a:solidFill>
                  <a:schemeClr val="accent6">
                    <a:lumMod val="75000"/>
                  </a:schemeClr>
                </a:solidFill>
                <a:latin typeface="Comic Sans MS" pitchFamily="66" charset="0"/>
              </a:rPr>
              <a:t>cannot be physically touched for feel of comfort or </a:t>
            </a:r>
            <a:r>
              <a:rPr lang="en-US" sz="1200" dirty="0" smtClean="0">
                <a:solidFill>
                  <a:schemeClr val="accent6">
                    <a:lumMod val="75000"/>
                  </a:schemeClr>
                </a:solidFill>
                <a:latin typeface="Comic Sans MS" pitchFamily="66" charset="0"/>
              </a:rPr>
              <a:t>control.</a:t>
            </a:r>
            <a:endParaRPr lang="en-US" sz="1200" dirty="0">
              <a:solidFill>
                <a:schemeClr val="accent6">
                  <a:lumMod val="75000"/>
                </a:schemeClr>
              </a:solidFill>
              <a:latin typeface="Comic Sans MS" pitchFamily="66" charset="0"/>
            </a:endParaRPr>
          </a:p>
        </p:txBody>
      </p:sp>
      <p:sp>
        <p:nvSpPr>
          <p:cNvPr id="8" name="TextBox 7"/>
          <p:cNvSpPr txBox="1"/>
          <p:nvPr/>
        </p:nvSpPr>
        <p:spPr>
          <a:xfrm>
            <a:off x="357158" y="476888"/>
            <a:ext cx="8786842" cy="523220"/>
          </a:xfrm>
          <a:prstGeom prst="rect">
            <a:avLst/>
          </a:prstGeom>
          <a:noFill/>
        </p:spPr>
        <p:txBody>
          <a:bodyPr wrap="square" rtlCol="0">
            <a:spAutoFit/>
          </a:bodyPr>
          <a:lstStyle/>
          <a:p>
            <a:r>
              <a:rPr lang="en-US" sz="2700" b="1" u="sng" smtClean="0">
                <a:solidFill>
                  <a:schemeClr val="accent1"/>
                </a:solidFill>
                <a:latin typeface="Comic Sans MS" pitchFamily="66" charset="0"/>
              </a:rPr>
              <a:t>Computer Models Vs Hand/Machine Made Models</a:t>
            </a:r>
            <a:endParaRPr lang="en-US" sz="2700" b="1" u="sng">
              <a:solidFill>
                <a:schemeClr val="accent1"/>
              </a:solidFill>
              <a:latin typeface="Comic Sans MS" pitchFamily="66" charset="0"/>
            </a:endParaRPr>
          </a:p>
        </p:txBody>
      </p:sp>
      <p:pic>
        <p:nvPicPr>
          <p:cNvPr id="23554" name="Picture 2" descr="http://www.cadspan.com/images/www/photos/brad.png"/>
          <p:cNvPicPr>
            <a:picLocks noChangeAspect="1" noChangeArrowheads="1"/>
          </p:cNvPicPr>
          <p:nvPr/>
        </p:nvPicPr>
        <p:blipFill>
          <a:blip r:embed="rId2"/>
          <a:srcRect l="5625" r="4374" b="624"/>
          <a:stretch>
            <a:fillRect/>
          </a:stretch>
        </p:blipFill>
        <p:spPr bwMode="auto">
          <a:xfrm>
            <a:off x="5272901" y="2214554"/>
            <a:ext cx="3299627" cy="3643338"/>
          </a:xfrm>
          <a:prstGeom prst="rect">
            <a:avLst/>
          </a:prstGeom>
          <a:noFill/>
          <a:ln>
            <a:solidFill>
              <a:schemeClr val="bg2">
                <a:lumMod val="90000"/>
              </a:schemeClr>
            </a:solidFill>
          </a:ln>
        </p:spPr>
      </p:pic>
      <p:sp>
        <p:nvSpPr>
          <p:cNvPr id="9" name="Text Box 10"/>
          <p:cNvSpPr txBox="1">
            <a:spLocks noChangeArrowheads="1"/>
          </p:cNvSpPr>
          <p:nvPr/>
        </p:nvSpPr>
        <p:spPr bwMode="auto">
          <a:xfrm>
            <a:off x="571472" y="1214422"/>
            <a:ext cx="7858180" cy="492443"/>
          </a:xfrm>
          <a:prstGeom prst="rect">
            <a:avLst/>
          </a:prstGeom>
          <a:noFill/>
          <a:ln w="9525">
            <a:noFill/>
            <a:miter lim="800000"/>
            <a:headEnd/>
            <a:tailEnd/>
          </a:ln>
          <a:effectLst/>
        </p:spPr>
        <p:txBody>
          <a:bodyPr wrap="square">
            <a:spAutoFit/>
          </a:bodyPr>
          <a:lstStyle/>
          <a:p>
            <a:pPr>
              <a:spcBef>
                <a:spcPct val="50000"/>
              </a:spcBef>
            </a:pPr>
            <a:r>
              <a:rPr lang="en-US" sz="1300" dirty="0" smtClean="0">
                <a:solidFill>
                  <a:schemeClr val="accent6">
                    <a:lumMod val="75000"/>
                  </a:schemeClr>
                </a:solidFill>
                <a:latin typeface="Comic Sans MS" pitchFamily="66" charset="0"/>
              </a:rPr>
              <a:t>The development in 3D modeling techniques enables designers in different industries to create 3 dimensional models of their concepts quickly and easily. </a:t>
            </a:r>
            <a:endParaRPr lang="en-US" sz="1300" dirty="0">
              <a:solidFill>
                <a:schemeClr val="accent6">
                  <a:lumMod val="75000"/>
                </a:schemeClr>
              </a:solidFill>
              <a:latin typeface="Comic Sans MS" pitchFamily="66" charset="0"/>
            </a:endParaRPr>
          </a:p>
        </p:txBody>
      </p:sp>
      <p:sp>
        <p:nvSpPr>
          <p:cNvPr id="10" name="Slide Number Placeholder 9"/>
          <p:cNvSpPr>
            <a:spLocks noGrp="1"/>
          </p:cNvSpPr>
          <p:nvPr>
            <p:ph type="sldNum" sz="quarter" idx="12"/>
          </p:nvPr>
        </p:nvSpPr>
        <p:spPr/>
        <p:txBody>
          <a:bodyPr/>
          <a:lstStyle/>
          <a:p>
            <a:fld id="{F083BBF0-25E7-4136-A18F-A2CFA7761E4D}" type="slidenum">
              <a:rPr lang="en-GB" smtClean="0"/>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5 – Modelling Tools</a:t>
            </a:r>
            <a:endParaRPr lang="en-GB" sz="2800" b="1" u="sng">
              <a:solidFill>
                <a:schemeClr val="accent1"/>
              </a:solidFill>
              <a:latin typeface="Comic Sans MS" pitchFamily="66" charset="0"/>
            </a:endParaRPr>
          </a:p>
        </p:txBody>
      </p:sp>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15362" name="AutoShape 2" descr="mk:@MSITStore:C:\Program%20Files\Autodesk\Inventor%202011\Help\ADMMain_15_0.chm::/images/MSDCPM/R2011_Sikorsky_Online_INV/English/extrude-a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4" name="AutoShape 4" descr="mk:@MSITStore:C:\Program%20Files\Autodesk\Inventor%202011\Help\ADMMain_15_0.chm::/images/MSDCPM/R2011_Sikorsky_Online_INV/English/extrude-ab.jpg"/>
          <p:cNvSpPr>
            <a:spLocks noChangeAspect="1" noChangeArrowheads="1"/>
          </p:cNvSpPr>
          <p:nvPr/>
        </p:nvSpPr>
        <p:spPr bwMode="auto">
          <a:xfrm>
            <a:off x="635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65" name="Picture 5"/>
          <p:cNvPicPr>
            <a:picLocks noChangeAspect="1" noChangeArrowheads="1"/>
          </p:cNvPicPr>
          <p:nvPr/>
        </p:nvPicPr>
        <p:blipFill>
          <a:blip r:embed="rId2"/>
          <a:srcRect l="10986" t="32345" r="57520" b="42385"/>
          <a:stretch>
            <a:fillRect/>
          </a:stretch>
        </p:blipFill>
        <p:spPr bwMode="auto">
          <a:xfrm>
            <a:off x="571472" y="2500306"/>
            <a:ext cx="3360444" cy="2000264"/>
          </a:xfrm>
          <a:prstGeom prst="rect">
            <a:avLst/>
          </a:prstGeom>
          <a:noFill/>
          <a:ln w="9525">
            <a:solidFill>
              <a:schemeClr val="bg2">
                <a:lumMod val="90000"/>
              </a:schemeClr>
            </a:solidFill>
            <a:miter lim="800000"/>
            <a:headEnd/>
            <a:tailEnd/>
          </a:ln>
          <a:effectLst/>
        </p:spPr>
      </p:pic>
      <p:sp>
        <p:nvSpPr>
          <p:cNvPr id="8" name="Text Box 8"/>
          <p:cNvSpPr txBox="1">
            <a:spLocks noChangeArrowheads="1"/>
          </p:cNvSpPr>
          <p:nvPr/>
        </p:nvSpPr>
        <p:spPr bwMode="auto">
          <a:xfrm>
            <a:off x="500034" y="1714488"/>
            <a:ext cx="2857520" cy="646331"/>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rPr>
              <a:t>The extrusion tool is used to add depth to a sketch to transform it into a 3D model as shown below</a:t>
            </a:r>
            <a:endParaRPr lang="en-GB" sz="1200" b="0" smtClean="0">
              <a:solidFill>
                <a:schemeClr val="accent6">
                  <a:lumMod val="75000"/>
                </a:schemeClr>
              </a:solidFill>
              <a:latin typeface="Comic Sans MS" pitchFamily="66" charset="0"/>
            </a:endParaRPr>
          </a:p>
        </p:txBody>
      </p:sp>
      <p:pic>
        <p:nvPicPr>
          <p:cNvPr id="15366" name="Picture 6"/>
          <p:cNvPicPr>
            <a:picLocks noChangeAspect="1" noChangeArrowheads="1"/>
          </p:cNvPicPr>
          <p:nvPr/>
        </p:nvPicPr>
        <p:blipFill>
          <a:blip r:embed="rId3"/>
          <a:srcRect l="7705" t="6064" r="87915" b="86051"/>
          <a:stretch>
            <a:fillRect/>
          </a:stretch>
        </p:blipFill>
        <p:spPr bwMode="auto">
          <a:xfrm>
            <a:off x="3428992" y="1714488"/>
            <a:ext cx="492922" cy="642942"/>
          </a:xfrm>
          <a:prstGeom prst="rect">
            <a:avLst/>
          </a:prstGeom>
          <a:noFill/>
          <a:ln w="9525">
            <a:solidFill>
              <a:schemeClr val="bg2">
                <a:lumMod val="90000"/>
              </a:schemeClr>
            </a:solidFill>
            <a:miter lim="800000"/>
            <a:headEnd/>
            <a:tailEnd/>
          </a:ln>
          <a:effectLst/>
        </p:spPr>
      </p:pic>
      <p:sp>
        <p:nvSpPr>
          <p:cNvPr id="12" name="Text Box 12"/>
          <p:cNvSpPr txBox="1">
            <a:spLocks noChangeArrowheads="1"/>
          </p:cNvSpPr>
          <p:nvPr/>
        </p:nvSpPr>
        <p:spPr bwMode="auto">
          <a:xfrm>
            <a:off x="500034" y="1357298"/>
            <a:ext cx="973343"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Extrude</a:t>
            </a:r>
            <a:endParaRPr lang="en-US" sz="1600" b="1">
              <a:solidFill>
                <a:schemeClr val="accent6">
                  <a:lumMod val="75000"/>
                </a:schemeClr>
              </a:solidFill>
              <a:latin typeface="Comic Sans MS" pitchFamily="66" charset="0"/>
            </a:endParaRPr>
          </a:p>
        </p:txBody>
      </p:sp>
      <p:sp>
        <p:nvSpPr>
          <p:cNvPr id="15370" name="AutoShape 10"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1" name="AutoShape 11"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4071934" y="2657299"/>
            <a:ext cx="4714908" cy="3188451"/>
            <a:chOff x="3929058" y="1714488"/>
            <a:chExt cx="4714908" cy="3188451"/>
          </a:xfrm>
        </p:grpSpPr>
        <p:pic>
          <p:nvPicPr>
            <p:cNvPr id="15369" name="Picture 9"/>
            <p:cNvPicPr>
              <a:picLocks noChangeAspect="1" noChangeArrowheads="1"/>
            </p:cNvPicPr>
            <p:nvPr/>
          </p:nvPicPr>
          <p:blipFill>
            <a:blip r:embed="rId4"/>
            <a:srcRect/>
            <a:stretch>
              <a:fillRect/>
            </a:stretch>
          </p:blipFill>
          <p:spPr bwMode="auto">
            <a:xfrm>
              <a:off x="5429256" y="1714488"/>
              <a:ext cx="2625282" cy="2214578"/>
            </a:xfrm>
            <a:prstGeom prst="rect">
              <a:avLst/>
            </a:prstGeom>
            <a:noFill/>
            <a:ln w="9525">
              <a:noFill/>
              <a:miter lim="800000"/>
              <a:headEnd/>
              <a:tailEnd/>
            </a:ln>
            <a:effectLst/>
          </p:spPr>
        </p:pic>
        <p:sp>
          <p:nvSpPr>
            <p:cNvPr id="18" name="Rectangle 17"/>
            <p:cNvSpPr/>
            <p:nvPr/>
          </p:nvSpPr>
          <p:spPr>
            <a:xfrm>
              <a:off x="3929058" y="2143116"/>
              <a:ext cx="1428760" cy="1200329"/>
            </a:xfrm>
            <a:prstGeom prst="rect">
              <a:avLst/>
            </a:prstGeom>
          </p:spPr>
          <p:txBody>
            <a:bodyPr wrap="square">
              <a:spAutoFit/>
            </a:bodyPr>
            <a:lstStyle/>
            <a:p>
              <a:r>
                <a:rPr lang="en-GB" sz="1200" b="1" smtClean="0">
                  <a:solidFill>
                    <a:schemeClr val="accent6">
                      <a:lumMod val="75000"/>
                    </a:schemeClr>
                  </a:solidFill>
                  <a:latin typeface="Comic Sans MS" pitchFamily="66" charset="0"/>
                </a:rPr>
                <a:t>Join:</a:t>
              </a:r>
              <a:r>
                <a:rPr lang="en-GB" sz="1200" smtClean="0">
                  <a:solidFill>
                    <a:schemeClr val="accent6">
                      <a:lumMod val="75000"/>
                    </a:schemeClr>
                  </a:solidFill>
                  <a:latin typeface="Comic Sans MS" pitchFamily="66" charset="0"/>
                </a:rPr>
                <a:t> Adds the volume created by the extruded feature to another feature or body. </a:t>
              </a:r>
              <a:endParaRPr lang="en-GB" sz="1200">
                <a:solidFill>
                  <a:schemeClr val="accent6">
                    <a:lumMod val="75000"/>
                  </a:schemeClr>
                </a:solidFill>
                <a:latin typeface="Comic Sans MS" pitchFamily="66" charset="0"/>
              </a:endParaRPr>
            </a:p>
          </p:txBody>
        </p:sp>
        <p:sp>
          <p:nvSpPr>
            <p:cNvPr id="19" name="Rectangle 18"/>
            <p:cNvSpPr/>
            <p:nvPr/>
          </p:nvSpPr>
          <p:spPr>
            <a:xfrm>
              <a:off x="3929058" y="4071942"/>
              <a:ext cx="2143140" cy="830997"/>
            </a:xfrm>
            <a:prstGeom prst="rect">
              <a:avLst/>
            </a:prstGeom>
          </p:spPr>
          <p:txBody>
            <a:bodyPr wrap="square">
              <a:spAutoFit/>
            </a:bodyPr>
            <a:lstStyle/>
            <a:p>
              <a:r>
                <a:rPr lang="en-GB" sz="1200" b="1" smtClean="0">
                  <a:solidFill>
                    <a:schemeClr val="accent6">
                      <a:lumMod val="75000"/>
                    </a:schemeClr>
                  </a:solidFill>
                  <a:latin typeface="Comic Sans MS" pitchFamily="66" charset="0"/>
                </a:rPr>
                <a:t>Cut:</a:t>
              </a:r>
              <a:r>
                <a:rPr lang="en-GB" sz="1200" smtClean="0">
                  <a:solidFill>
                    <a:schemeClr val="accent6">
                      <a:lumMod val="75000"/>
                    </a:schemeClr>
                  </a:solidFill>
                  <a:latin typeface="Comic Sans MS" pitchFamily="66" charset="0"/>
                </a:rPr>
                <a:t> Removes the volume created by the extruded feature from another feature or body.</a:t>
              </a:r>
              <a:endParaRPr lang="en-GB" sz="1200">
                <a:solidFill>
                  <a:schemeClr val="accent6">
                    <a:lumMod val="75000"/>
                  </a:schemeClr>
                </a:solidFill>
                <a:latin typeface="Comic Sans MS" pitchFamily="66" charset="0"/>
              </a:endParaRPr>
            </a:p>
          </p:txBody>
        </p:sp>
        <p:sp>
          <p:nvSpPr>
            <p:cNvPr id="20" name="Rectangle 19"/>
            <p:cNvSpPr/>
            <p:nvPr/>
          </p:nvSpPr>
          <p:spPr>
            <a:xfrm>
              <a:off x="6072198" y="4071942"/>
              <a:ext cx="2571768" cy="830997"/>
            </a:xfrm>
            <a:prstGeom prst="rect">
              <a:avLst/>
            </a:prstGeom>
          </p:spPr>
          <p:txBody>
            <a:bodyPr wrap="square">
              <a:spAutoFit/>
            </a:bodyPr>
            <a:lstStyle/>
            <a:p>
              <a:r>
                <a:rPr lang="en-GB" sz="1200" b="1" smtClean="0">
                  <a:solidFill>
                    <a:schemeClr val="accent6">
                      <a:lumMod val="75000"/>
                    </a:schemeClr>
                  </a:solidFill>
                  <a:latin typeface="Comic Sans MS" pitchFamily="66" charset="0"/>
                </a:rPr>
                <a:t>Intersect:</a:t>
              </a:r>
              <a:r>
                <a:rPr lang="en-GB" sz="1200" smtClean="0">
                  <a:solidFill>
                    <a:schemeClr val="accent6">
                      <a:lumMod val="75000"/>
                    </a:schemeClr>
                  </a:solidFill>
                  <a:latin typeface="Comic Sans MS" pitchFamily="66" charset="0"/>
                </a:rPr>
                <a:t> Creates a feature from the shared volume of the extruded feature and another feature. </a:t>
              </a:r>
              <a:endParaRPr lang="en-GB" sz="1200">
                <a:solidFill>
                  <a:schemeClr val="accent6">
                    <a:lumMod val="75000"/>
                  </a:schemeClr>
                </a:solidFill>
                <a:latin typeface="Comic Sans MS" pitchFamily="66" charset="0"/>
              </a:endParaRPr>
            </a:p>
          </p:txBody>
        </p:sp>
        <p:cxnSp>
          <p:nvCxnSpPr>
            <p:cNvPr id="22" name="Straight Arrow Connector 21"/>
            <p:cNvCxnSpPr/>
            <p:nvPr/>
          </p:nvCxnSpPr>
          <p:spPr>
            <a:xfrm>
              <a:off x="5214942" y="2414751"/>
              <a:ext cx="1214446" cy="8555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5293440" y="2921877"/>
              <a:ext cx="1271766" cy="1000131"/>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115770" y="3529099"/>
              <a:ext cx="1056659" cy="79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1" name="Slide Number Placeholder 20"/>
          <p:cNvSpPr>
            <a:spLocks noGrp="1"/>
          </p:cNvSpPr>
          <p:nvPr>
            <p:ph type="sldNum" sz="quarter" idx="12"/>
          </p:nvPr>
        </p:nvSpPr>
        <p:spPr/>
        <p:txBody>
          <a:bodyPr/>
          <a:lstStyle/>
          <a:p>
            <a:fld id="{F083BBF0-25E7-4136-A18F-A2CFA7761E4D}" type="slidenum">
              <a:rPr lang="en-GB" smtClean="0"/>
              <a:pPr/>
              <a:t>17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6 – Modelling Tools</a:t>
            </a:r>
            <a:endParaRPr lang="en-GB" sz="2800" b="1" u="sng">
              <a:solidFill>
                <a:schemeClr val="accent1"/>
              </a:solidFill>
              <a:latin typeface="Comic Sans MS" pitchFamily="66" charset="0"/>
            </a:endParaRPr>
          </a:p>
        </p:txBody>
      </p:sp>
      <p:grpSp>
        <p:nvGrpSpPr>
          <p:cNvPr id="38" name="Group 37"/>
          <p:cNvGrpSpPr/>
          <p:nvPr/>
        </p:nvGrpSpPr>
        <p:grpSpPr>
          <a:xfrm>
            <a:off x="500034" y="1357298"/>
            <a:ext cx="3571900" cy="3214710"/>
            <a:chOff x="500034" y="1357298"/>
            <a:chExt cx="3571900" cy="3214710"/>
          </a:xfrm>
        </p:grpSpPr>
        <p:sp>
          <p:nvSpPr>
            <p:cNvPr id="8" name="Text Box 12"/>
            <p:cNvSpPr txBox="1">
              <a:spLocks noChangeArrowheads="1"/>
            </p:cNvSpPr>
            <p:nvPr/>
          </p:nvSpPr>
          <p:spPr bwMode="auto">
            <a:xfrm>
              <a:off x="500034" y="1357298"/>
              <a:ext cx="909223"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Revolve</a:t>
              </a:r>
              <a:endParaRPr lang="en-US" sz="1600" b="1">
                <a:solidFill>
                  <a:schemeClr val="accent6">
                    <a:lumMod val="75000"/>
                  </a:schemeClr>
                </a:solidFill>
                <a:latin typeface="Comic Sans MS" pitchFamily="66" charset="0"/>
              </a:endParaRPr>
            </a:p>
          </p:txBody>
        </p:sp>
        <p:pic>
          <p:nvPicPr>
            <p:cNvPr id="16385" name="Picture 1"/>
            <p:cNvPicPr>
              <a:picLocks noChangeAspect="1" noChangeArrowheads="1"/>
            </p:cNvPicPr>
            <p:nvPr/>
          </p:nvPicPr>
          <p:blipFill>
            <a:blip r:embed="rId2"/>
            <a:srcRect l="13916" t="32345" r="55322" b="42385"/>
            <a:stretch>
              <a:fillRect/>
            </a:stretch>
          </p:blipFill>
          <p:spPr bwMode="auto">
            <a:xfrm>
              <a:off x="571472" y="2500306"/>
              <a:ext cx="3480460" cy="2071702"/>
            </a:xfrm>
            <a:prstGeom prst="rect">
              <a:avLst/>
            </a:prstGeom>
            <a:noFill/>
            <a:ln w="9525">
              <a:solidFill>
                <a:schemeClr val="bg2">
                  <a:lumMod val="90000"/>
                </a:schemeClr>
              </a:solidFill>
              <a:miter lim="800000"/>
              <a:headEnd/>
              <a:tailEnd/>
            </a:ln>
            <a:effectLst/>
          </p:spPr>
        </p:pic>
        <p:pic>
          <p:nvPicPr>
            <p:cNvPr id="16386" name="Picture 2"/>
            <p:cNvPicPr>
              <a:picLocks noChangeAspect="1" noChangeArrowheads="1"/>
            </p:cNvPicPr>
            <p:nvPr/>
          </p:nvPicPr>
          <p:blipFill>
            <a:blip r:embed="rId3"/>
            <a:srcRect l="11914" t="6076" r="83692" b="86021"/>
            <a:stretch>
              <a:fillRect/>
            </a:stretch>
          </p:blipFill>
          <p:spPr bwMode="auto">
            <a:xfrm>
              <a:off x="3571868" y="1714488"/>
              <a:ext cx="500066" cy="651601"/>
            </a:xfrm>
            <a:prstGeom prst="rect">
              <a:avLst/>
            </a:prstGeom>
            <a:noFill/>
            <a:ln w="9525">
              <a:solidFill>
                <a:schemeClr val="bg2">
                  <a:lumMod val="90000"/>
                </a:schemeClr>
              </a:solidFill>
              <a:miter lim="800000"/>
              <a:headEnd/>
              <a:tailEnd/>
            </a:ln>
            <a:effectLst/>
          </p:spPr>
        </p:pic>
        <p:sp>
          <p:nvSpPr>
            <p:cNvPr id="11" name="Rectangle 10"/>
            <p:cNvSpPr/>
            <p:nvPr/>
          </p:nvSpPr>
          <p:spPr>
            <a:xfrm>
              <a:off x="500034" y="1714488"/>
              <a:ext cx="3143272" cy="646331"/>
            </a:xfrm>
            <a:prstGeom prst="rect">
              <a:avLst/>
            </a:prstGeom>
          </p:spPr>
          <p:txBody>
            <a:bodyPr wrap="square">
              <a:spAutoFit/>
            </a:bodyPr>
            <a:lstStyle/>
            <a:p>
              <a:r>
                <a:rPr lang="en-GB" sz="1200" smtClean="0">
                  <a:solidFill>
                    <a:schemeClr val="accent6">
                      <a:lumMod val="75000"/>
                    </a:schemeClr>
                  </a:solidFill>
                  <a:latin typeface="Comic Sans MS" pitchFamily="66" charset="0"/>
                </a:rPr>
                <a:t>Creates a 3d model or feature by revolving one or more sketched profiles around an axis.</a:t>
              </a:r>
              <a:endParaRPr lang="en-GB" sz="1200">
                <a:solidFill>
                  <a:schemeClr val="accent6">
                    <a:lumMod val="75000"/>
                  </a:schemeClr>
                </a:solidFill>
                <a:latin typeface="Comic Sans MS" pitchFamily="66" charset="0"/>
              </a:endParaRPr>
            </a:p>
          </p:txBody>
        </p:sp>
      </p:grpSp>
      <p:pic>
        <p:nvPicPr>
          <p:cNvPr id="16388" name="Picture 4"/>
          <p:cNvPicPr>
            <a:picLocks noChangeAspect="1" noChangeArrowheads="1"/>
          </p:cNvPicPr>
          <p:nvPr/>
        </p:nvPicPr>
        <p:blipFill>
          <a:blip r:embed="rId4"/>
          <a:srcRect/>
          <a:stretch>
            <a:fillRect/>
          </a:stretch>
        </p:blipFill>
        <p:spPr bwMode="auto">
          <a:xfrm>
            <a:off x="5715008" y="2714621"/>
            <a:ext cx="2800349" cy="2492220"/>
          </a:xfrm>
          <a:prstGeom prst="rect">
            <a:avLst/>
          </a:prstGeom>
          <a:noFill/>
          <a:ln w="9525">
            <a:noFill/>
            <a:miter lim="800000"/>
            <a:headEnd/>
            <a:tailEnd/>
          </a:ln>
          <a:effectLst/>
        </p:spPr>
      </p:pic>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2571736" y="4786322"/>
            <a:ext cx="3286148"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Join</a:t>
            </a:r>
            <a:r>
              <a:rPr lang="en-GB" sz="1200" smtClean="0">
                <a:solidFill>
                  <a:schemeClr val="accent6">
                    <a:lumMod val="75000"/>
                  </a:schemeClr>
                </a:solidFill>
                <a:latin typeface="Comic Sans MS" pitchFamily="66" charset="0"/>
              </a:rPr>
              <a:t> Adds the volume created by the revolved feature to another feature or body. </a:t>
            </a:r>
            <a:endParaRPr lang="en-GB" sz="1200">
              <a:solidFill>
                <a:schemeClr val="accent6">
                  <a:lumMod val="75000"/>
                </a:schemeClr>
              </a:solidFill>
              <a:latin typeface="Comic Sans MS" pitchFamily="66" charset="0"/>
            </a:endParaRPr>
          </a:p>
        </p:txBody>
      </p:sp>
      <p:sp>
        <p:nvSpPr>
          <p:cNvPr id="18" name="Rectangle 17"/>
          <p:cNvSpPr/>
          <p:nvPr/>
        </p:nvSpPr>
        <p:spPr>
          <a:xfrm>
            <a:off x="5572164" y="5568751"/>
            <a:ext cx="3286116"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Intersect</a:t>
            </a:r>
            <a:r>
              <a:rPr lang="en-GB" sz="1200" smtClean="0">
                <a:solidFill>
                  <a:schemeClr val="accent6">
                    <a:lumMod val="75000"/>
                  </a:schemeClr>
                </a:solidFill>
                <a:latin typeface="Comic Sans MS" pitchFamily="66" charset="0"/>
              </a:rPr>
              <a:t> Creates a feature from the shared volume of the revolved feature and another feature or body.</a:t>
            </a:r>
            <a:endParaRPr lang="en-GB" sz="1200">
              <a:solidFill>
                <a:schemeClr val="accent6">
                  <a:lumMod val="75000"/>
                </a:schemeClr>
              </a:solidFill>
              <a:latin typeface="Comic Sans MS" pitchFamily="66" charset="0"/>
            </a:endParaRPr>
          </a:p>
        </p:txBody>
      </p:sp>
      <p:sp>
        <p:nvSpPr>
          <p:cNvPr id="19" name="Rectangle 18"/>
          <p:cNvSpPr/>
          <p:nvPr/>
        </p:nvSpPr>
        <p:spPr>
          <a:xfrm>
            <a:off x="2571736" y="5572140"/>
            <a:ext cx="3143272"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Cut</a:t>
            </a:r>
            <a:r>
              <a:rPr lang="en-GB" sz="1200" smtClean="0">
                <a:solidFill>
                  <a:schemeClr val="accent6">
                    <a:lumMod val="75000"/>
                  </a:schemeClr>
                </a:solidFill>
                <a:latin typeface="Comic Sans MS" pitchFamily="66" charset="0"/>
              </a:rPr>
              <a:t> Removes the volume created             by the revolved feature from another feature or body</a:t>
            </a:r>
            <a:endParaRPr lang="en-GB" sz="1200">
              <a:solidFill>
                <a:schemeClr val="accent6">
                  <a:lumMod val="75000"/>
                </a:schemeClr>
              </a:solidFill>
              <a:latin typeface="Comic Sans MS" pitchFamily="66" charset="0"/>
            </a:endParaRPr>
          </a:p>
        </p:txBody>
      </p:sp>
      <p:cxnSp>
        <p:nvCxnSpPr>
          <p:cNvPr id="21" name="Straight Arrow Connector 20"/>
          <p:cNvCxnSpPr/>
          <p:nvPr/>
        </p:nvCxnSpPr>
        <p:spPr>
          <a:xfrm flipV="1">
            <a:off x="5214942" y="3643314"/>
            <a:ext cx="1714512" cy="114300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43504" y="3929066"/>
            <a:ext cx="1714512" cy="171451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857884" y="4572008"/>
            <a:ext cx="1357322" cy="64294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86248" y="3143248"/>
            <a:ext cx="1428760" cy="1200329"/>
          </a:xfrm>
          <a:prstGeom prst="rect">
            <a:avLst/>
          </a:prstGeom>
        </p:spPr>
        <p:txBody>
          <a:bodyPr wrap="square">
            <a:spAutoFit/>
          </a:bodyPr>
          <a:lstStyle/>
          <a:p>
            <a:r>
              <a:rPr lang="en-GB" sz="1200" b="1" smtClean="0">
                <a:solidFill>
                  <a:schemeClr val="accent6">
                    <a:lumMod val="75000"/>
                  </a:schemeClr>
                </a:solidFill>
                <a:latin typeface="Comic Sans MS" pitchFamily="66" charset="0"/>
              </a:rPr>
              <a:t>Profile</a:t>
            </a:r>
            <a:r>
              <a:rPr lang="en-GB" sz="1200" smtClean="0">
                <a:solidFill>
                  <a:schemeClr val="accent6">
                    <a:lumMod val="75000"/>
                  </a:schemeClr>
                </a:solidFill>
                <a:latin typeface="Comic Sans MS" pitchFamily="66" charset="0"/>
              </a:rPr>
              <a:t> is the sketch </a:t>
            </a:r>
          </a:p>
          <a:p>
            <a:r>
              <a:rPr lang="en-GB" sz="1200" b="1" smtClean="0">
                <a:solidFill>
                  <a:schemeClr val="accent6">
                    <a:lumMod val="75000"/>
                  </a:schemeClr>
                </a:solidFill>
                <a:latin typeface="Comic Sans MS" pitchFamily="66" charset="0"/>
              </a:rPr>
              <a:t>Axis</a:t>
            </a:r>
            <a:r>
              <a:rPr lang="en-GB" sz="1200" smtClean="0">
                <a:solidFill>
                  <a:schemeClr val="accent6">
                    <a:lumMod val="75000"/>
                  </a:schemeClr>
                </a:solidFill>
                <a:latin typeface="Comic Sans MS" pitchFamily="66" charset="0"/>
              </a:rPr>
              <a:t> is the centre line you want to revolve round</a:t>
            </a:r>
            <a:endParaRPr lang="en-GB" sz="1200">
              <a:solidFill>
                <a:schemeClr val="accent6">
                  <a:lumMod val="75000"/>
                </a:schemeClr>
              </a:solidFill>
              <a:latin typeface="Comic Sans MS" pitchFamily="66" charset="0"/>
            </a:endParaRPr>
          </a:p>
        </p:txBody>
      </p:sp>
      <p:cxnSp>
        <p:nvCxnSpPr>
          <p:cNvPr id="30" name="Straight Arrow Connector 29"/>
          <p:cNvCxnSpPr/>
          <p:nvPr/>
        </p:nvCxnSpPr>
        <p:spPr>
          <a:xfrm>
            <a:off x="5357818" y="3357562"/>
            <a:ext cx="500066" cy="7143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14942" y="3714752"/>
            <a:ext cx="642942" cy="158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57884" y="1928802"/>
            <a:ext cx="3143272"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Extents</a:t>
            </a:r>
            <a:r>
              <a:rPr lang="en-GB" sz="1200" smtClean="0">
                <a:solidFill>
                  <a:schemeClr val="accent6">
                    <a:lumMod val="75000"/>
                  </a:schemeClr>
                </a:solidFill>
                <a:latin typeface="Comic Sans MS" pitchFamily="66" charset="0"/>
              </a:rPr>
              <a:t> relates to the limits of the rotation, ie, is a full rotation or only rotated part way</a:t>
            </a:r>
            <a:endParaRPr lang="en-GB" sz="1200">
              <a:solidFill>
                <a:schemeClr val="accent6">
                  <a:lumMod val="75000"/>
                </a:schemeClr>
              </a:solidFill>
              <a:latin typeface="Comic Sans MS" pitchFamily="66" charset="0"/>
            </a:endParaRPr>
          </a:p>
        </p:txBody>
      </p:sp>
      <p:cxnSp>
        <p:nvCxnSpPr>
          <p:cNvPr id="37" name="Straight Arrow Connector 36"/>
          <p:cNvCxnSpPr/>
          <p:nvPr/>
        </p:nvCxnSpPr>
        <p:spPr>
          <a:xfrm rot="16200000" flipH="1">
            <a:off x="7000892" y="2714620"/>
            <a:ext cx="785818" cy="21431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F083BBF0-25E7-4136-A18F-A2CFA7761E4D}"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7 – Modelling Tools</a:t>
            </a:r>
            <a:endParaRPr lang="en-GB" sz="2800" b="1" u="sng">
              <a:solidFill>
                <a:schemeClr val="accent1"/>
              </a:solidFill>
              <a:latin typeface="Comic Sans MS" pitchFamily="66" charset="0"/>
            </a:endParaRPr>
          </a:p>
        </p:txBody>
      </p:sp>
      <p:sp>
        <p:nvSpPr>
          <p:cNvPr id="8" name="Text Box 12"/>
          <p:cNvSpPr txBox="1">
            <a:spLocks noChangeArrowheads="1"/>
          </p:cNvSpPr>
          <p:nvPr/>
        </p:nvSpPr>
        <p:spPr bwMode="auto">
          <a:xfrm>
            <a:off x="500034" y="1357298"/>
            <a:ext cx="606256"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Loft</a:t>
            </a:r>
            <a:endParaRPr lang="en-US" sz="1600" b="1">
              <a:solidFill>
                <a:schemeClr val="accent6">
                  <a:lumMod val="75000"/>
                </a:schemeClr>
              </a:solidFill>
              <a:latin typeface="Comic Sans MS" pitchFamily="66" charset="0"/>
            </a:endParaRPr>
          </a:p>
        </p:txBody>
      </p:sp>
      <p:sp>
        <p:nvSpPr>
          <p:cNvPr id="11" name="Rectangle 10"/>
          <p:cNvSpPr/>
          <p:nvPr/>
        </p:nvSpPr>
        <p:spPr>
          <a:xfrm>
            <a:off x="500034" y="1928802"/>
            <a:ext cx="3714776" cy="830997"/>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Creates a model or feature by blending multiple profiles (sketches) called sections, and transitioning them into smooth shapes between the profiles or part faces.</a:t>
            </a:r>
            <a:endParaRPr lang="en-GB" sz="1200" dirty="0">
              <a:solidFill>
                <a:schemeClr val="accent6">
                  <a:lumMod val="75000"/>
                </a:schemeClr>
              </a:solidFill>
              <a:latin typeface="Comic Sans MS" pitchFamily="66" charset="0"/>
            </a:endParaRPr>
          </a:p>
        </p:txBody>
      </p:sp>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3794" name="AutoShape 2" descr="mk:@MSITStore:C:\Program%20Files\Autodesk\Inventor%202011\Help\ADMMain_15_0.chm::/images/MSDCPM/R2011_Sikorsky_Online_INV/English/loft_razo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31" name="Group 30"/>
          <p:cNvGrpSpPr/>
          <p:nvPr/>
        </p:nvGrpSpPr>
        <p:grpSpPr>
          <a:xfrm>
            <a:off x="571472" y="3000372"/>
            <a:ext cx="3571900" cy="1857388"/>
            <a:chOff x="500034" y="2428868"/>
            <a:chExt cx="2786082" cy="1500198"/>
          </a:xfrm>
        </p:grpSpPr>
        <p:grpSp>
          <p:nvGrpSpPr>
            <p:cNvPr id="27" name="Group 26"/>
            <p:cNvGrpSpPr/>
            <p:nvPr/>
          </p:nvGrpSpPr>
          <p:grpSpPr>
            <a:xfrm>
              <a:off x="571472" y="2500306"/>
              <a:ext cx="2643206" cy="1285884"/>
              <a:chOff x="571472" y="2500306"/>
              <a:chExt cx="2646064" cy="1285884"/>
            </a:xfrm>
          </p:grpSpPr>
          <p:pic>
            <p:nvPicPr>
              <p:cNvPr id="33795" name="Picture 3"/>
              <p:cNvPicPr>
                <a:picLocks noChangeAspect="1" noChangeArrowheads="1"/>
              </p:cNvPicPr>
              <p:nvPr/>
            </p:nvPicPr>
            <p:blipFill>
              <a:blip r:embed="rId2">
                <a:clrChange>
                  <a:clrFrom>
                    <a:srgbClr val="FFFFFF"/>
                  </a:clrFrom>
                  <a:clrTo>
                    <a:srgbClr val="FFFFFF">
                      <a:alpha val="0"/>
                    </a:srgbClr>
                  </a:clrTo>
                </a:clrChange>
              </a:blip>
              <a:srcRect l="27100" t="66406" r="56787" b="18945"/>
              <a:stretch>
                <a:fillRect/>
              </a:stretch>
            </p:blipFill>
            <p:spPr bwMode="auto">
              <a:xfrm>
                <a:off x="571472" y="2500306"/>
                <a:ext cx="1571636" cy="107157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a:clrChange>
                  <a:clrFrom>
                    <a:srgbClr val="FFFFFF"/>
                  </a:clrFrom>
                  <a:clrTo>
                    <a:srgbClr val="FFFFFF">
                      <a:alpha val="0"/>
                    </a:srgbClr>
                  </a:clrTo>
                </a:clrChange>
              </a:blip>
              <a:srcRect l="27295" t="34375" r="46338" b="41211"/>
              <a:stretch>
                <a:fillRect/>
              </a:stretch>
            </p:blipFill>
            <p:spPr bwMode="auto">
              <a:xfrm>
                <a:off x="1571604" y="2643182"/>
                <a:ext cx="1645932" cy="1143008"/>
              </a:xfrm>
              <a:prstGeom prst="rect">
                <a:avLst/>
              </a:prstGeom>
              <a:noFill/>
              <a:ln w="9525">
                <a:noFill/>
                <a:miter lim="800000"/>
                <a:headEnd/>
                <a:tailEnd/>
              </a:ln>
              <a:effectLst/>
            </p:spPr>
          </p:pic>
        </p:grpSp>
        <p:sp>
          <p:nvSpPr>
            <p:cNvPr id="29" name="Rectangle 28"/>
            <p:cNvSpPr/>
            <p:nvPr/>
          </p:nvSpPr>
          <p:spPr>
            <a:xfrm>
              <a:off x="500034" y="2428868"/>
              <a:ext cx="2786082" cy="1500198"/>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7" name="Picture 5"/>
          <p:cNvPicPr>
            <a:picLocks noChangeAspect="1" noChangeArrowheads="1"/>
          </p:cNvPicPr>
          <p:nvPr/>
        </p:nvPicPr>
        <p:blipFill>
          <a:blip r:embed="rId4"/>
          <a:srcRect l="16113" t="6064" r="78877" b="90297"/>
          <a:stretch>
            <a:fillRect/>
          </a:stretch>
        </p:blipFill>
        <p:spPr bwMode="auto">
          <a:xfrm>
            <a:off x="3328979" y="1285860"/>
            <a:ext cx="814393" cy="428628"/>
          </a:xfrm>
          <a:prstGeom prst="rect">
            <a:avLst/>
          </a:prstGeom>
          <a:noFill/>
          <a:ln w="9525">
            <a:solidFill>
              <a:schemeClr val="bg2">
                <a:lumMod val="90000"/>
              </a:schemeClr>
            </a:solidFill>
            <a:miter lim="800000"/>
            <a:headEnd/>
            <a:tailEnd/>
          </a:ln>
          <a:effectLst/>
        </p:spPr>
      </p:pic>
      <p:grpSp>
        <p:nvGrpSpPr>
          <p:cNvPr id="36" name="Group 35"/>
          <p:cNvGrpSpPr/>
          <p:nvPr/>
        </p:nvGrpSpPr>
        <p:grpSpPr>
          <a:xfrm>
            <a:off x="5072066" y="3000372"/>
            <a:ext cx="3071834" cy="1928826"/>
            <a:chOff x="5214942" y="2786058"/>
            <a:chExt cx="3071834" cy="1928826"/>
          </a:xfrm>
        </p:grpSpPr>
        <p:pic>
          <p:nvPicPr>
            <p:cNvPr id="33798" name="Picture 6"/>
            <p:cNvPicPr>
              <a:picLocks noChangeAspect="1" noChangeArrowheads="1"/>
            </p:cNvPicPr>
            <p:nvPr/>
          </p:nvPicPr>
          <p:blipFill>
            <a:blip r:embed="rId5">
              <a:clrChange>
                <a:clrFrom>
                  <a:srgbClr val="FFFFFF"/>
                </a:clrFrom>
                <a:clrTo>
                  <a:srgbClr val="FFFFFF">
                    <a:alpha val="0"/>
                  </a:srgbClr>
                </a:clrTo>
              </a:clrChange>
            </a:blip>
            <a:srcRect l="27099" t="49805" r="52393" b="24804"/>
            <a:stretch>
              <a:fillRect/>
            </a:stretch>
          </p:blipFill>
          <p:spPr bwMode="auto">
            <a:xfrm>
              <a:off x="5857884" y="2857496"/>
              <a:ext cx="2000264" cy="1857388"/>
            </a:xfrm>
            <a:prstGeom prst="rect">
              <a:avLst/>
            </a:prstGeom>
            <a:noFill/>
            <a:ln w="9525">
              <a:noFill/>
              <a:miter lim="800000"/>
              <a:headEnd/>
              <a:tailEnd/>
            </a:ln>
            <a:effectLst/>
          </p:spPr>
        </p:pic>
        <p:sp>
          <p:nvSpPr>
            <p:cNvPr id="34" name="Rectangle 33"/>
            <p:cNvSpPr/>
            <p:nvPr/>
          </p:nvSpPr>
          <p:spPr>
            <a:xfrm>
              <a:off x="5214942" y="2786058"/>
              <a:ext cx="3071834" cy="1857388"/>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 name="Picture 5"/>
          <p:cNvPicPr>
            <a:picLocks noChangeAspect="1" noChangeArrowheads="1"/>
          </p:cNvPicPr>
          <p:nvPr/>
        </p:nvPicPr>
        <p:blipFill>
          <a:blip r:embed="rId4"/>
          <a:srcRect l="16113" t="9275" r="77295" b="86860"/>
          <a:stretch>
            <a:fillRect/>
          </a:stretch>
        </p:blipFill>
        <p:spPr bwMode="auto">
          <a:xfrm>
            <a:off x="7143768" y="1285860"/>
            <a:ext cx="1000132" cy="424892"/>
          </a:xfrm>
          <a:prstGeom prst="rect">
            <a:avLst/>
          </a:prstGeom>
          <a:noFill/>
          <a:ln w="9525">
            <a:solidFill>
              <a:schemeClr val="bg2">
                <a:lumMod val="90000"/>
              </a:schemeClr>
            </a:solidFill>
            <a:miter lim="800000"/>
            <a:headEnd/>
            <a:tailEnd/>
          </a:ln>
          <a:effectLst/>
        </p:spPr>
      </p:pic>
      <p:sp>
        <p:nvSpPr>
          <p:cNvPr id="39" name="Text Box 12"/>
          <p:cNvSpPr txBox="1">
            <a:spLocks noChangeArrowheads="1"/>
          </p:cNvSpPr>
          <p:nvPr/>
        </p:nvSpPr>
        <p:spPr bwMode="auto">
          <a:xfrm>
            <a:off x="4929190" y="1357298"/>
            <a:ext cx="808235"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Sweep</a:t>
            </a:r>
            <a:endParaRPr lang="en-US" sz="1600" b="1">
              <a:solidFill>
                <a:schemeClr val="accent6">
                  <a:lumMod val="75000"/>
                </a:schemeClr>
              </a:solidFill>
              <a:latin typeface="Comic Sans MS" pitchFamily="66" charset="0"/>
            </a:endParaRPr>
          </a:p>
        </p:txBody>
      </p:sp>
      <p:sp>
        <p:nvSpPr>
          <p:cNvPr id="41" name="Rectangle 40"/>
          <p:cNvSpPr/>
          <p:nvPr/>
        </p:nvSpPr>
        <p:spPr>
          <a:xfrm>
            <a:off x="4929190" y="1728605"/>
            <a:ext cx="3571900" cy="1200329"/>
          </a:xfrm>
          <a:prstGeom prst="rect">
            <a:avLst/>
          </a:prstGeom>
        </p:spPr>
        <p:txBody>
          <a:bodyPr wrap="square">
            <a:spAutoFit/>
          </a:bodyPr>
          <a:lstStyle/>
          <a:p>
            <a:r>
              <a:rPr lang="en-GB" sz="1200" smtClean="0">
                <a:solidFill>
                  <a:schemeClr val="accent6">
                    <a:lumMod val="75000"/>
                  </a:schemeClr>
                </a:solidFill>
                <a:latin typeface="Comic Sans MS" pitchFamily="66" charset="0"/>
              </a:rPr>
              <a:t>Sweep models or features are created by moving or sweeping one or more  profiles (sketches) along a path. If using multiple profiles, they must exist in the same sketch. The path can be an open or closed loop, but must pierce the profile plane.</a:t>
            </a:r>
            <a:endParaRPr lang="en-GB" sz="1200">
              <a:solidFill>
                <a:schemeClr val="accent6">
                  <a:lumMod val="75000"/>
                </a:schemeClr>
              </a:solidFill>
              <a:latin typeface="Comic Sans MS" pitchFamily="66" charset="0"/>
            </a:endParaRPr>
          </a:p>
        </p:txBody>
      </p:sp>
      <p:sp>
        <p:nvSpPr>
          <p:cNvPr id="21" name="Slide Number Placeholder 20"/>
          <p:cNvSpPr>
            <a:spLocks noGrp="1"/>
          </p:cNvSpPr>
          <p:nvPr>
            <p:ph type="sldNum" sz="quarter" idx="12"/>
          </p:nvPr>
        </p:nvSpPr>
        <p:spPr/>
        <p:txBody>
          <a:bodyPr/>
          <a:lstStyle/>
          <a:p>
            <a:fld id="{F083BBF0-25E7-4136-A18F-A2CFA7761E4D}"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48326"/>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What is CADD</a:t>
            </a:r>
            <a:endParaRPr lang="en-GB" sz="2800" b="1" u="sng">
              <a:solidFill>
                <a:schemeClr val="accent1"/>
              </a:solidFill>
              <a:latin typeface="Comic Sans MS" pitchFamily="66" charset="0"/>
            </a:endParaRPr>
          </a:p>
        </p:txBody>
      </p:sp>
      <p:sp>
        <p:nvSpPr>
          <p:cNvPr id="3" name="TextBox 2"/>
          <p:cNvSpPr txBox="1"/>
          <p:nvPr/>
        </p:nvSpPr>
        <p:spPr>
          <a:xfrm>
            <a:off x="642910" y="1237151"/>
            <a:ext cx="4929222" cy="2477601"/>
          </a:xfrm>
          <a:prstGeom prst="rect">
            <a:avLst/>
          </a:prstGeom>
          <a:noFill/>
        </p:spPr>
        <p:txBody>
          <a:bodyPr wrap="square" rtlCol="0">
            <a:spAutoFit/>
          </a:bodyPr>
          <a:lstStyle/>
          <a:p>
            <a:r>
              <a:rPr lang="en-GB" sz="1300" smtClean="0">
                <a:solidFill>
                  <a:schemeClr val="accent6">
                    <a:lumMod val="75000"/>
                  </a:schemeClr>
                </a:solidFill>
                <a:latin typeface="Comic Sans MS" pitchFamily="66" charset="0"/>
              </a:rPr>
              <a:t>Computer Aided Design/ Draughting</a:t>
            </a:r>
            <a:r>
              <a:rPr lang="en-GB" sz="1300" smtClean="0">
                <a:solidFill>
                  <a:schemeClr val="accent2"/>
                </a:solidFill>
                <a:latin typeface="Comic Sans MS" pitchFamily="66" charset="0"/>
              </a:rPr>
              <a:t> is the use of computer systems to assist in the creation, modification, analysis, or optimization of a design. Computer-aided drafting describes the process of creating a technical drawing with the use of computer software. CAD software is used to increase the productivity of the designer, improve the quality of design, improve communications through documentation, and to create a database for manufacturing.</a:t>
            </a:r>
            <a:r>
              <a:rPr lang="en-GB" sz="1300" smtClean="0">
                <a:solidFill>
                  <a:schemeClr val="accent6">
                    <a:lumMod val="75000"/>
                  </a:schemeClr>
                </a:solidFill>
                <a:latin typeface="Comic Sans MS" pitchFamily="66" charset="0"/>
              </a:rPr>
              <a:t> </a:t>
            </a:r>
            <a:r>
              <a:rPr lang="en-GB" sz="1300" smtClean="0">
                <a:solidFill>
                  <a:schemeClr val="accent2"/>
                </a:solidFill>
                <a:latin typeface="Comic Sans MS" pitchFamily="66" charset="0"/>
              </a:rPr>
              <a:t>As in the manual drafting of technical and engineering drawings, the output of CAD could convey information, such as materials, processes, dimensions, and tolerances.</a:t>
            </a:r>
            <a:endParaRPr lang="en-GB" sz="1300" smtClean="0">
              <a:solidFill>
                <a:schemeClr val="accent6">
                  <a:lumMod val="75000"/>
                </a:schemeClr>
              </a:solidFill>
              <a:latin typeface="Comic Sans MS" pitchFamily="66" charset="0"/>
            </a:endParaRPr>
          </a:p>
          <a:p>
            <a:endParaRPr lang="en-GB" sz="1200">
              <a:solidFill>
                <a:schemeClr val="accent6">
                  <a:lumMod val="75000"/>
                </a:schemeClr>
              </a:solidFill>
              <a:latin typeface="Comic Sans MS" pitchFamily="66" charset="0"/>
            </a:endParaRPr>
          </a:p>
        </p:txBody>
      </p:sp>
      <p:sp>
        <p:nvSpPr>
          <p:cNvPr id="4" name="TextBox 3"/>
          <p:cNvSpPr txBox="1"/>
          <p:nvPr/>
        </p:nvSpPr>
        <p:spPr>
          <a:xfrm>
            <a:off x="500034" y="3929066"/>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Who uses it?</a:t>
            </a:r>
            <a:endParaRPr lang="en-GB" sz="2800" b="1" u="sng">
              <a:solidFill>
                <a:schemeClr val="accent1"/>
              </a:solidFill>
              <a:latin typeface="Comic Sans MS" pitchFamily="66" charset="0"/>
            </a:endParaRPr>
          </a:p>
        </p:txBody>
      </p:sp>
      <p:sp>
        <p:nvSpPr>
          <p:cNvPr id="6" name="Rectangle 5"/>
          <p:cNvSpPr/>
          <p:nvPr/>
        </p:nvSpPr>
        <p:spPr>
          <a:xfrm>
            <a:off x="642910" y="4714884"/>
            <a:ext cx="5072098" cy="1292662"/>
          </a:xfrm>
          <a:prstGeom prst="rect">
            <a:avLst/>
          </a:prstGeom>
        </p:spPr>
        <p:txBody>
          <a:bodyPr wrap="square">
            <a:spAutoFit/>
          </a:bodyPr>
          <a:lstStyle/>
          <a:p>
            <a:r>
              <a:rPr lang="en-GB" sz="1300" smtClean="0">
                <a:solidFill>
                  <a:schemeClr val="accent2"/>
                </a:solidFill>
                <a:latin typeface="Comic Sans MS" pitchFamily="66" charset="0"/>
              </a:rPr>
              <a:t>CAD is an important industrial art extensively used in many applications, including automotive, shipbuilding, and aerospace industries, industrial and architectural design, prosthetics, and many more. CAD is also widely used to produce computer animation for special effects in movies, advertising and technical manuals. </a:t>
            </a:r>
            <a:endParaRPr lang="en-GB" sz="1300"/>
          </a:p>
        </p:txBody>
      </p:sp>
      <p:grpSp>
        <p:nvGrpSpPr>
          <p:cNvPr id="10" name="Group 9"/>
          <p:cNvGrpSpPr/>
          <p:nvPr/>
        </p:nvGrpSpPr>
        <p:grpSpPr>
          <a:xfrm>
            <a:off x="5929322" y="624979"/>
            <a:ext cx="2486528" cy="5732979"/>
            <a:chOff x="6215074" y="544004"/>
            <a:chExt cx="2486528" cy="5732979"/>
          </a:xfrm>
        </p:grpSpPr>
        <p:pic>
          <p:nvPicPr>
            <p:cNvPr id="37890" name="Picture 2" descr="http://www.caddtrain.com/global/images/drawings/cadd1_2.gif"/>
            <p:cNvPicPr>
              <a:picLocks noChangeAspect="1" noChangeArrowheads="1"/>
            </p:cNvPicPr>
            <p:nvPr/>
          </p:nvPicPr>
          <p:blipFill>
            <a:blip r:embed="rId2"/>
            <a:srcRect/>
            <a:stretch>
              <a:fillRect/>
            </a:stretch>
          </p:blipFill>
          <p:spPr bwMode="auto">
            <a:xfrm>
              <a:off x="6215074" y="2500306"/>
              <a:ext cx="2486528" cy="1771652"/>
            </a:xfrm>
            <a:prstGeom prst="rect">
              <a:avLst/>
            </a:prstGeom>
            <a:noFill/>
            <a:ln>
              <a:solidFill>
                <a:schemeClr val="bg2">
                  <a:lumMod val="90000"/>
                </a:schemeClr>
              </a:solidFill>
            </a:ln>
          </p:spPr>
        </p:pic>
        <p:pic>
          <p:nvPicPr>
            <p:cNvPr id="37892" name="Picture 4" descr="http://t0.gstatic.com/images?q=tbn:ANd9GcTCIsVY4YZSpK20saD1q4jqn0wN0MrUfmaCaRo-d9cDPTHjfJfV"/>
            <p:cNvPicPr>
              <a:picLocks noChangeAspect="1" noChangeArrowheads="1"/>
            </p:cNvPicPr>
            <p:nvPr/>
          </p:nvPicPr>
          <p:blipFill>
            <a:blip r:embed="rId3"/>
            <a:srcRect/>
            <a:stretch>
              <a:fillRect/>
            </a:stretch>
          </p:blipFill>
          <p:spPr bwMode="auto">
            <a:xfrm>
              <a:off x="6215074" y="4429132"/>
              <a:ext cx="2466975" cy="1847851"/>
            </a:xfrm>
            <a:prstGeom prst="rect">
              <a:avLst/>
            </a:prstGeom>
            <a:noFill/>
            <a:ln>
              <a:solidFill>
                <a:schemeClr val="bg2">
                  <a:lumMod val="90000"/>
                </a:schemeClr>
              </a:solidFill>
            </a:ln>
          </p:spPr>
        </p:pic>
        <p:pic>
          <p:nvPicPr>
            <p:cNvPr id="7" name="Picture 4" descr="http://www.cadalyst.com/files/cadalyst/nodes/2005/10419/05inventor9.jpg"/>
            <p:cNvPicPr>
              <a:picLocks noChangeAspect="1" noChangeArrowheads="1"/>
            </p:cNvPicPr>
            <p:nvPr/>
          </p:nvPicPr>
          <p:blipFill>
            <a:blip r:embed="rId4"/>
            <a:srcRect t="2483" r="2499" b="3145"/>
            <a:stretch>
              <a:fillRect/>
            </a:stretch>
          </p:blipFill>
          <p:spPr bwMode="auto">
            <a:xfrm>
              <a:off x="6215074" y="544004"/>
              <a:ext cx="2481531" cy="1813426"/>
            </a:xfrm>
            <a:prstGeom prst="rect">
              <a:avLst/>
            </a:prstGeom>
            <a:noFill/>
            <a:ln>
              <a:solidFill>
                <a:schemeClr val="bg2">
                  <a:lumMod val="90000"/>
                </a:schemeClr>
              </a:solidFill>
            </a:ln>
          </p:spPr>
        </p:pic>
      </p:grpSp>
      <p:sp>
        <p:nvSpPr>
          <p:cNvPr id="11" name="Slide Number Placeholder 10"/>
          <p:cNvSpPr>
            <a:spLocks noGrp="1"/>
          </p:cNvSpPr>
          <p:nvPr>
            <p:ph type="sldNum" sz="quarter" idx="12"/>
          </p:nvPr>
        </p:nvSpPr>
        <p:spPr/>
        <p:txBody>
          <a:bodyPr/>
          <a:lstStyle/>
          <a:p>
            <a:fld id="{F083BBF0-25E7-4136-A18F-A2CFA7761E4D}"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bg2">
                    <a:lumMod val="50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bg2">
                  <a:lumMod val="50000"/>
                </a:schemeClr>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CAD Commands 8 – Modifying Tools</a:t>
            </a:r>
            <a:endParaRPr lang="en-GB" sz="2800" b="1" u="sng" dirty="0">
              <a:solidFill>
                <a:schemeClr val="accent1"/>
              </a:solidFill>
              <a:latin typeface="Comic Sans MS" pitchFamily="66" charset="0"/>
            </a:endParaRPr>
          </a:p>
        </p:txBody>
      </p:sp>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 name="Slide Number Placeholder 17"/>
          <p:cNvSpPr>
            <a:spLocks noGrp="1"/>
          </p:cNvSpPr>
          <p:nvPr>
            <p:ph type="sldNum" sz="quarter" idx="12"/>
          </p:nvPr>
        </p:nvSpPr>
        <p:spPr/>
        <p:txBody>
          <a:bodyPr/>
          <a:lstStyle/>
          <a:p>
            <a:fld id="{F083BBF0-25E7-4136-A18F-A2CFA7761E4D}" type="slidenum">
              <a:rPr lang="en-GB" smtClean="0"/>
              <a:pPr/>
              <a:t>20</a:t>
            </a:fld>
            <a:endParaRPr lang="en-GB"/>
          </a:p>
        </p:txBody>
      </p:sp>
      <p:grpSp>
        <p:nvGrpSpPr>
          <p:cNvPr id="25" name="Group 24"/>
          <p:cNvGrpSpPr/>
          <p:nvPr/>
        </p:nvGrpSpPr>
        <p:grpSpPr>
          <a:xfrm>
            <a:off x="571472" y="1428736"/>
            <a:ext cx="2643206" cy="3071834"/>
            <a:chOff x="571472" y="1428736"/>
            <a:chExt cx="2643206" cy="3071834"/>
          </a:xfrm>
        </p:grpSpPr>
        <p:sp>
          <p:nvSpPr>
            <p:cNvPr id="10" name="Rectangle 9"/>
            <p:cNvSpPr/>
            <p:nvPr/>
          </p:nvSpPr>
          <p:spPr>
            <a:xfrm>
              <a:off x="571472" y="1428736"/>
              <a:ext cx="2643206" cy="285752"/>
            </a:xfrm>
            <a:prstGeom prst="rect">
              <a:avLst/>
            </a:prstGeom>
          </p:spPr>
          <p:txBody>
            <a:bodyPr wrap="square">
              <a:spAutoFit/>
            </a:bodyPr>
            <a:lstStyle/>
            <a:p>
              <a:r>
                <a:rPr lang="en-GB" sz="1200" b="1" smtClean="0">
                  <a:solidFill>
                    <a:schemeClr val="accent6">
                      <a:lumMod val="75000"/>
                    </a:schemeClr>
                  </a:solidFill>
                  <a:latin typeface="Comic Sans MS" pitchFamily="66" charset="0"/>
                </a:rPr>
                <a:t>Shell</a:t>
              </a:r>
              <a:endParaRPr lang="en-GB" sz="1200" b="1">
                <a:solidFill>
                  <a:schemeClr val="accent6">
                    <a:lumMod val="75000"/>
                  </a:schemeClr>
                </a:solidFill>
                <a:latin typeface="Comic Sans MS" pitchFamily="66" charset="0"/>
              </a:endParaRPr>
            </a:p>
          </p:txBody>
        </p:sp>
        <p:sp>
          <p:nvSpPr>
            <p:cNvPr id="12" name="Rectangle 11"/>
            <p:cNvSpPr/>
            <p:nvPr/>
          </p:nvSpPr>
          <p:spPr>
            <a:xfrm>
              <a:off x="571472" y="3484907"/>
              <a:ext cx="2357454" cy="1015663"/>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shell tool allows you to remove surfaces and hollow out any shape or feature.   The wall thickness can also   be edited .</a:t>
              </a:r>
              <a:endParaRPr lang="en-GB" sz="1200" dirty="0">
                <a:solidFill>
                  <a:schemeClr val="accent6">
                    <a:lumMod val="75000"/>
                  </a:schemeClr>
                </a:solidFill>
                <a:latin typeface="Comic Sans MS" pitchFamily="66" charset="0"/>
              </a:endParaRPr>
            </a:p>
          </p:txBody>
        </p:sp>
        <p:pic>
          <p:nvPicPr>
            <p:cNvPr id="20482" name="Picture 2"/>
            <p:cNvPicPr>
              <a:picLocks noChangeAspect="1" noChangeArrowheads="1"/>
            </p:cNvPicPr>
            <p:nvPr/>
          </p:nvPicPr>
          <p:blipFill>
            <a:blip r:embed="rId2"/>
            <a:srcRect l="35156" t="29313" r="15039" b="14083"/>
            <a:stretch>
              <a:fillRect/>
            </a:stretch>
          </p:blipFill>
          <p:spPr bwMode="auto">
            <a:xfrm>
              <a:off x="642910" y="1785926"/>
              <a:ext cx="1995161" cy="1643074"/>
            </a:xfrm>
            <a:prstGeom prst="rect">
              <a:avLst/>
            </a:prstGeom>
            <a:noFill/>
            <a:ln w="9525">
              <a:solidFill>
                <a:schemeClr val="bg2">
                  <a:lumMod val="90000"/>
                </a:schemeClr>
              </a:solidFill>
              <a:miter lim="800000"/>
              <a:headEnd/>
              <a:tailEnd/>
            </a:ln>
            <a:effectLst/>
          </p:spPr>
        </p:pic>
      </p:grpSp>
      <p:grpSp>
        <p:nvGrpSpPr>
          <p:cNvPr id="24" name="Group 23"/>
          <p:cNvGrpSpPr/>
          <p:nvPr/>
        </p:nvGrpSpPr>
        <p:grpSpPr>
          <a:xfrm>
            <a:off x="3214678" y="1857364"/>
            <a:ext cx="2643206" cy="3929090"/>
            <a:chOff x="3214678" y="1857364"/>
            <a:chExt cx="2643206" cy="3929090"/>
          </a:xfrm>
        </p:grpSpPr>
        <p:sp>
          <p:nvSpPr>
            <p:cNvPr id="9" name="Rectangle 8"/>
            <p:cNvSpPr/>
            <p:nvPr/>
          </p:nvSpPr>
          <p:spPr>
            <a:xfrm>
              <a:off x="3286116" y="1857364"/>
              <a:ext cx="1857388" cy="276999"/>
            </a:xfrm>
            <a:prstGeom prst="rect">
              <a:avLst/>
            </a:prstGeom>
          </p:spPr>
          <p:txBody>
            <a:bodyPr wrap="square">
              <a:spAutoFit/>
            </a:bodyPr>
            <a:lstStyle/>
            <a:p>
              <a:r>
                <a:rPr lang="en-GB" sz="1200" b="1" dirty="0" smtClean="0">
                  <a:solidFill>
                    <a:schemeClr val="accent6">
                      <a:lumMod val="75000"/>
                    </a:schemeClr>
                  </a:solidFill>
                  <a:latin typeface="Comic Sans MS" pitchFamily="66" charset="0"/>
                </a:rPr>
                <a:t>Fillet</a:t>
              </a:r>
              <a:endParaRPr lang="en-GB" sz="1200" b="1" dirty="0">
                <a:solidFill>
                  <a:schemeClr val="accent6">
                    <a:lumMod val="75000"/>
                  </a:schemeClr>
                </a:solidFill>
                <a:latin typeface="Comic Sans MS" pitchFamily="66" charset="0"/>
              </a:endParaRPr>
            </a:p>
          </p:txBody>
        </p:sp>
        <p:sp>
          <p:nvSpPr>
            <p:cNvPr id="13" name="Rectangle 12"/>
            <p:cNvSpPr/>
            <p:nvPr/>
          </p:nvSpPr>
          <p:spPr>
            <a:xfrm>
              <a:off x="3214678" y="4586125"/>
              <a:ext cx="2643206" cy="1200329"/>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fillet tool  allows you to  round any selected corner or  edge on a model. Multiple edges and corners  can be filleted at  any one time  and the size of     the fillet can be easily edited.</a:t>
              </a:r>
              <a:endParaRPr lang="en-GB" sz="1200" dirty="0">
                <a:solidFill>
                  <a:schemeClr val="accent6">
                    <a:lumMod val="75000"/>
                  </a:schemeClr>
                </a:solidFill>
                <a:latin typeface="Comic Sans MS" pitchFamily="66" charset="0"/>
              </a:endParaRPr>
            </a:p>
          </p:txBody>
        </p:sp>
        <p:pic>
          <p:nvPicPr>
            <p:cNvPr id="20483" name="Picture 3"/>
            <p:cNvPicPr>
              <a:picLocks noChangeAspect="1" noChangeArrowheads="1"/>
            </p:cNvPicPr>
            <p:nvPr/>
          </p:nvPicPr>
          <p:blipFill>
            <a:blip r:embed="rId3"/>
            <a:srcRect l="39013" t="28773" r="32422" b="22709"/>
            <a:stretch>
              <a:fillRect/>
            </a:stretch>
          </p:blipFill>
          <p:spPr bwMode="auto">
            <a:xfrm>
              <a:off x="3357554" y="2143116"/>
              <a:ext cx="1928826" cy="2373940"/>
            </a:xfrm>
            <a:prstGeom prst="rect">
              <a:avLst/>
            </a:prstGeom>
            <a:noFill/>
            <a:ln w="9525">
              <a:solidFill>
                <a:schemeClr val="bg2">
                  <a:lumMod val="90000"/>
                </a:schemeClr>
              </a:solidFill>
              <a:miter lim="800000"/>
              <a:headEnd/>
              <a:tailEnd/>
            </a:ln>
            <a:effectLst/>
          </p:spPr>
        </p:pic>
      </p:grpSp>
      <p:grpSp>
        <p:nvGrpSpPr>
          <p:cNvPr id="23" name="Group 22"/>
          <p:cNvGrpSpPr/>
          <p:nvPr/>
        </p:nvGrpSpPr>
        <p:grpSpPr>
          <a:xfrm>
            <a:off x="5929322" y="2714620"/>
            <a:ext cx="2714644" cy="3429024"/>
            <a:chOff x="6072198" y="2786058"/>
            <a:chExt cx="2714644" cy="3429024"/>
          </a:xfrm>
        </p:grpSpPr>
        <p:sp>
          <p:nvSpPr>
            <p:cNvPr id="8" name="Rectangle 7"/>
            <p:cNvSpPr/>
            <p:nvPr/>
          </p:nvSpPr>
          <p:spPr>
            <a:xfrm>
              <a:off x="6143636" y="2786058"/>
              <a:ext cx="1500198" cy="276999"/>
            </a:xfrm>
            <a:prstGeom prst="rect">
              <a:avLst/>
            </a:prstGeom>
          </p:spPr>
          <p:txBody>
            <a:bodyPr wrap="square">
              <a:spAutoFit/>
            </a:bodyPr>
            <a:lstStyle/>
            <a:p>
              <a:r>
                <a:rPr lang="en-GB" sz="1200" b="1" smtClean="0">
                  <a:solidFill>
                    <a:schemeClr val="accent6">
                      <a:lumMod val="75000"/>
                    </a:schemeClr>
                  </a:solidFill>
                  <a:latin typeface="Comic Sans MS" pitchFamily="66" charset="0"/>
                </a:rPr>
                <a:t>Chamfer</a:t>
              </a:r>
              <a:endParaRPr lang="en-GB" sz="1200" b="1">
                <a:solidFill>
                  <a:schemeClr val="accent6">
                    <a:lumMod val="75000"/>
                  </a:schemeClr>
                </a:solidFill>
                <a:latin typeface="Comic Sans MS" pitchFamily="66" charset="0"/>
              </a:endParaRPr>
            </a:p>
          </p:txBody>
        </p:sp>
        <p:sp>
          <p:nvSpPr>
            <p:cNvPr id="14" name="Rectangle 13"/>
            <p:cNvSpPr/>
            <p:nvPr/>
          </p:nvSpPr>
          <p:spPr>
            <a:xfrm>
              <a:off x="6072198" y="5014753"/>
              <a:ext cx="2714644" cy="1200329"/>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chamfer tool  allows you to remove an angular section along  any selected corner or edge.  Again, multiple edges/corners     can be chamfered at any one time and the size can be easily edited</a:t>
              </a:r>
              <a:endParaRPr lang="en-GB" sz="1200" dirty="0">
                <a:solidFill>
                  <a:schemeClr val="accent6">
                    <a:lumMod val="75000"/>
                  </a:schemeClr>
                </a:solidFill>
                <a:latin typeface="Comic Sans MS" pitchFamily="66" charset="0"/>
              </a:endParaRPr>
            </a:p>
          </p:txBody>
        </p:sp>
        <p:pic>
          <p:nvPicPr>
            <p:cNvPr id="20484" name="Picture 4"/>
            <p:cNvPicPr>
              <a:picLocks noChangeAspect="1" noChangeArrowheads="1"/>
            </p:cNvPicPr>
            <p:nvPr/>
          </p:nvPicPr>
          <p:blipFill>
            <a:blip r:embed="rId4"/>
            <a:srcRect l="38281" t="33827" r="35351" b="31806"/>
            <a:stretch>
              <a:fillRect/>
            </a:stretch>
          </p:blipFill>
          <p:spPr bwMode="auto">
            <a:xfrm>
              <a:off x="6215074" y="3071810"/>
              <a:ext cx="2000264" cy="1889138"/>
            </a:xfrm>
            <a:prstGeom prst="rect">
              <a:avLst/>
            </a:prstGeom>
            <a:noFill/>
            <a:ln w="9525">
              <a:solidFill>
                <a:schemeClr val="bg2">
                  <a:lumMod val="90000"/>
                </a:schemeClr>
              </a:solidFill>
              <a:miter lim="800000"/>
              <a:headEnd/>
              <a:tailEnd/>
            </a:ln>
            <a:effec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83BBF0-25E7-4136-A18F-A2CFA7761E4D}" type="slidenum">
              <a:rPr lang="en-GB" smtClean="0"/>
              <a:pPr/>
              <a:t>21</a:t>
            </a:fld>
            <a:endParaRPr lang="en-GB"/>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3</a:t>
            </a:r>
            <a:endParaRPr lang="en-GB" sz="2800" b="1" u="sng" dirty="0">
              <a:solidFill>
                <a:schemeClr val="accent1"/>
              </a:solidFill>
              <a:latin typeface="Comic Sans MS" pitchFamily="66" charset="0"/>
            </a:endParaRPr>
          </a:p>
        </p:txBody>
      </p:sp>
      <p:pic>
        <p:nvPicPr>
          <p:cNvPr id="16386" name="Picture 2"/>
          <p:cNvPicPr>
            <a:picLocks noChangeAspect="1" noChangeArrowheads="1"/>
          </p:cNvPicPr>
          <p:nvPr/>
        </p:nvPicPr>
        <p:blipFill>
          <a:blip r:embed="rId2">
            <a:clrChange>
              <a:clrFrom>
                <a:srgbClr val="FFFFFF"/>
              </a:clrFrom>
              <a:clrTo>
                <a:srgbClr val="FFFFFF">
                  <a:alpha val="0"/>
                </a:srgbClr>
              </a:clrTo>
            </a:clrChange>
          </a:blip>
          <a:srcRect l="41145" t="24885" r="44792" b="27059"/>
          <a:stretch>
            <a:fillRect/>
          </a:stretch>
        </p:blipFill>
        <p:spPr bwMode="auto">
          <a:xfrm>
            <a:off x="3714744" y="1714488"/>
            <a:ext cx="861083" cy="178595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clrChange>
              <a:clrFrom>
                <a:srgbClr val="FFFFFF"/>
              </a:clrFrom>
              <a:clrTo>
                <a:srgbClr val="FFFFFF">
                  <a:alpha val="0"/>
                </a:srgbClr>
              </a:clrTo>
            </a:clrChange>
          </a:blip>
          <a:srcRect l="40104" t="26830" r="43750" b="44852"/>
          <a:stretch>
            <a:fillRect/>
          </a:stretch>
        </p:blipFill>
        <p:spPr bwMode="auto">
          <a:xfrm>
            <a:off x="3643306" y="3643314"/>
            <a:ext cx="1006626" cy="107157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clrChange>
              <a:clrFrom>
                <a:srgbClr val="FFFFFF"/>
              </a:clrFrom>
              <a:clrTo>
                <a:srgbClr val="FFFFFF">
                  <a:alpha val="0"/>
                </a:srgbClr>
              </a:clrTo>
            </a:clrChange>
          </a:blip>
          <a:srcRect l="34375" t="48284" r="44792" b="11384"/>
          <a:stretch>
            <a:fillRect/>
          </a:stretch>
        </p:blipFill>
        <p:spPr bwMode="auto">
          <a:xfrm>
            <a:off x="3571868" y="5143512"/>
            <a:ext cx="1000132" cy="117515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a:clrChange>
              <a:clrFrom>
                <a:srgbClr val="FFFFFF"/>
              </a:clrFrom>
              <a:clrTo>
                <a:srgbClr val="FFFFFF">
                  <a:alpha val="0"/>
                </a:srgbClr>
              </a:clrTo>
            </a:clrChange>
          </a:blip>
          <a:srcRect l="53125" t="28318" r="26041" b="12471"/>
          <a:stretch>
            <a:fillRect/>
          </a:stretch>
        </p:blipFill>
        <p:spPr bwMode="auto">
          <a:xfrm>
            <a:off x="7429521" y="2214554"/>
            <a:ext cx="1242400" cy="214314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clrChange>
              <a:clrFrom>
                <a:srgbClr val="FFFFFF"/>
              </a:clrFrom>
              <a:clrTo>
                <a:srgbClr val="FFFFFF">
                  <a:alpha val="0"/>
                </a:srgbClr>
              </a:clrTo>
            </a:clrChange>
          </a:blip>
          <a:srcRect l="46354" t="19965" r="31250" b="4519"/>
          <a:stretch>
            <a:fillRect/>
          </a:stretch>
        </p:blipFill>
        <p:spPr bwMode="auto">
          <a:xfrm>
            <a:off x="7540737" y="4429132"/>
            <a:ext cx="960354" cy="1965375"/>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a:clrChange>
              <a:clrFrom>
                <a:srgbClr val="FFFFFF"/>
              </a:clrFrom>
              <a:clrTo>
                <a:srgbClr val="FFFFFF">
                  <a:alpha val="0"/>
                </a:srgbClr>
              </a:clrTo>
            </a:clrChange>
          </a:blip>
          <a:srcRect l="29136" t="18641" r="37921" b="16028"/>
          <a:stretch>
            <a:fillRect/>
          </a:stretch>
        </p:blipFill>
        <p:spPr bwMode="auto">
          <a:xfrm>
            <a:off x="5929322" y="357166"/>
            <a:ext cx="1214446" cy="2024077"/>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0" name="Rectangle 9"/>
          <p:cNvSpPr/>
          <p:nvPr/>
        </p:nvSpPr>
        <p:spPr>
          <a:xfrm>
            <a:off x="500034" y="1109947"/>
            <a:ext cx="5572164" cy="461665"/>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marker lid opposite was constructed on CAD software. Answer the following questions to explain how it was created.</a:t>
            </a:r>
            <a:endParaRPr lang="en-GB" sz="1200" dirty="0">
              <a:solidFill>
                <a:schemeClr val="accent6">
                  <a:lumMod val="75000"/>
                </a:schemeClr>
              </a:solidFill>
              <a:latin typeface="Comic Sans MS" pitchFamily="66" charset="0"/>
            </a:endParaRPr>
          </a:p>
        </p:txBody>
      </p:sp>
      <p:sp>
        <p:nvSpPr>
          <p:cNvPr id="11" name="Rectangle 10"/>
          <p:cNvSpPr/>
          <p:nvPr/>
        </p:nvSpPr>
        <p:spPr>
          <a:xfrm>
            <a:off x="500034" y="2068289"/>
            <a:ext cx="3286148" cy="4339650"/>
          </a:xfrm>
          <a:prstGeom prst="rect">
            <a:avLst/>
          </a:prstGeom>
        </p:spPr>
        <p:txBody>
          <a:bodyPr wrap="square">
            <a:spAutoFit/>
          </a:bodyPr>
          <a:lstStyle/>
          <a:p>
            <a:pPr marL="273050" indent="-273050">
              <a:buAutoNum type="arabicPeriod"/>
            </a:pPr>
            <a:r>
              <a:rPr lang="en-GB" sz="1200" dirty="0" smtClean="0">
                <a:solidFill>
                  <a:schemeClr val="accent6">
                    <a:lumMod val="75000"/>
                  </a:schemeClr>
                </a:solidFill>
                <a:latin typeface="Comic Sans MS" pitchFamily="66" charset="0"/>
              </a:rPr>
              <a:t>After the initial sketch of a circle was created, state which tool was used to transform it in to the  3D object shown on the right:</a:t>
            </a:r>
          </a:p>
          <a:p>
            <a:pPr marL="273050" indent="-273050"/>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buAutoNum type="arabicPeriod" startAt="2"/>
            </a:pPr>
            <a:r>
              <a:rPr lang="en-GB" sz="1200" dirty="0" smtClean="0">
                <a:solidFill>
                  <a:schemeClr val="accent6">
                    <a:lumMod val="75000"/>
                  </a:schemeClr>
                </a:solidFill>
                <a:latin typeface="Comic Sans MS" pitchFamily="66" charset="0"/>
              </a:rPr>
              <a:t>Next, the top edge of the cylinder was rounded to make it look more realistic, as shown on the right. What tool was used for this process:</a:t>
            </a:r>
          </a:p>
          <a:p>
            <a:pPr marL="273050" indent="-273050">
              <a:buAutoNum type="arabicPeriod" startAt="2"/>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buAutoNum type="arabicPeriod" startAt="3"/>
            </a:pPr>
            <a:r>
              <a:rPr lang="en-GB" sz="1200" dirty="0" smtClean="0">
                <a:solidFill>
                  <a:schemeClr val="accent6">
                    <a:lumMod val="75000"/>
                  </a:schemeClr>
                </a:solidFill>
                <a:latin typeface="Comic Sans MS" pitchFamily="66" charset="0"/>
              </a:rPr>
              <a:t>The cylinder was rotated upside down and hollowed out (as shown opposite) to allow space for the main body of the pen to fit inside. What tool was used for this process:</a:t>
            </a:r>
          </a:p>
          <a:p>
            <a:pPr marL="273050" indent="-273050">
              <a:buAutoNum type="arabicPeriod" startAt="3"/>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p:txBody>
      </p:sp>
      <p:sp>
        <p:nvSpPr>
          <p:cNvPr id="12" name="Rectangle 11"/>
          <p:cNvSpPr/>
          <p:nvPr/>
        </p:nvSpPr>
        <p:spPr>
          <a:xfrm>
            <a:off x="4643438" y="2571744"/>
            <a:ext cx="3000396" cy="3877985"/>
          </a:xfrm>
          <a:prstGeom prst="rect">
            <a:avLst/>
          </a:prstGeom>
        </p:spPr>
        <p:txBody>
          <a:bodyPr wrap="square">
            <a:spAutoFit/>
          </a:bodyPr>
          <a:lstStyle/>
          <a:p>
            <a:pPr marL="273050" indent="-273050">
              <a:buAutoNum type="arabicPeriod" startAt="4"/>
            </a:pPr>
            <a:r>
              <a:rPr lang="en-GB" sz="1200" dirty="0" smtClean="0">
                <a:solidFill>
                  <a:schemeClr val="accent6">
                    <a:lumMod val="75000"/>
                  </a:schemeClr>
                </a:solidFill>
                <a:latin typeface="Comic Sans MS" pitchFamily="66" charset="0"/>
              </a:rPr>
              <a:t>To attach on the clip, we had to create a flat area for us to sketch on, this is shown in the diagram opposite. What is the name of this  feature:</a:t>
            </a:r>
          </a:p>
          <a:p>
            <a:pPr marL="273050" indent="-273050">
              <a:buAutoNum type="arabicPeriod" startAt="4"/>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Feature: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5.	Using the space below, describe how the clip was created and modified:</a:t>
            </a:r>
          </a:p>
          <a:p>
            <a:pPr marL="273050" indent="-273050">
              <a:lnSpc>
                <a:spcPct val="150000"/>
              </a:lnSpc>
            </a:pPr>
            <a:r>
              <a:rPr lang="en-GB" sz="1200" dirty="0" smtClean="0">
                <a:solidFill>
                  <a:schemeClr val="accent6">
                    <a:lumMod val="75000"/>
                  </a:schemeClr>
                </a:solidFill>
                <a:latin typeface="Comic Sans MS" pitchFamily="66" charset="0"/>
              </a:rPr>
              <a:t>	……………………………………………………………………………………………………………………………………………………………………………………………………………………………………………………………………………………………………………………………….</a:t>
            </a:r>
          </a:p>
        </p:txBody>
      </p:sp>
      <p:cxnSp>
        <p:nvCxnSpPr>
          <p:cNvPr id="15" name="Straight Arrow Connector 14"/>
          <p:cNvCxnSpPr/>
          <p:nvPr/>
        </p:nvCxnSpPr>
        <p:spPr>
          <a:xfrm>
            <a:off x="5715008" y="3429000"/>
            <a:ext cx="2214578"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bg2">
                    <a:lumMod val="50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bg2">
                  <a:lumMod val="50000"/>
                </a:schemeClr>
              </a:solidFill>
              <a:latin typeface="Comic Sans MS" pitchFamily="66"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9 – Inventor Studio</a:t>
            </a:r>
            <a:endParaRPr lang="en-GB" sz="2800" b="1" u="sng">
              <a:solidFill>
                <a:schemeClr val="accent1"/>
              </a:solidFill>
              <a:latin typeface="Comic Sans MS" pitchFamily="66" charset="0"/>
            </a:endParaRPr>
          </a:p>
        </p:txBody>
      </p:sp>
      <p:sp>
        <p:nvSpPr>
          <p:cNvPr id="4" name="Text Box 12"/>
          <p:cNvSpPr txBox="1">
            <a:spLocks noChangeArrowheads="1"/>
          </p:cNvSpPr>
          <p:nvPr/>
        </p:nvSpPr>
        <p:spPr bwMode="auto">
          <a:xfrm>
            <a:off x="500034" y="1142984"/>
            <a:ext cx="7572428" cy="646331"/>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Within Inventor, you will find ‘</a:t>
            </a:r>
            <a:r>
              <a:rPr lang="en-US" sz="1200" b="1" smtClean="0">
                <a:solidFill>
                  <a:schemeClr val="accent6">
                    <a:lumMod val="75000"/>
                  </a:schemeClr>
                </a:solidFill>
                <a:latin typeface="Comic Sans MS" pitchFamily="66" charset="0"/>
              </a:rPr>
              <a:t>Inventor Studios’ </a:t>
            </a:r>
            <a:r>
              <a:rPr lang="en-US" sz="1200" smtClean="0">
                <a:solidFill>
                  <a:schemeClr val="accent6">
                    <a:lumMod val="75000"/>
                  </a:schemeClr>
                </a:solidFill>
                <a:latin typeface="Comic Sans MS" pitchFamily="66" charset="0"/>
              </a:rPr>
              <a:t>in the </a:t>
            </a:r>
            <a:r>
              <a:rPr lang="en-US" sz="1200" b="1" smtClean="0">
                <a:solidFill>
                  <a:schemeClr val="accent6">
                    <a:lumMod val="75000"/>
                  </a:schemeClr>
                </a:solidFill>
                <a:latin typeface="Comic Sans MS" pitchFamily="66" charset="0"/>
              </a:rPr>
              <a:t>‘Environments’ </a:t>
            </a:r>
            <a:r>
              <a:rPr lang="en-US" sz="1200" smtClean="0">
                <a:solidFill>
                  <a:schemeClr val="accent6">
                    <a:lumMod val="75000"/>
                  </a:schemeClr>
                </a:solidFill>
                <a:latin typeface="Comic Sans MS" pitchFamily="66" charset="0"/>
              </a:rPr>
              <a:t>tab.</a:t>
            </a:r>
          </a:p>
          <a:p>
            <a:r>
              <a:rPr lang="en-US" sz="1200" smtClean="0">
                <a:solidFill>
                  <a:schemeClr val="accent6">
                    <a:lumMod val="75000"/>
                  </a:schemeClr>
                </a:solidFill>
                <a:latin typeface="Comic Sans MS" pitchFamily="66" charset="0"/>
              </a:rPr>
              <a:t>This part of the software, allows you to create a more realistic image of your work through the use of materials, scenes and light sources.</a:t>
            </a:r>
          </a:p>
        </p:txBody>
      </p:sp>
      <p:grpSp>
        <p:nvGrpSpPr>
          <p:cNvPr id="25" name="Group 24"/>
          <p:cNvGrpSpPr/>
          <p:nvPr/>
        </p:nvGrpSpPr>
        <p:grpSpPr>
          <a:xfrm>
            <a:off x="3214678" y="3714752"/>
            <a:ext cx="3714776" cy="2759823"/>
            <a:chOff x="2928926" y="3714752"/>
            <a:chExt cx="3714776" cy="2759823"/>
          </a:xfrm>
        </p:grpSpPr>
        <p:sp>
          <p:nvSpPr>
            <p:cNvPr id="6" name="Text Box 12"/>
            <p:cNvSpPr txBox="1">
              <a:spLocks noChangeArrowheads="1"/>
            </p:cNvSpPr>
            <p:nvPr/>
          </p:nvSpPr>
          <p:spPr bwMode="auto">
            <a:xfrm>
              <a:off x="3000364" y="3714752"/>
              <a:ext cx="2714644"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Scene</a:t>
              </a:r>
              <a:endParaRPr lang="en-US" sz="1600" b="1">
                <a:solidFill>
                  <a:schemeClr val="accent6">
                    <a:lumMod val="75000"/>
                  </a:schemeClr>
                </a:solidFill>
                <a:latin typeface="Comic Sans MS" pitchFamily="66" charset="0"/>
              </a:endParaRPr>
            </a:p>
          </p:txBody>
        </p:sp>
        <p:pic>
          <p:nvPicPr>
            <p:cNvPr id="15367" name="Picture 7"/>
            <p:cNvPicPr>
              <a:picLocks noChangeAspect="1" noChangeArrowheads="1"/>
            </p:cNvPicPr>
            <p:nvPr/>
          </p:nvPicPr>
          <p:blipFill>
            <a:blip r:embed="rId2">
              <a:clrChange>
                <a:clrFrom>
                  <a:srgbClr val="FFFFFF"/>
                </a:clrFrom>
                <a:clrTo>
                  <a:srgbClr val="FFFFFF">
                    <a:alpha val="0"/>
                  </a:srgbClr>
                </a:clrTo>
              </a:clrChange>
            </a:blip>
            <a:srcRect l="22840" t="34284" r="47071" b="39168"/>
            <a:stretch>
              <a:fillRect/>
            </a:stretch>
          </p:blipFill>
          <p:spPr bwMode="auto">
            <a:xfrm>
              <a:off x="3071801" y="4000504"/>
              <a:ext cx="2569935" cy="1643073"/>
            </a:xfrm>
            <a:prstGeom prst="rect">
              <a:avLst/>
            </a:prstGeom>
            <a:noFill/>
            <a:ln w="9525">
              <a:solidFill>
                <a:schemeClr val="bg2">
                  <a:lumMod val="90000"/>
                </a:schemeClr>
              </a:solidFill>
              <a:miter lim="800000"/>
              <a:headEnd/>
              <a:tailEnd/>
            </a:ln>
            <a:effectLst/>
          </p:spPr>
        </p:pic>
        <p:sp>
          <p:nvSpPr>
            <p:cNvPr id="21" name="Text Box 12"/>
            <p:cNvSpPr txBox="1">
              <a:spLocks noChangeArrowheads="1"/>
            </p:cNvSpPr>
            <p:nvPr/>
          </p:nvSpPr>
          <p:spPr bwMode="auto">
            <a:xfrm>
              <a:off x="2928926" y="5643578"/>
              <a:ext cx="3714776" cy="830997"/>
            </a:xfrm>
            <a:prstGeom prst="rect">
              <a:avLst/>
            </a:prstGeom>
            <a:noFill/>
            <a:ln w="9525">
              <a:noFill/>
              <a:miter lim="800000"/>
              <a:headEnd/>
              <a:tailEnd/>
            </a:ln>
            <a:effectLst/>
          </p:spPr>
          <p:txBody>
            <a:bodyPr wrap="square">
              <a:spAutoFit/>
            </a:bodyPr>
            <a:lstStyle/>
            <a:p>
              <a:r>
                <a:rPr lang="en-US" sz="1200" dirty="0" smtClean="0">
                  <a:solidFill>
                    <a:schemeClr val="accent6">
                      <a:lumMod val="75000"/>
                    </a:schemeClr>
                  </a:solidFill>
                  <a:latin typeface="Comic Sans MS" pitchFamily="66" charset="0"/>
                </a:rPr>
                <a:t>Adding a scene allows you to incorporate a background colour or image to enhance your  presentation. Scenes are only visible during editing and the rendering process.</a:t>
              </a:r>
            </a:p>
          </p:txBody>
        </p:sp>
      </p:grpSp>
      <p:grpSp>
        <p:nvGrpSpPr>
          <p:cNvPr id="26" name="Group 25"/>
          <p:cNvGrpSpPr/>
          <p:nvPr/>
        </p:nvGrpSpPr>
        <p:grpSpPr>
          <a:xfrm>
            <a:off x="785786" y="1928802"/>
            <a:ext cx="2428892" cy="3855676"/>
            <a:chOff x="500034" y="1928802"/>
            <a:chExt cx="2428892" cy="3855676"/>
          </a:xfrm>
        </p:grpSpPr>
        <p:grpSp>
          <p:nvGrpSpPr>
            <p:cNvPr id="18" name="Group 17"/>
            <p:cNvGrpSpPr/>
            <p:nvPr/>
          </p:nvGrpSpPr>
          <p:grpSpPr>
            <a:xfrm>
              <a:off x="500034" y="1928802"/>
              <a:ext cx="2214578" cy="2286016"/>
              <a:chOff x="500034" y="1928802"/>
              <a:chExt cx="2214578" cy="2286016"/>
            </a:xfrm>
          </p:grpSpPr>
          <p:sp>
            <p:nvSpPr>
              <p:cNvPr id="7" name="Text Box 12"/>
              <p:cNvSpPr txBox="1">
                <a:spLocks noChangeArrowheads="1"/>
              </p:cNvSpPr>
              <p:nvPr/>
            </p:nvSpPr>
            <p:spPr bwMode="auto">
              <a:xfrm>
                <a:off x="500034" y="1928802"/>
                <a:ext cx="2214578"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Materials</a:t>
                </a:r>
                <a:endParaRPr lang="en-US" sz="1600" b="1">
                  <a:solidFill>
                    <a:schemeClr val="accent6">
                      <a:lumMod val="75000"/>
                    </a:schemeClr>
                  </a:solidFill>
                  <a:latin typeface="Comic Sans MS" pitchFamily="66" charset="0"/>
                </a:endParaRPr>
              </a:p>
            </p:txBody>
          </p:sp>
          <p:grpSp>
            <p:nvGrpSpPr>
              <p:cNvPr id="16" name="Group 15"/>
              <p:cNvGrpSpPr/>
              <p:nvPr/>
            </p:nvGrpSpPr>
            <p:grpSpPr>
              <a:xfrm>
                <a:off x="571472" y="2214554"/>
                <a:ext cx="2143140" cy="2000264"/>
                <a:chOff x="571472" y="2428868"/>
                <a:chExt cx="2428892" cy="2071702"/>
              </a:xfrm>
            </p:grpSpPr>
            <p:grpSp>
              <p:nvGrpSpPr>
                <p:cNvPr id="12" name="Group 11"/>
                <p:cNvGrpSpPr/>
                <p:nvPr/>
              </p:nvGrpSpPr>
              <p:grpSpPr>
                <a:xfrm>
                  <a:off x="642910" y="2571744"/>
                  <a:ext cx="2214578" cy="1857388"/>
                  <a:chOff x="500034" y="1500174"/>
                  <a:chExt cx="2238390" cy="1928825"/>
                </a:xfrm>
              </p:grpSpPr>
              <p:pic>
                <p:nvPicPr>
                  <p:cNvPr id="15362" name="Picture 2"/>
                  <p:cNvPicPr>
                    <a:picLocks noChangeAspect="1" noChangeArrowheads="1"/>
                  </p:cNvPicPr>
                  <p:nvPr/>
                </p:nvPicPr>
                <p:blipFill>
                  <a:blip r:embed="rId3" cstate="print">
                    <a:clrChange>
                      <a:clrFrom>
                        <a:srgbClr val="FFFFFF"/>
                      </a:clrFrom>
                      <a:clrTo>
                        <a:srgbClr val="FFFFFF">
                          <a:alpha val="0"/>
                        </a:srgbClr>
                      </a:clrTo>
                    </a:clrChange>
                  </a:blip>
                  <a:srcRect l="48340" t="26280" r="13574" b="14083"/>
                  <a:stretch>
                    <a:fillRect/>
                  </a:stretch>
                </p:blipFill>
                <p:spPr bwMode="auto">
                  <a:xfrm>
                    <a:off x="500034" y="1500174"/>
                    <a:ext cx="1214446" cy="1377929"/>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clrChange>
                      <a:clrFrom>
                        <a:srgbClr val="FFFFFF"/>
                      </a:clrFrom>
                      <a:clrTo>
                        <a:srgbClr val="FFFFFF">
                          <a:alpha val="0"/>
                        </a:srgbClr>
                      </a:clrTo>
                    </a:clrChange>
                  </a:blip>
                  <a:srcRect l="48535" t="25741" r="13379" b="13611"/>
                  <a:stretch>
                    <a:fillRect/>
                  </a:stretch>
                </p:blipFill>
                <p:spPr bwMode="auto">
                  <a:xfrm>
                    <a:off x="1500166" y="2000240"/>
                    <a:ext cx="1238258" cy="1428759"/>
                  </a:xfrm>
                  <a:prstGeom prst="rect">
                    <a:avLst/>
                  </a:prstGeom>
                  <a:noFill/>
                  <a:ln w="9525">
                    <a:noFill/>
                    <a:miter lim="800000"/>
                    <a:headEnd/>
                    <a:tailEnd/>
                  </a:ln>
                  <a:effectLst/>
                </p:spPr>
              </p:pic>
            </p:grpSp>
            <p:sp>
              <p:nvSpPr>
                <p:cNvPr id="15" name="Rectangle 14"/>
                <p:cNvSpPr/>
                <p:nvPr/>
              </p:nvSpPr>
              <p:spPr>
                <a:xfrm>
                  <a:off x="571472" y="2428868"/>
                  <a:ext cx="2428892" cy="2071702"/>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2" name="Text Box 12"/>
            <p:cNvSpPr txBox="1">
              <a:spLocks noChangeArrowheads="1"/>
            </p:cNvSpPr>
            <p:nvPr/>
          </p:nvSpPr>
          <p:spPr bwMode="auto">
            <a:xfrm>
              <a:off x="500034" y="4214818"/>
              <a:ext cx="2428892" cy="1569660"/>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Your model can be quickly and easily enhanced by selecting appropriate materials for different parts of your inventor model.</a:t>
              </a:r>
            </a:p>
            <a:p>
              <a:r>
                <a:rPr lang="en-US" sz="1200" smtClean="0">
                  <a:solidFill>
                    <a:schemeClr val="accent6">
                      <a:lumMod val="75000"/>
                    </a:schemeClr>
                  </a:solidFill>
                  <a:latin typeface="Comic Sans MS" pitchFamily="66" charset="0"/>
                </a:rPr>
                <a:t>Each material choice can be edited to make it more unique        and even more realistic.  </a:t>
              </a:r>
            </a:p>
          </p:txBody>
        </p:sp>
      </p:grpSp>
      <p:grpSp>
        <p:nvGrpSpPr>
          <p:cNvPr id="24" name="Group 23"/>
          <p:cNvGrpSpPr/>
          <p:nvPr/>
        </p:nvGrpSpPr>
        <p:grpSpPr>
          <a:xfrm>
            <a:off x="6286512" y="2000240"/>
            <a:ext cx="2286016" cy="3599573"/>
            <a:chOff x="6000760" y="2000240"/>
            <a:chExt cx="2286016" cy="3599573"/>
          </a:xfrm>
        </p:grpSpPr>
        <p:grpSp>
          <p:nvGrpSpPr>
            <p:cNvPr id="19" name="Group 18"/>
            <p:cNvGrpSpPr/>
            <p:nvPr/>
          </p:nvGrpSpPr>
          <p:grpSpPr>
            <a:xfrm>
              <a:off x="6032241" y="2000240"/>
              <a:ext cx="1897345" cy="2143140"/>
              <a:chOff x="5929322" y="2000240"/>
              <a:chExt cx="1897345" cy="2143140"/>
            </a:xfrm>
          </p:grpSpPr>
          <p:sp>
            <p:nvSpPr>
              <p:cNvPr id="5" name="Text Box 12"/>
              <p:cNvSpPr txBox="1">
                <a:spLocks noChangeArrowheads="1"/>
              </p:cNvSpPr>
              <p:nvPr/>
            </p:nvSpPr>
            <p:spPr bwMode="auto">
              <a:xfrm>
                <a:off x="5929322" y="2000240"/>
                <a:ext cx="1428760"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Lights</a:t>
                </a:r>
                <a:endParaRPr lang="en-US" sz="1600" b="1">
                  <a:solidFill>
                    <a:schemeClr val="accent6">
                      <a:lumMod val="75000"/>
                    </a:schemeClr>
                  </a:solidFill>
                  <a:latin typeface="Comic Sans MS" pitchFamily="66" charset="0"/>
                </a:endParaRPr>
              </a:p>
            </p:txBody>
          </p:sp>
          <p:pic>
            <p:nvPicPr>
              <p:cNvPr id="15366" name="Picture 6"/>
              <p:cNvPicPr>
                <a:picLocks noChangeAspect="1" noChangeArrowheads="1"/>
              </p:cNvPicPr>
              <p:nvPr/>
            </p:nvPicPr>
            <p:blipFill>
              <a:blip r:embed="rId5"/>
              <a:srcRect l="24744" t="16028" r="11566" b="6881"/>
              <a:stretch>
                <a:fillRect/>
              </a:stretch>
            </p:blipFill>
            <p:spPr bwMode="auto">
              <a:xfrm>
                <a:off x="6000760" y="2285992"/>
                <a:ext cx="1825907" cy="1857388"/>
              </a:xfrm>
              <a:prstGeom prst="rect">
                <a:avLst/>
              </a:prstGeom>
              <a:noFill/>
              <a:ln w="9525">
                <a:solidFill>
                  <a:schemeClr val="bg2">
                    <a:lumMod val="90000"/>
                  </a:schemeClr>
                </a:solidFill>
                <a:miter lim="800000"/>
                <a:headEnd/>
                <a:tailEnd/>
              </a:ln>
              <a:effectLst/>
            </p:spPr>
          </p:pic>
        </p:grpSp>
        <p:sp>
          <p:nvSpPr>
            <p:cNvPr id="23" name="Text Box 12"/>
            <p:cNvSpPr txBox="1">
              <a:spLocks noChangeArrowheads="1"/>
            </p:cNvSpPr>
            <p:nvPr/>
          </p:nvSpPr>
          <p:spPr bwMode="auto">
            <a:xfrm>
              <a:off x="6000760" y="4214818"/>
              <a:ext cx="2286016" cy="1384995"/>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Adding lighting allows you rendered image to take on shadows and reflections. You can choose from preset styles or make your own to  produce a high quality effect.</a:t>
              </a:r>
            </a:p>
          </p:txBody>
        </p:sp>
      </p:grpSp>
      <p:grpSp>
        <p:nvGrpSpPr>
          <p:cNvPr id="28" name="Group 27"/>
          <p:cNvGrpSpPr/>
          <p:nvPr/>
        </p:nvGrpSpPr>
        <p:grpSpPr>
          <a:xfrm>
            <a:off x="4000496" y="1785926"/>
            <a:ext cx="1214446" cy="1500198"/>
            <a:chOff x="4000496" y="1785926"/>
            <a:chExt cx="1214446" cy="1500198"/>
          </a:xfrm>
        </p:grpSpPr>
        <p:pic>
          <p:nvPicPr>
            <p:cNvPr id="15363" name="Picture 3"/>
            <p:cNvPicPr>
              <a:picLocks noChangeAspect="1" noChangeArrowheads="1"/>
            </p:cNvPicPr>
            <p:nvPr/>
          </p:nvPicPr>
          <p:blipFill>
            <a:blip r:embed="rId6" cstate="print">
              <a:clrChange>
                <a:clrFrom>
                  <a:srgbClr val="FFFFFF"/>
                </a:clrFrom>
                <a:clrTo>
                  <a:srgbClr val="FFFFFF">
                    <a:alpha val="0"/>
                  </a:srgbClr>
                </a:clrTo>
              </a:clrChange>
            </a:blip>
            <a:srcRect l="47803" t="25741" r="13379" b="13612"/>
            <a:stretch>
              <a:fillRect/>
            </a:stretch>
          </p:blipFill>
          <p:spPr bwMode="auto">
            <a:xfrm>
              <a:off x="4000496" y="2000240"/>
              <a:ext cx="1135865" cy="1285884"/>
            </a:xfrm>
            <a:prstGeom prst="rect">
              <a:avLst/>
            </a:prstGeom>
            <a:noFill/>
            <a:ln w="9525">
              <a:noFill/>
              <a:miter lim="800000"/>
              <a:headEnd/>
              <a:tailEnd/>
            </a:ln>
            <a:effectLst/>
          </p:spPr>
        </p:pic>
        <p:sp>
          <p:nvSpPr>
            <p:cNvPr id="27" name="Text Box 12"/>
            <p:cNvSpPr txBox="1">
              <a:spLocks noChangeArrowheads="1"/>
            </p:cNvSpPr>
            <p:nvPr/>
          </p:nvSpPr>
          <p:spPr bwMode="auto">
            <a:xfrm>
              <a:off x="4000496" y="1785926"/>
              <a:ext cx="1214446" cy="276999"/>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(Basic Image)</a:t>
              </a:r>
            </a:p>
          </p:txBody>
        </p:sp>
      </p:grpSp>
      <p:cxnSp>
        <p:nvCxnSpPr>
          <p:cNvPr id="30" name="Straight Arrow Connector 29"/>
          <p:cNvCxnSpPr/>
          <p:nvPr/>
        </p:nvCxnSpPr>
        <p:spPr>
          <a:xfrm rot="10800000" flipV="1">
            <a:off x="3071802" y="2571744"/>
            <a:ext cx="78581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4286248" y="364331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14942" y="2571744"/>
            <a:ext cx="100013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F083BBF0-25E7-4136-A18F-A2CFA7761E4D}"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Animation and Simulation</a:t>
            </a:r>
            <a:endParaRPr lang="en-GB" sz="2800" b="1" u="sng">
              <a:solidFill>
                <a:schemeClr val="accent1"/>
              </a:solidFill>
              <a:latin typeface="Comic Sans MS" pitchFamily="66" charset="0"/>
            </a:endParaRPr>
          </a:p>
        </p:txBody>
      </p:sp>
      <p:sp>
        <p:nvSpPr>
          <p:cNvPr id="4" name="Rectangle 3"/>
          <p:cNvSpPr/>
          <p:nvPr/>
        </p:nvSpPr>
        <p:spPr>
          <a:xfrm>
            <a:off x="500034" y="1714488"/>
            <a:ext cx="7929618" cy="646331"/>
          </a:xfrm>
          <a:prstGeom prst="rect">
            <a:avLst/>
          </a:prstGeom>
        </p:spPr>
        <p:txBody>
          <a:bodyPr wrap="square">
            <a:spAutoFit/>
          </a:bodyPr>
          <a:lstStyle/>
          <a:p>
            <a:r>
              <a:rPr lang="en-GB" sz="1200" smtClean="0">
                <a:solidFill>
                  <a:schemeClr val="accent6">
                    <a:lumMod val="75000"/>
                  </a:schemeClr>
                </a:solidFill>
                <a:latin typeface="Comic Sans MS" pitchFamily="66" charset="0"/>
              </a:rPr>
              <a:t>The development of technology and computer software has changed the way in which graphics can be produced. Recent advances have enabled designers to create complex and realistic graphic images quickly and easily. Two examples of this are animation and simulation.</a:t>
            </a:r>
            <a:endParaRPr lang="en-GB" sz="1200">
              <a:solidFill>
                <a:schemeClr val="accent6">
                  <a:lumMod val="75000"/>
                </a:schemeClr>
              </a:solidFill>
              <a:latin typeface="Comic Sans MS" pitchFamily="66" charset="0"/>
            </a:endParaRPr>
          </a:p>
        </p:txBody>
      </p:sp>
      <p:sp>
        <p:nvSpPr>
          <p:cNvPr id="5" name="Text Box 12"/>
          <p:cNvSpPr txBox="1">
            <a:spLocks noChangeArrowheads="1"/>
          </p:cNvSpPr>
          <p:nvPr/>
        </p:nvSpPr>
        <p:spPr bwMode="auto">
          <a:xfrm>
            <a:off x="500034" y="1357298"/>
            <a:ext cx="1409360"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Introduction</a:t>
            </a:r>
            <a:endParaRPr lang="en-US" sz="1600" b="1">
              <a:solidFill>
                <a:schemeClr val="accent6">
                  <a:lumMod val="75000"/>
                </a:schemeClr>
              </a:solidFill>
              <a:latin typeface="Comic Sans MS" pitchFamily="66" charset="0"/>
            </a:endParaRPr>
          </a:p>
        </p:txBody>
      </p:sp>
      <p:sp>
        <p:nvSpPr>
          <p:cNvPr id="6" name="Text Box 12"/>
          <p:cNvSpPr txBox="1">
            <a:spLocks noChangeArrowheads="1"/>
          </p:cNvSpPr>
          <p:nvPr/>
        </p:nvSpPr>
        <p:spPr bwMode="auto">
          <a:xfrm>
            <a:off x="500034" y="2571744"/>
            <a:ext cx="215155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Computer Animation</a:t>
            </a:r>
            <a:endParaRPr lang="en-US" sz="1600" b="1">
              <a:solidFill>
                <a:schemeClr val="accent6">
                  <a:lumMod val="75000"/>
                </a:schemeClr>
              </a:solidFill>
              <a:latin typeface="Comic Sans MS" pitchFamily="66" charset="0"/>
            </a:endParaRPr>
          </a:p>
        </p:txBody>
      </p:sp>
      <p:sp>
        <p:nvSpPr>
          <p:cNvPr id="7" name="Text Box 12"/>
          <p:cNvSpPr txBox="1">
            <a:spLocks noChangeArrowheads="1"/>
          </p:cNvSpPr>
          <p:nvPr/>
        </p:nvSpPr>
        <p:spPr bwMode="auto">
          <a:xfrm>
            <a:off x="4357686" y="2571744"/>
            <a:ext cx="219964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Computer Simulation</a:t>
            </a:r>
            <a:endParaRPr lang="en-US" sz="1600" b="1">
              <a:solidFill>
                <a:schemeClr val="accent6">
                  <a:lumMod val="75000"/>
                </a:schemeClr>
              </a:solidFill>
              <a:latin typeface="Comic Sans MS" pitchFamily="66" charset="0"/>
            </a:endParaRPr>
          </a:p>
        </p:txBody>
      </p:sp>
      <p:sp>
        <p:nvSpPr>
          <p:cNvPr id="8" name="Rectangle 7"/>
          <p:cNvSpPr/>
          <p:nvPr/>
        </p:nvSpPr>
        <p:spPr>
          <a:xfrm>
            <a:off x="500034" y="2928934"/>
            <a:ext cx="3500462" cy="1569660"/>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Animation allows a designer to create on-screen movement of graphic images along a set path (to form a video clip). It is quick and easy to produce a realistic impression and is used to increase visual impact of graphics on the viewer. A product with moving parts can be animated to demonstrate how it fits together and operates.</a:t>
            </a:r>
            <a:endParaRPr lang="en-GB" sz="1200" dirty="0">
              <a:solidFill>
                <a:schemeClr val="accent6">
                  <a:lumMod val="75000"/>
                </a:schemeClr>
              </a:solidFill>
              <a:latin typeface="Comic Sans MS" pitchFamily="66" charset="0"/>
            </a:endParaRPr>
          </a:p>
        </p:txBody>
      </p:sp>
      <p:sp>
        <p:nvSpPr>
          <p:cNvPr id="9" name="Rectangle 8"/>
          <p:cNvSpPr/>
          <p:nvPr/>
        </p:nvSpPr>
        <p:spPr>
          <a:xfrm>
            <a:off x="4357686" y="2928934"/>
            <a:ext cx="3714776" cy="3231654"/>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Computer simulation is used to imitate or predict behaviour in a real </a:t>
            </a:r>
            <a:r>
              <a:rPr lang="en-GB" sz="1200" dirty="0" smtClean="0">
                <a:solidFill>
                  <a:schemeClr val="accent2"/>
                </a:solidFill>
                <a:latin typeface="Comic Sans MS" pitchFamily="66" charset="0"/>
              </a:rPr>
              <a:t>life or hypothetical situation. This provides a virtually </a:t>
            </a:r>
            <a:r>
              <a:rPr lang="en-GB" sz="1200" dirty="0" smtClean="0">
                <a:solidFill>
                  <a:schemeClr val="accent6">
                    <a:lumMod val="75000"/>
                  </a:schemeClr>
                </a:solidFill>
                <a:latin typeface="Comic Sans MS" pitchFamily="66" charset="0"/>
              </a:rPr>
              <a:t>realistic experience for the user within a safe simulated environment.    By changing the variables within the software, predictions can be made about the behaviour of a</a:t>
            </a:r>
          </a:p>
          <a:p>
            <a:r>
              <a:rPr lang="en-GB" sz="1200" dirty="0" smtClean="0">
                <a:solidFill>
                  <a:schemeClr val="accent6">
                    <a:lumMod val="75000"/>
                  </a:schemeClr>
                </a:solidFill>
                <a:latin typeface="Comic Sans MS" pitchFamily="66" charset="0"/>
              </a:rPr>
              <a:t>system.</a:t>
            </a:r>
          </a:p>
          <a:p>
            <a:r>
              <a:rPr lang="en-GB" sz="1200" dirty="0" smtClean="0">
                <a:solidFill>
                  <a:schemeClr val="accent6">
                    <a:lumMod val="75000"/>
                  </a:schemeClr>
                </a:solidFill>
                <a:latin typeface="Comic Sans MS" pitchFamily="66" charset="0"/>
              </a:rPr>
              <a:t>Computer simulation </a:t>
            </a:r>
          </a:p>
          <a:p>
            <a:r>
              <a:rPr lang="en-GB" sz="1200" dirty="0" smtClean="0">
                <a:solidFill>
                  <a:schemeClr val="accent6">
                    <a:lumMod val="75000"/>
                  </a:schemeClr>
                </a:solidFill>
                <a:latin typeface="Comic Sans MS" pitchFamily="66" charset="0"/>
              </a:rPr>
              <a:t>is beneficial for </a:t>
            </a:r>
          </a:p>
          <a:p>
            <a:r>
              <a:rPr lang="en-GB" sz="1200" dirty="0" smtClean="0">
                <a:solidFill>
                  <a:schemeClr val="accent6">
                    <a:lumMod val="75000"/>
                  </a:schemeClr>
                </a:solidFill>
                <a:latin typeface="Comic Sans MS" pitchFamily="66" charset="0"/>
              </a:rPr>
              <a:t>training purposes, </a:t>
            </a:r>
          </a:p>
          <a:p>
            <a:r>
              <a:rPr lang="en-GB" sz="1200" dirty="0" err="1" smtClean="0">
                <a:solidFill>
                  <a:schemeClr val="accent6">
                    <a:lumMod val="75000"/>
                  </a:schemeClr>
                </a:solidFill>
                <a:latin typeface="Comic Sans MS" pitchFamily="66" charset="0"/>
              </a:rPr>
              <a:t>eg</a:t>
            </a:r>
            <a:r>
              <a:rPr lang="en-GB" sz="1200" dirty="0" smtClean="0">
                <a:solidFill>
                  <a:schemeClr val="accent6">
                    <a:lumMod val="75000"/>
                  </a:schemeClr>
                </a:solidFill>
                <a:latin typeface="Comic Sans MS" pitchFamily="66" charset="0"/>
              </a:rPr>
              <a:t>, 3D simulators </a:t>
            </a:r>
          </a:p>
          <a:p>
            <a:r>
              <a:rPr lang="en-GB" sz="1200" dirty="0" smtClean="0">
                <a:solidFill>
                  <a:schemeClr val="accent6">
                    <a:lumMod val="75000"/>
                  </a:schemeClr>
                </a:solidFill>
                <a:latin typeface="Comic Sans MS" pitchFamily="66" charset="0"/>
              </a:rPr>
              <a:t>are commonly used </a:t>
            </a:r>
          </a:p>
          <a:p>
            <a:r>
              <a:rPr lang="en-GB" sz="1200" dirty="0" smtClean="0">
                <a:solidFill>
                  <a:schemeClr val="accent6">
                    <a:lumMod val="75000"/>
                  </a:schemeClr>
                </a:solidFill>
                <a:latin typeface="Comic Sans MS" pitchFamily="66" charset="0"/>
              </a:rPr>
              <a:t>to train pilots how </a:t>
            </a:r>
          </a:p>
          <a:p>
            <a:r>
              <a:rPr lang="en-GB" sz="1200" dirty="0" smtClean="0">
                <a:solidFill>
                  <a:schemeClr val="accent6">
                    <a:lumMod val="75000"/>
                  </a:schemeClr>
                </a:solidFill>
                <a:latin typeface="Comic Sans MS" pitchFamily="66" charset="0"/>
              </a:rPr>
              <a:t>To manoeuvre their </a:t>
            </a:r>
          </a:p>
          <a:p>
            <a:r>
              <a:rPr lang="en-GB" sz="1200" dirty="0" smtClean="0">
                <a:solidFill>
                  <a:schemeClr val="accent6">
                    <a:lumMod val="75000"/>
                  </a:schemeClr>
                </a:solidFill>
                <a:latin typeface="Comic Sans MS" pitchFamily="66" charset="0"/>
              </a:rPr>
              <a:t>planes in dangerous </a:t>
            </a:r>
          </a:p>
          <a:p>
            <a:r>
              <a:rPr lang="en-GB" sz="1200" dirty="0" smtClean="0">
                <a:solidFill>
                  <a:schemeClr val="accent6">
                    <a:lumMod val="75000"/>
                  </a:schemeClr>
                </a:solidFill>
                <a:latin typeface="Comic Sans MS" pitchFamily="66" charset="0"/>
              </a:rPr>
              <a:t>conditions.</a:t>
            </a:r>
          </a:p>
          <a:p>
            <a:endParaRPr lang="en-GB" sz="1200" dirty="0">
              <a:solidFill>
                <a:schemeClr val="accent6">
                  <a:lumMod val="75000"/>
                </a:schemeClr>
              </a:solidFill>
              <a:latin typeface="Comic Sans MS" pitchFamily="66" charset="0"/>
            </a:endParaRPr>
          </a:p>
        </p:txBody>
      </p:sp>
      <p:pic>
        <p:nvPicPr>
          <p:cNvPr id="11" name="Picture 2" descr="http://airplanesimulation.org/wp-content/uploads/2011/04/airplane-simulation.jpg"/>
          <p:cNvPicPr>
            <a:picLocks noChangeAspect="1" noChangeArrowheads="1"/>
          </p:cNvPicPr>
          <p:nvPr/>
        </p:nvPicPr>
        <p:blipFill>
          <a:blip r:embed="rId2" cstate="print"/>
          <a:srcRect/>
          <a:stretch>
            <a:fillRect/>
          </a:stretch>
        </p:blipFill>
        <p:spPr bwMode="auto">
          <a:xfrm>
            <a:off x="5929322" y="4214818"/>
            <a:ext cx="2428892" cy="1714512"/>
          </a:xfrm>
          <a:prstGeom prst="rect">
            <a:avLst/>
          </a:prstGeom>
          <a:noFill/>
          <a:ln>
            <a:solidFill>
              <a:schemeClr val="bg2">
                <a:lumMod val="90000"/>
              </a:schemeClr>
            </a:solidFill>
          </a:ln>
        </p:spPr>
      </p:pic>
      <p:sp>
        <p:nvSpPr>
          <p:cNvPr id="12" name="Slide Number Placeholder 11"/>
          <p:cNvSpPr>
            <a:spLocks noGrp="1"/>
          </p:cNvSpPr>
          <p:nvPr>
            <p:ph type="sldNum" sz="quarter" idx="12"/>
          </p:nvPr>
        </p:nvSpPr>
        <p:spPr/>
        <p:txBody>
          <a:bodyPr/>
          <a:lstStyle/>
          <a:p>
            <a:fld id="{F083BBF0-25E7-4136-A18F-A2CFA7761E4D}" type="slidenum">
              <a:rPr lang="en-GB" smtClean="0"/>
              <a:pPr/>
              <a:t>23</a:t>
            </a:fld>
            <a:endParaRPr lang="en-GB"/>
          </a:p>
        </p:txBody>
      </p:sp>
      <p:pic>
        <p:nvPicPr>
          <p:cNvPr id="18434" name="Picture 2" descr="http://www.impassionedcinema.com/wordpress/wp-content/uploads/2012/01/toy-story1.jpg"/>
          <p:cNvPicPr>
            <a:picLocks noChangeAspect="1" noChangeArrowheads="1"/>
          </p:cNvPicPr>
          <p:nvPr/>
        </p:nvPicPr>
        <p:blipFill>
          <a:blip r:embed="rId3"/>
          <a:srcRect t="5486" b="5063"/>
          <a:stretch>
            <a:fillRect/>
          </a:stretch>
        </p:blipFill>
        <p:spPr bwMode="auto">
          <a:xfrm>
            <a:off x="571472" y="4500570"/>
            <a:ext cx="2214578" cy="1485730"/>
          </a:xfrm>
          <a:prstGeom prst="rect">
            <a:avLst/>
          </a:prstGeom>
          <a:noFill/>
          <a:ln>
            <a:solidFill>
              <a:schemeClr val="bg2">
                <a:lumMod val="9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4</a:t>
            </a:r>
            <a:endParaRPr lang="en-GB" sz="2800" b="1" u="sng" dirty="0">
              <a:solidFill>
                <a:schemeClr val="accent1"/>
              </a:solidFill>
              <a:latin typeface="Comic Sans MS" pitchFamily="66" charset="0"/>
            </a:endParaRPr>
          </a:p>
        </p:txBody>
      </p:sp>
      <p:sp>
        <p:nvSpPr>
          <p:cNvPr id="5" name="Rectangle 4"/>
          <p:cNvSpPr/>
          <p:nvPr/>
        </p:nvSpPr>
        <p:spPr>
          <a:xfrm>
            <a:off x="357158" y="1005609"/>
            <a:ext cx="6929486" cy="5616922"/>
          </a:xfrm>
          <a:prstGeom prst="rect">
            <a:avLst/>
          </a:prstGeom>
        </p:spPr>
        <p:txBody>
          <a:bodyPr wrap="square">
            <a:spAutoFit/>
          </a:bodyPr>
          <a:lstStyle/>
          <a:p>
            <a:pPr marL="228600" indent="-228600">
              <a:lnSpc>
                <a:spcPct val="150000"/>
              </a:lnSpc>
              <a:buAutoNum type="arabicPeriod"/>
            </a:pPr>
            <a:r>
              <a:rPr lang="en-GB" sz="1200" smtClean="0">
                <a:solidFill>
                  <a:schemeClr val="accent2"/>
                </a:solidFill>
                <a:latin typeface="Comic Sans MS" pitchFamily="66" charset="0"/>
              </a:rPr>
              <a:t>Animation, simulation and computer modelling are now widely used in many industries.</a:t>
            </a:r>
          </a:p>
          <a:p>
            <a:pPr>
              <a:lnSpc>
                <a:spcPct val="150000"/>
              </a:lnSpc>
            </a:pP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Describe</a:t>
            </a:r>
            <a:r>
              <a:rPr lang="en-GB" sz="1200" smtClean="0">
                <a:solidFill>
                  <a:schemeClr val="accent2"/>
                </a:solidFill>
                <a:latin typeface="Comic Sans MS" pitchFamily="66" charset="0"/>
              </a:rPr>
              <a:t> the main difference between animation and simulation.</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a:t>
            </a:r>
          </a:p>
          <a:p>
            <a:pPr>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2"/>
            </a:pPr>
            <a:r>
              <a:rPr lang="en-GB" sz="1200" smtClean="0">
                <a:solidFill>
                  <a:schemeClr val="accent2"/>
                </a:solidFill>
                <a:latin typeface="Comic Sans MS" pitchFamily="66" charset="0"/>
              </a:rPr>
              <a:t>Racing drivers use simulators to train. </a:t>
            </a:r>
          </a:p>
          <a:p>
            <a:pPr marL="228600" indent="-228600">
              <a:lnSpc>
                <a:spcPct val="150000"/>
              </a:lnSpc>
            </a:pPr>
            <a:r>
              <a:rPr lang="en-GB" sz="1200" b="1" smtClean="0">
                <a:solidFill>
                  <a:schemeClr val="accent2"/>
                </a:solidFill>
                <a:latin typeface="Comic Sans MS" pitchFamily="66" charset="0"/>
              </a:rPr>
              <a:t>	State</a:t>
            </a: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two advantages of using a simulator while training to be a </a:t>
            </a:r>
          </a:p>
          <a:p>
            <a:pPr marL="228600" indent="-228600">
              <a:lnSpc>
                <a:spcPct val="150000"/>
              </a:lnSpc>
            </a:pPr>
            <a:r>
              <a:rPr lang="en-GB" sz="1200" b="1" smtClean="0">
                <a:solidFill>
                  <a:schemeClr val="accent2"/>
                </a:solidFill>
                <a:latin typeface="Comic Sans MS" pitchFamily="66" charset="0"/>
              </a:rPr>
              <a:t>	racing driver.</a:t>
            </a:r>
          </a:p>
          <a:p>
            <a:pPr indent="447675">
              <a:lnSpc>
                <a:spcPct val="150000"/>
              </a:lnSpc>
            </a:pPr>
            <a:r>
              <a:rPr lang="en-GB" sz="1200" b="1" smtClean="0">
                <a:solidFill>
                  <a:schemeClr val="accent2"/>
                </a:solidFill>
                <a:latin typeface="Comic Sans MS" pitchFamily="66" charset="0"/>
              </a:rPr>
              <a:t>1 ………………………………………………………………………………………………………………………</a:t>
            </a:r>
          </a:p>
          <a:p>
            <a:pPr indent="447675">
              <a:lnSpc>
                <a:spcPct val="150000"/>
              </a:lnSpc>
            </a:pPr>
            <a:r>
              <a:rPr lang="en-GB" sz="1200" b="1" smtClean="0">
                <a:solidFill>
                  <a:schemeClr val="accent2"/>
                </a:solidFill>
                <a:latin typeface="Comic Sans MS" pitchFamily="66" charset="0"/>
              </a:rPr>
              <a:t>2 ………………………………………………………………………………………………………………………  (2)</a:t>
            </a:r>
          </a:p>
          <a:p>
            <a:pPr>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3"/>
            </a:pPr>
            <a:r>
              <a:rPr lang="en-GB" sz="1200" smtClean="0">
                <a:solidFill>
                  <a:schemeClr val="accent2"/>
                </a:solidFill>
                <a:latin typeface="Comic Sans MS" pitchFamily="66" charset="0"/>
              </a:rPr>
              <a:t>When designing a new racing car, concepts can be tested using simulations.</a:t>
            </a:r>
          </a:p>
          <a:p>
            <a:pPr>
              <a:lnSpc>
                <a:spcPct val="150000"/>
              </a:lnSpc>
            </a:pP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State</a:t>
            </a: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one way in which computer simulation can help when designing a new racing car.      </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a:t>
            </a:r>
          </a:p>
          <a:p>
            <a:pPr>
              <a:lnSpc>
                <a:spcPct val="150000"/>
              </a:lnSpc>
            </a:pPr>
            <a:r>
              <a:rPr lang="en-GB" sz="1200" b="1" smtClean="0">
                <a:solidFill>
                  <a:schemeClr val="accent2"/>
                </a:solidFill>
                <a:latin typeface="Comic Sans MS" pitchFamily="66" charset="0"/>
              </a:rPr>
              <a:t> </a:t>
            </a:r>
          </a:p>
          <a:p>
            <a:pPr marL="228600" indent="-228600">
              <a:lnSpc>
                <a:spcPct val="150000"/>
              </a:lnSpc>
              <a:buAutoNum type="arabicPeriod" startAt="4"/>
            </a:pPr>
            <a:r>
              <a:rPr lang="en-GB" sz="1200" smtClean="0">
                <a:solidFill>
                  <a:schemeClr val="accent2"/>
                </a:solidFill>
                <a:latin typeface="Comic Sans MS" pitchFamily="66" charset="0"/>
              </a:rPr>
              <a:t>Computer animation is now used in the architectural industry when producing new building         designs. </a:t>
            </a:r>
            <a:r>
              <a:rPr lang="en-GB" sz="1200" b="1" smtClean="0">
                <a:solidFill>
                  <a:schemeClr val="accent2"/>
                </a:solidFill>
                <a:latin typeface="Comic Sans MS" pitchFamily="66" charset="0"/>
              </a:rPr>
              <a:t>State</a:t>
            </a:r>
            <a:r>
              <a:rPr lang="en-GB" sz="1200" smtClean="0">
                <a:solidFill>
                  <a:schemeClr val="accent2"/>
                </a:solidFill>
                <a:latin typeface="Comic Sans MS" pitchFamily="66" charset="0"/>
              </a:rPr>
              <a:t> how computer animation of a new design could be used by the architect.</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 </a:t>
            </a:r>
          </a:p>
          <a:p>
            <a:endParaRPr lang="en-GB" sz="1100" b="1" smtClean="0">
              <a:solidFill>
                <a:schemeClr val="accent2"/>
              </a:solidFill>
              <a:latin typeface="Comic Sans MS" pitchFamily="66" charset="0"/>
            </a:endParaRPr>
          </a:p>
        </p:txBody>
      </p:sp>
      <p:pic>
        <p:nvPicPr>
          <p:cNvPr id="4" name="Picture 2"/>
          <p:cNvPicPr>
            <a:picLocks noChangeAspect="1" noChangeArrowheads="1"/>
          </p:cNvPicPr>
          <p:nvPr/>
        </p:nvPicPr>
        <p:blipFill>
          <a:blip r:embed="rId2"/>
          <a:srcRect l="3412" t="2359" r="35563" b="69056"/>
          <a:stretch>
            <a:fillRect/>
          </a:stretch>
        </p:blipFill>
        <p:spPr bwMode="auto">
          <a:xfrm>
            <a:off x="6143636" y="2285992"/>
            <a:ext cx="2530983" cy="1714512"/>
          </a:xfrm>
          <a:prstGeom prst="rect">
            <a:avLst/>
          </a:prstGeom>
          <a:noFill/>
          <a:ln w="9525">
            <a:solidFill>
              <a:schemeClr val="bg2">
                <a:lumMod val="90000"/>
              </a:schemeClr>
            </a:solidFill>
            <a:miter lim="800000"/>
            <a:headEnd/>
            <a:tailEnd/>
          </a:ln>
          <a:effectLst/>
        </p:spPr>
      </p:pic>
      <p:sp>
        <p:nvSpPr>
          <p:cNvPr id="6" name="Slide Number Placeholder 5"/>
          <p:cNvSpPr>
            <a:spLocks noGrp="1"/>
          </p:cNvSpPr>
          <p:nvPr>
            <p:ph type="sldNum" sz="quarter" idx="12"/>
          </p:nvPr>
        </p:nvSpPr>
        <p:spPr/>
        <p:txBody>
          <a:bodyPr/>
          <a:lstStyle/>
          <a:p>
            <a:fld id="{F083BBF0-25E7-4136-A18F-A2CFA7761E4D}"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214422"/>
            <a:ext cx="7286676" cy="4616648"/>
          </a:xfrm>
          <a:prstGeom prst="rect">
            <a:avLst/>
          </a:prstGeom>
        </p:spPr>
        <p:txBody>
          <a:bodyPr wrap="square">
            <a:spAutoFit/>
          </a:bodyPr>
          <a:lstStyle/>
          <a:p>
            <a:pPr marL="228600" indent="-228600">
              <a:lnSpc>
                <a:spcPct val="150000"/>
              </a:lnSpc>
              <a:buAutoNum type="arabicPeriod" startAt="5"/>
            </a:pPr>
            <a:r>
              <a:rPr lang="en-GB" sz="1200" smtClean="0">
                <a:solidFill>
                  <a:schemeClr val="accent2"/>
                </a:solidFill>
                <a:latin typeface="Comic Sans MS" pitchFamily="66" charset="0"/>
              </a:rPr>
              <a:t>State </a:t>
            </a:r>
            <a:r>
              <a:rPr lang="en-GB" sz="1200" b="1" smtClean="0">
                <a:solidFill>
                  <a:schemeClr val="accent2"/>
                </a:solidFill>
                <a:latin typeface="Comic Sans MS" pitchFamily="66" charset="0"/>
              </a:rPr>
              <a:t>one other industry that uses computer animation and give an example of its use.</a:t>
            </a:r>
          </a:p>
          <a:p>
            <a:pPr indent="450850">
              <a:lnSpc>
                <a:spcPct val="150000"/>
              </a:lnSpc>
            </a:pPr>
            <a:r>
              <a:rPr lang="en-GB" sz="1200" b="1" smtClean="0">
                <a:solidFill>
                  <a:schemeClr val="accent2"/>
                </a:solidFill>
                <a:latin typeface="Comic Sans MS" pitchFamily="66" charset="0"/>
              </a:rPr>
              <a:t>Industry  …………………………………………………………………</a:t>
            </a:r>
          </a:p>
          <a:p>
            <a:pPr indent="450850">
              <a:lnSpc>
                <a:spcPct val="150000"/>
              </a:lnSpc>
            </a:pPr>
            <a:r>
              <a:rPr lang="en-GB" sz="1200" b="1" smtClean="0">
                <a:solidFill>
                  <a:schemeClr val="accent2"/>
                </a:solidFill>
                <a:latin typeface="Comic Sans MS" pitchFamily="66" charset="0"/>
              </a:rPr>
              <a:t>Example  .........................................................................</a:t>
            </a:r>
          </a:p>
          <a:p>
            <a:pPr indent="450850">
              <a:lnSpc>
                <a:spcPct val="150000"/>
              </a:lnSpc>
            </a:pPr>
            <a:r>
              <a:rPr lang="en-GB" sz="1200" b="1" smtClean="0">
                <a:solidFill>
                  <a:schemeClr val="accent2"/>
                </a:solidFill>
                <a:latin typeface="Comic Sans MS" pitchFamily="66" charset="0"/>
              </a:rPr>
              <a:t>....................................................................................    (2)</a:t>
            </a:r>
          </a:p>
          <a:p>
            <a:pPr indent="450850">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6"/>
            </a:pPr>
            <a:r>
              <a:rPr lang="en-GB" sz="1200" smtClean="0">
                <a:solidFill>
                  <a:schemeClr val="accent2"/>
                </a:solidFill>
                <a:latin typeface="Comic Sans MS" pitchFamily="66" charset="0"/>
              </a:rPr>
              <a:t>State </a:t>
            </a:r>
            <a:r>
              <a:rPr lang="en-GB" sz="1200" b="1" smtClean="0">
                <a:solidFill>
                  <a:schemeClr val="accent2"/>
                </a:solidFill>
                <a:latin typeface="Comic Sans MS" pitchFamily="66" charset="0"/>
              </a:rPr>
              <a:t>one advantage and one disadvantage of computer modelling </a:t>
            </a:r>
          </a:p>
          <a:p>
            <a:pPr marL="228600" indent="-228600">
              <a:lnSpc>
                <a:spcPct val="150000"/>
              </a:lnSpc>
            </a:pPr>
            <a:r>
              <a:rPr lang="en-GB" sz="1200" b="1" smtClean="0">
                <a:solidFill>
                  <a:schemeClr val="accent2"/>
                </a:solidFill>
                <a:latin typeface="Comic Sans MS" pitchFamily="66" charset="0"/>
              </a:rPr>
              <a:t>	of a new building design.</a:t>
            </a:r>
          </a:p>
          <a:p>
            <a:pPr marL="228600" indent="-50800">
              <a:lnSpc>
                <a:spcPct val="150000"/>
              </a:lnSpc>
            </a:pPr>
            <a:r>
              <a:rPr lang="en-GB" sz="1200" b="1" smtClean="0">
                <a:solidFill>
                  <a:schemeClr val="accent2"/>
                </a:solidFill>
                <a:latin typeface="Comic Sans MS" pitchFamily="66" charset="0"/>
              </a:rPr>
              <a:t>	Advantage   ……………………………………………………………………………………………………</a:t>
            </a:r>
          </a:p>
          <a:p>
            <a:pPr marL="228600" indent="-50800">
              <a:lnSpc>
                <a:spcPct val="150000"/>
              </a:lnSpc>
            </a:pPr>
            <a:r>
              <a:rPr lang="en-GB" sz="1200" b="1" smtClean="0">
                <a:solidFill>
                  <a:schemeClr val="accent2"/>
                </a:solidFill>
                <a:latin typeface="Comic Sans MS" pitchFamily="66" charset="0"/>
              </a:rPr>
              <a:t>		……………………………………………………………………………………………………………</a:t>
            </a:r>
          </a:p>
          <a:p>
            <a:pPr marL="228600" indent="-50800">
              <a:lnSpc>
                <a:spcPct val="150000"/>
              </a:lnSpc>
            </a:pPr>
            <a:r>
              <a:rPr lang="en-GB" sz="1200" b="1" smtClean="0">
                <a:solidFill>
                  <a:schemeClr val="accent2"/>
                </a:solidFill>
                <a:latin typeface="Comic Sans MS" pitchFamily="66" charset="0"/>
              </a:rPr>
              <a:t>		……………………………………………………………………………………………………………</a:t>
            </a:r>
          </a:p>
          <a:p>
            <a:pPr marL="228600" indent="-50800">
              <a:lnSpc>
                <a:spcPct val="150000"/>
              </a:lnSpc>
            </a:pPr>
            <a:r>
              <a:rPr lang="en-GB" sz="1200" b="1" smtClean="0">
                <a:solidFill>
                  <a:schemeClr val="accent2"/>
                </a:solidFill>
                <a:latin typeface="Comic Sans MS" pitchFamily="66" charset="0"/>
              </a:rPr>
              <a:t> Disadvantage ………………………………………………………………………………………………….</a:t>
            </a:r>
          </a:p>
          <a:p>
            <a:pPr marL="228600" indent="-50800">
              <a:lnSpc>
                <a:spcPct val="150000"/>
              </a:lnSpc>
            </a:pPr>
            <a:r>
              <a:rPr lang="en-GB" sz="1200" b="1" smtClean="0">
                <a:solidFill>
                  <a:schemeClr val="accent2"/>
                </a:solidFill>
                <a:latin typeface="Comic Sans MS" pitchFamily="66" charset="0"/>
              </a:rPr>
              <a:t>		…………………………………………………………………………………………………………… 	……………………………………………………………………………………………………………  (2)</a:t>
            </a:r>
            <a:endParaRPr lang="en-GB" sz="800" b="1" smtClean="0">
              <a:solidFill>
                <a:schemeClr val="accent2"/>
              </a:solidFill>
              <a:latin typeface="Comic Sans MS" pitchFamily="66" charset="0"/>
            </a:endParaRPr>
          </a:p>
          <a:p>
            <a:pPr indent="450850">
              <a:lnSpc>
                <a:spcPct val="150000"/>
              </a:lnSpc>
            </a:pPr>
            <a:endParaRPr lang="en-GB" sz="800" b="1" smtClean="0">
              <a:solidFill>
                <a:schemeClr val="accent2"/>
              </a:solidFill>
              <a:latin typeface="Comic Sans MS" pitchFamily="66" charset="0"/>
            </a:endParaRPr>
          </a:p>
          <a:p>
            <a:pPr>
              <a:lnSpc>
                <a:spcPct val="150000"/>
              </a:lnSpc>
            </a:pPr>
            <a:r>
              <a:rPr lang="en-GB" sz="1200" smtClean="0">
                <a:solidFill>
                  <a:schemeClr val="accent2"/>
                </a:solidFill>
                <a:latin typeface="Comic Sans MS" pitchFamily="66" charset="0"/>
              </a:rPr>
              <a:t>7.     State the names of </a:t>
            </a:r>
            <a:r>
              <a:rPr lang="en-GB" sz="1200" b="1" smtClean="0">
                <a:solidFill>
                  <a:schemeClr val="accent2"/>
                </a:solidFill>
                <a:latin typeface="Comic Sans MS" pitchFamily="66" charset="0"/>
              </a:rPr>
              <a:t>two types of computer generated model.</a:t>
            </a:r>
          </a:p>
          <a:p>
            <a:pPr indent="450850">
              <a:lnSpc>
                <a:spcPct val="150000"/>
              </a:lnSpc>
            </a:pPr>
            <a:r>
              <a:rPr lang="en-GB" sz="1200" b="1" smtClean="0">
                <a:solidFill>
                  <a:schemeClr val="accent2"/>
                </a:solidFill>
                <a:latin typeface="Comic Sans MS" pitchFamily="66" charset="0"/>
              </a:rPr>
              <a:t>Model 1 ........................................................ </a:t>
            </a:r>
          </a:p>
          <a:p>
            <a:pPr indent="450850">
              <a:lnSpc>
                <a:spcPct val="150000"/>
              </a:lnSpc>
            </a:pPr>
            <a:r>
              <a:rPr lang="en-GB" sz="1200" b="1" smtClean="0">
                <a:solidFill>
                  <a:schemeClr val="accent2"/>
                </a:solidFill>
                <a:latin typeface="Comic Sans MS" pitchFamily="66" charset="0"/>
              </a:rPr>
              <a:t>Model 2 ........................................................      (2)</a:t>
            </a:r>
            <a:endParaRPr lang="en-GB" sz="1200">
              <a:solidFill>
                <a:schemeClr val="accent2"/>
              </a:solidFill>
              <a:latin typeface="Comic Sans MS" pitchFamily="66"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4 (continued)</a:t>
            </a:r>
            <a:endParaRPr lang="en-GB" sz="2800" b="1" u="sng" dirty="0">
              <a:solidFill>
                <a:schemeClr val="accent1"/>
              </a:solidFill>
              <a:latin typeface="Comic Sans MS" pitchFamily="66" charset="0"/>
            </a:endParaRPr>
          </a:p>
        </p:txBody>
      </p:sp>
      <p:pic>
        <p:nvPicPr>
          <p:cNvPr id="37890" name="Picture 2"/>
          <p:cNvPicPr>
            <a:picLocks noChangeAspect="1" noChangeArrowheads="1"/>
          </p:cNvPicPr>
          <p:nvPr/>
        </p:nvPicPr>
        <p:blipFill>
          <a:blip r:embed="rId2"/>
          <a:srcRect l="17717" t="65336" r="21259" b="7440"/>
          <a:stretch>
            <a:fillRect/>
          </a:stretch>
        </p:blipFill>
        <p:spPr bwMode="auto">
          <a:xfrm>
            <a:off x="6136492" y="4500570"/>
            <a:ext cx="2436036" cy="1571636"/>
          </a:xfrm>
          <a:prstGeom prst="rect">
            <a:avLst/>
          </a:prstGeom>
          <a:noFill/>
          <a:ln w="9525">
            <a:solidFill>
              <a:schemeClr val="bg2">
                <a:lumMod val="90000"/>
              </a:schemeClr>
            </a:solidFill>
            <a:miter lim="800000"/>
            <a:headEnd/>
            <a:tailEnd/>
          </a:ln>
          <a:effectLst/>
        </p:spPr>
      </p:pic>
      <p:pic>
        <p:nvPicPr>
          <p:cNvPr id="5" name="Picture 2"/>
          <p:cNvPicPr>
            <a:picLocks noChangeAspect="1" noChangeArrowheads="1"/>
          </p:cNvPicPr>
          <p:nvPr/>
        </p:nvPicPr>
        <p:blipFill>
          <a:blip r:embed="rId2"/>
          <a:srcRect l="37139" t="32486" r="3805" b="40290"/>
          <a:stretch>
            <a:fillRect/>
          </a:stretch>
        </p:blipFill>
        <p:spPr bwMode="auto">
          <a:xfrm>
            <a:off x="6143636" y="2643182"/>
            <a:ext cx="2428892" cy="1619261"/>
          </a:xfrm>
          <a:prstGeom prst="rect">
            <a:avLst/>
          </a:prstGeom>
          <a:noFill/>
          <a:ln w="9525">
            <a:solidFill>
              <a:schemeClr val="bg2">
                <a:lumMod val="90000"/>
              </a:schemeClr>
            </a:solidFill>
            <a:miter lim="800000"/>
            <a:headEnd/>
            <a:tailEnd/>
          </a:ln>
          <a:effectLst/>
        </p:spPr>
      </p:pic>
      <p:sp>
        <p:nvSpPr>
          <p:cNvPr id="6" name="Slide Number Placeholder 5"/>
          <p:cNvSpPr>
            <a:spLocks noGrp="1"/>
          </p:cNvSpPr>
          <p:nvPr>
            <p:ph type="sldNum" sz="quarter" idx="12"/>
          </p:nvPr>
        </p:nvSpPr>
        <p:spPr/>
        <p:txBody>
          <a:bodyPr/>
          <a:lstStyle/>
          <a:p>
            <a:fld id="{F083BBF0-25E7-4136-A18F-A2CFA7761E4D}" type="slidenum">
              <a:rPr lang="en-GB" smtClean="0"/>
              <a:pPr/>
              <a:t>25</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00034" y="1047683"/>
            <a:ext cx="4071966" cy="5963171"/>
          </a:xfrm>
          <a:prstGeom prst="rect">
            <a:avLst/>
          </a:prstGeom>
          <a:noFill/>
          <a:ln w="9525">
            <a:noFill/>
            <a:miter lim="800000"/>
            <a:headEnd/>
            <a:tailEnd/>
          </a:ln>
          <a:effectLst/>
        </p:spPr>
        <p:txBody>
          <a:bodyPr wrap="square">
            <a:spAutoFit/>
          </a:bodyPr>
          <a:lstStyle/>
          <a:p>
            <a:pPr>
              <a:spcBef>
                <a:spcPct val="50000"/>
              </a:spcBef>
            </a:pPr>
            <a:r>
              <a:rPr lang="en-GB" sz="1400" b="1" smtClean="0">
                <a:solidFill>
                  <a:schemeClr val="accent6">
                    <a:lumMod val="75000"/>
                  </a:schemeClr>
                </a:solidFill>
                <a:latin typeface="Comic Sans MS" pitchFamily="66" charset="0"/>
                <a:cs typeface="Arial" charset="0"/>
              </a:rPr>
              <a:t>Drawing speed</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Although it takes a considerable amount of time and financial investment by companies to train their CADD operators. It will save time in the long term as drawing production  is more accurate much faster using CADD software opposed to traditional methods. Files can also be sent instantly through emails. In turn, this will help increase productivity generating more income for companies. </a:t>
            </a: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r>
              <a:rPr lang="en-GB" sz="1400" b="1" smtClean="0">
                <a:solidFill>
                  <a:schemeClr val="accent6">
                    <a:lumMod val="75000"/>
                  </a:schemeClr>
                </a:solidFill>
                <a:latin typeface="Comic Sans MS" pitchFamily="66" charset="0"/>
                <a:cs typeface="Arial" charset="0"/>
              </a:rPr>
              <a:t>Ease </a:t>
            </a:r>
            <a:r>
              <a:rPr lang="en-GB" sz="1400" b="1">
                <a:solidFill>
                  <a:schemeClr val="accent6">
                    <a:lumMod val="75000"/>
                  </a:schemeClr>
                </a:solidFill>
                <a:latin typeface="Comic Sans MS" pitchFamily="66" charset="0"/>
                <a:cs typeface="Arial" charset="0"/>
              </a:rPr>
              <a:t>of modification</a:t>
            </a:r>
            <a:endParaRPr lang="en-GB" sz="1400" b="1">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Companies who use </a:t>
            </a:r>
            <a:r>
              <a:rPr lang="en-GB" sz="1200" smtClean="0">
                <a:solidFill>
                  <a:schemeClr val="accent6">
                    <a:lumMod val="75000"/>
                  </a:schemeClr>
                </a:solidFill>
                <a:latin typeface="Comic Sans MS" pitchFamily="66" charset="0"/>
                <a:cs typeface="Arial" charset="0"/>
              </a:rPr>
              <a:t>CADD </a:t>
            </a:r>
            <a:r>
              <a:rPr lang="en-GB" sz="1200">
                <a:solidFill>
                  <a:schemeClr val="accent6">
                    <a:lumMod val="75000"/>
                  </a:schemeClr>
                </a:solidFill>
                <a:latin typeface="Comic Sans MS" pitchFamily="66" charset="0"/>
                <a:cs typeface="Arial" charset="0"/>
              </a:rPr>
              <a:t>systems have advantages over competitors who rely on more traditional methods of modifying drawings. The ease and speed with which modifications can be made reduce time and costs, which in turn increases productivity</a:t>
            </a:r>
            <a:r>
              <a:rPr lang="en-GB" sz="1200" smtClean="0">
                <a:solidFill>
                  <a:schemeClr val="accent6">
                    <a:lumMod val="75000"/>
                  </a:schemeClr>
                </a:solidFill>
                <a:latin typeface="Comic Sans MS" pitchFamily="66" charset="0"/>
                <a:cs typeface="Arial" charset="0"/>
              </a:rPr>
              <a:t>.</a:t>
            </a:r>
          </a:p>
          <a:p>
            <a:pPr>
              <a:spcBef>
                <a:spcPct val="50000"/>
              </a:spcBef>
            </a:pPr>
            <a:endParaRPr lang="en-GB" sz="1400" b="1" smtClean="0">
              <a:solidFill>
                <a:schemeClr val="accent6">
                  <a:lumMod val="75000"/>
                </a:schemeClr>
              </a:solidFill>
              <a:latin typeface="Comic Sans MS" pitchFamily="66" charset="0"/>
              <a:cs typeface="Arial" charset="0"/>
            </a:endParaRPr>
          </a:p>
          <a:p>
            <a:pPr>
              <a:spcBef>
                <a:spcPct val="50000"/>
              </a:spcBef>
            </a:pPr>
            <a:r>
              <a:rPr lang="en-GB" sz="1400" b="1" smtClean="0">
                <a:solidFill>
                  <a:schemeClr val="accent6">
                    <a:lumMod val="75000"/>
                  </a:schemeClr>
                </a:solidFill>
                <a:latin typeface="Comic Sans MS" pitchFamily="66" charset="0"/>
                <a:cs typeface="Arial" charset="0"/>
              </a:rPr>
              <a:t>Drawing size and flexibility</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Drawings can be enlarged or reduced with no loss of detail. Extremely fine, detailed work can be produced using commands such as ZOOM. Positive location tools such as GRID, GRID SNAP and ATTACH enable accuracy to be maintained even in the smallest details.</a:t>
            </a:r>
            <a:r>
              <a:rPr lang="en-GB" sz="1200" smtClean="0">
                <a:solidFill>
                  <a:schemeClr val="accent6">
                    <a:lumMod val="75000"/>
                  </a:schemeClr>
                </a:solidFill>
                <a:latin typeface="Comic Sans MS" pitchFamily="66" charset="0"/>
              </a:rPr>
              <a:t> </a:t>
            </a:r>
          </a:p>
          <a:p>
            <a:pPr>
              <a:spcBef>
                <a:spcPct val="50000"/>
              </a:spcBef>
            </a:pPr>
            <a:endParaRPr lang="en-GB" sz="1200" smtClean="0">
              <a:solidFill>
                <a:schemeClr val="accent6">
                  <a:lumMod val="75000"/>
                </a:schemeClr>
              </a:solidFill>
              <a:latin typeface="Comic Sans MS" pitchFamily="66" charset="0"/>
              <a:cs typeface="Arial" charset="0"/>
            </a:endParaRPr>
          </a:p>
          <a:p>
            <a:pPr>
              <a:spcBef>
                <a:spcPct val="50000"/>
              </a:spcBef>
            </a:pPr>
            <a:endParaRPr lang="en-GB" sz="1200">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 </a:t>
            </a:r>
            <a:endParaRPr lang="en-GB" sz="1200">
              <a:solidFill>
                <a:schemeClr val="accent6">
                  <a:lumMod val="75000"/>
                </a:schemeClr>
              </a:solidFill>
              <a:latin typeface="Comic Sans MS" pitchFamily="66" charset="0"/>
              <a:cs typeface="Courier New" pitchFamily="49"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What are the advantages of CADD?</a:t>
            </a:r>
            <a:endParaRPr lang="en-GB" sz="2800" b="1" u="sng">
              <a:solidFill>
                <a:schemeClr val="accent1"/>
              </a:solidFill>
              <a:latin typeface="Comic Sans MS" pitchFamily="66" charset="0"/>
            </a:endParaRPr>
          </a:p>
        </p:txBody>
      </p:sp>
      <p:sp>
        <p:nvSpPr>
          <p:cNvPr id="4" name="Text Box 5"/>
          <p:cNvSpPr txBox="1">
            <a:spLocks noChangeArrowheads="1"/>
          </p:cNvSpPr>
          <p:nvPr/>
        </p:nvSpPr>
        <p:spPr bwMode="auto">
          <a:xfrm>
            <a:off x="4667304" y="1047683"/>
            <a:ext cx="4048100" cy="5986254"/>
          </a:xfrm>
          <a:prstGeom prst="rect">
            <a:avLst/>
          </a:prstGeom>
          <a:noFill/>
          <a:ln w="9525">
            <a:noFill/>
            <a:miter lim="800000"/>
            <a:headEnd/>
            <a:tailEnd/>
          </a:ln>
          <a:effectLst/>
        </p:spPr>
        <p:txBody>
          <a:bodyPr wrap="square">
            <a:spAutoFit/>
          </a:bodyPr>
          <a:lstStyle/>
          <a:p>
            <a:pPr>
              <a:spcBef>
                <a:spcPct val="50000"/>
              </a:spcBef>
            </a:pPr>
            <a:r>
              <a:rPr lang="en-GB" sz="1200" b="0">
                <a:solidFill>
                  <a:schemeClr val="accent6">
                    <a:lumMod val="75000"/>
                  </a:schemeClr>
                </a:solidFill>
                <a:latin typeface="Comic Sans MS" pitchFamily="66" charset="0"/>
                <a:cs typeface="Arial" charset="0"/>
              </a:rPr>
              <a:t> </a:t>
            </a:r>
            <a:r>
              <a:rPr lang="en-GB" sz="1400" b="1" smtClean="0">
                <a:solidFill>
                  <a:schemeClr val="accent6">
                    <a:lumMod val="75000"/>
                  </a:schemeClr>
                </a:solidFill>
                <a:latin typeface="Comic Sans MS" pitchFamily="66" charset="0"/>
                <a:cs typeface="Arial" charset="0"/>
              </a:rPr>
              <a:t>Repetitive elements (library)</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Drawings can contain a number of repetitive elements such as doors, windows, kitchen fittings and appliances. It is useful to have these items stored in a CAD library file. CAD library files are available for mechanical engineering, architecture and electronics. Items that you design need only be drawn once, saved to a library file, then retrieved and positioned each time they are required on a drawing. This saves time and effort, which increases productivity. </a:t>
            </a: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Courier New" pitchFamily="49" charset="0"/>
            </a:endParaRPr>
          </a:p>
          <a:p>
            <a:pPr>
              <a:spcBef>
                <a:spcPct val="50000"/>
              </a:spcBef>
            </a:pPr>
            <a:r>
              <a:rPr lang="en-GB" sz="1400" b="1" smtClean="0">
                <a:solidFill>
                  <a:schemeClr val="accent6">
                    <a:lumMod val="75000"/>
                  </a:schemeClr>
                </a:solidFill>
                <a:latin typeface="Comic Sans MS" pitchFamily="66" charset="0"/>
                <a:cs typeface="Arial" charset="0"/>
              </a:rPr>
              <a:t>Storage and retrieval</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A completed drawing or series of drawings can be stored on a hard drive, removable USB storage device or CD-R. These formats require less storage space than paper drawings. The drawings can then be printed as many times as required with no deterioration in quality.</a:t>
            </a: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b="0" smtClean="0">
              <a:solidFill>
                <a:schemeClr val="accent6">
                  <a:lumMod val="75000"/>
                </a:schemeClr>
              </a:solidFill>
              <a:latin typeface="Comic Sans MS" pitchFamily="66" charset="0"/>
              <a:cs typeface="Courier New" pitchFamily="49" charset="0"/>
            </a:endParaRPr>
          </a:p>
          <a:p>
            <a:pPr>
              <a:spcBef>
                <a:spcPct val="50000"/>
              </a:spcBef>
            </a:pPr>
            <a:endParaRPr lang="en-GB" sz="100" smtClean="0">
              <a:solidFill>
                <a:schemeClr val="accent6">
                  <a:lumMod val="75000"/>
                </a:schemeClr>
              </a:solidFill>
              <a:latin typeface="Comic Sans MS" pitchFamily="66" charset="0"/>
              <a:cs typeface="Courier New" pitchFamily="49" charset="0"/>
            </a:endParaRPr>
          </a:p>
          <a:p>
            <a:pPr>
              <a:spcBef>
                <a:spcPct val="50000"/>
              </a:spcBef>
            </a:pPr>
            <a:endParaRPr lang="en-GB" sz="100" b="0" smtClean="0">
              <a:solidFill>
                <a:schemeClr val="accent6">
                  <a:lumMod val="75000"/>
                </a:schemeClr>
              </a:solidFill>
              <a:latin typeface="Comic Sans MS" pitchFamily="66" charset="0"/>
              <a:cs typeface="Courier New" pitchFamily="49" charset="0"/>
            </a:endParaRPr>
          </a:p>
          <a:p>
            <a:pPr>
              <a:spcBef>
                <a:spcPct val="50000"/>
              </a:spcBef>
            </a:pPr>
            <a:r>
              <a:rPr lang="en-GB" sz="1400" b="1" smtClean="0">
                <a:solidFill>
                  <a:schemeClr val="accent6">
                    <a:lumMod val="75000"/>
                  </a:schemeClr>
                </a:solidFill>
                <a:latin typeface="Comic Sans MS" pitchFamily="66" charset="0"/>
                <a:cs typeface="Arial" charset="0"/>
              </a:rPr>
              <a:t>Standardisation </a:t>
            </a:r>
            <a:r>
              <a:rPr lang="en-GB" sz="1400" b="1">
                <a:solidFill>
                  <a:schemeClr val="accent6">
                    <a:lumMod val="75000"/>
                  </a:schemeClr>
                </a:solidFill>
                <a:latin typeface="Comic Sans MS" pitchFamily="66" charset="0"/>
                <a:cs typeface="Arial" charset="0"/>
              </a:rPr>
              <a:t>of drawings</a:t>
            </a:r>
            <a:endParaRPr lang="en-GB" sz="1400" b="1">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Standardisation of drawings is often determined by drawing standards such as BS 8888. Standardisation of drawing layouts and styles can easily be created in the 'in-house' or corporate style adopted by the operator or the company</a:t>
            </a:r>
            <a:r>
              <a:rPr lang="en-GB" sz="1200" b="0">
                <a:solidFill>
                  <a:schemeClr val="accent6">
                    <a:lumMod val="75000"/>
                  </a:schemeClr>
                </a:solidFill>
                <a:latin typeface="Comic Sans MS" pitchFamily="66" charset="0"/>
                <a:cs typeface="Arial" charset="0"/>
              </a:rPr>
              <a:t>.</a:t>
            </a:r>
            <a:endParaRPr lang="en-GB" sz="1200" b="0">
              <a:solidFill>
                <a:schemeClr val="accent6">
                  <a:lumMod val="75000"/>
                </a:schemeClr>
              </a:solidFill>
              <a:latin typeface="Comic Sans MS" pitchFamily="66" charset="0"/>
              <a:cs typeface="Courier New" pitchFamily="49" charset="0"/>
            </a:endParaRPr>
          </a:p>
          <a:p>
            <a:pPr>
              <a:spcBef>
                <a:spcPct val="50000"/>
              </a:spcBef>
            </a:pPr>
            <a:r>
              <a:rPr lang="en-GB" sz="1200" b="0">
                <a:solidFill>
                  <a:schemeClr val="accent6">
                    <a:lumMod val="75000"/>
                  </a:schemeClr>
                </a:solidFill>
                <a:latin typeface="Comic Sans MS" pitchFamily="66" charset="0"/>
                <a:cs typeface="Arial" charset="0"/>
              </a:rPr>
              <a:t> </a:t>
            </a:r>
            <a:endParaRPr lang="en-GB" sz="1200" b="0">
              <a:solidFill>
                <a:schemeClr val="accent6">
                  <a:lumMod val="75000"/>
                </a:schemeClr>
              </a:solidFill>
              <a:latin typeface="Comic Sans MS" pitchFamily="66" charset="0"/>
              <a:cs typeface="Courier New" pitchFamily="49" charset="0"/>
            </a:endParaRPr>
          </a:p>
          <a:p>
            <a:pPr>
              <a:spcBef>
                <a:spcPct val="50000"/>
              </a:spcBef>
            </a:pPr>
            <a:endParaRPr lang="en-GB" sz="2400" b="0"/>
          </a:p>
        </p:txBody>
      </p:sp>
      <p:sp>
        <p:nvSpPr>
          <p:cNvPr id="5" name="Slide Number Placeholder 4"/>
          <p:cNvSpPr>
            <a:spLocks noGrp="1"/>
          </p:cNvSpPr>
          <p:nvPr>
            <p:ph type="sldNum" sz="quarter" idx="12"/>
          </p:nvPr>
        </p:nvSpPr>
        <p:spPr/>
        <p:txBody>
          <a:bodyPr/>
          <a:lstStyle/>
          <a:p>
            <a:fld id="{F083BBF0-25E7-4136-A18F-A2CFA7761E4D}" type="slidenum">
              <a:rPr lang="en-GB" smtClean="0"/>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Hardware &amp; Software</a:t>
            </a:r>
            <a:endParaRPr lang="en-GB" sz="2800" b="1" u="sng">
              <a:solidFill>
                <a:schemeClr val="accent1"/>
              </a:solidFill>
              <a:latin typeface="Comic Sans MS" pitchFamily="66" charset="0"/>
            </a:endParaRPr>
          </a:p>
        </p:txBody>
      </p:sp>
      <p:sp>
        <p:nvSpPr>
          <p:cNvPr id="4" name="Text Box 6"/>
          <p:cNvSpPr txBox="1">
            <a:spLocks noChangeArrowheads="1"/>
          </p:cNvSpPr>
          <p:nvPr/>
        </p:nvSpPr>
        <p:spPr bwMode="auto">
          <a:xfrm>
            <a:off x="428596" y="1047683"/>
            <a:ext cx="8072494" cy="830997"/>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Computer systems use a combination of hardware and software to perform tasks. </a:t>
            </a:r>
            <a:r>
              <a:rPr lang="en-GB" sz="1200" b="1" smtClean="0">
                <a:solidFill>
                  <a:schemeClr val="accent6">
                    <a:lumMod val="75000"/>
                  </a:schemeClr>
                </a:solidFill>
                <a:latin typeface="Comic Sans MS" pitchFamily="66" charset="0"/>
                <a:cs typeface="Courier New" pitchFamily="49" charset="0"/>
              </a:rPr>
              <a:t>Hardware</a:t>
            </a:r>
            <a:r>
              <a:rPr lang="en-GB" sz="1200" smtClean="0">
                <a:solidFill>
                  <a:schemeClr val="accent6">
                    <a:lumMod val="75000"/>
                  </a:schemeClr>
                </a:solidFill>
                <a:latin typeface="Comic Sans MS" pitchFamily="66" charset="0"/>
                <a:cs typeface="Courier New" pitchFamily="49" charset="0"/>
              </a:rPr>
              <a:t> is the name given to the physical part of the system, both internal (CPU, RAM etc) and external (keyboard, monitor etc). </a:t>
            </a:r>
            <a:r>
              <a:rPr lang="en-GB" sz="1200" b="1" smtClean="0">
                <a:solidFill>
                  <a:schemeClr val="accent6">
                    <a:lumMod val="75000"/>
                  </a:schemeClr>
                </a:solidFill>
                <a:latin typeface="Comic Sans MS" pitchFamily="66" charset="0"/>
                <a:cs typeface="Courier New" pitchFamily="49" charset="0"/>
              </a:rPr>
              <a:t>Software</a:t>
            </a:r>
            <a:r>
              <a:rPr lang="en-GB" sz="1200" smtClean="0">
                <a:solidFill>
                  <a:schemeClr val="accent6">
                    <a:lumMod val="75000"/>
                  </a:schemeClr>
                </a:solidFill>
                <a:latin typeface="Comic Sans MS" pitchFamily="66" charset="0"/>
                <a:cs typeface="Courier New" pitchFamily="49" charset="0"/>
              </a:rPr>
              <a:t> is the name given to the programs which interact with the hardware, enabling the computer to perform tasks, eg, Autodesk Inventor.</a:t>
            </a:r>
            <a:endParaRPr lang="en-GB" sz="1200">
              <a:solidFill>
                <a:schemeClr val="accent6">
                  <a:lumMod val="75000"/>
                </a:schemeClr>
              </a:solidFill>
              <a:latin typeface="Comic Sans MS" pitchFamily="66" charset="0"/>
              <a:cs typeface="Courier New" pitchFamily="49" charset="0"/>
            </a:endParaRPr>
          </a:p>
        </p:txBody>
      </p:sp>
      <p:sp>
        <p:nvSpPr>
          <p:cNvPr id="5" name="Text Box 6"/>
          <p:cNvSpPr txBox="1">
            <a:spLocks noChangeArrowheads="1"/>
          </p:cNvSpPr>
          <p:nvPr/>
        </p:nvSpPr>
        <p:spPr bwMode="auto">
          <a:xfrm>
            <a:off x="428596" y="2000240"/>
            <a:ext cx="7858180" cy="285752"/>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Hardware can be split into two distinct categories; </a:t>
            </a:r>
            <a:r>
              <a:rPr lang="en-GB" sz="1200" b="1" smtClean="0">
                <a:solidFill>
                  <a:schemeClr val="accent6">
                    <a:lumMod val="75000"/>
                  </a:schemeClr>
                </a:solidFill>
                <a:latin typeface="Comic Sans MS" pitchFamily="66" charset="0"/>
                <a:cs typeface="Courier New" pitchFamily="49" charset="0"/>
              </a:rPr>
              <a:t>Input devices </a:t>
            </a:r>
            <a:r>
              <a:rPr lang="en-GB" sz="1200" smtClean="0">
                <a:solidFill>
                  <a:schemeClr val="accent6">
                    <a:lumMod val="75000"/>
                  </a:schemeClr>
                </a:solidFill>
                <a:latin typeface="Comic Sans MS" pitchFamily="66" charset="0"/>
                <a:cs typeface="Courier New" pitchFamily="49" charset="0"/>
              </a:rPr>
              <a:t>and</a:t>
            </a:r>
            <a:r>
              <a:rPr lang="en-GB" sz="1200" b="1" smtClean="0">
                <a:solidFill>
                  <a:schemeClr val="accent6">
                    <a:lumMod val="75000"/>
                  </a:schemeClr>
                </a:solidFill>
                <a:latin typeface="Comic Sans MS" pitchFamily="66" charset="0"/>
                <a:cs typeface="Courier New" pitchFamily="49" charset="0"/>
              </a:rPr>
              <a:t> output devices  </a:t>
            </a:r>
            <a:endParaRPr lang="en-GB" sz="1200" b="1">
              <a:solidFill>
                <a:schemeClr val="accent6">
                  <a:lumMod val="75000"/>
                </a:schemeClr>
              </a:solidFill>
              <a:latin typeface="Comic Sans MS" pitchFamily="66" charset="0"/>
              <a:cs typeface="Courier New" pitchFamily="49" charset="0"/>
            </a:endParaRPr>
          </a:p>
        </p:txBody>
      </p:sp>
      <p:grpSp>
        <p:nvGrpSpPr>
          <p:cNvPr id="53" name="Group 52"/>
          <p:cNvGrpSpPr/>
          <p:nvPr/>
        </p:nvGrpSpPr>
        <p:grpSpPr>
          <a:xfrm>
            <a:off x="357158" y="2500306"/>
            <a:ext cx="4357718" cy="3777461"/>
            <a:chOff x="357158" y="2500306"/>
            <a:chExt cx="4357718" cy="3777461"/>
          </a:xfrm>
        </p:grpSpPr>
        <p:pic>
          <p:nvPicPr>
            <p:cNvPr id="3076" name="Picture 4" descr="http://t3.gstatic.com/images?q=tbn:ANd9GcQnR_TV_5YMe3XxznjX2FWPopzzIzZ-c4xEyw8ekglVRsnQrI6hproRy1x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00298" y="2714620"/>
              <a:ext cx="1395404" cy="937059"/>
            </a:xfrm>
            <a:prstGeom prst="rect">
              <a:avLst/>
            </a:prstGeom>
            <a:noFill/>
          </p:spPr>
        </p:pic>
        <p:pic>
          <p:nvPicPr>
            <p:cNvPr id="3078" name="Picture 6" descr="http://t1.gstatic.com/images?q=tbn:ANd9GcTViI4aj7cW38_Vcq01vXtwnf4d2niMxgkAQ96_OOoJJv3AkARi_hOEazA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2714620"/>
              <a:ext cx="1371713" cy="912813"/>
            </a:xfrm>
            <a:prstGeom prst="rect">
              <a:avLst/>
            </a:prstGeom>
            <a:noFill/>
          </p:spPr>
        </p:pic>
        <p:pic>
          <p:nvPicPr>
            <p:cNvPr id="3080" name="Picture 8" descr="http://comtechome.com/wp-content/uploads/2011/07/computer-mouse-wiki.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4929198"/>
              <a:ext cx="969982" cy="969982"/>
            </a:xfrm>
            <a:prstGeom prst="rect">
              <a:avLst/>
            </a:prstGeom>
            <a:noFill/>
          </p:spPr>
        </p:pic>
        <p:pic>
          <p:nvPicPr>
            <p:cNvPr id="3082" name="Picture 10" descr="http://di1-4.shoppingshadow.com/images/pi/78/3c/23/45843210-260x260-0-0_Wacom+Wacom+Bamboo+One+Graphics+Tablet.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472" y="3571876"/>
              <a:ext cx="1257365" cy="1252529"/>
            </a:xfrm>
            <a:prstGeom prst="rect">
              <a:avLst/>
            </a:prstGeom>
            <a:noFill/>
          </p:spPr>
        </p:pic>
        <p:pic>
          <p:nvPicPr>
            <p:cNvPr id="3084" name="Picture 12" descr="http://www.english-online.at/news-articles/technology/sony-digital-camer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7554" y="3929066"/>
              <a:ext cx="857229" cy="642922"/>
            </a:xfrm>
            <a:prstGeom prst="rect">
              <a:avLst/>
            </a:prstGeom>
            <a:noFill/>
          </p:spPr>
        </p:pic>
        <p:pic>
          <p:nvPicPr>
            <p:cNvPr id="3096" name="Picture 24" descr="http://warunaprabath.files.wordpress.com/2010/11/logitechfreedomjoystickwirelesss.gif"/>
            <p:cNvPicPr>
              <a:picLocks noChangeAspect="1" noChangeArrowheads="1"/>
            </p:cNvPicPr>
            <p:nvPr/>
          </p:nvPicPr>
          <p:blipFill>
            <a:blip r:embed="rId7"/>
            <a:srcRect/>
            <a:stretch>
              <a:fillRect/>
            </a:stretch>
          </p:blipFill>
          <p:spPr bwMode="auto">
            <a:xfrm>
              <a:off x="2000232" y="5000636"/>
              <a:ext cx="1095361" cy="1095361"/>
            </a:xfrm>
            <a:prstGeom prst="rect">
              <a:avLst/>
            </a:prstGeom>
            <a:noFill/>
          </p:spPr>
        </p:pic>
        <p:pic>
          <p:nvPicPr>
            <p:cNvPr id="3098" name="Picture 26" descr="http://www.mousearena.com/wp-content/uploads/2010/04/trackball-computer-mouse-2.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flipH="1">
              <a:off x="3214678" y="4786322"/>
              <a:ext cx="998725" cy="954109"/>
            </a:xfrm>
            <a:prstGeom prst="rect">
              <a:avLst/>
            </a:prstGeom>
            <a:noFill/>
          </p:spPr>
        </p:pic>
        <p:sp>
          <p:nvSpPr>
            <p:cNvPr id="25" name="TextBox 24"/>
            <p:cNvSpPr txBox="1"/>
            <p:nvPr/>
          </p:nvSpPr>
          <p:spPr>
            <a:xfrm>
              <a:off x="642910" y="2723373"/>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Keyboard</a:t>
              </a:r>
              <a:endParaRPr lang="en-GB" sz="1200">
                <a:solidFill>
                  <a:schemeClr val="accent3">
                    <a:lumMod val="50000"/>
                  </a:schemeClr>
                </a:solidFill>
                <a:latin typeface="Comic Sans MS" pitchFamily="66" charset="0"/>
              </a:endParaRPr>
            </a:p>
          </p:txBody>
        </p:sp>
        <p:sp>
          <p:nvSpPr>
            <p:cNvPr id="26" name="TextBox 25"/>
            <p:cNvSpPr txBox="1"/>
            <p:nvPr/>
          </p:nvSpPr>
          <p:spPr>
            <a:xfrm>
              <a:off x="2857488" y="250030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Scanner</a:t>
              </a:r>
              <a:endParaRPr lang="en-GB" sz="1200">
                <a:solidFill>
                  <a:schemeClr val="accent3">
                    <a:lumMod val="50000"/>
                  </a:schemeClr>
                </a:solidFill>
                <a:latin typeface="Comic Sans MS" pitchFamily="66" charset="0"/>
              </a:endParaRPr>
            </a:p>
          </p:txBody>
        </p:sp>
        <p:sp>
          <p:nvSpPr>
            <p:cNvPr id="27" name="TextBox 26"/>
            <p:cNvSpPr txBox="1"/>
            <p:nvPr/>
          </p:nvSpPr>
          <p:spPr>
            <a:xfrm>
              <a:off x="3500430" y="3500438"/>
              <a:ext cx="1214446" cy="461665"/>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Digital Camera</a:t>
              </a:r>
              <a:endParaRPr lang="en-GB" sz="1200">
                <a:solidFill>
                  <a:schemeClr val="accent3">
                    <a:lumMod val="50000"/>
                  </a:schemeClr>
                </a:solidFill>
                <a:latin typeface="Comic Sans MS" pitchFamily="66" charset="0"/>
              </a:endParaRPr>
            </a:p>
          </p:txBody>
        </p:sp>
        <p:sp>
          <p:nvSpPr>
            <p:cNvPr id="28" name="TextBox 27"/>
            <p:cNvSpPr txBox="1"/>
            <p:nvPr/>
          </p:nvSpPr>
          <p:spPr>
            <a:xfrm>
              <a:off x="3428992" y="564357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Tracker ball</a:t>
              </a:r>
              <a:endParaRPr lang="en-GB" sz="1200">
                <a:solidFill>
                  <a:schemeClr val="accent3">
                    <a:lumMod val="50000"/>
                  </a:schemeClr>
                </a:solidFill>
                <a:latin typeface="Comic Sans MS" pitchFamily="66" charset="0"/>
              </a:endParaRPr>
            </a:p>
          </p:txBody>
        </p:sp>
        <p:sp>
          <p:nvSpPr>
            <p:cNvPr id="29" name="TextBox 28"/>
            <p:cNvSpPr txBox="1"/>
            <p:nvPr/>
          </p:nvSpPr>
          <p:spPr>
            <a:xfrm>
              <a:off x="357158" y="4643446"/>
              <a:ext cx="1428760"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Graphics Tablet</a:t>
              </a:r>
              <a:endParaRPr lang="en-GB" sz="1200">
                <a:solidFill>
                  <a:schemeClr val="accent3">
                    <a:lumMod val="50000"/>
                  </a:schemeClr>
                </a:solidFill>
                <a:latin typeface="Comic Sans MS" pitchFamily="66" charset="0"/>
              </a:endParaRPr>
            </a:p>
          </p:txBody>
        </p:sp>
        <p:sp>
          <p:nvSpPr>
            <p:cNvPr id="30" name="TextBox 29"/>
            <p:cNvSpPr txBox="1"/>
            <p:nvPr/>
          </p:nvSpPr>
          <p:spPr>
            <a:xfrm>
              <a:off x="714348" y="571501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Mouse</a:t>
              </a:r>
              <a:endParaRPr lang="en-GB" sz="1200">
                <a:solidFill>
                  <a:schemeClr val="accent3">
                    <a:lumMod val="50000"/>
                  </a:schemeClr>
                </a:solidFill>
                <a:latin typeface="Comic Sans MS" pitchFamily="66" charset="0"/>
              </a:endParaRPr>
            </a:p>
          </p:txBody>
        </p:sp>
        <p:sp>
          <p:nvSpPr>
            <p:cNvPr id="31" name="TextBox 30"/>
            <p:cNvSpPr txBox="1"/>
            <p:nvPr/>
          </p:nvSpPr>
          <p:spPr>
            <a:xfrm>
              <a:off x="2143108" y="600076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Joystick</a:t>
              </a:r>
              <a:endParaRPr lang="en-GB" sz="1200">
                <a:solidFill>
                  <a:schemeClr val="accent3">
                    <a:lumMod val="50000"/>
                  </a:schemeClr>
                </a:solidFill>
                <a:latin typeface="Comic Sans MS" pitchFamily="66" charset="0"/>
              </a:endParaRPr>
            </a:p>
          </p:txBody>
        </p:sp>
        <p:cxnSp>
          <p:nvCxnSpPr>
            <p:cNvPr id="40" name="Straight Arrow Connector 39"/>
            <p:cNvCxnSpPr/>
            <p:nvPr/>
          </p:nvCxnSpPr>
          <p:spPr>
            <a:xfrm rot="16200000" flipV="1">
              <a:off x="1714480" y="3500438"/>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571736" y="3714752"/>
              <a:ext cx="50006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3084" idx="1"/>
            </p:cNvCxnSpPr>
            <p:nvPr/>
          </p:nvCxnSpPr>
          <p:spPr>
            <a:xfrm flipV="1">
              <a:off x="2928926" y="4250527"/>
              <a:ext cx="428628" cy="71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2821769" y="4536289"/>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2"/>
            </p:cNvCxnSpPr>
            <p:nvPr/>
          </p:nvCxnSpPr>
          <p:spPr>
            <a:xfrm rot="5400000">
              <a:off x="2250265" y="4750603"/>
              <a:ext cx="4286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1607323" y="4464851"/>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1"/>
            </p:cNvCxnSpPr>
            <p:nvPr/>
          </p:nvCxnSpPr>
          <p:spPr>
            <a:xfrm rot="10800000">
              <a:off x="1643042" y="4143381"/>
              <a:ext cx="428628"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928794" y="4071942"/>
              <a:ext cx="1143008" cy="500066"/>
              <a:chOff x="1928794" y="3857628"/>
              <a:chExt cx="1143008" cy="500066"/>
            </a:xfrm>
          </p:grpSpPr>
          <p:sp>
            <p:nvSpPr>
              <p:cNvPr id="8" name="Rounded Rectangle 7"/>
              <p:cNvSpPr/>
              <p:nvPr/>
            </p:nvSpPr>
            <p:spPr>
              <a:xfrm>
                <a:off x="2071670" y="3857628"/>
                <a:ext cx="857256" cy="500066"/>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6"/>
              <p:cNvSpPr txBox="1">
                <a:spLocks noChangeArrowheads="1"/>
              </p:cNvSpPr>
              <p:nvPr/>
            </p:nvSpPr>
            <p:spPr bwMode="auto">
              <a:xfrm>
                <a:off x="1928794" y="3857628"/>
                <a:ext cx="1143008" cy="461665"/>
              </a:xfrm>
              <a:prstGeom prst="rect">
                <a:avLst/>
              </a:prstGeom>
              <a:noFill/>
              <a:ln w="9525">
                <a:noFill/>
                <a:miter lim="800000"/>
                <a:headEnd/>
                <a:tailEnd/>
              </a:ln>
              <a:effectLst/>
            </p:spPr>
            <p:txBody>
              <a:bodyPr wrap="square">
                <a:spAutoFit/>
              </a:bodyPr>
              <a:lstStyle/>
              <a:p>
                <a:pPr algn="ctr">
                  <a:spcBef>
                    <a:spcPct val="50000"/>
                  </a:spcBef>
                </a:pPr>
                <a:r>
                  <a:rPr lang="en-GB" sz="1200" b="1" smtClean="0">
                    <a:solidFill>
                      <a:schemeClr val="accent6">
                        <a:lumMod val="75000"/>
                      </a:schemeClr>
                    </a:solidFill>
                    <a:latin typeface="Comic Sans MS" pitchFamily="66" charset="0"/>
                    <a:cs typeface="Courier New" pitchFamily="49" charset="0"/>
                  </a:rPr>
                  <a:t>Input devices</a:t>
                </a:r>
                <a:endParaRPr lang="en-GB" sz="1200" b="1">
                  <a:solidFill>
                    <a:schemeClr val="accent6">
                      <a:lumMod val="75000"/>
                    </a:schemeClr>
                  </a:solidFill>
                  <a:latin typeface="Comic Sans MS" pitchFamily="66" charset="0"/>
                  <a:cs typeface="Courier New" pitchFamily="49" charset="0"/>
                </a:endParaRPr>
              </a:p>
            </p:txBody>
          </p:sp>
        </p:grpSp>
      </p:grpSp>
      <p:grpSp>
        <p:nvGrpSpPr>
          <p:cNvPr id="54" name="Group 53"/>
          <p:cNvGrpSpPr/>
          <p:nvPr/>
        </p:nvGrpSpPr>
        <p:grpSpPr>
          <a:xfrm>
            <a:off x="4786314" y="2357430"/>
            <a:ext cx="4143404" cy="4000528"/>
            <a:chOff x="4786314" y="2357430"/>
            <a:chExt cx="4143404" cy="4000528"/>
          </a:xfrm>
        </p:grpSpPr>
        <p:pic>
          <p:nvPicPr>
            <p:cNvPr id="3074" name="Picture 2" descr="http://images02.olx.com.br/ui/7/26/94/1279058967_104952294_1-Fotos-de--Monitor-TV-LCD-24-Samsung-P2470HN-Wide-Full-HD-Ecofit-MFM-1279058967.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572264" y="2571744"/>
              <a:ext cx="1166794" cy="1166794"/>
            </a:xfrm>
            <a:prstGeom prst="rect">
              <a:avLst/>
            </a:prstGeom>
            <a:noFill/>
          </p:spPr>
        </p:pic>
        <p:pic>
          <p:nvPicPr>
            <p:cNvPr id="3086" name="Picture 14" descr="http://inkandmedialtd.co.uk/blog/wp-content/uploads/2010/03/printer-epson-photo-r300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57818" y="5072074"/>
              <a:ext cx="1152950" cy="1081070"/>
            </a:xfrm>
            <a:prstGeom prst="rect">
              <a:avLst/>
            </a:prstGeom>
            <a:noFill/>
          </p:spPr>
        </p:pic>
        <p:pic>
          <p:nvPicPr>
            <p:cNvPr id="3088" name="Picture 16" descr="http://ict4u.net/components/components-images/xerox-phaser-3435-laser-printer.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215206" y="3786190"/>
              <a:ext cx="1143008" cy="1005847"/>
            </a:xfrm>
            <a:prstGeom prst="rect">
              <a:avLst/>
            </a:prstGeom>
            <a:noFill/>
          </p:spPr>
        </p:pic>
        <p:pic>
          <p:nvPicPr>
            <p:cNvPr id="3090" name="Picture 18" descr="http://www.cadsuperstore.co.uk/images/canon-plotters/Canon%20LP24.jpg"/>
            <p:cNvPicPr>
              <a:picLocks noChangeAspect="1" noChangeArrowheads="1"/>
            </p:cNvPicPr>
            <p:nvPr/>
          </p:nvPicPr>
          <p:blipFill>
            <a:blip r:embed="rId12" cstate="print"/>
            <a:srcRect/>
            <a:stretch>
              <a:fillRect/>
            </a:stretch>
          </p:blipFill>
          <p:spPr bwMode="auto">
            <a:xfrm>
              <a:off x="6858016" y="4929198"/>
              <a:ext cx="1285884" cy="1285884"/>
            </a:xfrm>
            <a:prstGeom prst="rect">
              <a:avLst/>
            </a:prstGeom>
            <a:noFill/>
          </p:spPr>
        </p:pic>
        <p:pic>
          <p:nvPicPr>
            <p:cNvPr id="3092" name="Picture 20" descr="http://image.tradevv.com/2011/02/14/grahasign/1788039.jpg?size=600"/>
            <p:cNvPicPr>
              <a:picLocks noChangeAspect="1" noChangeArrowheads="1"/>
            </p:cNvPicPr>
            <p:nvPr/>
          </p:nvPicPr>
          <p:blipFill>
            <a:blip r:embed="rId13" cstate="print">
              <a:clrChange>
                <a:clrFrom>
                  <a:srgbClr val="F8F8F8"/>
                </a:clrFrom>
                <a:clrTo>
                  <a:srgbClr val="F8F8F8">
                    <a:alpha val="0"/>
                  </a:srgbClr>
                </a:clrTo>
              </a:clrChange>
            </a:blip>
            <a:srcRect/>
            <a:stretch>
              <a:fillRect/>
            </a:stretch>
          </p:blipFill>
          <p:spPr bwMode="auto">
            <a:xfrm flipH="1">
              <a:off x="5286380" y="2643182"/>
              <a:ext cx="976326" cy="976326"/>
            </a:xfrm>
            <a:prstGeom prst="rect">
              <a:avLst/>
            </a:prstGeom>
            <a:noFill/>
          </p:spPr>
        </p:pic>
        <p:pic>
          <p:nvPicPr>
            <p:cNvPr id="3094" name="Picture 22" descr="http://t3.gstatic.com/images?q=tbn:ANd9GcRx2xvmeMBpRetEIcPwUEQQmv5H3VDZvHjudae4EAoOzLZTlnOWQkUFIQvaCA"/>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786314" y="3786190"/>
              <a:ext cx="928694" cy="928694"/>
            </a:xfrm>
            <a:prstGeom prst="rect">
              <a:avLst/>
            </a:prstGeom>
            <a:noFill/>
          </p:spPr>
        </p:pic>
        <p:sp>
          <p:nvSpPr>
            <p:cNvPr id="32" name="TextBox 31"/>
            <p:cNvSpPr txBox="1"/>
            <p:nvPr/>
          </p:nvSpPr>
          <p:spPr>
            <a:xfrm>
              <a:off x="5143504" y="2357430"/>
              <a:ext cx="1500198"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Flatbed Plotter</a:t>
              </a:r>
              <a:endParaRPr lang="en-GB" sz="1200">
                <a:solidFill>
                  <a:schemeClr val="accent3">
                    <a:lumMod val="50000"/>
                  </a:schemeClr>
                </a:solidFill>
                <a:latin typeface="Comic Sans MS" pitchFamily="66" charset="0"/>
              </a:endParaRPr>
            </a:p>
          </p:txBody>
        </p:sp>
        <p:sp>
          <p:nvSpPr>
            <p:cNvPr id="33" name="TextBox 32"/>
            <p:cNvSpPr txBox="1"/>
            <p:nvPr/>
          </p:nvSpPr>
          <p:spPr>
            <a:xfrm>
              <a:off x="7572396" y="4795075"/>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Laser Printer</a:t>
              </a:r>
              <a:endParaRPr lang="en-GB" sz="1200">
                <a:solidFill>
                  <a:schemeClr val="accent3">
                    <a:lumMod val="50000"/>
                  </a:schemeClr>
                </a:solidFill>
                <a:latin typeface="Comic Sans MS" pitchFamily="66" charset="0"/>
              </a:endParaRPr>
            </a:p>
          </p:txBody>
        </p:sp>
        <p:sp>
          <p:nvSpPr>
            <p:cNvPr id="34" name="TextBox 33"/>
            <p:cNvSpPr txBox="1"/>
            <p:nvPr/>
          </p:nvSpPr>
          <p:spPr>
            <a:xfrm>
              <a:off x="4786314" y="464344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Speakers</a:t>
              </a:r>
              <a:endParaRPr lang="en-GB" sz="1200">
                <a:solidFill>
                  <a:schemeClr val="accent3">
                    <a:lumMod val="50000"/>
                  </a:schemeClr>
                </a:solidFill>
                <a:latin typeface="Comic Sans MS" pitchFamily="66" charset="0"/>
              </a:endParaRPr>
            </a:p>
          </p:txBody>
        </p:sp>
        <p:sp>
          <p:nvSpPr>
            <p:cNvPr id="35" name="TextBox 34"/>
            <p:cNvSpPr txBox="1"/>
            <p:nvPr/>
          </p:nvSpPr>
          <p:spPr>
            <a:xfrm>
              <a:off x="5143504" y="5929330"/>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Inkjet Printer</a:t>
              </a:r>
              <a:endParaRPr lang="en-GB" sz="1200">
                <a:solidFill>
                  <a:schemeClr val="accent3">
                    <a:lumMod val="50000"/>
                  </a:schemeClr>
                </a:solidFill>
                <a:latin typeface="Comic Sans MS" pitchFamily="66" charset="0"/>
              </a:endParaRPr>
            </a:p>
          </p:txBody>
        </p:sp>
        <p:sp>
          <p:nvSpPr>
            <p:cNvPr id="36" name="TextBox 35"/>
            <p:cNvSpPr txBox="1"/>
            <p:nvPr/>
          </p:nvSpPr>
          <p:spPr>
            <a:xfrm>
              <a:off x="6715140" y="6080959"/>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Drum Plotter</a:t>
              </a:r>
              <a:endParaRPr lang="en-GB" sz="1200">
                <a:solidFill>
                  <a:schemeClr val="accent3">
                    <a:lumMod val="50000"/>
                  </a:schemeClr>
                </a:solidFill>
                <a:latin typeface="Comic Sans MS" pitchFamily="66" charset="0"/>
              </a:endParaRPr>
            </a:p>
          </p:txBody>
        </p:sp>
        <p:sp>
          <p:nvSpPr>
            <p:cNvPr id="37" name="TextBox 36"/>
            <p:cNvSpPr txBox="1"/>
            <p:nvPr/>
          </p:nvSpPr>
          <p:spPr>
            <a:xfrm>
              <a:off x="7715272" y="3000372"/>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Monitor</a:t>
              </a:r>
              <a:endParaRPr lang="en-GB" sz="1200">
                <a:solidFill>
                  <a:schemeClr val="accent3">
                    <a:lumMod val="50000"/>
                  </a:schemeClr>
                </a:solidFill>
                <a:latin typeface="Comic Sans MS" pitchFamily="66" charset="0"/>
              </a:endParaRPr>
            </a:p>
          </p:txBody>
        </p:sp>
        <p:cxnSp>
          <p:nvCxnSpPr>
            <p:cNvPr id="56" name="Straight Arrow Connector 55"/>
            <p:cNvCxnSpPr/>
            <p:nvPr/>
          </p:nvCxnSpPr>
          <p:spPr>
            <a:xfrm rot="16200000" flipV="1">
              <a:off x="5822165" y="3679033"/>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6572264" y="3786190"/>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3"/>
              <a:endCxn id="3088" idx="1"/>
            </p:cNvCxnSpPr>
            <p:nvPr/>
          </p:nvCxnSpPr>
          <p:spPr>
            <a:xfrm flipV="1">
              <a:off x="6858016" y="4289114"/>
              <a:ext cx="357190" cy="32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6536545" y="4679165"/>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086" idx="0"/>
            </p:cNvCxnSpPr>
            <p:nvPr/>
          </p:nvCxnSpPr>
          <p:spPr>
            <a:xfrm rot="5400000">
              <a:off x="5753213" y="4681651"/>
              <a:ext cx="571504" cy="20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1"/>
              <a:endCxn id="3094" idx="3"/>
            </p:cNvCxnSpPr>
            <p:nvPr/>
          </p:nvCxnSpPr>
          <p:spPr>
            <a:xfrm rot="10800000">
              <a:off x="5715008" y="4250537"/>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857884" y="4071942"/>
              <a:ext cx="1143008" cy="500066"/>
              <a:chOff x="5857884" y="4071942"/>
              <a:chExt cx="1143008" cy="500066"/>
            </a:xfrm>
          </p:grpSpPr>
          <p:sp>
            <p:nvSpPr>
              <p:cNvPr id="9" name="Rounded Rectangle 8"/>
              <p:cNvSpPr/>
              <p:nvPr/>
            </p:nvSpPr>
            <p:spPr>
              <a:xfrm>
                <a:off x="6000760" y="4071942"/>
                <a:ext cx="857256" cy="500066"/>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6"/>
              <p:cNvSpPr txBox="1">
                <a:spLocks noChangeArrowheads="1"/>
              </p:cNvSpPr>
              <p:nvPr/>
            </p:nvSpPr>
            <p:spPr bwMode="auto">
              <a:xfrm>
                <a:off x="5857884" y="4071942"/>
                <a:ext cx="1143008" cy="461665"/>
              </a:xfrm>
              <a:prstGeom prst="rect">
                <a:avLst/>
              </a:prstGeom>
              <a:noFill/>
              <a:ln w="9525">
                <a:noFill/>
                <a:miter lim="800000"/>
                <a:headEnd/>
                <a:tailEnd/>
              </a:ln>
              <a:effectLst/>
            </p:spPr>
            <p:txBody>
              <a:bodyPr wrap="square">
                <a:spAutoFit/>
              </a:bodyPr>
              <a:lstStyle/>
              <a:p>
                <a:pPr algn="ctr">
                  <a:spcBef>
                    <a:spcPct val="50000"/>
                  </a:spcBef>
                </a:pPr>
                <a:r>
                  <a:rPr lang="en-GB" sz="1200" b="1" smtClean="0">
                    <a:solidFill>
                      <a:schemeClr val="accent6">
                        <a:lumMod val="75000"/>
                      </a:schemeClr>
                    </a:solidFill>
                    <a:latin typeface="Comic Sans MS" pitchFamily="66" charset="0"/>
                    <a:cs typeface="Courier New" pitchFamily="49" charset="0"/>
                  </a:rPr>
                  <a:t>Output devices</a:t>
                </a:r>
                <a:endParaRPr lang="en-GB" sz="1200" b="1">
                  <a:solidFill>
                    <a:schemeClr val="accent6">
                      <a:lumMod val="75000"/>
                    </a:schemeClr>
                  </a:solidFill>
                  <a:latin typeface="Comic Sans MS" pitchFamily="66" charset="0"/>
                  <a:cs typeface="Courier New" pitchFamily="49" charset="0"/>
                </a:endParaRPr>
              </a:p>
            </p:txBody>
          </p:sp>
        </p:grpSp>
      </p:grpSp>
      <p:sp>
        <p:nvSpPr>
          <p:cNvPr id="55" name="Slide Number Placeholder 54"/>
          <p:cNvSpPr>
            <a:spLocks noGrp="1"/>
          </p:cNvSpPr>
          <p:nvPr>
            <p:ph type="sldNum" sz="quarter" idx="12"/>
          </p:nvPr>
        </p:nvSpPr>
        <p:spPr/>
        <p:txBody>
          <a:bodyPr/>
          <a:lstStyle/>
          <a:p>
            <a:fld id="{F083BBF0-25E7-4136-A18F-A2CFA7761E4D}"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Storage</a:t>
            </a:r>
            <a:endParaRPr lang="en-GB" sz="2800" b="1" u="sng">
              <a:solidFill>
                <a:schemeClr val="accent1"/>
              </a:solidFill>
              <a:latin typeface="Comic Sans MS" pitchFamily="66" charset="0"/>
            </a:endParaRPr>
          </a:p>
        </p:txBody>
      </p:sp>
      <p:sp>
        <p:nvSpPr>
          <p:cNvPr id="6" name="Text Box 6"/>
          <p:cNvSpPr txBox="1">
            <a:spLocks noChangeArrowheads="1"/>
          </p:cNvSpPr>
          <p:nvPr/>
        </p:nvSpPr>
        <p:spPr bwMode="auto">
          <a:xfrm>
            <a:off x="428596" y="1047683"/>
            <a:ext cx="8072494" cy="646331"/>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A PC usually contains several disk drives; an internal hard drive and one or more removable-disk drives. Whilst the internal hard drive is used for most general day to day storage of work, removable discs also have their advantages:</a:t>
            </a:r>
          </a:p>
        </p:txBody>
      </p:sp>
      <p:sp>
        <p:nvSpPr>
          <p:cNvPr id="7" name="Rectangle 6"/>
          <p:cNvSpPr/>
          <p:nvPr/>
        </p:nvSpPr>
        <p:spPr>
          <a:xfrm>
            <a:off x="428596" y="1714488"/>
            <a:ext cx="2500330" cy="4385816"/>
          </a:xfrm>
          <a:prstGeom prst="rect">
            <a:avLst/>
          </a:prstGeom>
        </p:spPr>
        <p:txBody>
          <a:bodyPr wrap="square">
            <a:spAutoFit/>
          </a:bodyPr>
          <a:lstStyle/>
          <a:p>
            <a:pPr>
              <a:spcBef>
                <a:spcPct val="50000"/>
              </a:spcBef>
            </a:pPr>
            <a:r>
              <a:rPr lang="en-GB" sz="1200" b="1" smtClean="0">
                <a:solidFill>
                  <a:schemeClr val="accent6">
                    <a:lumMod val="75000"/>
                  </a:schemeClr>
                </a:solidFill>
                <a:latin typeface="Comic Sans MS" pitchFamily="66" charset="0"/>
                <a:cs typeface="Courier New" pitchFamily="49" charset="0"/>
              </a:rPr>
              <a:t>Copying/moving files </a:t>
            </a:r>
            <a:r>
              <a:rPr lang="en-GB" sz="1200" smtClean="0">
                <a:solidFill>
                  <a:schemeClr val="accent6">
                    <a:lumMod val="75000"/>
                  </a:schemeClr>
                </a:solidFill>
                <a:latin typeface="Comic Sans MS" pitchFamily="66" charset="0"/>
                <a:cs typeface="Courier New" pitchFamily="49" charset="0"/>
              </a:rPr>
              <a:t>– when computers are not connected by a network, the easiest way to transfer files from one computer to another is by copying the file onto a removable disk which can be opened on another computer.</a:t>
            </a:r>
          </a:p>
          <a:p>
            <a:pPr>
              <a:spcBef>
                <a:spcPct val="50000"/>
              </a:spcBef>
            </a:pPr>
            <a:endParaRPr lang="en-GB" sz="500" smtClean="0">
              <a:solidFill>
                <a:schemeClr val="accent6">
                  <a:lumMod val="75000"/>
                </a:schemeClr>
              </a:solidFill>
              <a:latin typeface="Comic Sans MS" pitchFamily="66" charset="0"/>
              <a:cs typeface="Courier New" pitchFamily="49" charset="0"/>
            </a:endParaRPr>
          </a:p>
          <a:p>
            <a:pPr>
              <a:spcBef>
                <a:spcPct val="50000"/>
              </a:spcBef>
            </a:pPr>
            <a:r>
              <a:rPr lang="en-GB" sz="1200" b="1" smtClean="0">
                <a:solidFill>
                  <a:schemeClr val="accent6">
                    <a:lumMod val="75000"/>
                  </a:schemeClr>
                </a:solidFill>
                <a:latin typeface="Comic Sans MS" pitchFamily="66" charset="0"/>
                <a:cs typeface="Courier New" pitchFamily="49" charset="0"/>
              </a:rPr>
              <a:t>Backing up files </a:t>
            </a:r>
            <a:r>
              <a:rPr lang="en-GB" sz="1200" smtClean="0">
                <a:solidFill>
                  <a:schemeClr val="accent6">
                    <a:lumMod val="75000"/>
                  </a:schemeClr>
                </a:solidFill>
                <a:latin typeface="Comic Sans MS" pitchFamily="66" charset="0"/>
                <a:cs typeface="Courier New" pitchFamily="49" charset="0"/>
              </a:rPr>
              <a:t>– Back up copies of important files can be taken as insurance in case any of the original files are corrupted or accidentally deleted </a:t>
            </a:r>
          </a:p>
          <a:p>
            <a:pPr>
              <a:spcBef>
                <a:spcPct val="50000"/>
              </a:spcBef>
            </a:pPr>
            <a:endParaRPr lang="en-GB" sz="500" smtClean="0">
              <a:solidFill>
                <a:schemeClr val="accent6">
                  <a:lumMod val="75000"/>
                </a:schemeClr>
              </a:solidFill>
              <a:latin typeface="Comic Sans MS" pitchFamily="66" charset="0"/>
              <a:cs typeface="Courier New" pitchFamily="49" charset="0"/>
            </a:endParaRPr>
          </a:p>
          <a:p>
            <a:pPr>
              <a:spcBef>
                <a:spcPct val="50000"/>
              </a:spcBef>
            </a:pPr>
            <a:r>
              <a:rPr lang="en-GB" sz="1200" b="1" smtClean="0">
                <a:solidFill>
                  <a:schemeClr val="accent6">
                    <a:lumMod val="75000"/>
                  </a:schemeClr>
                </a:solidFill>
                <a:latin typeface="Comic Sans MS" pitchFamily="66" charset="0"/>
                <a:cs typeface="Courier New" pitchFamily="49" charset="0"/>
              </a:rPr>
              <a:t>Archiving file </a:t>
            </a:r>
            <a:r>
              <a:rPr lang="en-GB" sz="1200" smtClean="0">
                <a:solidFill>
                  <a:schemeClr val="accent6">
                    <a:lumMod val="75000"/>
                  </a:schemeClr>
                </a:solidFill>
                <a:latin typeface="Comic Sans MS" pitchFamily="66" charset="0"/>
                <a:cs typeface="Courier New" pitchFamily="49" charset="0"/>
              </a:rPr>
              <a:t>– When files are no longer needed, they can be stored on a removable disc and removed from the computers internal hard drive. This frees up valuable storage space on the hard drive.</a:t>
            </a:r>
            <a:endParaRPr lang="en-GB" sz="1200">
              <a:solidFill>
                <a:schemeClr val="accent6">
                  <a:lumMod val="75000"/>
                </a:schemeClr>
              </a:solidFill>
              <a:latin typeface="Comic Sans MS" pitchFamily="66" charset="0"/>
              <a:cs typeface="Courier New" pitchFamily="49" charset="0"/>
            </a:endParaRPr>
          </a:p>
        </p:txBody>
      </p:sp>
      <p:grpSp>
        <p:nvGrpSpPr>
          <p:cNvPr id="29" name="Group 28"/>
          <p:cNvGrpSpPr/>
          <p:nvPr/>
        </p:nvGrpSpPr>
        <p:grpSpPr>
          <a:xfrm>
            <a:off x="3428992" y="2071678"/>
            <a:ext cx="5000660" cy="3848899"/>
            <a:chOff x="3428992" y="2071678"/>
            <a:chExt cx="5000660" cy="3848899"/>
          </a:xfrm>
        </p:grpSpPr>
        <p:pic>
          <p:nvPicPr>
            <p:cNvPr id="14338" name="Picture 2" descr="http://www.easydriverpro.com/driver-news/wp-content/uploads/2010/10/1.5TB.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71934" y="2071678"/>
              <a:ext cx="1753836" cy="1323975"/>
            </a:xfrm>
            <a:prstGeom prst="rect">
              <a:avLst/>
            </a:prstGeom>
            <a:noFill/>
          </p:spPr>
        </p:pic>
        <p:pic>
          <p:nvPicPr>
            <p:cNvPr id="14340" name="Picture 4" descr="http://www.safestchina.com/products_image/usb-flash-drive-memory-stick-pen-disk-144205.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16" y="3643314"/>
              <a:ext cx="1428736" cy="1428737"/>
            </a:xfrm>
            <a:prstGeom prst="rect">
              <a:avLst/>
            </a:prstGeom>
            <a:noFill/>
          </p:spPr>
        </p:pic>
        <p:pic>
          <p:nvPicPr>
            <p:cNvPr id="16386" name="Picture 2" descr="http://5.itsalltech.com/2010/02/358pbu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388" y="2214554"/>
              <a:ext cx="908834" cy="952511"/>
            </a:xfrm>
            <a:prstGeom prst="rect">
              <a:avLst/>
            </a:prstGeom>
            <a:noFill/>
          </p:spPr>
        </p:pic>
        <p:pic>
          <p:nvPicPr>
            <p:cNvPr id="16388" name="Picture 4" descr="http://icons.iconarchive.com/icons/kyo-tux/aeon/256/Disk-DVD-icon.png"/>
            <p:cNvPicPr>
              <a:picLocks noChangeAspect="1" noChangeArrowheads="1"/>
            </p:cNvPicPr>
            <p:nvPr/>
          </p:nvPicPr>
          <p:blipFill>
            <a:blip r:embed="rId5"/>
            <a:srcRect/>
            <a:stretch>
              <a:fillRect/>
            </a:stretch>
          </p:blipFill>
          <p:spPr bwMode="auto">
            <a:xfrm>
              <a:off x="3571868" y="3714752"/>
              <a:ext cx="928694" cy="928694"/>
            </a:xfrm>
            <a:prstGeom prst="rect">
              <a:avLst/>
            </a:prstGeom>
            <a:noFill/>
          </p:spPr>
        </p:pic>
        <p:pic>
          <p:nvPicPr>
            <p:cNvPr id="16390" name="Picture 6" descr="http://t3.gstatic.com/images?q=tbn:ANd9GcSF3hS1ztOLdHtKFgpH6Mowt43j40DyjjbhEsjp_S6Za2jjf3dcJA"/>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72066" y="4714884"/>
              <a:ext cx="1438502" cy="957258"/>
            </a:xfrm>
            <a:prstGeom prst="rect">
              <a:avLst/>
            </a:prstGeom>
            <a:noFill/>
          </p:spPr>
        </p:pic>
        <p:sp>
          <p:nvSpPr>
            <p:cNvPr id="14" name="TextBox 13"/>
            <p:cNvSpPr txBox="1"/>
            <p:nvPr/>
          </p:nvSpPr>
          <p:spPr>
            <a:xfrm>
              <a:off x="7000892" y="4929198"/>
              <a:ext cx="1428760" cy="461665"/>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USB Removable storage device</a:t>
              </a:r>
              <a:endParaRPr lang="en-GB" sz="1200">
                <a:solidFill>
                  <a:schemeClr val="accent3">
                    <a:lumMod val="50000"/>
                  </a:schemeClr>
                </a:solidFill>
                <a:latin typeface="Comic Sans MS" pitchFamily="66" charset="0"/>
              </a:endParaRPr>
            </a:p>
          </p:txBody>
        </p:sp>
        <p:sp>
          <p:nvSpPr>
            <p:cNvPr id="15" name="TextBox 14"/>
            <p:cNvSpPr txBox="1"/>
            <p:nvPr/>
          </p:nvSpPr>
          <p:spPr>
            <a:xfrm>
              <a:off x="5214942" y="564357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Memory Card</a:t>
              </a:r>
              <a:endParaRPr lang="en-GB" sz="1200">
                <a:solidFill>
                  <a:schemeClr val="accent3">
                    <a:lumMod val="50000"/>
                  </a:schemeClr>
                </a:solidFill>
                <a:latin typeface="Comic Sans MS" pitchFamily="66" charset="0"/>
              </a:endParaRPr>
            </a:p>
          </p:txBody>
        </p:sp>
        <p:sp>
          <p:nvSpPr>
            <p:cNvPr id="16" name="TextBox 15"/>
            <p:cNvSpPr txBox="1"/>
            <p:nvPr/>
          </p:nvSpPr>
          <p:spPr>
            <a:xfrm>
              <a:off x="7215206" y="2285992"/>
              <a:ext cx="1214446" cy="646331"/>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Recordable Compact Disc (CD-R)</a:t>
              </a:r>
              <a:endParaRPr lang="en-GB" sz="1200">
                <a:solidFill>
                  <a:schemeClr val="accent3">
                    <a:lumMod val="50000"/>
                  </a:schemeClr>
                </a:solidFill>
                <a:latin typeface="Comic Sans MS" pitchFamily="66" charset="0"/>
              </a:endParaRPr>
            </a:p>
          </p:txBody>
        </p:sp>
        <p:sp>
          <p:nvSpPr>
            <p:cNvPr id="17" name="TextBox 16"/>
            <p:cNvSpPr txBox="1"/>
            <p:nvPr/>
          </p:nvSpPr>
          <p:spPr>
            <a:xfrm>
              <a:off x="3428992" y="2214554"/>
              <a:ext cx="1214446" cy="461665"/>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Removable hard drive</a:t>
              </a:r>
              <a:endParaRPr lang="en-GB" sz="1200">
                <a:solidFill>
                  <a:schemeClr val="accent3">
                    <a:lumMod val="50000"/>
                  </a:schemeClr>
                </a:solidFill>
                <a:latin typeface="Comic Sans MS" pitchFamily="66" charset="0"/>
              </a:endParaRPr>
            </a:p>
          </p:txBody>
        </p:sp>
        <p:sp>
          <p:nvSpPr>
            <p:cNvPr id="18" name="TextBox 17"/>
            <p:cNvSpPr txBox="1"/>
            <p:nvPr/>
          </p:nvSpPr>
          <p:spPr>
            <a:xfrm>
              <a:off x="3428992" y="4643446"/>
              <a:ext cx="1214446" cy="646331"/>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Digital Versatile Disc (DVD)</a:t>
              </a:r>
              <a:endParaRPr lang="en-GB" sz="1200">
                <a:solidFill>
                  <a:schemeClr val="accent3">
                    <a:lumMod val="50000"/>
                  </a:schemeClr>
                </a:solidFill>
                <a:latin typeface="Comic Sans MS" pitchFamily="66" charset="0"/>
              </a:endParaRPr>
            </a:p>
          </p:txBody>
        </p:sp>
        <p:cxnSp>
          <p:nvCxnSpPr>
            <p:cNvPr id="20" name="Straight Arrow Connector 19"/>
            <p:cNvCxnSpPr/>
            <p:nvPr/>
          </p:nvCxnSpPr>
          <p:spPr>
            <a:xfrm rot="5400000" flipH="1" flipV="1">
              <a:off x="6000760" y="3214686"/>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57950" y="4000504"/>
              <a:ext cx="50006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390" idx="0"/>
            </p:cNvCxnSpPr>
            <p:nvPr/>
          </p:nvCxnSpPr>
          <p:spPr>
            <a:xfrm rot="5400000">
              <a:off x="5601816" y="4494535"/>
              <a:ext cx="409850" cy="30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4572000" y="400050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4929190" y="328612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857752" y="3643314"/>
              <a:ext cx="1928826" cy="716273"/>
              <a:chOff x="4857752" y="3643314"/>
              <a:chExt cx="1928826" cy="716273"/>
            </a:xfrm>
          </p:grpSpPr>
          <p:sp>
            <p:nvSpPr>
              <p:cNvPr id="11" name="Rounded Rectangle 10"/>
              <p:cNvSpPr/>
              <p:nvPr/>
            </p:nvSpPr>
            <p:spPr>
              <a:xfrm>
                <a:off x="5098855" y="3714752"/>
                <a:ext cx="1446620" cy="644835"/>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6"/>
              <p:cNvSpPr txBox="1">
                <a:spLocks noChangeArrowheads="1"/>
              </p:cNvSpPr>
              <p:nvPr/>
            </p:nvSpPr>
            <p:spPr bwMode="auto">
              <a:xfrm>
                <a:off x="4857752" y="3643314"/>
                <a:ext cx="1928826" cy="661720"/>
              </a:xfrm>
              <a:prstGeom prst="rect">
                <a:avLst/>
              </a:prstGeom>
              <a:noFill/>
              <a:ln w="9525">
                <a:noFill/>
                <a:miter lim="800000"/>
                <a:headEnd/>
                <a:tailEnd/>
              </a:ln>
              <a:effectLst/>
            </p:spPr>
            <p:txBody>
              <a:bodyPr wrap="square">
                <a:spAutoFit/>
              </a:bodyPr>
              <a:lstStyle/>
              <a:p>
                <a:pPr algn="ctr">
                  <a:spcBef>
                    <a:spcPct val="50000"/>
                  </a:spcBef>
                </a:pPr>
                <a:endParaRPr lang="en-GB" sz="100" b="1" smtClean="0">
                  <a:solidFill>
                    <a:schemeClr val="accent6">
                      <a:lumMod val="75000"/>
                    </a:schemeClr>
                  </a:solidFill>
                  <a:latin typeface="Comic Sans MS" pitchFamily="66" charset="0"/>
                  <a:cs typeface="Courier New" pitchFamily="49" charset="0"/>
                </a:endParaRPr>
              </a:p>
              <a:p>
                <a:pPr algn="ctr">
                  <a:spcBef>
                    <a:spcPct val="50000"/>
                  </a:spcBef>
                </a:pPr>
                <a:r>
                  <a:rPr lang="en-GB" sz="1200" b="1" smtClean="0">
                    <a:solidFill>
                      <a:schemeClr val="accent6">
                        <a:lumMod val="75000"/>
                      </a:schemeClr>
                    </a:solidFill>
                    <a:latin typeface="Comic Sans MS" pitchFamily="66" charset="0"/>
                    <a:cs typeface="Courier New" pitchFamily="49" charset="0"/>
                  </a:rPr>
                  <a:t>Removable </a:t>
                </a:r>
              </a:p>
              <a:p>
                <a:pPr algn="ctr">
                  <a:spcBef>
                    <a:spcPct val="50000"/>
                  </a:spcBef>
                </a:pPr>
                <a:r>
                  <a:rPr lang="en-GB" sz="1200" b="1" smtClean="0">
                    <a:solidFill>
                      <a:schemeClr val="accent6">
                        <a:lumMod val="75000"/>
                      </a:schemeClr>
                    </a:solidFill>
                    <a:latin typeface="Comic Sans MS" pitchFamily="66" charset="0"/>
                    <a:cs typeface="Courier New" pitchFamily="49" charset="0"/>
                  </a:rPr>
                  <a:t>Storage Devices</a:t>
                </a:r>
                <a:endParaRPr lang="en-GB" sz="1200" b="1">
                  <a:solidFill>
                    <a:schemeClr val="accent6">
                      <a:lumMod val="75000"/>
                    </a:schemeClr>
                  </a:solidFill>
                  <a:latin typeface="Comic Sans MS" pitchFamily="66" charset="0"/>
                  <a:cs typeface="Courier New" pitchFamily="49" charset="0"/>
                </a:endParaRPr>
              </a:p>
            </p:txBody>
          </p:sp>
        </p:grpSp>
      </p:grpSp>
      <p:sp>
        <p:nvSpPr>
          <p:cNvPr id="25" name="Slide Number Placeholder 24"/>
          <p:cNvSpPr>
            <a:spLocks noGrp="1"/>
          </p:cNvSpPr>
          <p:nvPr>
            <p:ph type="sldNum" sz="quarter" idx="12"/>
          </p:nvPr>
        </p:nvSpPr>
        <p:spPr/>
        <p:txBody>
          <a:bodyPr/>
          <a:lstStyle/>
          <a:p>
            <a:fld id="{F083BBF0-25E7-4136-A18F-A2CFA7761E4D}"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Exercise 1</a:t>
            </a:r>
            <a:endParaRPr lang="en-GB" sz="2800" b="1" u="sng">
              <a:solidFill>
                <a:schemeClr val="accent1"/>
              </a:solidFill>
              <a:latin typeface="Comic Sans MS" pitchFamily="66" charset="0"/>
            </a:endParaRPr>
          </a:p>
        </p:txBody>
      </p:sp>
      <p:sp>
        <p:nvSpPr>
          <p:cNvPr id="7" name="Text Box 6"/>
          <p:cNvSpPr txBox="1">
            <a:spLocks noChangeArrowheads="1"/>
          </p:cNvSpPr>
          <p:nvPr/>
        </p:nvSpPr>
        <p:spPr bwMode="auto">
          <a:xfrm>
            <a:off x="428596" y="928671"/>
            <a:ext cx="8215370" cy="5706177"/>
          </a:xfrm>
          <a:prstGeom prst="rect">
            <a:avLst/>
          </a:prstGeom>
          <a:noFill/>
          <a:ln w="9525">
            <a:noFill/>
            <a:miter lim="800000"/>
            <a:headEnd/>
            <a:tailEnd/>
          </a:ln>
          <a:effectLst/>
        </p:spPr>
        <p:txBody>
          <a:bodyPr wrap="square">
            <a:spAutoFit/>
          </a:bodyPr>
          <a:lstStyle/>
          <a:p>
            <a:pPr marL="266700" indent="-266700">
              <a:lnSpc>
                <a:spcPct val="130000"/>
              </a:lnSpc>
              <a:spcBef>
                <a:spcPct val="50000"/>
              </a:spcBef>
              <a:buAutoNum type="arabicPeriod"/>
            </a:pPr>
            <a:r>
              <a:rPr lang="en-GB" sz="1200" dirty="0" smtClean="0">
                <a:solidFill>
                  <a:schemeClr val="accent6">
                    <a:lumMod val="75000"/>
                  </a:schemeClr>
                </a:solidFill>
                <a:latin typeface="Comic Sans MS" pitchFamily="66" charset="0"/>
                <a:cs typeface="Courier New" pitchFamily="49" charset="0"/>
              </a:rPr>
              <a:t>Other than speed of production, describe </a:t>
            </a:r>
            <a:r>
              <a:rPr lang="en-GB" sz="1200" b="1" dirty="0" smtClean="0">
                <a:solidFill>
                  <a:schemeClr val="accent6">
                    <a:lumMod val="75000"/>
                  </a:schemeClr>
                </a:solidFill>
                <a:latin typeface="Comic Sans MS" pitchFamily="66" charset="0"/>
                <a:cs typeface="Courier New" pitchFamily="49" charset="0"/>
              </a:rPr>
              <a:t>three</a:t>
            </a:r>
            <a:r>
              <a:rPr lang="en-GB" sz="1200" dirty="0" smtClean="0">
                <a:solidFill>
                  <a:schemeClr val="accent6">
                    <a:lumMod val="75000"/>
                  </a:schemeClr>
                </a:solidFill>
                <a:latin typeface="Comic Sans MS" pitchFamily="66" charset="0"/>
                <a:cs typeface="Courier New" pitchFamily="49" charset="0"/>
              </a:rPr>
              <a:t> other advantages that would be beneficial to architects by using computers for their graphics needs compared with traditional manual methods of production.</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c) ……………………………………………………………………………………………………   	        (3)</a:t>
            </a:r>
          </a:p>
          <a:p>
            <a:pPr marL="266700" indent="-266700">
              <a:lnSpc>
                <a:spcPct val="130000"/>
              </a:lnSpc>
              <a:spcBef>
                <a:spcPct val="50000"/>
              </a:spcBef>
              <a:buAutoNum type="arabicPeriod" startAt="2"/>
            </a:pPr>
            <a:r>
              <a:rPr lang="en-GB" sz="1200" dirty="0" smtClean="0">
                <a:solidFill>
                  <a:schemeClr val="accent6">
                    <a:lumMod val="75000"/>
                  </a:schemeClr>
                </a:solidFill>
                <a:latin typeface="Comic Sans MS" pitchFamily="66" charset="0"/>
                <a:cs typeface="Courier New" pitchFamily="49" charset="0"/>
              </a:rPr>
              <a:t>Other than set up costs, describe </a:t>
            </a:r>
            <a:r>
              <a:rPr lang="en-GB" sz="1200" b="1" dirty="0" smtClean="0">
                <a:solidFill>
                  <a:schemeClr val="accent6">
                    <a:lumMod val="75000"/>
                  </a:schemeClr>
                </a:solidFill>
                <a:latin typeface="Comic Sans MS" pitchFamily="66" charset="0"/>
                <a:cs typeface="Courier New" pitchFamily="49" charset="0"/>
              </a:rPr>
              <a:t>two</a:t>
            </a:r>
            <a:r>
              <a:rPr lang="en-GB" sz="1200" dirty="0" smtClean="0">
                <a:solidFill>
                  <a:schemeClr val="accent6">
                    <a:lumMod val="75000"/>
                  </a:schemeClr>
                </a:solidFill>
                <a:latin typeface="Comic Sans MS" pitchFamily="66" charset="0"/>
                <a:cs typeface="Courier New" pitchFamily="49" charset="0"/>
              </a:rPr>
              <a:t> things that could be a                                                                disadvantage of using  CAD system.</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 	        (2)</a:t>
            </a:r>
          </a:p>
          <a:p>
            <a:pPr marL="266700" indent="-266700">
              <a:lnSpc>
                <a:spcPct val="130000"/>
              </a:lnSpc>
              <a:spcBef>
                <a:spcPct val="50000"/>
              </a:spcBef>
              <a:buAutoNum type="arabicPeriod" startAt="3"/>
            </a:pPr>
            <a:r>
              <a:rPr lang="en-GB" sz="1200" dirty="0" smtClean="0">
                <a:solidFill>
                  <a:schemeClr val="accent6">
                    <a:lumMod val="75000"/>
                  </a:schemeClr>
                </a:solidFill>
                <a:latin typeface="Comic Sans MS" pitchFamily="66" charset="0"/>
                <a:cs typeface="Courier New" pitchFamily="49" charset="0"/>
              </a:rPr>
              <a:t>State the names of </a:t>
            </a:r>
            <a:r>
              <a:rPr lang="en-GB" sz="1200" b="1" dirty="0" smtClean="0">
                <a:solidFill>
                  <a:schemeClr val="accent6">
                    <a:lumMod val="75000"/>
                  </a:schemeClr>
                </a:solidFill>
                <a:latin typeface="Comic Sans MS" pitchFamily="66" charset="0"/>
                <a:cs typeface="Courier New" pitchFamily="49" charset="0"/>
              </a:rPr>
              <a:t>two</a:t>
            </a:r>
            <a:r>
              <a:rPr lang="en-GB" sz="1200" dirty="0" smtClean="0">
                <a:solidFill>
                  <a:schemeClr val="accent6">
                    <a:lumMod val="75000"/>
                  </a:schemeClr>
                </a:solidFill>
                <a:latin typeface="Comic Sans MS" pitchFamily="66" charset="0"/>
                <a:cs typeface="Courier New" pitchFamily="49" charset="0"/>
              </a:rPr>
              <a:t> types of plotters that could be used to                                                              create to  hard copies of drawings produced using a CAD package.</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   	        (2)</a:t>
            </a:r>
          </a:p>
          <a:p>
            <a:pPr marL="266700" indent="-266700">
              <a:lnSpc>
                <a:spcPct val="130000"/>
              </a:lnSpc>
              <a:spcBef>
                <a:spcPct val="50000"/>
              </a:spcBef>
              <a:buAutoNum type="arabicPeriod" startAt="4"/>
            </a:pPr>
            <a:r>
              <a:rPr lang="en-GB" sz="1200" dirty="0" smtClean="0">
                <a:solidFill>
                  <a:schemeClr val="accent6">
                    <a:lumMod val="75000"/>
                  </a:schemeClr>
                </a:solidFill>
                <a:latin typeface="Comic Sans MS" pitchFamily="66" charset="0"/>
                <a:cs typeface="Courier New" pitchFamily="49" charset="0"/>
              </a:rPr>
              <a:t>Other than a digital camera, state </a:t>
            </a:r>
            <a:r>
              <a:rPr lang="en-GB" sz="1200" b="1" dirty="0" smtClean="0">
                <a:solidFill>
                  <a:schemeClr val="accent6">
                    <a:lumMod val="75000"/>
                  </a:schemeClr>
                </a:solidFill>
                <a:latin typeface="Comic Sans MS" pitchFamily="66" charset="0"/>
                <a:cs typeface="Courier New" pitchFamily="49" charset="0"/>
              </a:rPr>
              <a:t>one</a:t>
            </a:r>
            <a:r>
              <a:rPr lang="en-GB" sz="1200" dirty="0" smtClean="0">
                <a:solidFill>
                  <a:schemeClr val="accent6">
                    <a:lumMod val="75000"/>
                  </a:schemeClr>
                </a:solidFill>
                <a:latin typeface="Comic Sans MS" pitchFamily="66" charset="0"/>
                <a:cs typeface="Courier New" pitchFamily="49" charset="0"/>
              </a:rPr>
              <a:t> device that could be used to                                                               save to copy existing manual drawings to the computer’s hard drive.</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	         (1)	</a:t>
            </a:r>
            <a:endParaRPr lang="en-GB" sz="1200" dirty="0">
              <a:solidFill>
                <a:schemeClr val="accent6">
                  <a:lumMod val="75000"/>
                </a:schemeClr>
              </a:solidFill>
              <a:latin typeface="Comic Sans MS" pitchFamily="66" charset="0"/>
              <a:cs typeface="Courier New" pitchFamily="49" charset="0"/>
            </a:endParaRPr>
          </a:p>
        </p:txBody>
      </p:sp>
      <p:grpSp>
        <p:nvGrpSpPr>
          <p:cNvPr id="14" name="Group 13"/>
          <p:cNvGrpSpPr/>
          <p:nvPr/>
        </p:nvGrpSpPr>
        <p:grpSpPr>
          <a:xfrm>
            <a:off x="5929322" y="1714488"/>
            <a:ext cx="2571769" cy="4500594"/>
            <a:chOff x="7000892" y="1928802"/>
            <a:chExt cx="1785951" cy="3538552"/>
          </a:xfrm>
        </p:grpSpPr>
        <p:pic>
          <p:nvPicPr>
            <p:cNvPr id="15366" name="Picture 6"/>
            <p:cNvPicPr>
              <a:picLocks noChangeAspect="1" noChangeArrowheads="1"/>
            </p:cNvPicPr>
            <p:nvPr/>
          </p:nvPicPr>
          <p:blipFill>
            <a:blip r:embed="rId2"/>
            <a:srcRect/>
            <a:stretch>
              <a:fillRect/>
            </a:stretch>
          </p:blipFill>
          <p:spPr bwMode="auto">
            <a:xfrm>
              <a:off x="7000893" y="3214686"/>
              <a:ext cx="1785950" cy="1162047"/>
            </a:xfrm>
            <a:prstGeom prst="rect">
              <a:avLst/>
            </a:prstGeom>
            <a:noFill/>
            <a:ln w="9525">
              <a:solidFill>
                <a:schemeClr val="bg2">
                  <a:lumMod val="90000"/>
                </a:schemeClr>
              </a:solidFill>
              <a:miter lim="800000"/>
              <a:headEnd/>
              <a:tailEnd/>
            </a:ln>
            <a:effectLst/>
          </p:spPr>
        </p:pic>
        <p:pic>
          <p:nvPicPr>
            <p:cNvPr id="15367" name="Picture 7"/>
            <p:cNvPicPr>
              <a:picLocks noChangeAspect="1" noChangeArrowheads="1"/>
            </p:cNvPicPr>
            <p:nvPr/>
          </p:nvPicPr>
          <p:blipFill>
            <a:blip r:embed="rId3"/>
            <a:srcRect/>
            <a:stretch>
              <a:fillRect/>
            </a:stretch>
          </p:blipFill>
          <p:spPr bwMode="auto">
            <a:xfrm>
              <a:off x="7000892" y="4429132"/>
              <a:ext cx="1785950" cy="1038222"/>
            </a:xfrm>
            <a:prstGeom prst="rect">
              <a:avLst/>
            </a:prstGeom>
            <a:noFill/>
            <a:ln w="9525">
              <a:solidFill>
                <a:schemeClr val="bg2">
                  <a:lumMod val="90000"/>
                </a:schemeClr>
              </a:solidFill>
              <a:miter lim="800000"/>
              <a:headEnd/>
              <a:tailEnd/>
            </a:ln>
            <a:effectLst/>
          </p:spPr>
        </p:pic>
        <p:pic>
          <p:nvPicPr>
            <p:cNvPr id="15368" name="Picture 8"/>
            <p:cNvPicPr>
              <a:picLocks noChangeAspect="1" noChangeArrowheads="1"/>
            </p:cNvPicPr>
            <p:nvPr/>
          </p:nvPicPr>
          <p:blipFill>
            <a:blip r:embed="rId4"/>
            <a:srcRect/>
            <a:stretch>
              <a:fillRect/>
            </a:stretch>
          </p:blipFill>
          <p:spPr bwMode="auto">
            <a:xfrm>
              <a:off x="7000892" y="1928802"/>
              <a:ext cx="1781169" cy="1247772"/>
            </a:xfrm>
            <a:prstGeom prst="rect">
              <a:avLst/>
            </a:prstGeom>
            <a:noFill/>
            <a:ln w="9525">
              <a:solidFill>
                <a:schemeClr val="bg2">
                  <a:lumMod val="90000"/>
                </a:schemeClr>
              </a:solidFill>
              <a:miter lim="800000"/>
              <a:headEnd/>
              <a:tailEnd/>
            </a:ln>
            <a:effectLst/>
          </p:spPr>
        </p:pic>
      </p:grpSp>
      <p:sp>
        <p:nvSpPr>
          <p:cNvPr id="8" name="Slide Number Placeholder 7"/>
          <p:cNvSpPr>
            <a:spLocks noGrp="1"/>
          </p:cNvSpPr>
          <p:nvPr>
            <p:ph type="sldNum" sz="quarter" idx="12"/>
          </p:nvPr>
        </p:nvSpPr>
        <p:spPr/>
        <p:txBody>
          <a:bodyPr/>
          <a:lstStyle/>
          <a:p>
            <a:fld id="{F083BBF0-25E7-4136-A18F-A2CFA7761E4D}"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860425" y="5554663"/>
            <a:ext cx="3406775" cy="457200"/>
          </a:xfrm>
          <a:prstGeom prst="rect">
            <a:avLst/>
          </a:prstGeom>
          <a:noFill/>
          <a:ln w="9525">
            <a:noFill/>
            <a:miter lim="800000"/>
            <a:headEnd/>
            <a:tailEnd/>
          </a:ln>
          <a:effectLst/>
        </p:spPr>
        <p:txBody>
          <a:bodyPr>
            <a:spAutoFit/>
          </a:bodyPr>
          <a:lstStyle/>
          <a:p>
            <a:pPr>
              <a:spcBef>
                <a:spcPct val="50000"/>
              </a:spcBef>
            </a:pPr>
            <a:endParaRPr lang="en-US" sz="2400" b="0"/>
          </a:p>
        </p:txBody>
      </p:sp>
      <p:grpSp>
        <p:nvGrpSpPr>
          <p:cNvPr id="16" name="Group 15"/>
          <p:cNvGrpSpPr/>
          <p:nvPr/>
        </p:nvGrpSpPr>
        <p:grpSpPr>
          <a:xfrm>
            <a:off x="3357554" y="2214554"/>
            <a:ext cx="2714644" cy="2916816"/>
            <a:chOff x="3357554" y="1285860"/>
            <a:chExt cx="2714644" cy="2916816"/>
          </a:xfrm>
        </p:grpSpPr>
        <p:sp>
          <p:nvSpPr>
            <p:cNvPr id="5" name="Text Box 10"/>
            <p:cNvSpPr txBox="1">
              <a:spLocks noChangeArrowheads="1"/>
            </p:cNvSpPr>
            <p:nvPr/>
          </p:nvSpPr>
          <p:spPr bwMode="auto">
            <a:xfrm>
              <a:off x="3357554" y="3741011"/>
              <a:ext cx="2643206"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Snap allows you to ‘lock’ on to any of the grid points</a:t>
              </a:r>
            </a:p>
          </p:txBody>
        </p:sp>
        <p:pic>
          <p:nvPicPr>
            <p:cNvPr id="8" name="Picture 17"/>
            <p:cNvPicPr>
              <a:picLocks noChangeAspect="1" noChangeArrowheads="1"/>
            </p:cNvPicPr>
            <p:nvPr/>
          </p:nvPicPr>
          <p:blipFill>
            <a:blip r:embed="rId2"/>
            <a:srcRect/>
            <a:stretch>
              <a:fillRect/>
            </a:stretch>
          </p:blipFill>
          <p:spPr bwMode="auto">
            <a:xfrm>
              <a:off x="3357554" y="1571612"/>
              <a:ext cx="2714644" cy="2071702"/>
            </a:xfrm>
            <a:prstGeom prst="rect">
              <a:avLst/>
            </a:prstGeom>
            <a:noFill/>
            <a:ln w="9525">
              <a:noFill/>
              <a:miter lim="800000"/>
              <a:headEnd/>
              <a:tailEnd/>
            </a:ln>
            <a:effectLst/>
          </p:spPr>
        </p:pic>
        <p:sp>
          <p:nvSpPr>
            <p:cNvPr id="10" name="Text Box 19"/>
            <p:cNvSpPr txBox="1">
              <a:spLocks noChangeArrowheads="1"/>
            </p:cNvSpPr>
            <p:nvPr/>
          </p:nvSpPr>
          <p:spPr bwMode="auto">
            <a:xfrm>
              <a:off x="4071934" y="1285860"/>
              <a:ext cx="1243554"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Grid/Snap</a:t>
              </a:r>
            </a:p>
          </p:txBody>
        </p:sp>
      </p:grpSp>
      <p:sp>
        <p:nvSpPr>
          <p:cNvPr id="11" name="TextBox 10"/>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1 – Grids &amp; Grid Snap</a:t>
            </a:r>
            <a:endParaRPr lang="en-GB" sz="2800" b="1" u="sng">
              <a:solidFill>
                <a:schemeClr val="accent1"/>
              </a:solidFill>
              <a:latin typeface="Comic Sans MS" pitchFamily="66" charset="0"/>
            </a:endParaRPr>
          </a:p>
        </p:txBody>
      </p:sp>
      <p:grpSp>
        <p:nvGrpSpPr>
          <p:cNvPr id="15" name="Group 14"/>
          <p:cNvGrpSpPr/>
          <p:nvPr/>
        </p:nvGrpSpPr>
        <p:grpSpPr>
          <a:xfrm>
            <a:off x="500034" y="1285860"/>
            <a:ext cx="2714644" cy="3101482"/>
            <a:chOff x="500034" y="1285860"/>
            <a:chExt cx="2714644" cy="3101482"/>
          </a:xfrm>
        </p:grpSpPr>
        <p:pic>
          <p:nvPicPr>
            <p:cNvPr id="7" name="Picture 16"/>
            <p:cNvPicPr>
              <a:picLocks noChangeAspect="1" noChangeArrowheads="1"/>
            </p:cNvPicPr>
            <p:nvPr/>
          </p:nvPicPr>
          <p:blipFill>
            <a:blip r:embed="rId3"/>
            <a:srcRect/>
            <a:stretch>
              <a:fillRect/>
            </a:stretch>
          </p:blipFill>
          <p:spPr bwMode="auto">
            <a:xfrm>
              <a:off x="500034" y="1571612"/>
              <a:ext cx="2714644" cy="2071702"/>
            </a:xfrm>
            <a:prstGeom prst="rect">
              <a:avLst/>
            </a:prstGeom>
            <a:noFill/>
            <a:ln w="9525">
              <a:noFill/>
              <a:miter lim="800000"/>
              <a:headEnd/>
              <a:tailEnd/>
            </a:ln>
            <a:effectLst/>
          </p:spPr>
        </p:pic>
        <p:sp>
          <p:nvSpPr>
            <p:cNvPr id="9" name="Text Box 18"/>
            <p:cNvSpPr txBox="1">
              <a:spLocks noChangeArrowheads="1"/>
            </p:cNvSpPr>
            <p:nvPr/>
          </p:nvSpPr>
          <p:spPr bwMode="auto">
            <a:xfrm>
              <a:off x="1500166" y="1285860"/>
              <a:ext cx="601447"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Grid</a:t>
              </a:r>
            </a:p>
          </p:txBody>
        </p:sp>
        <p:sp>
          <p:nvSpPr>
            <p:cNvPr id="4" name="Text Box 9"/>
            <p:cNvSpPr txBox="1">
              <a:spLocks noChangeArrowheads="1"/>
            </p:cNvSpPr>
            <p:nvPr/>
          </p:nvSpPr>
          <p:spPr bwMode="auto">
            <a:xfrm>
              <a:off x="500034" y="3741011"/>
              <a:ext cx="2714644"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Screen grids can be set to any size.  They can make it easier to do orthographic drawings</a:t>
              </a:r>
            </a:p>
          </p:txBody>
        </p:sp>
      </p:grpSp>
      <p:grpSp>
        <p:nvGrpSpPr>
          <p:cNvPr id="17" name="Group 16"/>
          <p:cNvGrpSpPr/>
          <p:nvPr/>
        </p:nvGrpSpPr>
        <p:grpSpPr>
          <a:xfrm>
            <a:off x="6215074" y="3071810"/>
            <a:ext cx="2357454" cy="3357586"/>
            <a:chOff x="6215074" y="1285860"/>
            <a:chExt cx="2357454" cy="3357586"/>
          </a:xfrm>
        </p:grpSpPr>
        <p:pic>
          <p:nvPicPr>
            <p:cNvPr id="12" name="Picture 5" descr="Y:\graphic scans\snap.bmp"/>
            <p:cNvPicPr>
              <a:picLocks noChangeAspect="1" noChangeArrowheads="1"/>
            </p:cNvPicPr>
            <p:nvPr/>
          </p:nvPicPr>
          <p:blipFill>
            <a:blip r:embed="rId4"/>
            <a:srcRect l="11240" t="18866" r="8527" b="3145"/>
            <a:stretch>
              <a:fillRect/>
            </a:stretch>
          </p:blipFill>
          <p:spPr bwMode="auto">
            <a:xfrm>
              <a:off x="6215074" y="1643050"/>
              <a:ext cx="2357454" cy="1977746"/>
            </a:xfrm>
            <a:prstGeom prst="rect">
              <a:avLst/>
            </a:prstGeom>
            <a:noFill/>
            <a:ln w="28575">
              <a:solidFill>
                <a:srgbClr val="000000"/>
              </a:solidFill>
              <a:miter lim="800000"/>
              <a:headEnd/>
              <a:tailEnd/>
            </a:ln>
          </p:spPr>
        </p:pic>
        <p:sp>
          <p:nvSpPr>
            <p:cNvPr id="13" name="Rectangle 12"/>
            <p:cNvSpPr/>
            <p:nvPr/>
          </p:nvSpPr>
          <p:spPr>
            <a:xfrm>
              <a:off x="6215074" y="3812449"/>
              <a:ext cx="2357454" cy="830997"/>
            </a:xfrm>
            <a:prstGeom prst="rect">
              <a:avLst/>
            </a:prstGeom>
          </p:spPr>
          <p:txBody>
            <a:bodyPr wrap="square">
              <a:spAutoFit/>
            </a:bodyPr>
            <a:lstStyle/>
            <a:p>
              <a:pPr algn="ctr">
                <a:spcBef>
                  <a:spcPct val="50000"/>
                </a:spcBef>
              </a:pPr>
              <a:r>
                <a:rPr lang="en-GB" sz="1200" smtClean="0">
                  <a:solidFill>
                    <a:schemeClr val="accent6">
                      <a:lumMod val="75000"/>
                    </a:schemeClr>
                  </a:solidFill>
                  <a:latin typeface="Comic Sans MS" pitchFamily="66" charset="0"/>
                </a:rPr>
                <a:t>This allows isometric drawings to be generated much more easily. The grid lines are inclined </a:t>
              </a:r>
              <a:r>
                <a:rPr lang="en-GB" sz="1200" smtClean="0">
                  <a:solidFill>
                    <a:schemeClr val="accent2"/>
                  </a:solidFill>
                  <a:latin typeface="Comic Sans MS" pitchFamily="66" charset="0"/>
                </a:rPr>
                <a:t>at 30</a:t>
              </a:r>
              <a:r>
                <a:rPr lang="en-GB" sz="1200" smtClean="0">
                  <a:solidFill>
                    <a:schemeClr val="accent2"/>
                  </a:solidFill>
                </a:rPr>
                <a:t>°</a:t>
              </a:r>
              <a:endParaRPr lang="en-GB" sz="1200">
                <a:solidFill>
                  <a:schemeClr val="accent2"/>
                </a:solidFill>
                <a:latin typeface="Comic Sans MS" pitchFamily="66" charset="0"/>
              </a:endParaRPr>
            </a:p>
          </p:txBody>
        </p:sp>
        <p:sp>
          <p:nvSpPr>
            <p:cNvPr id="14" name="Rectangle 13"/>
            <p:cNvSpPr/>
            <p:nvPr/>
          </p:nvSpPr>
          <p:spPr>
            <a:xfrm>
              <a:off x="6572264" y="1285860"/>
              <a:ext cx="1661032" cy="338554"/>
            </a:xfrm>
            <a:prstGeom prst="rect">
              <a:avLst/>
            </a:prstGeom>
          </p:spPr>
          <p:txBody>
            <a:bodyPr wrap="none">
              <a:spAutoFit/>
            </a:bodyPr>
            <a:lstStyle/>
            <a:p>
              <a:r>
                <a:rPr lang="en-US" sz="1600" b="1" smtClean="0">
                  <a:solidFill>
                    <a:schemeClr val="accent6">
                      <a:lumMod val="75000"/>
                    </a:schemeClr>
                  </a:solidFill>
                  <a:latin typeface="Comic Sans MS" pitchFamily="66" charset="0"/>
                </a:rPr>
                <a:t>Isometric Grid</a:t>
              </a:r>
              <a:endParaRPr lang="en-US" sz="1600" b="1">
                <a:solidFill>
                  <a:schemeClr val="accent6">
                    <a:lumMod val="75000"/>
                  </a:schemeClr>
                </a:solidFill>
                <a:latin typeface="Comic Sans MS" pitchFamily="66" charset="0"/>
              </a:endParaRPr>
            </a:p>
          </p:txBody>
        </p:sp>
      </p:grpSp>
      <p:sp>
        <p:nvSpPr>
          <p:cNvPr id="18" name="TextBox 17"/>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19" name="Slide Number Placeholder 18"/>
          <p:cNvSpPr>
            <a:spLocks noGrp="1"/>
          </p:cNvSpPr>
          <p:nvPr>
            <p:ph type="sldNum" sz="quarter" idx="12"/>
          </p:nvPr>
        </p:nvSpPr>
        <p:spPr/>
        <p:txBody>
          <a:bodyPr/>
          <a:lstStyle/>
          <a:p>
            <a:fld id="{F083BBF0-25E7-4136-A18F-A2CFA7761E4D}"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6" name="Text Box 8"/>
          <p:cNvSpPr txBox="1">
            <a:spLocks noChangeArrowheads="1"/>
          </p:cNvSpPr>
          <p:nvPr/>
        </p:nvSpPr>
        <p:spPr bwMode="auto">
          <a:xfrm>
            <a:off x="500034" y="3643314"/>
            <a:ext cx="2786082"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drawing of rectangular shapes on screen</a:t>
            </a:r>
          </a:p>
        </p:txBody>
      </p:sp>
      <p:pic>
        <p:nvPicPr>
          <p:cNvPr id="48137" name="Picture 9"/>
          <p:cNvPicPr>
            <a:picLocks noChangeAspect="1" noChangeArrowheads="1"/>
          </p:cNvPicPr>
          <p:nvPr/>
        </p:nvPicPr>
        <p:blipFill>
          <a:blip r:embed="rId2"/>
          <a:srcRect/>
          <a:stretch>
            <a:fillRect/>
          </a:stretch>
        </p:blipFill>
        <p:spPr bwMode="auto">
          <a:xfrm>
            <a:off x="427056" y="1571612"/>
            <a:ext cx="2859060" cy="2076453"/>
          </a:xfrm>
          <a:prstGeom prst="rect">
            <a:avLst/>
          </a:prstGeom>
          <a:noFill/>
          <a:ln w="9525">
            <a:noFill/>
            <a:miter lim="800000"/>
            <a:headEnd/>
            <a:tailEnd/>
          </a:ln>
          <a:effectLst/>
        </p:spPr>
      </p:pic>
      <p:sp>
        <p:nvSpPr>
          <p:cNvPr id="48138" name="Text Box 10"/>
          <p:cNvSpPr txBox="1">
            <a:spLocks noChangeArrowheads="1"/>
          </p:cNvSpPr>
          <p:nvPr/>
        </p:nvSpPr>
        <p:spPr bwMode="auto">
          <a:xfrm>
            <a:off x="1043056" y="1214422"/>
            <a:ext cx="1600118"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Box/Rectangle</a:t>
            </a:r>
          </a:p>
        </p:txBody>
      </p:sp>
      <p:sp>
        <p:nvSpPr>
          <p:cNvPr id="10" name="TextBox 9"/>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2 – Shapes</a:t>
            </a:r>
            <a:endParaRPr lang="en-GB" sz="2800" b="1" u="sng">
              <a:solidFill>
                <a:schemeClr val="accent1"/>
              </a:solidFill>
              <a:latin typeface="Comic Sans MS" pitchFamily="66" charset="0"/>
            </a:endParaRPr>
          </a:p>
        </p:txBody>
      </p:sp>
      <p:sp>
        <p:nvSpPr>
          <p:cNvPr id="11" name="Text Box 7"/>
          <p:cNvSpPr txBox="1">
            <a:spLocks noChangeArrowheads="1"/>
          </p:cNvSpPr>
          <p:nvPr/>
        </p:nvSpPr>
        <p:spPr bwMode="auto">
          <a:xfrm>
            <a:off x="3357554" y="4538971"/>
            <a:ext cx="2478106"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user to draw arcs and circles on screen</a:t>
            </a:r>
          </a:p>
        </p:txBody>
      </p:sp>
      <p:pic>
        <p:nvPicPr>
          <p:cNvPr id="12" name="Picture 9"/>
          <p:cNvPicPr>
            <a:picLocks noChangeAspect="1" noChangeArrowheads="1"/>
          </p:cNvPicPr>
          <p:nvPr/>
        </p:nvPicPr>
        <p:blipFill>
          <a:blip r:embed="rId3"/>
          <a:srcRect/>
          <a:stretch>
            <a:fillRect/>
          </a:stretch>
        </p:blipFill>
        <p:spPr bwMode="auto">
          <a:xfrm>
            <a:off x="3143240" y="2474617"/>
            <a:ext cx="2857520" cy="2097391"/>
          </a:xfrm>
          <a:prstGeom prst="rect">
            <a:avLst/>
          </a:prstGeom>
          <a:noFill/>
          <a:ln w="9525">
            <a:noFill/>
            <a:miter lim="800000"/>
            <a:headEnd/>
            <a:tailEnd/>
          </a:ln>
          <a:effectLst/>
        </p:spPr>
      </p:pic>
      <p:sp>
        <p:nvSpPr>
          <p:cNvPr id="13" name="Text Box 10"/>
          <p:cNvSpPr txBox="1">
            <a:spLocks noChangeArrowheads="1"/>
          </p:cNvSpPr>
          <p:nvPr/>
        </p:nvSpPr>
        <p:spPr bwMode="auto">
          <a:xfrm>
            <a:off x="3475505" y="2071678"/>
            <a:ext cx="739305"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Circle</a:t>
            </a:r>
          </a:p>
        </p:txBody>
      </p:sp>
      <p:sp>
        <p:nvSpPr>
          <p:cNvPr id="14" name="Text Box 11"/>
          <p:cNvSpPr txBox="1">
            <a:spLocks noChangeArrowheads="1"/>
          </p:cNvSpPr>
          <p:nvPr/>
        </p:nvSpPr>
        <p:spPr bwMode="auto">
          <a:xfrm>
            <a:off x="4888723" y="2071678"/>
            <a:ext cx="5405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Arc</a:t>
            </a:r>
          </a:p>
        </p:txBody>
      </p:sp>
      <p:sp>
        <p:nvSpPr>
          <p:cNvPr id="24" name="Text Box 7"/>
          <p:cNvSpPr txBox="1">
            <a:spLocks noChangeArrowheads="1"/>
          </p:cNvSpPr>
          <p:nvPr/>
        </p:nvSpPr>
        <p:spPr bwMode="auto">
          <a:xfrm>
            <a:off x="5857884" y="5643578"/>
            <a:ext cx="2809868"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This allows the user to draw circular or rectangular arrangements from a single object</a:t>
            </a:r>
          </a:p>
        </p:txBody>
      </p:sp>
      <p:pic>
        <p:nvPicPr>
          <p:cNvPr id="25" name="Picture 9"/>
          <p:cNvPicPr>
            <a:picLocks noChangeAspect="1" noChangeArrowheads="1"/>
          </p:cNvPicPr>
          <p:nvPr/>
        </p:nvPicPr>
        <p:blipFill>
          <a:blip r:embed="rId4"/>
          <a:srcRect/>
          <a:stretch>
            <a:fillRect/>
          </a:stretch>
        </p:blipFill>
        <p:spPr bwMode="auto">
          <a:xfrm>
            <a:off x="5857884" y="3571876"/>
            <a:ext cx="2844480" cy="2071702"/>
          </a:xfrm>
          <a:prstGeom prst="rect">
            <a:avLst/>
          </a:prstGeom>
          <a:noFill/>
          <a:ln w="9525">
            <a:noFill/>
            <a:miter lim="800000"/>
            <a:headEnd/>
            <a:tailEnd/>
          </a:ln>
          <a:effectLst/>
        </p:spPr>
      </p:pic>
      <p:sp>
        <p:nvSpPr>
          <p:cNvPr id="26" name="Text Box 10"/>
          <p:cNvSpPr txBox="1">
            <a:spLocks noChangeArrowheads="1"/>
          </p:cNvSpPr>
          <p:nvPr/>
        </p:nvSpPr>
        <p:spPr bwMode="auto">
          <a:xfrm>
            <a:off x="5929322" y="3214686"/>
            <a:ext cx="161775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Circular </a:t>
            </a:r>
            <a:r>
              <a:rPr lang="en-US" sz="1600" b="1">
                <a:solidFill>
                  <a:schemeClr val="accent6">
                    <a:lumMod val="75000"/>
                  </a:schemeClr>
                </a:solidFill>
                <a:latin typeface="Comic Sans MS" pitchFamily="66" charset="0"/>
              </a:rPr>
              <a:t>Array</a:t>
            </a:r>
          </a:p>
        </p:txBody>
      </p:sp>
      <p:sp>
        <p:nvSpPr>
          <p:cNvPr id="27" name="Text Box 11"/>
          <p:cNvSpPr txBox="1">
            <a:spLocks noChangeArrowheads="1"/>
          </p:cNvSpPr>
          <p:nvPr/>
        </p:nvSpPr>
        <p:spPr bwMode="auto">
          <a:xfrm>
            <a:off x="7500958" y="3214686"/>
            <a:ext cx="1200200"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Box Array</a:t>
            </a:r>
          </a:p>
        </p:txBody>
      </p:sp>
      <p:sp>
        <p:nvSpPr>
          <p:cNvPr id="28" name="TextBox 27"/>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15" name="Slide Number Placeholder 14"/>
          <p:cNvSpPr>
            <a:spLocks noGrp="1"/>
          </p:cNvSpPr>
          <p:nvPr>
            <p:ph type="sldNum" sz="quarter" idx="12"/>
          </p:nvPr>
        </p:nvSpPr>
        <p:spPr/>
        <p:txBody>
          <a:bodyPr/>
          <a:lstStyle/>
          <a:p>
            <a:fld id="{F083BBF0-25E7-4136-A18F-A2CFA7761E4D}" type="slidenum">
              <a:rPr lang="en-GB" smtClean="0"/>
              <a:pPr/>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ox(out)">
                                      <p:cBhvr>
                                        <p:cTn id="7" dur="500"/>
                                        <p:tgtEl>
                                          <p:spTgt spid="481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8136"/>
                                        </p:tgtEl>
                                        <p:attrNameLst>
                                          <p:attrName>style.visibility</p:attrName>
                                        </p:attrNameLst>
                                      </p:cBhvr>
                                      <p:to>
                                        <p:strVal val="visible"/>
                                      </p:to>
                                    </p:set>
                                    <p:anim calcmode="lin" valueType="num">
                                      <p:cBhvr additive="base">
                                        <p:cTn id="16" dur="500" fill="hold"/>
                                        <p:tgtEl>
                                          <p:spTgt spid="48136"/>
                                        </p:tgtEl>
                                        <p:attrNameLst>
                                          <p:attrName>ppt_x</p:attrName>
                                        </p:attrNameLst>
                                      </p:cBhvr>
                                      <p:tavLst>
                                        <p:tav tm="0">
                                          <p:val>
                                            <p:strVal val="0-#ppt_w/2"/>
                                          </p:val>
                                        </p:tav>
                                        <p:tav tm="100000">
                                          <p:val>
                                            <p:strVal val="#ppt_x"/>
                                          </p:val>
                                        </p:tav>
                                      </p:tavLst>
                                    </p:anim>
                                    <p:anim calcmode="lin" valueType="num">
                                      <p:cBhvr additive="base">
                                        <p:cTn id="17" dur="5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ox(out)">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utoUpdateAnimBg="0"/>
      <p:bldP spid="48138" grpId="0" autoUpdateAnimBg="0"/>
      <p:bldP spid="11" grpId="0" autoUpdateAnimBg="0"/>
      <p:bldP spid="13" grpId="0" autoUpdateAnimBg="0"/>
      <p:bldP spid="14" grpId="0" autoUpdateAnimBg="0"/>
      <p:bldP spid="24" grpId="0" autoUpdateAnimBg="0"/>
      <p:bldP spid="26" grpId="0" autoUpdateAnimBg="0"/>
      <p:bldP spid="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60" name="Text Box 8"/>
          <p:cNvSpPr txBox="1">
            <a:spLocks noChangeArrowheads="1"/>
          </p:cNvSpPr>
          <p:nvPr/>
        </p:nvSpPr>
        <p:spPr bwMode="auto">
          <a:xfrm>
            <a:off x="642910" y="3571876"/>
            <a:ext cx="2786082"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user to </a:t>
            </a:r>
            <a:r>
              <a:rPr lang="en-GB" sz="1200" b="1">
                <a:solidFill>
                  <a:schemeClr val="accent6">
                    <a:lumMod val="75000"/>
                  </a:schemeClr>
                </a:solidFill>
                <a:latin typeface="Comic Sans MS" pitchFamily="66" charset="0"/>
              </a:rPr>
              <a:t>copy</a:t>
            </a:r>
            <a:r>
              <a:rPr lang="en-GB" sz="1200" b="0">
                <a:solidFill>
                  <a:schemeClr val="accent6">
                    <a:lumMod val="75000"/>
                  </a:schemeClr>
                </a:solidFill>
                <a:latin typeface="Comic Sans MS" pitchFamily="66" charset="0"/>
              </a:rPr>
              <a:t> and position objects or parts of a drawing without having to redraw them</a:t>
            </a:r>
          </a:p>
        </p:txBody>
      </p:sp>
      <p:pic>
        <p:nvPicPr>
          <p:cNvPr id="49164" name="Picture 12"/>
          <p:cNvPicPr>
            <a:picLocks noChangeAspect="1" noChangeArrowheads="1"/>
          </p:cNvPicPr>
          <p:nvPr/>
        </p:nvPicPr>
        <p:blipFill>
          <a:blip r:embed="rId2"/>
          <a:srcRect/>
          <a:stretch>
            <a:fillRect/>
          </a:stretch>
        </p:blipFill>
        <p:spPr bwMode="auto">
          <a:xfrm>
            <a:off x="571472" y="1325416"/>
            <a:ext cx="2806721" cy="2248040"/>
          </a:xfrm>
          <a:prstGeom prst="rect">
            <a:avLst/>
          </a:prstGeom>
          <a:noFill/>
          <a:ln w="9525">
            <a:noFill/>
            <a:miter lim="800000"/>
            <a:headEnd/>
            <a:tailEnd/>
          </a:ln>
          <a:effectLst/>
        </p:spPr>
      </p:pic>
      <p:sp>
        <p:nvSpPr>
          <p:cNvPr id="49165" name="Text Box 13"/>
          <p:cNvSpPr txBox="1">
            <a:spLocks noChangeArrowheads="1"/>
          </p:cNvSpPr>
          <p:nvPr/>
        </p:nvSpPr>
        <p:spPr bwMode="auto">
          <a:xfrm>
            <a:off x="1581753" y="1000108"/>
            <a:ext cx="464463" cy="269945"/>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Copy</a:t>
            </a:r>
          </a:p>
        </p:txBody>
      </p:sp>
      <p:sp>
        <p:nvSpPr>
          <p:cNvPr id="49167" name="Line 15"/>
          <p:cNvSpPr>
            <a:spLocks noChangeShapeType="1"/>
          </p:cNvSpPr>
          <p:nvPr/>
        </p:nvSpPr>
        <p:spPr bwMode="auto">
          <a:xfrm flipH="1">
            <a:off x="1381766" y="1263392"/>
            <a:ext cx="413767" cy="1346799"/>
          </a:xfrm>
          <a:prstGeom prst="line">
            <a:avLst/>
          </a:prstGeom>
          <a:noFill/>
          <a:ln w="3175">
            <a:solidFill>
              <a:schemeClr val="hlink"/>
            </a:solidFill>
            <a:round/>
            <a:headEnd/>
            <a:tailEnd type="triangle" w="med" len="med"/>
          </a:ln>
          <a:effectLst/>
        </p:spPr>
        <p:txBody>
          <a:bodyPr wrap="none" anchor="ctr"/>
          <a:lstStyle/>
          <a:p>
            <a:endParaRPr lang="en-GB"/>
          </a:p>
        </p:txBody>
      </p:sp>
      <p:sp>
        <p:nvSpPr>
          <p:cNvPr id="49169" name="Line 17"/>
          <p:cNvSpPr>
            <a:spLocks noChangeShapeType="1"/>
          </p:cNvSpPr>
          <p:nvPr/>
        </p:nvSpPr>
        <p:spPr bwMode="auto">
          <a:xfrm>
            <a:off x="1795533" y="1283645"/>
            <a:ext cx="128728" cy="1316420"/>
          </a:xfrm>
          <a:prstGeom prst="line">
            <a:avLst/>
          </a:prstGeom>
          <a:noFill/>
          <a:ln w="3175">
            <a:solidFill>
              <a:schemeClr val="hlink"/>
            </a:solidFill>
            <a:round/>
            <a:headEnd/>
            <a:tailEnd type="triangle" w="med" len="med"/>
          </a:ln>
          <a:effectLst/>
        </p:spPr>
        <p:txBody>
          <a:bodyPr wrap="none" anchor="ctr"/>
          <a:lstStyle/>
          <a:p>
            <a:endParaRPr lang="en-GB"/>
          </a:p>
        </p:txBody>
      </p:sp>
      <p:sp>
        <p:nvSpPr>
          <p:cNvPr id="49174" name="Line 22"/>
          <p:cNvSpPr>
            <a:spLocks noChangeShapeType="1"/>
          </p:cNvSpPr>
          <p:nvPr/>
        </p:nvSpPr>
        <p:spPr bwMode="auto">
          <a:xfrm>
            <a:off x="1795533" y="1273518"/>
            <a:ext cx="845924" cy="1397430"/>
          </a:xfrm>
          <a:prstGeom prst="line">
            <a:avLst/>
          </a:prstGeom>
          <a:noFill/>
          <a:ln w="3175">
            <a:solidFill>
              <a:srgbClr val="FFCC00"/>
            </a:solidFill>
            <a:round/>
            <a:headEnd/>
            <a:tailEnd type="triangle" w="med" len="med"/>
          </a:ln>
          <a:effectLst/>
        </p:spPr>
        <p:txBody>
          <a:bodyPr wrap="none" anchor="ctr"/>
          <a:lstStyle/>
          <a:p>
            <a:endParaRPr lang="en-GB"/>
          </a:p>
        </p:txBody>
      </p:sp>
      <p:sp>
        <p:nvSpPr>
          <p:cNvPr id="49175" name="Line 23"/>
          <p:cNvSpPr>
            <a:spLocks noChangeShapeType="1"/>
          </p:cNvSpPr>
          <p:nvPr/>
        </p:nvSpPr>
        <p:spPr bwMode="auto">
          <a:xfrm>
            <a:off x="1795533" y="1283645"/>
            <a:ext cx="809145" cy="1721472"/>
          </a:xfrm>
          <a:prstGeom prst="line">
            <a:avLst/>
          </a:prstGeom>
          <a:noFill/>
          <a:ln w="3175">
            <a:solidFill>
              <a:srgbClr val="FFCC00"/>
            </a:solidFill>
            <a:round/>
            <a:headEnd/>
            <a:tailEnd type="triangle" w="med" len="med"/>
          </a:ln>
          <a:effectLst/>
        </p:spPr>
        <p:txBody>
          <a:bodyPr wrap="none" anchor="ctr"/>
          <a:lstStyle/>
          <a:p>
            <a:endParaRPr lang="en-GB"/>
          </a:p>
        </p:txBody>
      </p:sp>
      <p:sp>
        <p:nvSpPr>
          <p:cNvPr id="22" name="TextBox 2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3 – Modify Tools</a:t>
            </a:r>
            <a:endParaRPr lang="en-GB" sz="2800" b="1" u="sng">
              <a:solidFill>
                <a:schemeClr val="accent1"/>
              </a:solidFill>
              <a:latin typeface="Comic Sans MS" pitchFamily="66" charset="0"/>
            </a:endParaRPr>
          </a:p>
        </p:txBody>
      </p:sp>
      <p:sp>
        <p:nvSpPr>
          <p:cNvPr id="26" name="Text Box 13"/>
          <p:cNvSpPr txBox="1">
            <a:spLocks noChangeArrowheads="1"/>
          </p:cNvSpPr>
          <p:nvPr/>
        </p:nvSpPr>
        <p:spPr bwMode="auto">
          <a:xfrm>
            <a:off x="3643306" y="2071678"/>
            <a:ext cx="688009"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Fillet</a:t>
            </a:r>
          </a:p>
        </p:txBody>
      </p:sp>
      <p:sp>
        <p:nvSpPr>
          <p:cNvPr id="27" name="Text Box 14"/>
          <p:cNvSpPr txBox="1">
            <a:spLocks noChangeArrowheads="1"/>
          </p:cNvSpPr>
          <p:nvPr/>
        </p:nvSpPr>
        <p:spPr bwMode="auto">
          <a:xfrm>
            <a:off x="4857752" y="2071678"/>
            <a:ext cx="10214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Chamfer</a:t>
            </a:r>
          </a:p>
        </p:txBody>
      </p:sp>
      <p:grpSp>
        <p:nvGrpSpPr>
          <p:cNvPr id="44" name="Group 43"/>
          <p:cNvGrpSpPr/>
          <p:nvPr/>
        </p:nvGrpSpPr>
        <p:grpSpPr>
          <a:xfrm>
            <a:off x="3357554" y="2378884"/>
            <a:ext cx="2547958" cy="2026429"/>
            <a:chOff x="3357554" y="2378884"/>
            <a:chExt cx="2547958" cy="2026429"/>
          </a:xfrm>
        </p:grpSpPr>
        <p:pic>
          <p:nvPicPr>
            <p:cNvPr id="25" name="Picture 12"/>
            <p:cNvPicPr>
              <a:picLocks noChangeAspect="1" noChangeArrowheads="1"/>
            </p:cNvPicPr>
            <p:nvPr/>
          </p:nvPicPr>
          <p:blipFill>
            <a:blip r:embed="rId3"/>
            <a:srcRect/>
            <a:stretch>
              <a:fillRect/>
            </a:stretch>
          </p:blipFill>
          <p:spPr bwMode="auto">
            <a:xfrm>
              <a:off x="3357554" y="2455509"/>
              <a:ext cx="2547958" cy="1949804"/>
            </a:xfrm>
            <a:prstGeom prst="rect">
              <a:avLst/>
            </a:prstGeom>
            <a:noFill/>
            <a:ln w="9525">
              <a:noFill/>
              <a:miter lim="800000"/>
              <a:headEnd/>
              <a:tailEnd/>
            </a:ln>
            <a:effectLst/>
          </p:spPr>
        </p:pic>
        <p:sp>
          <p:nvSpPr>
            <p:cNvPr id="28" name="Line 16"/>
            <p:cNvSpPr>
              <a:spLocks noChangeShapeType="1"/>
            </p:cNvSpPr>
            <p:nvPr/>
          </p:nvSpPr>
          <p:spPr bwMode="auto">
            <a:xfrm flipH="1" flipV="1">
              <a:off x="3916010" y="2407176"/>
              <a:ext cx="261214" cy="301783"/>
            </a:xfrm>
            <a:prstGeom prst="line">
              <a:avLst/>
            </a:prstGeom>
            <a:noFill/>
            <a:ln w="3175">
              <a:solidFill>
                <a:schemeClr val="hlink"/>
              </a:solidFill>
              <a:round/>
              <a:headEnd type="triangle" w="med" len="med"/>
              <a:tailEnd/>
            </a:ln>
            <a:effectLst/>
          </p:spPr>
          <p:txBody>
            <a:bodyPr wrap="none" anchor="ctr"/>
            <a:lstStyle/>
            <a:p>
              <a:endParaRPr lang="en-GB"/>
            </a:p>
          </p:txBody>
        </p:sp>
        <p:sp>
          <p:nvSpPr>
            <p:cNvPr id="29" name="Line 17"/>
            <p:cNvSpPr>
              <a:spLocks noChangeShapeType="1"/>
            </p:cNvSpPr>
            <p:nvPr/>
          </p:nvSpPr>
          <p:spPr bwMode="auto">
            <a:xfrm flipH="1" flipV="1">
              <a:off x="3916010" y="2407176"/>
              <a:ext cx="225184" cy="660151"/>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0" name="Line 18"/>
            <p:cNvSpPr>
              <a:spLocks noChangeShapeType="1"/>
            </p:cNvSpPr>
            <p:nvPr/>
          </p:nvSpPr>
          <p:spPr bwMode="auto">
            <a:xfrm flipV="1">
              <a:off x="3546709" y="2407176"/>
              <a:ext cx="378309" cy="679013"/>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1" name="Line 19"/>
            <p:cNvSpPr>
              <a:spLocks noChangeShapeType="1"/>
            </p:cNvSpPr>
            <p:nvPr/>
          </p:nvSpPr>
          <p:spPr bwMode="auto">
            <a:xfrm flipV="1">
              <a:off x="5023916" y="2378884"/>
              <a:ext cx="270221" cy="358368"/>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2" name="Line 20"/>
            <p:cNvSpPr>
              <a:spLocks noChangeShapeType="1"/>
            </p:cNvSpPr>
            <p:nvPr/>
          </p:nvSpPr>
          <p:spPr bwMode="auto">
            <a:xfrm flipH="1" flipV="1">
              <a:off x="5285130" y="2388315"/>
              <a:ext cx="396324" cy="697874"/>
            </a:xfrm>
            <a:prstGeom prst="line">
              <a:avLst/>
            </a:prstGeom>
            <a:noFill/>
            <a:ln w="3175">
              <a:solidFill>
                <a:schemeClr val="hlink"/>
              </a:solidFill>
              <a:round/>
              <a:headEnd type="triangle" w="med" len="med"/>
              <a:tailEnd/>
            </a:ln>
            <a:effectLst/>
          </p:spPr>
          <p:txBody>
            <a:bodyPr wrap="none" anchor="ctr"/>
            <a:lstStyle/>
            <a:p>
              <a:endParaRPr lang="en-GB"/>
            </a:p>
          </p:txBody>
        </p:sp>
      </p:grpSp>
      <p:sp>
        <p:nvSpPr>
          <p:cNvPr id="33" name="Text Box 8"/>
          <p:cNvSpPr txBox="1">
            <a:spLocks noChangeArrowheads="1"/>
          </p:cNvSpPr>
          <p:nvPr/>
        </p:nvSpPr>
        <p:spPr bwMode="auto">
          <a:xfrm>
            <a:off x="3357554" y="4357694"/>
            <a:ext cx="2571768" cy="923330"/>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Fillet</a:t>
            </a:r>
            <a:r>
              <a:rPr lang="en-GB" sz="1200" b="0">
                <a:solidFill>
                  <a:schemeClr val="accent6">
                    <a:lumMod val="75000"/>
                  </a:schemeClr>
                </a:solidFill>
                <a:latin typeface="Comic Sans MS" pitchFamily="66" charset="0"/>
              </a:rPr>
              <a:t> puts a radius on a corner (rounded)</a:t>
            </a:r>
          </a:p>
          <a:p>
            <a:pPr algn="ctr">
              <a:spcBef>
                <a:spcPct val="50000"/>
              </a:spcBef>
            </a:pPr>
            <a:r>
              <a:rPr lang="en-GB" sz="1200" b="1">
                <a:solidFill>
                  <a:schemeClr val="accent6">
                    <a:lumMod val="75000"/>
                  </a:schemeClr>
                </a:solidFill>
                <a:latin typeface="Comic Sans MS" pitchFamily="66" charset="0"/>
              </a:rPr>
              <a:t>Chamfer</a:t>
            </a:r>
            <a:r>
              <a:rPr lang="en-GB" sz="1200" b="0">
                <a:solidFill>
                  <a:schemeClr val="accent6">
                    <a:lumMod val="75000"/>
                  </a:schemeClr>
                </a:solidFill>
                <a:latin typeface="Comic Sans MS" pitchFamily="66" charset="0"/>
              </a:rPr>
              <a:t> puts a 45 deg angle on a corner</a:t>
            </a:r>
          </a:p>
        </p:txBody>
      </p:sp>
      <p:sp>
        <p:nvSpPr>
          <p:cNvPr id="35" name="Rectangle 7"/>
          <p:cNvSpPr>
            <a:spLocks noChangeArrowheads="1"/>
          </p:cNvSpPr>
          <p:nvPr/>
        </p:nvSpPr>
        <p:spPr bwMode="auto">
          <a:xfrm>
            <a:off x="10321936" y="2603483"/>
            <a:ext cx="184150" cy="762000"/>
          </a:xfrm>
          <a:prstGeom prst="rect">
            <a:avLst/>
          </a:prstGeom>
          <a:noFill/>
          <a:ln w="9525">
            <a:noFill/>
            <a:miter lim="800000"/>
            <a:headEnd/>
            <a:tailEnd/>
          </a:ln>
          <a:effectLst/>
        </p:spPr>
        <p:txBody>
          <a:bodyPr wrap="none">
            <a:spAutoFit/>
          </a:bodyPr>
          <a:lstStyle/>
          <a:p>
            <a:endParaRPr lang="en-US" sz="4400" b="0">
              <a:solidFill>
                <a:schemeClr val="tx2"/>
              </a:solidFill>
              <a:effectLst>
                <a:outerShdw blurRad="38100" dist="38100" dir="2700000" algn="tl">
                  <a:srgbClr val="000000"/>
                </a:outerShdw>
              </a:effectLst>
              <a:latin typeface="Arial" charset="0"/>
            </a:endParaRPr>
          </a:p>
        </p:txBody>
      </p:sp>
      <p:sp>
        <p:nvSpPr>
          <p:cNvPr id="36" name="Text Box 8"/>
          <p:cNvSpPr txBox="1">
            <a:spLocks noChangeArrowheads="1"/>
          </p:cNvSpPr>
          <p:nvPr/>
        </p:nvSpPr>
        <p:spPr bwMode="auto">
          <a:xfrm>
            <a:off x="6000760" y="5357826"/>
            <a:ext cx="2643206" cy="923330"/>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Trim/Break</a:t>
            </a:r>
            <a:r>
              <a:rPr lang="en-GB" sz="1200" b="0">
                <a:solidFill>
                  <a:schemeClr val="accent6">
                    <a:lumMod val="75000"/>
                  </a:schemeClr>
                </a:solidFill>
                <a:latin typeface="Comic Sans MS" pitchFamily="66" charset="0"/>
              </a:rPr>
              <a:t> removes an unwanted section of line, etc.</a:t>
            </a:r>
          </a:p>
          <a:p>
            <a:pPr algn="ctr">
              <a:spcBef>
                <a:spcPct val="50000"/>
              </a:spcBef>
            </a:pPr>
            <a:r>
              <a:rPr lang="en-GB" sz="1200" b="1">
                <a:solidFill>
                  <a:schemeClr val="accent6">
                    <a:lumMod val="75000"/>
                  </a:schemeClr>
                </a:solidFill>
                <a:latin typeface="Comic Sans MS" pitchFamily="66" charset="0"/>
              </a:rPr>
              <a:t>Extend</a:t>
            </a:r>
            <a:r>
              <a:rPr lang="en-GB" sz="1200" b="0">
                <a:solidFill>
                  <a:schemeClr val="accent6">
                    <a:lumMod val="75000"/>
                  </a:schemeClr>
                </a:solidFill>
                <a:latin typeface="Comic Sans MS" pitchFamily="66" charset="0"/>
              </a:rPr>
              <a:t> makes a </a:t>
            </a:r>
            <a:r>
              <a:rPr lang="en-GB" sz="1200" b="0" smtClean="0">
                <a:solidFill>
                  <a:schemeClr val="accent6">
                    <a:lumMod val="75000"/>
                  </a:schemeClr>
                </a:solidFill>
                <a:latin typeface="Comic Sans MS" pitchFamily="66" charset="0"/>
              </a:rPr>
              <a:t>line longer </a:t>
            </a:r>
            <a:r>
              <a:rPr lang="en-GB" sz="1200" b="0">
                <a:solidFill>
                  <a:schemeClr val="accent6">
                    <a:lumMod val="75000"/>
                  </a:schemeClr>
                </a:solidFill>
                <a:latin typeface="Comic Sans MS" pitchFamily="66" charset="0"/>
              </a:rPr>
              <a:t>(usually to meet another object)</a:t>
            </a:r>
          </a:p>
        </p:txBody>
      </p:sp>
      <p:pic>
        <p:nvPicPr>
          <p:cNvPr id="37" name="Picture 15"/>
          <p:cNvPicPr>
            <a:picLocks noChangeAspect="1" noChangeArrowheads="1"/>
          </p:cNvPicPr>
          <p:nvPr/>
        </p:nvPicPr>
        <p:blipFill>
          <a:blip r:embed="rId4"/>
          <a:srcRect/>
          <a:stretch>
            <a:fillRect/>
          </a:stretch>
        </p:blipFill>
        <p:spPr bwMode="auto">
          <a:xfrm>
            <a:off x="5929322" y="3429000"/>
            <a:ext cx="2714644" cy="1988044"/>
          </a:xfrm>
          <a:prstGeom prst="rect">
            <a:avLst/>
          </a:prstGeom>
          <a:noFill/>
          <a:ln w="9525">
            <a:noFill/>
            <a:miter lim="800000"/>
            <a:headEnd/>
            <a:tailEnd/>
          </a:ln>
          <a:effectLst/>
        </p:spPr>
      </p:pic>
      <p:sp>
        <p:nvSpPr>
          <p:cNvPr id="38" name="Text Box 16"/>
          <p:cNvSpPr txBox="1">
            <a:spLocks noChangeArrowheads="1"/>
          </p:cNvSpPr>
          <p:nvPr/>
        </p:nvSpPr>
        <p:spPr bwMode="auto">
          <a:xfrm>
            <a:off x="6072198" y="3071810"/>
            <a:ext cx="753732"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Break</a:t>
            </a:r>
          </a:p>
        </p:txBody>
      </p:sp>
      <p:sp>
        <p:nvSpPr>
          <p:cNvPr id="39" name="Text Box 17"/>
          <p:cNvSpPr txBox="1">
            <a:spLocks noChangeArrowheads="1"/>
          </p:cNvSpPr>
          <p:nvPr/>
        </p:nvSpPr>
        <p:spPr bwMode="auto">
          <a:xfrm>
            <a:off x="6929454" y="3084510"/>
            <a:ext cx="643125"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Trim</a:t>
            </a:r>
          </a:p>
        </p:txBody>
      </p:sp>
      <p:sp>
        <p:nvSpPr>
          <p:cNvPr id="40" name="Text Box 18"/>
          <p:cNvSpPr txBox="1">
            <a:spLocks noChangeArrowheads="1"/>
          </p:cNvSpPr>
          <p:nvPr/>
        </p:nvSpPr>
        <p:spPr bwMode="auto">
          <a:xfrm>
            <a:off x="7786710" y="3071810"/>
            <a:ext cx="896399"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Extend</a:t>
            </a:r>
          </a:p>
        </p:txBody>
      </p:sp>
      <p:sp>
        <p:nvSpPr>
          <p:cNvPr id="42" name="TextBox 41"/>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41" name="Slide Number Placeholder 40"/>
          <p:cNvSpPr>
            <a:spLocks noGrp="1"/>
          </p:cNvSpPr>
          <p:nvPr>
            <p:ph type="sldNum" sz="quarter" idx="12"/>
          </p:nvPr>
        </p:nvSpPr>
        <p:spPr/>
        <p:txBody>
          <a:bodyPr/>
          <a:lstStyle/>
          <a:p>
            <a:fld id="{F083BBF0-25E7-4136-A18F-A2CFA7761E4D}" type="slidenum">
              <a:rPr lang="en-GB" smtClean="0"/>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500" fill="hold"/>
                                        <p:tgtEl>
                                          <p:spTgt spid="49160"/>
                                        </p:tgtEl>
                                        <p:attrNameLst>
                                          <p:attrName>ppt_x</p:attrName>
                                        </p:attrNameLst>
                                      </p:cBhvr>
                                      <p:tavLst>
                                        <p:tav tm="0">
                                          <p:val>
                                            <p:strVal val="1+#ppt_w/2"/>
                                          </p:val>
                                        </p:tav>
                                        <p:tav tm="100000">
                                          <p:val>
                                            <p:strVal val="#ppt_x"/>
                                          </p:val>
                                        </p:tav>
                                      </p:tavLst>
                                    </p:anim>
                                    <p:anim calcmode="lin" valueType="num">
                                      <p:cBhvr additive="base">
                                        <p:cTn id="8"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P spid="33" grpId="0" autoUpdateAnimBg="0"/>
      <p:bldP spid="36" grpId="0" autoUpdateAnimBg="0"/>
      <p:bldP spid="38" grpId="0" autoUpdateAnimBg="0"/>
      <p:bldP spid="39" grpId="0" autoUpdateAnimBg="0"/>
      <p:bldP spid="40"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5">
      <a:dk1>
        <a:sysClr val="windowText" lastClr="000000"/>
      </a:dk1>
      <a:lt1>
        <a:sysClr val="window" lastClr="FFFFFF"/>
      </a:lt1>
      <a:dk2>
        <a:srgbClr val="424456"/>
      </a:dk2>
      <a:lt2>
        <a:srgbClr val="EDDAED"/>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1185</TotalTime>
  <Words>2593</Words>
  <Application>Microsoft Office PowerPoint</Application>
  <PresentationFormat>On-screen Show (4:3)</PresentationFormat>
  <Paragraphs>345</Paragraphs>
  <Slides>25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Comic Sans MS</vt:lpstr>
      <vt:lpstr>Courier New</vt:lpstr>
      <vt:lpstr>Verdana</vt:lpstr>
      <vt:lpstr>Wingdings 2</vt:lpstr>
      <vt:lpstr>Aspect</vt:lpstr>
      <vt:lpstr>Document</vt:lpstr>
      <vt:lpstr>Computer Aided                    Design &amp; Draughting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Aided Design</dc:title>
  <dc:creator>mboyle</dc:creator>
  <cp:lastModifiedBy>AuchAcSzumlakowskiJ</cp:lastModifiedBy>
  <cp:revision>139</cp:revision>
  <dcterms:created xsi:type="dcterms:W3CDTF">2012-06-19T11:19:36Z</dcterms:created>
  <dcterms:modified xsi:type="dcterms:W3CDTF">2019-11-14T13:52:37Z</dcterms:modified>
</cp:coreProperties>
</file>