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58" r:id="rId3"/>
    <p:sldId id="264" r:id="rId4"/>
    <p:sldId id="265" r:id="rId5"/>
    <p:sldId id="260" r:id="rId6"/>
    <p:sldId id="268" r:id="rId7"/>
    <p:sldId id="269" r:id="rId8"/>
    <p:sldId id="270" r:id="rId9"/>
    <p:sldId id="276" r:id="rId10"/>
    <p:sldId id="277" r:id="rId11"/>
    <p:sldId id="261" r:id="rId12"/>
    <p:sldId id="262" r:id="rId13"/>
    <p:sldId id="263" r:id="rId14"/>
    <p:sldId id="271" r:id="rId15"/>
    <p:sldId id="266" r:id="rId16"/>
    <p:sldId id="267" r:id="rId17"/>
    <p:sldId id="272" r:id="rId18"/>
    <p:sldId id="273" r:id="rId19"/>
    <p:sldId id="274" r:id="rId20"/>
    <p:sldId id="275" r:id="rId21"/>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2142" y="60"/>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4"/>
            <a:ext cx="5829300" cy="2123369"/>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53C49A0-61D6-4778-9DFF-3C34346EF95C}" type="datetimeFigureOut">
              <a:rPr lang="en-GB" smtClean="0"/>
              <a:pPr/>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3C49A0-61D6-4778-9DFF-3C34346EF95C}" type="datetimeFigureOut">
              <a:rPr lang="en-GB" smtClean="0"/>
              <a:pPr/>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7" y="573264"/>
            <a:ext cx="3357563" cy="122082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3C49A0-61D6-4778-9DFF-3C34346EF95C}" type="datetimeFigureOut">
              <a:rPr lang="en-GB" smtClean="0"/>
              <a:pPr/>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3C49A0-61D6-4778-9DFF-3C34346EF95C}" type="datetimeFigureOut">
              <a:rPr lang="en-GB" smtClean="0"/>
              <a:pPr/>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4198589"/>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3C49A0-61D6-4778-9DFF-3C34346EF95C}" type="datetimeFigureOut">
              <a:rPr lang="en-GB" smtClean="0"/>
              <a:pPr/>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7" y="3338692"/>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2" y="3338692"/>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53C49A0-61D6-4778-9DFF-3C34346EF95C}" type="datetimeFigureOut">
              <a:rPr lang="en-GB" smtClean="0"/>
              <a:pPr/>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1"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1"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1"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53C49A0-61D6-4778-9DFF-3C34346EF95C}" type="datetimeFigureOut">
              <a:rPr lang="en-GB" smtClean="0"/>
              <a:pPr/>
              <a:t>14/11/2019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53C49A0-61D6-4778-9DFF-3C34346EF95C}" type="datetimeFigureOut">
              <a:rPr lang="en-GB" smtClean="0"/>
              <a:pPr/>
              <a:t>14/11/2019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49A0-61D6-4778-9DFF-3C34346EF95C}" type="datetimeFigureOut">
              <a:rPr lang="en-GB" smtClean="0"/>
              <a:pPr/>
              <a:t>14/11/2019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5"/>
            <a:ext cx="2256235" cy="167851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94409"/>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C49A0-61D6-4778-9DFF-3C34346EF95C}" type="datetimeFigureOut">
              <a:rPr lang="en-GB" smtClean="0"/>
              <a:pPr/>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C49A0-61D6-4778-9DFF-3C34346EF95C}" type="datetimeFigureOut">
              <a:rPr lang="en-GB" smtClean="0"/>
              <a:pPr/>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A1B9A-1D71-4E8D-99E5-67BDD17D5FB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9181398"/>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953C49A0-61D6-4778-9DFF-3C34346EF95C}" type="datetimeFigureOut">
              <a:rPr lang="en-GB" smtClean="0"/>
              <a:pPr/>
              <a:t>14/11/2019</a:t>
            </a:fld>
            <a:endParaRPr lang="en-GB"/>
          </a:p>
        </p:txBody>
      </p:sp>
      <p:sp>
        <p:nvSpPr>
          <p:cNvPr id="5" name="Footer Placeholder 4"/>
          <p:cNvSpPr>
            <a:spLocks noGrp="1"/>
          </p:cNvSpPr>
          <p:nvPr>
            <p:ph type="ftr" sz="quarter" idx="3"/>
          </p:nvPr>
        </p:nvSpPr>
        <p:spPr>
          <a:xfrm>
            <a:off x="2343150" y="9181398"/>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8"/>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E8FA1B9A-1D71-4E8D-99E5-67BDD17D5FB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564904" cy="990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88641" y="-159566"/>
            <a:ext cx="2448272" cy="2400657"/>
          </a:xfrm>
          <a:prstGeom prst="rect">
            <a:avLst/>
          </a:prstGeom>
          <a:noFill/>
        </p:spPr>
        <p:txBody>
          <a:bodyPr wrap="square" rtlCol="0">
            <a:spAutoFit/>
          </a:bodyPr>
          <a:lstStyle/>
          <a:p>
            <a:r>
              <a:rPr lang="en-GB" sz="15000" dirty="0" smtClean="0">
                <a:solidFill>
                  <a:schemeClr val="bg1"/>
                </a:solidFill>
                <a:effectLst>
                  <a:outerShdw blurRad="38100" dist="38100" dir="2700000" algn="tl">
                    <a:srgbClr val="000000">
                      <a:alpha val="43137"/>
                    </a:srgbClr>
                  </a:outerShdw>
                </a:effectLst>
                <a:latin typeface="Impact" pitchFamily="34" charset="0"/>
              </a:rPr>
              <a:t>N5</a:t>
            </a:r>
            <a:endParaRPr lang="en-GB" sz="15000" dirty="0">
              <a:solidFill>
                <a:schemeClr val="bg1"/>
              </a:solidFill>
              <a:effectLst>
                <a:outerShdw blurRad="38100" dist="38100" dir="2700000" algn="tl">
                  <a:srgbClr val="000000">
                    <a:alpha val="43137"/>
                  </a:srgbClr>
                </a:outerShdw>
              </a:effectLst>
              <a:latin typeface="Impact" pitchFamily="34" charset="0"/>
            </a:endParaRPr>
          </a:p>
        </p:txBody>
      </p:sp>
      <p:sp>
        <p:nvSpPr>
          <p:cNvPr id="6" name="TextBox 5"/>
          <p:cNvSpPr txBox="1"/>
          <p:nvPr/>
        </p:nvSpPr>
        <p:spPr>
          <a:xfrm rot="16200000">
            <a:off x="-2648419" y="4924254"/>
            <a:ext cx="7272810" cy="1569660"/>
          </a:xfrm>
          <a:prstGeom prst="rect">
            <a:avLst/>
          </a:prstGeom>
          <a:noFill/>
        </p:spPr>
        <p:txBody>
          <a:bodyPr wrap="square" rtlCol="0">
            <a:spAutoFit/>
          </a:bodyPr>
          <a:lstStyle/>
          <a:p>
            <a:r>
              <a:rPr lang="en-GB" sz="9600" dirty="0" smtClean="0">
                <a:solidFill>
                  <a:schemeClr val="bg1"/>
                </a:solidFill>
                <a:effectLst>
                  <a:outerShdw blurRad="38100" dist="38100" dir="2700000" algn="tl">
                    <a:srgbClr val="000000">
                      <a:alpha val="43137"/>
                    </a:srgbClr>
                  </a:outerShdw>
                </a:effectLst>
                <a:latin typeface="Impact" pitchFamily="34" charset="0"/>
              </a:rPr>
              <a:t>CAD</a:t>
            </a:r>
            <a:endParaRPr lang="en-GB" sz="9600" dirty="0">
              <a:solidFill>
                <a:schemeClr val="bg1"/>
              </a:solidFill>
              <a:effectLst>
                <a:outerShdw blurRad="38100" dist="38100" dir="2700000" algn="tl">
                  <a:srgbClr val="000000">
                    <a:alpha val="43137"/>
                  </a:srgbClr>
                </a:outerShdw>
              </a:effectLst>
              <a:latin typeface="Impact" pitchFamily="34" charset="0"/>
            </a:endParaRPr>
          </a:p>
        </p:txBody>
      </p:sp>
      <p:sp>
        <p:nvSpPr>
          <p:cNvPr id="7" name="TextBox 6"/>
          <p:cNvSpPr txBox="1"/>
          <p:nvPr/>
        </p:nvSpPr>
        <p:spPr>
          <a:xfrm>
            <a:off x="188640" y="1784651"/>
            <a:ext cx="2160240" cy="1200329"/>
          </a:xfrm>
          <a:prstGeom prst="rect">
            <a:avLst/>
          </a:prstGeom>
          <a:noFill/>
        </p:spPr>
        <p:txBody>
          <a:bodyPr wrap="square" rtlCol="0">
            <a:spAutoFit/>
          </a:bodyPr>
          <a:lstStyle/>
          <a:p>
            <a:r>
              <a:rPr lang="en-GB" sz="7200" dirty="0" smtClean="0">
                <a:solidFill>
                  <a:schemeClr val="bg1"/>
                </a:solidFill>
                <a:latin typeface="Impact" pitchFamily="34" charset="0"/>
              </a:rPr>
              <a:t>EXAM</a:t>
            </a:r>
            <a:endParaRPr lang="en-GB" sz="7200" dirty="0">
              <a:solidFill>
                <a:schemeClr val="bg1"/>
              </a:solidFill>
              <a:latin typeface="Impact" pitchFamily="34" charset="0"/>
            </a:endParaRPr>
          </a:p>
        </p:txBody>
      </p:sp>
      <p:sp>
        <p:nvSpPr>
          <p:cNvPr id="8" name="TextBox 7"/>
          <p:cNvSpPr txBox="1"/>
          <p:nvPr/>
        </p:nvSpPr>
        <p:spPr>
          <a:xfrm>
            <a:off x="2708920" y="1367118"/>
            <a:ext cx="4752528" cy="1384995"/>
          </a:xfrm>
          <a:prstGeom prst="rect">
            <a:avLst/>
          </a:prstGeom>
          <a:noFill/>
        </p:spPr>
        <p:txBody>
          <a:bodyPr wrap="square" rtlCol="0">
            <a:spAutoFit/>
          </a:bodyPr>
          <a:lstStyle/>
          <a:p>
            <a:r>
              <a:rPr lang="en-GB" sz="2800" dirty="0" smtClean="0">
                <a:solidFill>
                  <a:schemeClr val="bg1">
                    <a:lumMod val="50000"/>
                  </a:schemeClr>
                </a:solidFill>
                <a:latin typeface="Impact" pitchFamily="34" charset="0"/>
              </a:rPr>
              <a:t>Name:        ____________</a:t>
            </a:r>
          </a:p>
          <a:p>
            <a:r>
              <a:rPr lang="en-GB" sz="2800" dirty="0" smtClean="0">
                <a:solidFill>
                  <a:schemeClr val="bg1">
                    <a:lumMod val="50000"/>
                  </a:schemeClr>
                </a:solidFill>
                <a:latin typeface="Impact" pitchFamily="34" charset="0"/>
              </a:rPr>
              <a:t>Class:         ____________</a:t>
            </a:r>
          </a:p>
          <a:p>
            <a:r>
              <a:rPr lang="en-GB" sz="2800" dirty="0" smtClean="0">
                <a:solidFill>
                  <a:schemeClr val="bg1">
                    <a:lumMod val="50000"/>
                  </a:schemeClr>
                </a:solidFill>
                <a:latin typeface="Impact" pitchFamily="34" charset="0"/>
              </a:rPr>
              <a:t>Teacher:   ____________</a:t>
            </a:r>
            <a:endParaRPr lang="en-GB" sz="2800" dirty="0">
              <a:solidFill>
                <a:schemeClr val="bg1">
                  <a:lumMod val="50000"/>
                </a:schemeClr>
              </a:solidFill>
              <a:latin typeface="Impact" pitchFamily="34" charset="0"/>
            </a:endParaRPr>
          </a:p>
        </p:txBody>
      </p:sp>
      <p:sp>
        <p:nvSpPr>
          <p:cNvPr id="9" name="TextBox 8"/>
          <p:cNvSpPr txBox="1"/>
          <p:nvPr/>
        </p:nvSpPr>
        <p:spPr>
          <a:xfrm>
            <a:off x="260648" y="2792760"/>
            <a:ext cx="2160240" cy="707886"/>
          </a:xfrm>
          <a:prstGeom prst="rect">
            <a:avLst/>
          </a:prstGeom>
          <a:noFill/>
        </p:spPr>
        <p:txBody>
          <a:bodyPr wrap="square" rtlCol="0">
            <a:spAutoFit/>
          </a:bodyPr>
          <a:lstStyle/>
          <a:p>
            <a:r>
              <a:rPr lang="en-GB" sz="4000" dirty="0" smtClean="0">
                <a:solidFill>
                  <a:schemeClr val="bg1"/>
                </a:solidFill>
                <a:latin typeface="Impact" pitchFamily="34" charset="0"/>
              </a:rPr>
              <a:t>Revision</a:t>
            </a:r>
            <a:endParaRPr lang="en-GB" sz="4000" dirty="0">
              <a:solidFill>
                <a:schemeClr val="bg1"/>
              </a:solidFill>
              <a:latin typeface="Impac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p:cNvPicPr>
            <a:picLocks noChangeAspect="1" noChangeArrowheads="1"/>
          </p:cNvPicPr>
          <p:nvPr/>
        </p:nvPicPr>
        <p:blipFill>
          <a:blip r:embed="rId2" cstate="print"/>
          <a:srcRect l="48286" t="19582" r="30995" b="10706"/>
          <a:stretch>
            <a:fillRect/>
          </a:stretch>
        </p:blipFill>
        <p:spPr bwMode="auto">
          <a:xfrm>
            <a:off x="908720" y="5457056"/>
            <a:ext cx="781050" cy="1676400"/>
          </a:xfrm>
          <a:prstGeom prst="rect">
            <a:avLst/>
          </a:prstGeom>
          <a:noFill/>
        </p:spPr>
      </p:pic>
      <p:pic>
        <p:nvPicPr>
          <p:cNvPr id="10" name="Picture 13"/>
          <p:cNvPicPr>
            <a:picLocks noChangeAspect="1" noChangeArrowheads="1"/>
          </p:cNvPicPr>
          <p:nvPr/>
        </p:nvPicPr>
        <p:blipFill>
          <a:blip r:embed="rId3" cstate="print"/>
          <a:srcRect l="48451" t="18538" r="31483" b="10966"/>
          <a:stretch>
            <a:fillRect/>
          </a:stretch>
        </p:blipFill>
        <p:spPr bwMode="auto">
          <a:xfrm>
            <a:off x="908720" y="3296816"/>
            <a:ext cx="762000" cy="1676400"/>
          </a:xfrm>
          <a:prstGeom prst="rect">
            <a:avLst/>
          </a:prstGeom>
          <a:noFill/>
        </p:spPr>
      </p:pic>
      <p:pic>
        <p:nvPicPr>
          <p:cNvPr id="11" name="Picture 16"/>
          <p:cNvPicPr>
            <a:picLocks noChangeAspect="1" noChangeArrowheads="1"/>
          </p:cNvPicPr>
          <p:nvPr/>
        </p:nvPicPr>
        <p:blipFill>
          <a:blip r:embed="rId4" cstate="print"/>
          <a:srcRect l="53508" t="31854" r="32137" b="14360"/>
          <a:stretch>
            <a:fillRect/>
          </a:stretch>
        </p:blipFill>
        <p:spPr bwMode="auto">
          <a:xfrm>
            <a:off x="925909" y="7784554"/>
            <a:ext cx="715963" cy="1676400"/>
          </a:xfrm>
          <a:prstGeom prst="rect">
            <a:avLst/>
          </a:prstGeom>
          <a:noFill/>
        </p:spPr>
      </p:pic>
      <p:pic>
        <p:nvPicPr>
          <p:cNvPr id="12" name="Picture 7"/>
          <p:cNvPicPr>
            <a:picLocks noChangeAspect="1" noChangeArrowheads="1"/>
          </p:cNvPicPr>
          <p:nvPr/>
        </p:nvPicPr>
        <p:blipFill>
          <a:blip r:embed="rId5" cstate="print"/>
          <a:srcRect l="45514" t="31854" r="28874" b="20364"/>
          <a:stretch>
            <a:fillRect/>
          </a:stretch>
        </p:blipFill>
        <p:spPr bwMode="auto">
          <a:xfrm>
            <a:off x="620688" y="1064568"/>
            <a:ext cx="1393825" cy="1630363"/>
          </a:xfrm>
          <a:prstGeom prst="rect">
            <a:avLst/>
          </a:prstGeom>
          <a:noFill/>
        </p:spPr>
      </p:pic>
      <p:sp>
        <p:nvSpPr>
          <p:cNvPr id="13" name="Text Box 19"/>
          <p:cNvSpPr txBox="1">
            <a:spLocks noChangeArrowheads="1"/>
          </p:cNvSpPr>
          <p:nvPr/>
        </p:nvSpPr>
        <p:spPr bwMode="auto">
          <a:xfrm>
            <a:off x="1003275" y="2799706"/>
            <a:ext cx="647700" cy="241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Step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0"/>
          <p:cNvSpPr txBox="1">
            <a:spLocks noChangeArrowheads="1"/>
          </p:cNvSpPr>
          <p:nvPr/>
        </p:nvSpPr>
        <p:spPr bwMode="auto">
          <a:xfrm>
            <a:off x="1029370" y="5047829"/>
            <a:ext cx="647700" cy="241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Step 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2"/>
          <p:cNvSpPr txBox="1">
            <a:spLocks noChangeArrowheads="1"/>
          </p:cNvSpPr>
          <p:nvPr/>
        </p:nvSpPr>
        <p:spPr bwMode="auto">
          <a:xfrm>
            <a:off x="971947" y="9535567"/>
            <a:ext cx="647700" cy="241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Step 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4"/>
          <p:cNvSpPr txBox="1">
            <a:spLocks noChangeArrowheads="1"/>
          </p:cNvSpPr>
          <p:nvPr/>
        </p:nvSpPr>
        <p:spPr bwMode="auto">
          <a:xfrm>
            <a:off x="863129" y="7208069"/>
            <a:ext cx="647700" cy="241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Step 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5"/>
          <p:cNvSpPr txBox="1">
            <a:spLocks noChangeArrowheads="1"/>
          </p:cNvSpPr>
          <p:nvPr/>
        </p:nvSpPr>
        <p:spPr bwMode="auto">
          <a:xfrm>
            <a:off x="2003822" y="7689304"/>
            <a:ext cx="273050" cy="3079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AutoShape 26"/>
          <p:cNvSpPr>
            <a:spLocks noChangeShapeType="1"/>
          </p:cNvSpPr>
          <p:nvPr/>
        </p:nvSpPr>
        <p:spPr bwMode="auto">
          <a:xfrm rot="10800000" flipV="1">
            <a:off x="1489472" y="7841704"/>
            <a:ext cx="514350" cy="152400"/>
          </a:xfrm>
          <a:prstGeom prst="bentConnector3">
            <a:avLst>
              <a:gd name="adj1" fmla="val 50000"/>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9" name="Rectangle 16"/>
          <p:cNvSpPr>
            <a:spLocks noChangeArrowheads="1"/>
          </p:cNvSpPr>
          <p:nvPr/>
        </p:nvSpPr>
        <p:spPr bwMode="auto">
          <a:xfrm>
            <a:off x="260648" y="200472"/>
            <a:ext cx="613097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With reference to dimensions from the previous page, describe the 3D CAD commands used at </a:t>
            </a:r>
          </a:p>
          <a:p>
            <a:pPr marL="0" marR="0" lvl="0" indent="0" algn="l" defTabSz="914400" rtl="0" eaLnBrk="1" fontAlgn="base" latinLnBrk="0" hangingPunct="1">
              <a:lnSpc>
                <a:spcPct val="100000"/>
              </a:lnSpc>
              <a:spcBef>
                <a:spcPct val="0"/>
              </a:spcBef>
              <a:spcAft>
                <a:spcPct val="0"/>
              </a:spcAft>
              <a:buClrTx/>
              <a:buSzTx/>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each stage of the modelling process.</a:t>
            </a:r>
            <a:endParaRPr kumimoji="0" lang="en-GB" sz="1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mj-lt"/>
              <a:cs typeface="Arial" pitchFamily="34" charset="0"/>
            </a:endParaRPr>
          </a:p>
        </p:txBody>
      </p:sp>
      <p:grpSp>
        <p:nvGrpSpPr>
          <p:cNvPr id="24" name="Group 23"/>
          <p:cNvGrpSpPr/>
          <p:nvPr/>
        </p:nvGrpSpPr>
        <p:grpSpPr>
          <a:xfrm>
            <a:off x="2420888" y="1352600"/>
            <a:ext cx="3888432" cy="1008112"/>
            <a:chOff x="2420888" y="1352600"/>
            <a:chExt cx="3888432" cy="1008112"/>
          </a:xfrm>
        </p:grpSpPr>
        <p:cxnSp>
          <p:nvCxnSpPr>
            <p:cNvPr id="21" name="Straight Connector 20"/>
            <p:cNvCxnSpPr/>
            <p:nvPr/>
          </p:nvCxnSpPr>
          <p:spPr>
            <a:xfrm>
              <a:off x="2420888" y="1352600"/>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20888" y="1856656"/>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420888" y="2360712"/>
              <a:ext cx="388843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420888" y="3800872"/>
            <a:ext cx="3888432" cy="1008112"/>
            <a:chOff x="2420888" y="1352600"/>
            <a:chExt cx="3888432" cy="1008112"/>
          </a:xfrm>
        </p:grpSpPr>
        <p:cxnSp>
          <p:nvCxnSpPr>
            <p:cNvPr id="26" name="Straight Connector 25"/>
            <p:cNvCxnSpPr/>
            <p:nvPr/>
          </p:nvCxnSpPr>
          <p:spPr>
            <a:xfrm>
              <a:off x="2420888" y="1352600"/>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20888" y="1856656"/>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20888" y="2360712"/>
              <a:ext cx="388843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420888" y="6033120"/>
            <a:ext cx="3888432" cy="1008112"/>
            <a:chOff x="2420888" y="1352600"/>
            <a:chExt cx="3888432" cy="1008112"/>
          </a:xfrm>
        </p:grpSpPr>
        <p:cxnSp>
          <p:nvCxnSpPr>
            <p:cNvPr id="30" name="Straight Connector 29"/>
            <p:cNvCxnSpPr/>
            <p:nvPr/>
          </p:nvCxnSpPr>
          <p:spPr>
            <a:xfrm>
              <a:off x="2420888" y="1352600"/>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20888" y="1856656"/>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420888" y="2360712"/>
              <a:ext cx="388843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2420888" y="8409384"/>
            <a:ext cx="3888432" cy="1008112"/>
            <a:chOff x="2420888" y="1352600"/>
            <a:chExt cx="3888432" cy="1008112"/>
          </a:xfrm>
        </p:grpSpPr>
        <p:cxnSp>
          <p:nvCxnSpPr>
            <p:cNvPr id="34" name="Straight Connector 33"/>
            <p:cNvCxnSpPr/>
            <p:nvPr/>
          </p:nvCxnSpPr>
          <p:spPr>
            <a:xfrm>
              <a:off x="2420888" y="1352600"/>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420888" y="1856656"/>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420888" y="2360712"/>
              <a:ext cx="3888432"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l="32720" t="11867" r="30680" b="6111"/>
          <a:stretch>
            <a:fillRect/>
          </a:stretch>
        </p:blipFill>
        <p:spPr bwMode="auto">
          <a:xfrm>
            <a:off x="-1" y="416496"/>
            <a:ext cx="6858001" cy="864096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1843" t="18180" r="36079" b="11597"/>
          <a:stretch>
            <a:fillRect/>
          </a:stretch>
        </p:blipFill>
        <p:spPr bwMode="auto">
          <a:xfrm>
            <a:off x="17621" y="344488"/>
            <a:ext cx="6840379" cy="841892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31473" t="11597" r="34845" b="5823"/>
          <a:stretch>
            <a:fillRect/>
          </a:stretch>
        </p:blipFill>
        <p:spPr bwMode="auto">
          <a:xfrm>
            <a:off x="0" y="200472"/>
            <a:ext cx="6686600" cy="9217024"/>
          </a:xfrm>
          <a:prstGeom prst="rect">
            <a:avLst/>
          </a:prstGeom>
          <a:noFill/>
          <a:ln w="9525">
            <a:noFill/>
            <a:miter lim="800000"/>
            <a:headEnd/>
            <a:tailEnd/>
          </a:ln>
        </p:spPr>
      </p:pic>
      <p:sp>
        <p:nvSpPr>
          <p:cNvPr id="3" name="TextBox 2"/>
          <p:cNvSpPr txBox="1"/>
          <p:nvPr/>
        </p:nvSpPr>
        <p:spPr>
          <a:xfrm>
            <a:off x="4653136" y="9273480"/>
            <a:ext cx="1872208" cy="369332"/>
          </a:xfrm>
          <a:prstGeom prst="rect">
            <a:avLst/>
          </a:prstGeom>
          <a:noFill/>
        </p:spPr>
        <p:txBody>
          <a:bodyPr wrap="square" rtlCol="0">
            <a:spAutoFit/>
          </a:bodyPr>
          <a:lstStyle/>
          <a:p>
            <a:r>
              <a:rPr lang="en-GB" dirty="0" smtClean="0"/>
              <a:t>4 Marks</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9682" t="14563" r="32138" b="38188"/>
          <a:stretch>
            <a:fillRect/>
          </a:stretch>
        </p:blipFill>
        <p:spPr bwMode="auto">
          <a:xfrm>
            <a:off x="0" y="128464"/>
            <a:ext cx="6758608" cy="4702629"/>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l="29675" t="22438" r="34352" b="24786"/>
          <a:stretch>
            <a:fillRect/>
          </a:stretch>
        </p:blipFill>
        <p:spPr bwMode="auto">
          <a:xfrm>
            <a:off x="0" y="4448944"/>
            <a:ext cx="6615904" cy="545705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9392" y="350168"/>
            <a:ext cx="7021655" cy="8779296"/>
            <a:chOff x="-99392" y="200472"/>
            <a:chExt cx="7021655" cy="8779296"/>
          </a:xfrm>
        </p:grpSpPr>
        <p:pic>
          <p:nvPicPr>
            <p:cNvPr id="2" name="Picture 3"/>
            <p:cNvPicPr>
              <a:picLocks noChangeAspect="1" noChangeArrowheads="1"/>
            </p:cNvPicPr>
            <p:nvPr/>
          </p:nvPicPr>
          <p:blipFill>
            <a:blip r:embed="rId2" cstate="print"/>
            <a:srcRect l="29993" t="12694" r="28676" b="6111"/>
            <a:stretch>
              <a:fillRect/>
            </a:stretch>
          </p:blipFill>
          <p:spPr bwMode="auto">
            <a:xfrm>
              <a:off x="-99392" y="200472"/>
              <a:ext cx="6910822" cy="7632848"/>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l="32460" t="36833" r="30527" b="39028"/>
            <a:stretch>
              <a:fillRect/>
            </a:stretch>
          </p:blipFill>
          <p:spPr bwMode="auto">
            <a:xfrm>
              <a:off x="260648" y="6537176"/>
              <a:ext cx="6661615" cy="2442592"/>
            </a:xfrm>
            <a:prstGeom prst="rect">
              <a:avLst/>
            </a:prstGeom>
            <a:noFill/>
            <a:ln w="9525">
              <a:noFill/>
              <a:miter lim="800000"/>
              <a:headEnd/>
              <a:tailEnd/>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29993" t="11597" r="29910" b="6111"/>
          <a:stretch>
            <a:fillRect/>
          </a:stretch>
        </p:blipFill>
        <p:spPr bwMode="auto">
          <a:xfrm>
            <a:off x="-1" y="416496"/>
            <a:ext cx="6864763" cy="792088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30228" t="12594" r="26604" b="33266"/>
          <a:stretch>
            <a:fillRect/>
          </a:stretch>
        </p:blipFill>
        <p:spPr bwMode="auto">
          <a:xfrm>
            <a:off x="79072" y="272479"/>
            <a:ext cx="6858000" cy="4835769"/>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l="30439" t="27562" r="26393" b="15345"/>
          <a:stretch>
            <a:fillRect/>
          </a:stretch>
        </p:blipFill>
        <p:spPr bwMode="auto">
          <a:xfrm>
            <a:off x="99392" y="4736976"/>
            <a:ext cx="6858000" cy="509953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35209" t="12594" r="34352" b="13579"/>
          <a:stretch>
            <a:fillRect/>
          </a:stretch>
        </p:blipFill>
        <p:spPr bwMode="auto">
          <a:xfrm>
            <a:off x="1772816" y="0"/>
            <a:ext cx="4581128" cy="6246993"/>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l="34504" t="27360" r="35611" b="32281"/>
          <a:stretch>
            <a:fillRect/>
          </a:stretch>
        </p:blipFill>
        <p:spPr bwMode="auto">
          <a:xfrm>
            <a:off x="1494056" y="6201044"/>
            <a:ext cx="4879697" cy="3704956"/>
          </a:xfrm>
          <a:prstGeom prst="rect">
            <a:avLst/>
          </a:prstGeom>
          <a:noFill/>
          <a:ln w="9525">
            <a:noFill/>
            <a:miter lim="800000"/>
            <a:headEnd/>
            <a:tailEnd/>
          </a:ln>
        </p:spPr>
      </p:pic>
      <p:sp>
        <p:nvSpPr>
          <p:cNvPr id="4" name="TextBox 3"/>
          <p:cNvSpPr txBox="1"/>
          <p:nvPr/>
        </p:nvSpPr>
        <p:spPr>
          <a:xfrm rot="16200000">
            <a:off x="-2192270" y="6388514"/>
            <a:ext cx="5832648" cy="369332"/>
          </a:xfrm>
          <a:prstGeom prst="rect">
            <a:avLst/>
          </a:prstGeom>
          <a:noFill/>
        </p:spPr>
        <p:txBody>
          <a:bodyPr wrap="square" rtlCol="0">
            <a:spAutoFit/>
          </a:bodyPr>
          <a:lstStyle/>
          <a:p>
            <a:r>
              <a:rPr lang="en-GB" dirty="0" smtClean="0"/>
              <a:t>State the single CAD command used in each case.</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26908" t="11610" r="35459" b="8657"/>
          <a:stretch>
            <a:fillRect/>
          </a:stretch>
        </p:blipFill>
        <p:spPr bwMode="auto">
          <a:xfrm>
            <a:off x="0" y="344488"/>
            <a:ext cx="6453336" cy="7687062"/>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l="26756" t="38188" r="28689" b="24406"/>
          <a:stretch>
            <a:fillRect/>
          </a:stretch>
        </p:blipFill>
        <p:spPr bwMode="auto">
          <a:xfrm>
            <a:off x="-7064" y="6465168"/>
            <a:ext cx="6865064" cy="32403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83BBF0-25E7-4136-A18F-A2CFA7761E4D}" type="slidenum">
              <a:rPr lang="en-GB" smtClean="0"/>
              <a:pPr/>
              <a:t>2</a:t>
            </a:fld>
            <a:endParaRPr lang="en-GB"/>
          </a:p>
        </p:txBody>
      </p:sp>
      <p:sp>
        <p:nvSpPr>
          <p:cNvPr id="3" name="TextBox 2"/>
          <p:cNvSpPr txBox="1"/>
          <p:nvPr/>
        </p:nvSpPr>
        <p:spPr>
          <a:xfrm>
            <a:off x="267869" y="418237"/>
            <a:ext cx="5786478" cy="707886"/>
          </a:xfrm>
          <a:prstGeom prst="rect">
            <a:avLst/>
          </a:prstGeom>
          <a:noFill/>
        </p:spPr>
        <p:txBody>
          <a:bodyPr wrap="square" rtlCol="0">
            <a:spAutoFit/>
          </a:bodyPr>
          <a:lstStyle/>
          <a:p>
            <a:r>
              <a:rPr lang="en-GB" sz="4000" dirty="0" smtClean="0">
                <a:latin typeface="Impact" pitchFamily="34" charset="0"/>
              </a:rPr>
              <a:t>Exercise 1</a:t>
            </a:r>
            <a:endParaRPr lang="en-GB" sz="4000" dirty="0">
              <a:latin typeface="Impact" pitchFamily="34" charset="0"/>
            </a:endParaRPr>
          </a:p>
        </p:txBody>
      </p:sp>
      <p:pic>
        <p:nvPicPr>
          <p:cNvPr id="16386" name="Picture 2"/>
          <p:cNvPicPr>
            <a:picLocks noChangeAspect="1" noChangeArrowheads="1"/>
          </p:cNvPicPr>
          <p:nvPr/>
        </p:nvPicPr>
        <p:blipFill>
          <a:blip r:embed="rId2" cstate="print">
            <a:clrChange>
              <a:clrFrom>
                <a:srgbClr val="FFFFFF"/>
              </a:clrFrom>
              <a:clrTo>
                <a:srgbClr val="FFFFFF">
                  <a:alpha val="0"/>
                </a:srgbClr>
              </a:clrTo>
            </a:clrChange>
          </a:blip>
          <a:srcRect l="41145" t="24885" r="44792" b="27059"/>
          <a:stretch>
            <a:fillRect/>
          </a:stretch>
        </p:blipFill>
        <p:spPr bwMode="auto">
          <a:xfrm>
            <a:off x="2636912" y="3008784"/>
            <a:ext cx="792207" cy="1841449"/>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print">
            <a:clrChange>
              <a:clrFrom>
                <a:srgbClr val="FFFFFF"/>
              </a:clrFrom>
              <a:clrTo>
                <a:srgbClr val="FFFFFF">
                  <a:alpha val="0"/>
                </a:srgbClr>
              </a:clrTo>
            </a:clrChange>
          </a:blip>
          <a:srcRect l="40104" t="26830" r="43750" b="44852"/>
          <a:stretch>
            <a:fillRect/>
          </a:stretch>
        </p:blipFill>
        <p:spPr bwMode="auto">
          <a:xfrm>
            <a:off x="2647025" y="5648331"/>
            <a:ext cx="926110" cy="1104869"/>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cstate="print">
            <a:clrChange>
              <a:clrFrom>
                <a:srgbClr val="FFFFFF"/>
              </a:clrFrom>
              <a:clrTo>
                <a:srgbClr val="FFFFFF">
                  <a:alpha val="0"/>
                </a:srgbClr>
              </a:clrTo>
            </a:clrChange>
          </a:blip>
          <a:srcRect l="34375" t="48284" r="44792" b="11384"/>
          <a:stretch>
            <a:fillRect/>
          </a:stretch>
        </p:blipFill>
        <p:spPr bwMode="auto">
          <a:xfrm>
            <a:off x="2653001" y="7689304"/>
            <a:ext cx="920134" cy="1211673"/>
          </a:xfrm>
          <a:prstGeom prst="rect">
            <a:avLst/>
          </a:prstGeom>
          <a:noFill/>
          <a:ln w="9525">
            <a:noFill/>
            <a:miter lim="800000"/>
            <a:headEnd/>
            <a:tailEnd/>
          </a:ln>
          <a:effectLst/>
        </p:spPr>
      </p:pic>
      <p:pic>
        <p:nvPicPr>
          <p:cNvPr id="16389" name="Picture 5"/>
          <p:cNvPicPr>
            <a:picLocks noChangeAspect="1" noChangeArrowheads="1"/>
          </p:cNvPicPr>
          <p:nvPr/>
        </p:nvPicPr>
        <p:blipFill>
          <a:blip r:embed="rId5" cstate="print">
            <a:clrChange>
              <a:clrFrom>
                <a:srgbClr val="FFFFFF"/>
              </a:clrFrom>
              <a:clrTo>
                <a:srgbClr val="FFFFFF">
                  <a:alpha val="0"/>
                </a:srgbClr>
              </a:clrTo>
            </a:clrChange>
          </a:blip>
          <a:srcRect l="53125" t="28318" r="26041" b="12471"/>
          <a:stretch>
            <a:fillRect/>
          </a:stretch>
        </p:blipFill>
        <p:spPr bwMode="auto">
          <a:xfrm>
            <a:off x="5670352" y="3944888"/>
            <a:ext cx="1143024" cy="2209739"/>
          </a:xfrm>
          <a:prstGeom prst="rect">
            <a:avLst/>
          </a:prstGeom>
          <a:noFill/>
          <a:ln w="9525">
            <a:noFill/>
            <a:miter lim="800000"/>
            <a:headEnd/>
            <a:tailEnd/>
          </a:ln>
          <a:effectLst/>
        </p:spPr>
      </p:pic>
      <p:pic>
        <p:nvPicPr>
          <p:cNvPr id="16390" name="Picture 6"/>
          <p:cNvPicPr>
            <a:picLocks noChangeAspect="1" noChangeArrowheads="1"/>
          </p:cNvPicPr>
          <p:nvPr/>
        </p:nvPicPr>
        <p:blipFill>
          <a:blip r:embed="rId6" cstate="print">
            <a:clrChange>
              <a:clrFrom>
                <a:srgbClr val="FFFFFF"/>
              </a:clrFrom>
              <a:clrTo>
                <a:srgbClr val="FFFFFF">
                  <a:alpha val="0"/>
                </a:srgbClr>
              </a:clrTo>
            </a:clrChange>
          </a:blip>
          <a:srcRect l="46354" t="19965" r="31250" b="4519"/>
          <a:stretch>
            <a:fillRect/>
          </a:stretch>
        </p:blipFill>
        <p:spPr bwMode="auto">
          <a:xfrm>
            <a:off x="5857829" y="7113240"/>
            <a:ext cx="883539" cy="2026450"/>
          </a:xfrm>
          <a:prstGeom prst="rect">
            <a:avLst/>
          </a:prstGeom>
          <a:noFill/>
          <a:ln w="9525">
            <a:noFill/>
            <a:miter lim="800000"/>
            <a:headEnd/>
            <a:tailEnd/>
          </a:ln>
          <a:effectLst/>
        </p:spPr>
      </p:pic>
      <p:pic>
        <p:nvPicPr>
          <p:cNvPr id="16391" name="Picture 7"/>
          <p:cNvPicPr>
            <a:picLocks noChangeAspect="1" noChangeArrowheads="1"/>
          </p:cNvPicPr>
          <p:nvPr/>
        </p:nvPicPr>
        <p:blipFill>
          <a:blip r:embed="rId7" cstate="print">
            <a:clrChange>
              <a:clrFrom>
                <a:srgbClr val="FFFFFF"/>
              </a:clrFrom>
              <a:clrTo>
                <a:srgbClr val="FFFFFF">
                  <a:alpha val="0"/>
                </a:srgbClr>
              </a:clrTo>
            </a:clrChange>
          </a:blip>
          <a:srcRect l="29136" t="18641" r="37921" b="16028"/>
          <a:stretch>
            <a:fillRect/>
          </a:stretch>
        </p:blipFill>
        <p:spPr bwMode="auto">
          <a:xfrm>
            <a:off x="4653136" y="344488"/>
            <a:ext cx="1574296" cy="2940569"/>
          </a:xfrm>
          <a:prstGeom prst="rect">
            <a:avLst/>
          </a:prstGeom>
          <a:noFill/>
          <a:ln w="9525">
            <a:noFill/>
            <a:miter lim="800000"/>
            <a:headEnd/>
            <a:tailEnd/>
          </a:ln>
          <a:effectLst>
            <a:outerShdw blurRad="76200" dir="18900000" sy="23000" kx="-1200000" algn="bl" rotWithShape="0">
              <a:prstClr val="black">
                <a:alpha val="20000"/>
              </a:prstClr>
            </a:outerShdw>
          </a:effectLst>
        </p:spPr>
      </p:pic>
      <p:sp>
        <p:nvSpPr>
          <p:cNvPr id="10" name="Rectangle 9"/>
          <p:cNvSpPr/>
          <p:nvPr/>
        </p:nvSpPr>
        <p:spPr>
          <a:xfrm>
            <a:off x="329997" y="1477839"/>
            <a:ext cx="4179123" cy="666849"/>
          </a:xfrm>
          <a:prstGeom prst="rect">
            <a:avLst/>
          </a:prstGeom>
        </p:spPr>
        <p:txBody>
          <a:bodyPr wrap="square">
            <a:spAutoFit/>
          </a:bodyPr>
          <a:lstStyle/>
          <a:p>
            <a:r>
              <a:rPr lang="en-GB" sz="1200" dirty="0" smtClean="0">
                <a:latin typeface="Comic Sans MS" pitchFamily="66" charset="0"/>
              </a:rPr>
              <a:t>The marker lid opposite was constructed on CAD software. Answer the following questions to explain how it was created.</a:t>
            </a:r>
            <a:endParaRPr lang="en-GB" sz="1200" dirty="0">
              <a:latin typeface="Comic Sans MS" pitchFamily="66" charset="0"/>
            </a:endParaRPr>
          </a:p>
        </p:txBody>
      </p:sp>
      <p:sp>
        <p:nvSpPr>
          <p:cNvPr id="11" name="Rectangle 10"/>
          <p:cNvSpPr/>
          <p:nvPr/>
        </p:nvSpPr>
        <p:spPr>
          <a:xfrm>
            <a:off x="116632" y="2830497"/>
            <a:ext cx="2464611" cy="6370975"/>
          </a:xfrm>
          <a:prstGeom prst="rect">
            <a:avLst/>
          </a:prstGeom>
        </p:spPr>
        <p:txBody>
          <a:bodyPr wrap="square">
            <a:spAutoFit/>
          </a:bodyPr>
          <a:lstStyle/>
          <a:p>
            <a:pPr marL="273050" indent="-273050">
              <a:buAutoNum type="arabicPeriod"/>
            </a:pPr>
            <a:r>
              <a:rPr lang="en-GB" sz="1200" dirty="0" smtClean="0">
                <a:latin typeface="Comic Sans MS" pitchFamily="66" charset="0"/>
              </a:rPr>
              <a:t>After the initial sketch of a circle was created, state which tool was used to transform it in to the  3D object shown on the right:</a:t>
            </a:r>
          </a:p>
          <a:p>
            <a:pPr marL="273050" indent="-273050"/>
            <a:endParaRPr lang="en-GB" sz="1200" dirty="0" smtClean="0">
              <a:latin typeface="Comic Sans MS" pitchFamily="66" charset="0"/>
            </a:endParaRPr>
          </a:p>
          <a:p>
            <a:pPr marL="273050" indent="-273050"/>
            <a:r>
              <a:rPr lang="en-GB" sz="1200" dirty="0" smtClean="0">
                <a:latin typeface="Comic Sans MS" pitchFamily="66" charset="0"/>
              </a:rPr>
              <a:t>	Tool:  </a:t>
            </a:r>
          </a:p>
          <a:p>
            <a:pPr marL="273050" indent="-273050"/>
            <a:r>
              <a:rPr lang="en-GB" sz="1200" dirty="0" smtClean="0">
                <a:latin typeface="Comic Sans MS" pitchFamily="66" charset="0"/>
              </a:rPr>
              <a:t>	</a:t>
            </a:r>
          </a:p>
          <a:p>
            <a:pPr marL="273050" indent="-273050"/>
            <a:r>
              <a:rPr lang="en-GB" sz="1200" dirty="0" smtClean="0">
                <a:latin typeface="Comic Sans MS" pitchFamily="66" charset="0"/>
              </a:rPr>
              <a:t>	…………………………………………………</a:t>
            </a:r>
          </a:p>
          <a:p>
            <a:pPr marL="273050" indent="-273050"/>
            <a:endParaRPr lang="en-GB" sz="1200" dirty="0" smtClean="0">
              <a:latin typeface="Comic Sans MS" pitchFamily="66" charset="0"/>
            </a:endParaRPr>
          </a:p>
          <a:p>
            <a:pPr marL="273050" indent="-273050"/>
            <a:endParaRPr lang="en-GB" sz="1200" dirty="0" smtClean="0">
              <a:latin typeface="Comic Sans MS" pitchFamily="66" charset="0"/>
            </a:endParaRPr>
          </a:p>
          <a:p>
            <a:pPr marL="273050" indent="-273050">
              <a:buAutoNum type="arabicPeriod" startAt="2"/>
            </a:pPr>
            <a:r>
              <a:rPr lang="en-GB" sz="1200" dirty="0" smtClean="0">
                <a:latin typeface="Comic Sans MS" pitchFamily="66" charset="0"/>
              </a:rPr>
              <a:t>Next, the top edge of the cylinder was rounded to make it look more realistic, as shown on the right. What tool was used for this process:</a:t>
            </a:r>
          </a:p>
          <a:p>
            <a:pPr marL="273050" indent="-273050">
              <a:buAutoNum type="arabicPeriod" startAt="2"/>
            </a:pPr>
            <a:endParaRPr lang="en-GB" sz="1200" dirty="0" smtClean="0">
              <a:latin typeface="Comic Sans MS" pitchFamily="66" charset="0"/>
            </a:endParaRPr>
          </a:p>
          <a:p>
            <a:pPr marL="273050" indent="-273050"/>
            <a:r>
              <a:rPr lang="en-GB" sz="1200" dirty="0" smtClean="0">
                <a:latin typeface="Comic Sans MS" pitchFamily="66" charset="0"/>
              </a:rPr>
              <a:t>	Tool: </a:t>
            </a:r>
          </a:p>
          <a:p>
            <a:pPr marL="273050" indent="-273050"/>
            <a:endParaRPr lang="en-GB" sz="1200" dirty="0" smtClean="0">
              <a:latin typeface="Comic Sans MS" pitchFamily="66" charset="0"/>
            </a:endParaRPr>
          </a:p>
          <a:p>
            <a:pPr marL="273050" indent="-273050"/>
            <a:r>
              <a:rPr lang="en-GB" sz="1200" dirty="0" smtClean="0">
                <a:latin typeface="Comic Sans MS" pitchFamily="66" charset="0"/>
              </a:rPr>
              <a:t>	…………………………………………………</a:t>
            </a:r>
          </a:p>
          <a:p>
            <a:pPr marL="273050" indent="-273050"/>
            <a:endParaRPr lang="en-GB" sz="1200" dirty="0" smtClean="0">
              <a:latin typeface="Comic Sans MS" pitchFamily="66" charset="0"/>
            </a:endParaRPr>
          </a:p>
          <a:p>
            <a:pPr marL="273050" indent="-273050"/>
            <a:endParaRPr lang="en-GB" sz="1200" dirty="0" smtClean="0">
              <a:latin typeface="Comic Sans MS" pitchFamily="66" charset="0"/>
            </a:endParaRPr>
          </a:p>
          <a:p>
            <a:pPr marL="273050" indent="-273050">
              <a:buAutoNum type="arabicPeriod" startAt="3"/>
            </a:pPr>
            <a:r>
              <a:rPr lang="en-GB" sz="1200" dirty="0" smtClean="0">
                <a:latin typeface="Comic Sans MS" pitchFamily="66" charset="0"/>
              </a:rPr>
              <a:t>The cylinder was rotated upside down and hollowed out (as shown opposite) to allow space for the main body of the pen to fit inside. What tool was used for this process:</a:t>
            </a:r>
          </a:p>
          <a:p>
            <a:pPr marL="273050" indent="-273050">
              <a:buAutoNum type="arabicPeriod" startAt="3"/>
            </a:pPr>
            <a:endParaRPr lang="en-GB" sz="1200" dirty="0" smtClean="0">
              <a:latin typeface="Comic Sans MS" pitchFamily="66" charset="0"/>
            </a:endParaRPr>
          </a:p>
          <a:p>
            <a:pPr marL="273050" indent="-273050"/>
            <a:r>
              <a:rPr lang="en-GB" sz="1200" dirty="0" smtClean="0">
                <a:latin typeface="Comic Sans MS" pitchFamily="66" charset="0"/>
              </a:rPr>
              <a:t>	Tool: </a:t>
            </a:r>
          </a:p>
          <a:p>
            <a:pPr marL="273050" indent="-273050"/>
            <a:endParaRPr lang="en-GB" sz="1200" dirty="0" smtClean="0">
              <a:latin typeface="Comic Sans MS" pitchFamily="66" charset="0"/>
            </a:endParaRPr>
          </a:p>
          <a:p>
            <a:pPr marL="273050" indent="-273050"/>
            <a:r>
              <a:rPr lang="en-GB" sz="1200" dirty="0" smtClean="0">
                <a:latin typeface="Comic Sans MS" pitchFamily="66" charset="0"/>
              </a:rPr>
              <a:t>	…………………………………………………</a:t>
            </a:r>
          </a:p>
        </p:txBody>
      </p:sp>
      <p:sp>
        <p:nvSpPr>
          <p:cNvPr id="12" name="Rectangle 11"/>
          <p:cNvSpPr/>
          <p:nvPr/>
        </p:nvSpPr>
        <p:spPr>
          <a:xfrm>
            <a:off x="3482580" y="4082509"/>
            <a:ext cx="2250297" cy="4955396"/>
          </a:xfrm>
          <a:prstGeom prst="rect">
            <a:avLst/>
          </a:prstGeom>
        </p:spPr>
        <p:txBody>
          <a:bodyPr wrap="square">
            <a:spAutoFit/>
          </a:bodyPr>
          <a:lstStyle/>
          <a:p>
            <a:pPr marL="273050" indent="-273050">
              <a:buAutoNum type="arabicPeriod" startAt="4"/>
            </a:pPr>
            <a:r>
              <a:rPr lang="en-GB" sz="1200" dirty="0" smtClean="0">
                <a:latin typeface="Comic Sans MS" pitchFamily="66" charset="0"/>
              </a:rPr>
              <a:t>To attach on the clip, we had to create a flat area for us to sketch on, this is shown in the diagram opposite. What is the name of this  feature:</a:t>
            </a:r>
          </a:p>
          <a:p>
            <a:pPr marL="273050" indent="-273050">
              <a:buAutoNum type="arabicPeriod" startAt="4"/>
            </a:pPr>
            <a:endParaRPr lang="en-GB" sz="1200" dirty="0" smtClean="0">
              <a:latin typeface="Comic Sans MS" pitchFamily="66" charset="0"/>
            </a:endParaRPr>
          </a:p>
          <a:p>
            <a:pPr marL="273050" indent="-273050"/>
            <a:r>
              <a:rPr lang="en-GB" sz="1200" dirty="0" smtClean="0">
                <a:latin typeface="Comic Sans MS" pitchFamily="66" charset="0"/>
              </a:rPr>
              <a:t>	Feature: ……………………………………….</a:t>
            </a:r>
          </a:p>
          <a:p>
            <a:pPr marL="273050" indent="-273050"/>
            <a:endParaRPr lang="en-GB" sz="1200" dirty="0" smtClean="0">
              <a:latin typeface="Comic Sans MS" pitchFamily="66" charset="0"/>
            </a:endParaRPr>
          </a:p>
          <a:p>
            <a:pPr marL="273050" indent="-273050"/>
            <a:endParaRPr lang="en-GB" sz="1200" dirty="0" smtClean="0">
              <a:latin typeface="Comic Sans MS" pitchFamily="66" charset="0"/>
            </a:endParaRPr>
          </a:p>
          <a:p>
            <a:pPr marL="273050" indent="-273050"/>
            <a:endParaRPr lang="en-GB" sz="1200" dirty="0" smtClean="0">
              <a:latin typeface="Comic Sans MS" pitchFamily="66" charset="0"/>
            </a:endParaRPr>
          </a:p>
          <a:p>
            <a:pPr marL="273050" indent="-273050"/>
            <a:r>
              <a:rPr lang="en-GB" sz="1200" dirty="0" smtClean="0">
                <a:latin typeface="Comic Sans MS" pitchFamily="66" charset="0"/>
              </a:rPr>
              <a:t>5.	Using the space below, describe how the clip was created and modified:</a:t>
            </a:r>
          </a:p>
          <a:p>
            <a:pPr marL="273050" indent="-273050">
              <a:lnSpc>
                <a:spcPct val="150000"/>
              </a:lnSpc>
            </a:pPr>
            <a:r>
              <a:rPr lang="en-GB" sz="1200" dirty="0" smtClean="0">
                <a:latin typeface="Comic Sans MS" pitchFamily="66" charset="0"/>
              </a:rPr>
              <a:t>	……………………………………………………………………………………………………………………………………………………………………………………………………………………………………………………………………………………………………………………………</a:t>
            </a:r>
          </a:p>
        </p:txBody>
      </p:sp>
      <p:cxnSp>
        <p:nvCxnSpPr>
          <p:cNvPr id="15" name="Straight Arrow Connector 14"/>
          <p:cNvCxnSpPr/>
          <p:nvPr/>
        </p:nvCxnSpPr>
        <p:spPr>
          <a:xfrm>
            <a:off x="4286257" y="4953000"/>
            <a:ext cx="1660934" cy="229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29675" t="11410" r="29371" b="5503"/>
          <a:stretch>
            <a:fillRect/>
          </a:stretch>
        </p:blipFill>
        <p:spPr bwMode="auto">
          <a:xfrm>
            <a:off x="0" y="1784648"/>
            <a:ext cx="6691720" cy="7632848"/>
          </a:xfrm>
          <a:prstGeom prst="rect">
            <a:avLst/>
          </a:prstGeom>
          <a:noFill/>
          <a:ln w="9525">
            <a:noFill/>
            <a:miter lim="800000"/>
            <a:headEnd/>
            <a:tailEnd/>
          </a:ln>
        </p:spPr>
      </p:pic>
      <p:sp>
        <p:nvSpPr>
          <p:cNvPr id="3" name="TextBox 2"/>
          <p:cNvSpPr txBox="1"/>
          <p:nvPr/>
        </p:nvSpPr>
        <p:spPr>
          <a:xfrm>
            <a:off x="144016" y="344488"/>
            <a:ext cx="6597352" cy="923330"/>
          </a:xfrm>
          <a:prstGeom prst="rect">
            <a:avLst/>
          </a:prstGeom>
          <a:noFill/>
        </p:spPr>
        <p:txBody>
          <a:bodyPr wrap="square" rtlCol="0">
            <a:spAutoFit/>
          </a:bodyPr>
          <a:lstStyle/>
          <a:p>
            <a:r>
              <a:rPr lang="en-GB" dirty="0" smtClean="0"/>
              <a:t>As a training exercise, staff at an engineering firm had to draw a simple calculator using basic CAD commands.  </a:t>
            </a:r>
          </a:p>
          <a:p>
            <a:r>
              <a:rPr lang="en-GB" dirty="0" smtClean="0"/>
              <a:t>Identify the simple CAD command used to produce each stage</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26908" t="11597" r="25592" b="6111"/>
          <a:stretch>
            <a:fillRect/>
          </a:stretch>
        </p:blipFill>
        <p:spPr bwMode="auto">
          <a:xfrm>
            <a:off x="1" y="416495"/>
            <a:ext cx="6840258" cy="6662589"/>
          </a:xfrm>
          <a:prstGeom prst="rect">
            <a:avLst/>
          </a:prstGeom>
          <a:noFill/>
          <a:ln w="9525">
            <a:noFill/>
            <a:miter lim="800000"/>
            <a:headEnd/>
            <a:tailEnd/>
          </a:ln>
        </p:spPr>
      </p:pic>
      <p:grpSp>
        <p:nvGrpSpPr>
          <p:cNvPr id="3" name="Group 67"/>
          <p:cNvGrpSpPr/>
          <p:nvPr/>
        </p:nvGrpSpPr>
        <p:grpSpPr>
          <a:xfrm>
            <a:off x="803280" y="7545288"/>
            <a:ext cx="3201784" cy="1296144"/>
            <a:chOff x="6400800" y="7752928"/>
            <a:chExt cx="5976664" cy="648072"/>
          </a:xfrm>
        </p:grpSpPr>
        <p:cxnSp>
          <p:nvCxnSpPr>
            <p:cNvPr id="4" name="Straight Connector 3"/>
            <p:cNvCxnSpPr/>
            <p:nvPr/>
          </p:nvCxnSpPr>
          <p:spPr>
            <a:xfrm flipH="1">
              <a:off x="6400800" y="7752928"/>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6400800" y="7968952"/>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400800" y="8184976"/>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400800" y="8401000"/>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29993" t="13791" r="28059" b="6110"/>
          <a:stretch>
            <a:fillRect/>
          </a:stretch>
        </p:blipFill>
        <p:spPr bwMode="auto">
          <a:xfrm>
            <a:off x="0" y="416496"/>
            <a:ext cx="6908822" cy="741682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l="30870" t="52194" r="29033" b="30250"/>
          <a:stretch>
            <a:fillRect/>
          </a:stretch>
        </p:blipFill>
        <p:spPr bwMode="auto">
          <a:xfrm>
            <a:off x="0" y="7833320"/>
            <a:ext cx="7020780" cy="172819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9629" t="27703" r="34216" b="8090"/>
          <a:stretch/>
        </p:blipFill>
        <p:spPr>
          <a:xfrm>
            <a:off x="4934708" y="191330"/>
            <a:ext cx="1806660" cy="1947735"/>
          </a:xfrm>
          <a:prstGeom prst="rect">
            <a:avLst/>
          </a:prstGeom>
        </p:spPr>
      </p:pic>
      <p:sp>
        <p:nvSpPr>
          <p:cNvPr id="3" name="TextBox 2"/>
          <p:cNvSpPr txBox="1"/>
          <p:nvPr/>
        </p:nvSpPr>
        <p:spPr>
          <a:xfrm>
            <a:off x="188640" y="1856656"/>
            <a:ext cx="5544616" cy="923330"/>
          </a:xfrm>
          <a:prstGeom prst="rect">
            <a:avLst/>
          </a:prstGeom>
          <a:noFill/>
        </p:spPr>
        <p:txBody>
          <a:bodyPr wrap="square" rtlCol="0">
            <a:spAutoFit/>
          </a:bodyPr>
          <a:lstStyle/>
          <a:p>
            <a:pPr algn="just"/>
            <a:r>
              <a:rPr lang="en-GB" sz="1800" b="1" dirty="0" smtClean="0">
                <a:solidFill>
                  <a:srgbClr val="969696"/>
                </a:solidFill>
                <a:latin typeface="Segoe Print" pitchFamily="2" charset="0"/>
              </a:rPr>
              <a:t>Show how much you know about the CAD modelling process by writing a set of instructions to go with the five images here.</a:t>
            </a:r>
          </a:p>
        </p:txBody>
      </p:sp>
      <p:pic>
        <p:nvPicPr>
          <p:cNvPr id="53" name="Picture 5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92" t="8674" r="18871"/>
          <a:stretch/>
        </p:blipFill>
        <p:spPr>
          <a:xfrm>
            <a:off x="410247" y="8133924"/>
            <a:ext cx="1405675" cy="1643612"/>
          </a:xfrm>
          <a:prstGeom prst="rect">
            <a:avLst/>
          </a:prstGeom>
        </p:spPr>
      </p:pic>
      <p:grpSp>
        <p:nvGrpSpPr>
          <p:cNvPr id="4" name="Group 56"/>
          <p:cNvGrpSpPr/>
          <p:nvPr/>
        </p:nvGrpSpPr>
        <p:grpSpPr>
          <a:xfrm>
            <a:off x="2924944" y="8820858"/>
            <a:ext cx="3201784" cy="668646"/>
            <a:chOff x="6400800" y="7752928"/>
            <a:chExt cx="5976664" cy="648072"/>
          </a:xfrm>
        </p:grpSpPr>
        <p:cxnSp>
          <p:nvCxnSpPr>
            <p:cNvPr id="55" name="Straight Connector 54"/>
            <p:cNvCxnSpPr/>
            <p:nvPr/>
          </p:nvCxnSpPr>
          <p:spPr>
            <a:xfrm flipH="1">
              <a:off x="6400800" y="7752928"/>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400800" y="7968952"/>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6400800" y="8184976"/>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6400800" y="8401000"/>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8" name="Picture 4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7425" y="6885256"/>
            <a:ext cx="1780774" cy="1441772"/>
          </a:xfrm>
          <a:prstGeom prst="rect">
            <a:avLst/>
          </a:prstGeom>
        </p:spPr>
      </p:pic>
      <p:grpSp>
        <p:nvGrpSpPr>
          <p:cNvPr id="5" name="Group 62"/>
          <p:cNvGrpSpPr/>
          <p:nvPr/>
        </p:nvGrpSpPr>
        <p:grpSpPr>
          <a:xfrm>
            <a:off x="2924944" y="7475850"/>
            <a:ext cx="3201784" cy="668646"/>
            <a:chOff x="6400800" y="7752928"/>
            <a:chExt cx="5976664" cy="648072"/>
          </a:xfrm>
        </p:grpSpPr>
        <p:cxnSp>
          <p:nvCxnSpPr>
            <p:cNvPr id="64" name="Straight Connector 63"/>
            <p:cNvCxnSpPr/>
            <p:nvPr/>
          </p:nvCxnSpPr>
          <p:spPr>
            <a:xfrm flipH="1">
              <a:off x="6400800" y="7752928"/>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400800" y="7968952"/>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6400800" y="8184976"/>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6400800" y="8401000"/>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7" name="Picture 4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9499" y="5500810"/>
            <a:ext cx="1797877" cy="1455619"/>
          </a:xfrm>
          <a:prstGeom prst="rect">
            <a:avLst/>
          </a:prstGeom>
        </p:spPr>
      </p:pic>
      <p:grpSp>
        <p:nvGrpSpPr>
          <p:cNvPr id="6" name="Group 67"/>
          <p:cNvGrpSpPr/>
          <p:nvPr/>
        </p:nvGrpSpPr>
        <p:grpSpPr>
          <a:xfrm>
            <a:off x="2924944" y="6130844"/>
            <a:ext cx="3201784" cy="668646"/>
            <a:chOff x="6400800" y="7752928"/>
            <a:chExt cx="5976664" cy="648072"/>
          </a:xfrm>
        </p:grpSpPr>
        <p:cxnSp>
          <p:nvCxnSpPr>
            <p:cNvPr id="69" name="Straight Connector 68"/>
            <p:cNvCxnSpPr/>
            <p:nvPr/>
          </p:nvCxnSpPr>
          <p:spPr>
            <a:xfrm flipH="1">
              <a:off x="6400800" y="7752928"/>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400800" y="7968952"/>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6400800" y="8184976"/>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400800" y="8401000"/>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6" name="Picture 4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624" y="4095496"/>
            <a:ext cx="1997370" cy="1617136"/>
          </a:xfrm>
          <a:prstGeom prst="rect">
            <a:avLst/>
          </a:prstGeom>
        </p:spPr>
      </p:pic>
      <p:grpSp>
        <p:nvGrpSpPr>
          <p:cNvPr id="7" name="Group 72"/>
          <p:cNvGrpSpPr/>
          <p:nvPr/>
        </p:nvGrpSpPr>
        <p:grpSpPr>
          <a:xfrm>
            <a:off x="2924944" y="4785838"/>
            <a:ext cx="3201784" cy="668646"/>
            <a:chOff x="6400800" y="7752928"/>
            <a:chExt cx="5976664" cy="648072"/>
          </a:xfrm>
        </p:grpSpPr>
        <p:cxnSp>
          <p:nvCxnSpPr>
            <p:cNvPr id="74" name="Straight Connector 73"/>
            <p:cNvCxnSpPr/>
            <p:nvPr/>
          </p:nvCxnSpPr>
          <p:spPr>
            <a:xfrm flipH="1">
              <a:off x="6400800" y="7752928"/>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6400800" y="7968952"/>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6400800" y="8184976"/>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6400800" y="8401000"/>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5" name="Picture 4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155" y="2807219"/>
            <a:ext cx="1968724" cy="1593942"/>
          </a:xfrm>
          <a:prstGeom prst="rect">
            <a:avLst/>
          </a:prstGeom>
        </p:spPr>
      </p:pic>
      <p:grpSp>
        <p:nvGrpSpPr>
          <p:cNvPr id="8" name="Group 77"/>
          <p:cNvGrpSpPr/>
          <p:nvPr/>
        </p:nvGrpSpPr>
        <p:grpSpPr>
          <a:xfrm>
            <a:off x="2924944" y="3440832"/>
            <a:ext cx="3201784" cy="668646"/>
            <a:chOff x="6400800" y="7752928"/>
            <a:chExt cx="5976664" cy="648072"/>
          </a:xfrm>
        </p:grpSpPr>
        <p:cxnSp>
          <p:nvCxnSpPr>
            <p:cNvPr id="79" name="Straight Connector 78"/>
            <p:cNvCxnSpPr/>
            <p:nvPr/>
          </p:nvCxnSpPr>
          <p:spPr>
            <a:xfrm flipH="1">
              <a:off x="6400800" y="7752928"/>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6400800" y="7968952"/>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6400800" y="8184976"/>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6400800" y="8401000"/>
              <a:ext cx="59766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88640" y="1312530"/>
            <a:ext cx="6172114" cy="400110"/>
          </a:xfrm>
          <a:prstGeom prst="rect">
            <a:avLst/>
          </a:prstGeom>
          <a:noFill/>
        </p:spPr>
        <p:txBody>
          <a:bodyPr wrap="square" rtlCol="0">
            <a:spAutoFit/>
          </a:bodyPr>
          <a:lstStyle/>
          <a:p>
            <a:pPr algn="just"/>
            <a:r>
              <a:rPr lang="en-GB" sz="2000" b="1" dirty="0" smtClean="0">
                <a:latin typeface="Segoe Print" pitchFamily="2" charset="0"/>
              </a:rPr>
              <a:t>Here’s a standard, 2x4 Lego</a:t>
            </a:r>
            <a:r>
              <a:rPr lang="en-GB" sz="2000" b="1" baseline="30000" dirty="0" smtClean="0">
                <a:latin typeface="Segoe Print" pitchFamily="2" charset="0"/>
              </a:rPr>
              <a:t>©</a:t>
            </a:r>
            <a:r>
              <a:rPr lang="en-GB" sz="2000" b="1" dirty="0" smtClean="0">
                <a:latin typeface="Segoe Print" pitchFamily="2" charset="0"/>
              </a:rPr>
              <a:t> brick </a:t>
            </a:r>
            <a:endParaRPr lang="en-GB" sz="2000" b="1" dirty="0">
              <a:latin typeface="Segoe Print" pitchFamily="2" charset="0"/>
            </a:endParaRPr>
          </a:p>
        </p:txBody>
      </p:sp>
      <p:sp>
        <p:nvSpPr>
          <p:cNvPr id="43" name="TextBox 42"/>
          <p:cNvSpPr txBox="1"/>
          <p:nvPr/>
        </p:nvSpPr>
        <p:spPr>
          <a:xfrm>
            <a:off x="2636912" y="3152800"/>
            <a:ext cx="1296144" cy="369332"/>
          </a:xfrm>
          <a:prstGeom prst="rect">
            <a:avLst/>
          </a:prstGeom>
          <a:noFill/>
        </p:spPr>
        <p:txBody>
          <a:bodyPr wrap="square" rtlCol="0">
            <a:spAutoFit/>
          </a:bodyPr>
          <a:lstStyle/>
          <a:p>
            <a:r>
              <a:rPr lang="en-GB" dirty="0" smtClean="0"/>
              <a:t>1.</a:t>
            </a:r>
            <a:endParaRPr lang="en-GB" dirty="0"/>
          </a:p>
        </p:txBody>
      </p:sp>
      <p:sp>
        <p:nvSpPr>
          <p:cNvPr id="49" name="TextBox 48"/>
          <p:cNvSpPr txBox="1"/>
          <p:nvPr/>
        </p:nvSpPr>
        <p:spPr>
          <a:xfrm>
            <a:off x="2636912" y="8544108"/>
            <a:ext cx="1296144" cy="369332"/>
          </a:xfrm>
          <a:prstGeom prst="rect">
            <a:avLst/>
          </a:prstGeom>
          <a:noFill/>
        </p:spPr>
        <p:txBody>
          <a:bodyPr wrap="square" rtlCol="0">
            <a:spAutoFit/>
          </a:bodyPr>
          <a:lstStyle/>
          <a:p>
            <a:r>
              <a:rPr lang="en-GB" dirty="0" smtClean="0"/>
              <a:t>5.</a:t>
            </a:r>
            <a:endParaRPr lang="en-GB" dirty="0"/>
          </a:p>
        </p:txBody>
      </p:sp>
      <p:sp>
        <p:nvSpPr>
          <p:cNvPr id="50" name="TextBox 49"/>
          <p:cNvSpPr txBox="1"/>
          <p:nvPr/>
        </p:nvSpPr>
        <p:spPr>
          <a:xfrm>
            <a:off x="2636912" y="7257256"/>
            <a:ext cx="1296144" cy="369332"/>
          </a:xfrm>
          <a:prstGeom prst="rect">
            <a:avLst/>
          </a:prstGeom>
          <a:noFill/>
        </p:spPr>
        <p:txBody>
          <a:bodyPr wrap="square" rtlCol="0">
            <a:spAutoFit/>
          </a:bodyPr>
          <a:lstStyle/>
          <a:p>
            <a:r>
              <a:rPr lang="en-GB" dirty="0" smtClean="0"/>
              <a:t>4.</a:t>
            </a:r>
            <a:endParaRPr lang="en-GB" dirty="0"/>
          </a:p>
        </p:txBody>
      </p:sp>
      <p:sp>
        <p:nvSpPr>
          <p:cNvPr id="51" name="TextBox 50"/>
          <p:cNvSpPr txBox="1"/>
          <p:nvPr/>
        </p:nvSpPr>
        <p:spPr>
          <a:xfrm>
            <a:off x="2636912" y="5879812"/>
            <a:ext cx="1296144" cy="369332"/>
          </a:xfrm>
          <a:prstGeom prst="rect">
            <a:avLst/>
          </a:prstGeom>
          <a:noFill/>
        </p:spPr>
        <p:txBody>
          <a:bodyPr wrap="square" rtlCol="0">
            <a:spAutoFit/>
          </a:bodyPr>
          <a:lstStyle/>
          <a:p>
            <a:r>
              <a:rPr lang="en-GB" dirty="0" smtClean="0"/>
              <a:t>3.</a:t>
            </a:r>
            <a:endParaRPr lang="en-GB" dirty="0"/>
          </a:p>
        </p:txBody>
      </p:sp>
      <p:sp>
        <p:nvSpPr>
          <p:cNvPr id="54" name="TextBox 53"/>
          <p:cNvSpPr txBox="1"/>
          <p:nvPr/>
        </p:nvSpPr>
        <p:spPr>
          <a:xfrm>
            <a:off x="2636912" y="4511660"/>
            <a:ext cx="1296144" cy="369332"/>
          </a:xfrm>
          <a:prstGeom prst="rect">
            <a:avLst/>
          </a:prstGeom>
          <a:noFill/>
        </p:spPr>
        <p:txBody>
          <a:bodyPr wrap="square" rtlCol="0">
            <a:spAutoFit/>
          </a:bodyPr>
          <a:lstStyle/>
          <a:p>
            <a:r>
              <a:rPr lang="en-GB" dirty="0" smtClean="0"/>
              <a:t>2.</a:t>
            </a:r>
            <a:endParaRPr lang="en-GB" dirty="0"/>
          </a:p>
        </p:txBody>
      </p:sp>
      <p:sp>
        <p:nvSpPr>
          <p:cNvPr id="56" name="TextBox 55"/>
          <p:cNvSpPr txBox="1"/>
          <p:nvPr/>
        </p:nvSpPr>
        <p:spPr>
          <a:xfrm>
            <a:off x="267869" y="200472"/>
            <a:ext cx="5786478" cy="707886"/>
          </a:xfrm>
          <a:prstGeom prst="rect">
            <a:avLst/>
          </a:prstGeom>
          <a:noFill/>
        </p:spPr>
        <p:txBody>
          <a:bodyPr wrap="square" rtlCol="0">
            <a:spAutoFit/>
          </a:bodyPr>
          <a:lstStyle/>
          <a:p>
            <a:r>
              <a:rPr lang="en-GB" sz="4000" dirty="0" smtClean="0">
                <a:latin typeface="Impact" pitchFamily="34" charset="0"/>
              </a:rPr>
              <a:t>Exercise 2</a:t>
            </a:r>
            <a:endParaRPr lang="en-GB" sz="4000" dirty="0">
              <a:latin typeface="Impact" pitchFamily="34" charset="0"/>
            </a:endParaRPr>
          </a:p>
        </p:txBody>
      </p:sp>
    </p:spTree>
    <p:extLst>
      <p:ext uri="{BB962C8B-B14F-4D97-AF65-F5344CB8AC3E}">
        <p14:creationId xmlns:p14="http://schemas.microsoft.com/office/powerpoint/2010/main" val="1541921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27461" t="14563" r="26051" b="77623"/>
          <a:stretch>
            <a:fillRect/>
          </a:stretch>
        </p:blipFill>
        <p:spPr bwMode="auto">
          <a:xfrm>
            <a:off x="-1" y="344488"/>
            <a:ext cx="6858001" cy="648072"/>
          </a:xfrm>
          <a:prstGeom prst="rect">
            <a:avLst/>
          </a:prstGeom>
          <a:noFill/>
          <a:ln w="9525">
            <a:noFill/>
            <a:miter lim="800000"/>
            <a:headEnd/>
            <a:tailEnd/>
          </a:ln>
        </p:spPr>
      </p:pic>
      <p:pic>
        <p:nvPicPr>
          <p:cNvPr id="4" name="Picture 3"/>
          <p:cNvPicPr>
            <a:picLocks noChangeAspect="1" noChangeArrowheads="1"/>
          </p:cNvPicPr>
          <p:nvPr/>
        </p:nvPicPr>
        <p:blipFill>
          <a:blip r:embed="rId2" cstate="print"/>
          <a:srcRect l="32645" t="23245" r="29770" b="18500"/>
          <a:stretch>
            <a:fillRect/>
          </a:stretch>
        </p:blipFill>
        <p:spPr bwMode="auto">
          <a:xfrm>
            <a:off x="29145" y="1856656"/>
            <a:ext cx="6610709" cy="576064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8568" t="12594" r="25497" b="10626"/>
          <a:stretch>
            <a:fillRect/>
          </a:stretch>
        </p:blipFill>
        <p:spPr bwMode="auto">
          <a:xfrm>
            <a:off x="0" y="128464"/>
            <a:ext cx="6858000" cy="644486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9121" t="13579" r="25497" b="31297"/>
          <a:stretch>
            <a:fillRect/>
          </a:stretch>
        </p:blipFill>
        <p:spPr bwMode="auto">
          <a:xfrm>
            <a:off x="-1" y="488504"/>
            <a:ext cx="6853619" cy="468052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cstate="print"/>
          <a:srcRect l="40131" t="19321" r="16313" b="20888"/>
          <a:stretch>
            <a:fillRect/>
          </a:stretch>
        </p:blipFill>
        <p:spPr bwMode="auto">
          <a:xfrm>
            <a:off x="1126831" y="1568624"/>
            <a:ext cx="3238273" cy="2773118"/>
          </a:xfrm>
          <a:prstGeom prst="rect">
            <a:avLst/>
          </a:prstGeom>
          <a:noFill/>
        </p:spPr>
      </p:pic>
      <p:pic>
        <p:nvPicPr>
          <p:cNvPr id="2049" name="Picture 24"/>
          <p:cNvPicPr>
            <a:picLocks noChangeAspect="1" noChangeArrowheads="1"/>
          </p:cNvPicPr>
          <p:nvPr/>
        </p:nvPicPr>
        <p:blipFill>
          <a:blip r:embed="rId3" cstate="print"/>
          <a:srcRect l="22726" t="15738" r="35594" b="23279"/>
          <a:stretch>
            <a:fillRect/>
          </a:stretch>
        </p:blipFill>
        <p:spPr bwMode="auto">
          <a:xfrm>
            <a:off x="908720" y="5097016"/>
            <a:ext cx="4534011" cy="3744416"/>
          </a:xfrm>
          <a:prstGeom prst="rect">
            <a:avLst/>
          </a:prstGeom>
          <a:noFill/>
        </p:spPr>
      </p:pic>
      <p:sp>
        <p:nvSpPr>
          <p:cNvPr id="2059" name="Text Box 21"/>
          <p:cNvSpPr txBox="1">
            <a:spLocks noChangeArrowheads="1"/>
          </p:cNvSpPr>
          <p:nvPr/>
        </p:nvSpPr>
        <p:spPr bwMode="auto">
          <a:xfrm>
            <a:off x="5589240" y="3800872"/>
            <a:ext cx="273050" cy="3079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AutoShape 23"/>
          <p:cNvSpPr>
            <a:spLocks noChangeShapeType="1"/>
          </p:cNvSpPr>
          <p:nvPr/>
        </p:nvSpPr>
        <p:spPr bwMode="auto">
          <a:xfrm rot="10800000">
            <a:off x="4221088" y="3944888"/>
            <a:ext cx="139700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2057" name="Text Box 147"/>
          <p:cNvSpPr txBox="1">
            <a:spLocks noChangeArrowheads="1"/>
          </p:cNvSpPr>
          <p:nvPr/>
        </p:nvSpPr>
        <p:spPr bwMode="auto">
          <a:xfrm>
            <a:off x="2996952" y="9104188"/>
            <a:ext cx="647700" cy="241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Sketch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260648" y="459467"/>
            <a:ext cx="653704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The top of a board marker, the sketch from which it was created and the steps used in its creation are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shown below.  It was created using 3D modelling software. </a:t>
            </a:r>
            <a:endParaRPr kumimoji="0" lang="en-GB" sz="1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mj-lt"/>
              <a:cs typeface="Arial" pitchFamily="34" charset="0"/>
            </a:endParaRPr>
          </a:p>
        </p:txBody>
      </p:sp>
      <p:sp>
        <p:nvSpPr>
          <p:cNvPr id="2073" name="Rectangle 25"/>
          <p:cNvSpPr>
            <a:spLocks noChangeArrowheads="1"/>
          </p:cNvSpPr>
          <p:nvPr/>
        </p:nvSpPr>
        <p:spPr bwMode="auto">
          <a:xfrm>
            <a:off x="243408" y="406569"/>
            <a:ext cx="5734455"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cs typeface="Arial" pitchFamily="34" charset="0"/>
              </a:rPr>
              <a:t/>
            </a:r>
            <a:br>
              <a:rPr kumimoji="0" lang="en-GB" sz="1200" b="0" i="0" u="none" strike="noStrike" cap="none" normalizeH="0" baseline="0" dirty="0" smtClean="0">
                <a:ln>
                  <a:noFill/>
                </a:ln>
                <a:solidFill>
                  <a:schemeClr val="tx1"/>
                </a:solidFill>
                <a:effectLst/>
                <a:latin typeface="+mj-lt"/>
                <a:cs typeface="Arial" pitchFamily="34" charset="0"/>
              </a:rPr>
            </a:br>
            <a:endParaRPr kumimoji="0" lang="en-GB" sz="1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Refer to these illustrations and sketches when answering the questions on the next page.</a:t>
            </a:r>
            <a:endParaRPr kumimoji="0" lang="en-GB" sz="1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254</Words>
  <Application>Microsoft Office PowerPoint</Application>
  <PresentationFormat>A4 Paper (210x297 mm)</PresentationFormat>
  <Paragraphs>63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Comic Sans MS</vt:lpstr>
      <vt:lpstr>Impact</vt:lpstr>
      <vt:lpstr>Segoe Print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Graham</dc:creator>
  <cp:lastModifiedBy>AuchAcSzumlakowskiJ</cp:lastModifiedBy>
  <cp:revision>5</cp:revision>
  <dcterms:created xsi:type="dcterms:W3CDTF">2015-02-11T16:47:18Z</dcterms:created>
  <dcterms:modified xsi:type="dcterms:W3CDTF">2019-11-14T13:53:46Z</dcterms:modified>
</cp:coreProperties>
</file>