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3"/>
  </p:notesMasterIdLst>
  <p:sldIdLst>
    <p:sldId id="257" r:id="rId2"/>
    <p:sldId id="264" r:id="rId3"/>
    <p:sldId id="265" r:id="rId4"/>
    <p:sldId id="266" r:id="rId5"/>
    <p:sldId id="268" r:id="rId6"/>
    <p:sldId id="267" r:id="rId7"/>
    <p:sldId id="273" r:id="rId8"/>
    <p:sldId id="270" r:id="rId9"/>
    <p:sldId id="261" r:id="rId10"/>
    <p:sldId id="271" r:id="rId11"/>
    <p:sldId id="262" r:id="rId12"/>
  </p:sldIdLst>
  <p:sldSz cx="9144000" cy="6858000" type="screen4x3"/>
  <p:notesSz cx="6669088" cy="97758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8FF"/>
    <a:srgbClr val="CCECFF"/>
    <a:srgbClr val="CCCCFF"/>
    <a:srgbClr val="99CCFF"/>
    <a:srgbClr val="FF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14" autoAdjust="0"/>
  </p:normalViewPr>
  <p:slideViewPr>
    <p:cSldViewPr snapToGrid="0">
      <p:cViewPr>
        <p:scale>
          <a:sx n="90" d="100"/>
          <a:sy n="90" d="100"/>
        </p:scale>
        <p:origin x="594"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579" cy="48863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971" y="1"/>
            <a:ext cx="2889579" cy="488630"/>
          </a:xfrm>
          <a:prstGeom prst="rect">
            <a:avLst/>
          </a:prstGeom>
        </p:spPr>
        <p:txBody>
          <a:bodyPr vert="horz" lIns="91440" tIns="45720" rIns="91440" bIns="45720" rtlCol="0"/>
          <a:lstStyle>
            <a:lvl1pPr algn="r">
              <a:defRPr sz="1200"/>
            </a:lvl1pPr>
          </a:lstStyle>
          <a:p>
            <a:fld id="{1AB0090F-B007-4CD4-9203-3C5DD556F2FA}" type="datetimeFigureOut">
              <a:rPr lang="en-US" smtClean="0"/>
              <a:pPr/>
              <a:t>11/14/2019</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7063" y="4642791"/>
            <a:ext cx="5334963" cy="43992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583"/>
            <a:ext cx="2889579" cy="48863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971" y="9285583"/>
            <a:ext cx="2889579" cy="488630"/>
          </a:xfrm>
          <a:prstGeom prst="rect">
            <a:avLst/>
          </a:prstGeom>
        </p:spPr>
        <p:txBody>
          <a:bodyPr vert="horz" lIns="91440" tIns="45720" rIns="91440" bIns="45720" rtlCol="0" anchor="b"/>
          <a:lstStyle>
            <a:lvl1pPr algn="r">
              <a:defRPr sz="1200"/>
            </a:lvl1pPr>
          </a:lstStyle>
          <a:p>
            <a:fld id="{664476A4-BECB-4D1F-A64A-1237B510B3C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AE88798-305E-42D2-81DE-126E1A8388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0FAF-C60E-4CA4-ADEB-E305757016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C11D9-69DE-4D5C-B28B-819CB3E49A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5667B-06A4-4036-9361-2D0313A83F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E0D3-3B02-4CD3-95A6-886A92CC2C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C0266-1C60-4267-9885-97ABF1C90C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A3F99-CAF0-4B3C-9B6B-8F06E48116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FC066-6D8B-4AE6-84A4-5C50604F70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22F93-7D5E-4C9A-8C4B-0CA86517D2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6E02A-D8F8-4792-8F52-8E36CF0380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73744-2630-497F-8CC6-210BC9BF3AC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C91A3E8-6CAA-430A-BBA3-6BA8E2E34D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6.png"/><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12.bin"/><Relationship Id="rId4" Type="http://schemas.openxmlformats.org/officeDocument/2006/relationships/image" Target="../media/image6.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7.bin"/><Relationship Id="rId18" Type="http://schemas.openxmlformats.org/officeDocument/2006/relationships/image" Target="../media/image22.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9.wmf"/><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5.bin"/><Relationship Id="rId14" Type="http://schemas.openxmlformats.org/officeDocument/2006/relationships/image" Target="../media/image2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10.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3.emf"/><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5720" y="2630584"/>
            <a:ext cx="8558186" cy="934386"/>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b="1" i="0" u="none" strike="noStrike" kern="1200" spc="50" normalizeH="0" baseline="0" noProof="0" dirty="0" smtClean="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rPr>
              <a:t>Building Drawings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b="1" i="0" u="none" strike="noStrike" kern="1200" spc="50" normalizeH="0" baseline="0" noProof="0" dirty="0" smtClean="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rPr>
              <a:t>and Symbols</a:t>
            </a:r>
            <a:endParaRPr kumimoji="0" lang="en-GB" sz="6600" b="1" i="0" u="none" strike="noStrike" kern="1200" spc="50" normalizeH="0" baseline="0" noProof="0" dirty="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10" name="Subtitle 2"/>
          <p:cNvSpPr txBox="1">
            <a:spLocks/>
          </p:cNvSpPr>
          <p:nvPr/>
        </p:nvSpPr>
        <p:spPr>
          <a:xfrm>
            <a:off x="5058697" y="2380020"/>
            <a:ext cx="3513831" cy="500066"/>
          </a:xfrm>
          <a:prstGeom prst="rect">
            <a:avLst/>
          </a:prstGeom>
        </p:spPr>
        <p:txBody>
          <a:bodyPr>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GB" i="0" u="none" strike="noStrike" kern="1200" normalizeH="0" baseline="0" noProof="0" dirty="0" smtClean="0">
                <a:ln w="10160">
                  <a:solidFill>
                    <a:schemeClr val="accent6">
                      <a:lumMod val="75000"/>
                    </a:schemeClr>
                  </a:solidFill>
                  <a:prstDash val="solid"/>
                </a:ln>
                <a:solidFill>
                  <a:schemeClr val="bg1"/>
                </a:solidFill>
                <a:effectLst>
                  <a:outerShdw blurRad="38100" dist="32000" dir="5400000" algn="tl">
                    <a:srgbClr val="000000">
                      <a:alpha val="30000"/>
                    </a:srgbClr>
                  </a:outerShdw>
                </a:effectLst>
                <a:uLnTx/>
                <a:uFillTx/>
                <a:latin typeface="Comic Sans MS" pitchFamily="66" charset="0"/>
                <a:ea typeface="+mn-ea"/>
                <a:cs typeface="+mn-cs"/>
              </a:rPr>
              <a:t>Graphic communication</a:t>
            </a:r>
            <a:endParaRPr kumimoji="0" lang="en-GB" i="0" u="none" strike="noStrike" kern="1200" normalizeH="0" baseline="0" noProof="0" dirty="0">
              <a:ln w="10160">
                <a:solidFill>
                  <a:schemeClr val="accent6">
                    <a:lumMod val="75000"/>
                  </a:schemeClr>
                </a:solidFill>
                <a:prstDash val="solid"/>
              </a:ln>
              <a:solidFill>
                <a:schemeClr val="bg1"/>
              </a:solidFill>
              <a:effectLst>
                <a:outerShdw blurRad="38100" dist="32000" dir="5400000" algn="tl">
                  <a:srgbClr val="000000">
                    <a:alpha val="30000"/>
                  </a:srgbClr>
                </a:outerShdw>
              </a:effectLst>
              <a:uLnTx/>
              <a:uFillTx/>
              <a:latin typeface="Comic Sans MS" pitchFamily="66" charset="0"/>
              <a:ea typeface="+mn-ea"/>
              <a:cs typeface="+mn-cs"/>
            </a:endParaRPr>
          </a:p>
        </p:txBody>
      </p:sp>
      <p:pic>
        <p:nvPicPr>
          <p:cNvPr id="11" name="Picture 1"/>
          <p:cNvPicPr>
            <a:picLocks noChangeAspect="1" noChangeArrowheads="1"/>
          </p:cNvPicPr>
          <p:nvPr/>
        </p:nvPicPr>
        <p:blipFill>
          <a:blip r:embed="rId3" cstate="print"/>
          <a:srcRect l="8368" r="64435" b="3125"/>
          <a:stretch>
            <a:fillRect/>
          </a:stretch>
        </p:blipFill>
        <p:spPr bwMode="auto">
          <a:xfrm>
            <a:off x="7143768" y="500042"/>
            <a:ext cx="714380" cy="681406"/>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l="8333" r="65104" b="2849"/>
          <a:stretch>
            <a:fillRect/>
          </a:stretch>
        </p:blipFill>
        <p:spPr bwMode="auto">
          <a:xfrm>
            <a:off x="7929586" y="500042"/>
            <a:ext cx="697235" cy="683563"/>
          </a:xfrm>
          <a:prstGeom prst="rect">
            <a:avLst/>
          </a:prstGeom>
          <a:noFill/>
          <a:ln w="9525">
            <a:noFill/>
            <a:miter lim="800000"/>
            <a:headEnd/>
            <a:tailEnd/>
          </a:ln>
          <a:effectLst/>
        </p:spPr>
      </p:pic>
      <p:sp>
        <p:nvSpPr>
          <p:cNvPr id="13" name="TextBox 12"/>
          <p:cNvSpPr txBox="1"/>
          <p:nvPr/>
        </p:nvSpPr>
        <p:spPr>
          <a:xfrm>
            <a:off x="285720" y="6090842"/>
            <a:ext cx="8572560" cy="338554"/>
          </a:xfrm>
          <a:prstGeom prst="rect">
            <a:avLst/>
          </a:prstGeom>
          <a:noFill/>
        </p:spPr>
        <p:txBody>
          <a:bodyPr wrap="square" rtlCol="0">
            <a:spAutoFit/>
          </a:bodyPr>
          <a:lstStyle/>
          <a:p>
            <a:r>
              <a:rPr lang="en-GB" sz="1600" dirty="0" smtClean="0">
                <a:solidFill>
                  <a:srgbClr val="C00000"/>
                </a:solidFill>
                <a:latin typeface="Comic Sans MS" pitchFamily="66" charset="0"/>
              </a:rPr>
              <a:t>Name: …………………………………………………………  Class:……………… Teacher:…………………………………………..</a:t>
            </a:r>
            <a:endParaRPr lang="en-GB" sz="1600" dirty="0">
              <a:solidFill>
                <a:srgbClr val="C00000"/>
              </a:solidFill>
              <a:latin typeface="Comic Sans MS" pitchFamily="66" charset="0"/>
            </a:endParaRPr>
          </a:p>
        </p:txBody>
      </p:sp>
      <p:graphicFrame>
        <p:nvGraphicFramePr>
          <p:cNvPr id="16" name="Object 2"/>
          <p:cNvGraphicFramePr>
            <a:graphicFrameLocks noChangeAspect="1"/>
          </p:cNvGraphicFramePr>
          <p:nvPr/>
        </p:nvGraphicFramePr>
        <p:xfrm>
          <a:off x="571500" y="571500"/>
          <a:ext cx="4024313" cy="419100"/>
        </p:xfrm>
        <a:graphic>
          <a:graphicData uri="http://schemas.openxmlformats.org/presentationml/2006/ole">
            <mc:AlternateContent xmlns:mc="http://schemas.openxmlformats.org/markup-compatibility/2006">
              <mc:Choice xmlns:v="urn:schemas-microsoft-com:vml" Requires="v">
                <p:oleObj spid="_x0000_s3082" name="Document" r:id="rId5" imgW="5953680" imgH="618480" progId="Word.Document.8">
                  <p:embed/>
                </p:oleObj>
              </mc:Choice>
              <mc:Fallback>
                <p:oleObj name="Document" r:id="rId5" imgW="5953680" imgH="61848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571500"/>
                        <a:ext cx="40243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95626" y="6111875"/>
            <a:ext cx="457200" cy="365125"/>
          </a:xfrm>
        </p:spPr>
        <p:txBody>
          <a:bodyPr/>
          <a:lstStyle/>
          <a:p>
            <a:fld id="{EE022F93-7D5E-4C9A-8C4B-0CA86517D269}" type="slidenum">
              <a:rPr lang="en-US" smtClean="0"/>
              <a:pPr/>
              <a:t>10</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4</a:t>
            </a:r>
            <a:endParaRPr lang="en-GB" sz="2800" b="1" u="sng" dirty="0">
              <a:solidFill>
                <a:schemeClr val="accent6">
                  <a:lumMod val="75000"/>
                </a:schemeClr>
              </a:solidFill>
              <a:latin typeface="Comic Sans MS" pitchFamily="66" charset="0"/>
            </a:endParaRPr>
          </a:p>
        </p:txBody>
      </p:sp>
      <p:pic>
        <p:nvPicPr>
          <p:cNvPr id="5" name="Picture 2"/>
          <p:cNvPicPr>
            <a:picLocks noChangeAspect="1" noChangeArrowheads="1"/>
          </p:cNvPicPr>
          <p:nvPr/>
        </p:nvPicPr>
        <p:blipFill>
          <a:blip r:embed="rId2"/>
          <a:srcRect l="59438" r="3718" b="6728"/>
          <a:stretch>
            <a:fillRect/>
          </a:stretch>
        </p:blipFill>
        <p:spPr bwMode="auto">
          <a:xfrm>
            <a:off x="5344513" y="510148"/>
            <a:ext cx="3245048" cy="5916751"/>
          </a:xfrm>
          <a:prstGeom prst="rect">
            <a:avLst/>
          </a:prstGeom>
          <a:noFill/>
          <a:ln w="9525">
            <a:noFill/>
            <a:miter lim="800000"/>
            <a:headEnd/>
            <a:tailEnd/>
          </a:ln>
          <a:effectLst/>
        </p:spPr>
      </p:pic>
      <p:sp>
        <p:nvSpPr>
          <p:cNvPr id="6" name="TextBox 5"/>
          <p:cNvSpPr txBox="1"/>
          <p:nvPr/>
        </p:nvSpPr>
        <p:spPr>
          <a:xfrm>
            <a:off x="482802" y="1082651"/>
            <a:ext cx="4017946" cy="5724644"/>
          </a:xfrm>
          <a:prstGeom prst="rect">
            <a:avLst/>
          </a:prstGeom>
          <a:noFill/>
        </p:spPr>
        <p:txBody>
          <a:bodyPr wrap="square" rtlCol="0">
            <a:spAutoFit/>
          </a:bodyPr>
          <a:lstStyle/>
          <a:p>
            <a:r>
              <a:rPr lang="en-GB" sz="1200" dirty="0" smtClean="0">
                <a:latin typeface="Comic Sans MS" pitchFamily="66" charset="0"/>
              </a:rPr>
              <a:t>An Architect uses a CAD system to produce a new house design.</a:t>
            </a:r>
          </a:p>
          <a:p>
            <a:endParaRPr lang="en-GB" sz="1200" dirty="0" smtClean="0">
              <a:latin typeface="Comic Sans MS" pitchFamily="66" charset="0"/>
            </a:endParaRPr>
          </a:p>
          <a:p>
            <a:pPr marL="358775" indent="-358775">
              <a:buAutoNum type="arabicPlain"/>
            </a:pPr>
            <a:r>
              <a:rPr lang="en-GB" sz="1200" dirty="0" smtClean="0">
                <a:latin typeface="Comic Sans MS" pitchFamily="66" charset="0"/>
              </a:rPr>
              <a:t>State one possible advantage, other than speed, to the architect of the availability of a CAD library of architectural symbols.</a:t>
            </a:r>
          </a:p>
          <a:p>
            <a:pPr marL="358775" indent="-358775"/>
            <a:endParaRPr lang="en-GB" sz="1200" dirty="0" smtClean="0">
              <a:latin typeface="Comic Sans MS" pitchFamily="66" charset="0"/>
            </a:endParaRP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Answer ………………………………………………………………………… ……………………………………………………………………………………….</a:t>
            </a:r>
          </a:p>
          <a:p>
            <a:pPr marL="358775" indent="-358775"/>
            <a:endParaRPr lang="en-GB" sz="1200" dirty="0" smtClean="0">
              <a:latin typeface="Comic Sans MS" pitchFamily="66" charset="0"/>
            </a:endParaRPr>
          </a:p>
          <a:p>
            <a:pPr marL="358775" indent="-358775">
              <a:buAutoNum type="arabicPlain" startAt="2"/>
            </a:pPr>
            <a:r>
              <a:rPr lang="en-GB" sz="1200" dirty="0" smtClean="0">
                <a:latin typeface="Comic Sans MS" pitchFamily="66" charset="0"/>
              </a:rPr>
              <a:t>State two devices that could be used by the architect  to place her existing manual drawings on to the computer hard drive.</a:t>
            </a:r>
          </a:p>
          <a:p>
            <a:pPr marL="358775" indent="-358775"/>
            <a:endParaRPr lang="en-GB" sz="1200" dirty="0" smtClean="0">
              <a:latin typeface="Comic Sans MS" pitchFamily="66" charset="0"/>
            </a:endParaRP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Device 1 ……………………………………………………………………….</a:t>
            </a:r>
          </a:p>
          <a:p>
            <a:pPr marL="358775" indent="-358775">
              <a:lnSpc>
                <a:spcPct val="150000"/>
              </a:lnSpc>
            </a:pPr>
            <a:r>
              <a:rPr lang="en-GB" sz="1200" dirty="0" smtClean="0">
                <a:solidFill>
                  <a:schemeClr val="accent6">
                    <a:lumMod val="75000"/>
                  </a:schemeClr>
                </a:solidFill>
                <a:latin typeface="Comic Sans MS" pitchFamily="66" charset="0"/>
              </a:rPr>
              <a:t>	Device 2 ………………………………………………………………………</a:t>
            </a:r>
          </a:p>
          <a:p>
            <a:pPr marL="358775" indent="-358775"/>
            <a:endParaRPr lang="en-GB" sz="1200" dirty="0" smtClean="0">
              <a:latin typeface="Comic Sans MS" pitchFamily="66" charset="0"/>
            </a:endParaRPr>
          </a:p>
          <a:p>
            <a:pPr marL="358775" indent="-358775">
              <a:buAutoNum type="arabicPlain" startAt="3"/>
            </a:pPr>
            <a:r>
              <a:rPr lang="en-GB" sz="1200" dirty="0" smtClean="0">
                <a:latin typeface="Comic Sans MS" pitchFamily="66" charset="0"/>
              </a:rPr>
              <a:t>State the type of view Shown at A, B and C</a:t>
            </a: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 ………………………………………………………………</a:t>
            </a:r>
          </a:p>
          <a:p>
            <a:pPr marL="358775" indent="-358775">
              <a:lnSpc>
                <a:spcPct val="150000"/>
              </a:lnSpc>
            </a:pPr>
            <a:r>
              <a:rPr lang="en-GB" sz="1200" dirty="0" smtClean="0">
                <a:solidFill>
                  <a:schemeClr val="accent6">
                    <a:lumMod val="75000"/>
                  </a:schemeClr>
                </a:solidFill>
                <a:latin typeface="Comic Sans MS" pitchFamily="66" charset="0"/>
              </a:rPr>
              <a:t>	B ………………………………………………………………</a:t>
            </a:r>
          </a:p>
          <a:p>
            <a:pPr marL="358775" indent="-358775">
              <a:lnSpc>
                <a:spcPct val="150000"/>
              </a:lnSpc>
            </a:pPr>
            <a:r>
              <a:rPr lang="en-GB" sz="1200" dirty="0" smtClean="0">
                <a:solidFill>
                  <a:schemeClr val="accent6">
                    <a:lumMod val="75000"/>
                  </a:schemeClr>
                </a:solidFill>
                <a:latin typeface="Comic Sans MS" pitchFamily="66" charset="0"/>
              </a:rPr>
              <a:t>	C ………………………………………………………………</a:t>
            </a:r>
          </a:p>
          <a:p>
            <a:pPr marL="358775" indent="-358775"/>
            <a:endParaRPr lang="en-GB" sz="1200" dirty="0" smtClean="0">
              <a:latin typeface="Comic Sans MS" pitchFamily="66" charset="0"/>
            </a:endParaRPr>
          </a:p>
          <a:p>
            <a:pPr marL="358775" indent="-358775"/>
            <a:endParaRPr lang="en-GB" sz="1200" dirty="0" smtClean="0">
              <a:latin typeface="Comic Sans MS" pitchFamily="66" charset="0"/>
            </a:endParaRPr>
          </a:p>
          <a:p>
            <a:pPr marL="358775" indent="-358775">
              <a:buAutoNum type="arabicPlain" startAt="4"/>
            </a:pPr>
            <a:r>
              <a:rPr lang="en-GB" sz="1200" dirty="0" smtClean="0">
                <a:latin typeface="Comic Sans MS" pitchFamily="66" charset="0"/>
              </a:rPr>
              <a:t>State the name given to the </a:t>
            </a:r>
            <a:r>
              <a:rPr lang="en-GB" sz="1200" b="1" dirty="0" smtClean="0">
                <a:latin typeface="Comic Sans MS" pitchFamily="66" charset="0"/>
              </a:rPr>
              <a:t>symbol X</a:t>
            </a:r>
            <a:r>
              <a:rPr lang="en-GB" sz="1200" dirty="0" smtClean="0">
                <a:latin typeface="Comic Sans MS" pitchFamily="66" charset="0"/>
              </a:rPr>
              <a:t> on </a:t>
            </a:r>
            <a:endParaRPr lang="en-GB" sz="1200" b="1" dirty="0" smtClean="0">
              <a:latin typeface="Comic Sans MS" pitchFamily="66" charset="0"/>
            </a:endParaRPr>
          </a:p>
          <a:p>
            <a:pPr marL="358775" indent="-358775"/>
            <a:r>
              <a:rPr lang="en-GB" sz="1200" b="1" dirty="0" smtClean="0">
                <a:latin typeface="Comic Sans MS" pitchFamily="66" charset="0"/>
              </a:rPr>
              <a:t>	</a:t>
            </a:r>
            <a:r>
              <a:rPr lang="en-GB" sz="1200" b="1" dirty="0" smtClean="0">
                <a:solidFill>
                  <a:schemeClr val="accent6">
                    <a:lumMod val="75000"/>
                  </a:schemeClr>
                </a:solidFill>
                <a:latin typeface="Comic Sans MS" pitchFamily="66" charset="0"/>
              </a:rPr>
              <a:t>Symbol X </a:t>
            </a:r>
            <a:r>
              <a:rPr lang="en-GB" sz="1200" dirty="0" smtClean="0">
                <a:solidFill>
                  <a:schemeClr val="accent6">
                    <a:lumMod val="75000"/>
                  </a:schemeClr>
                </a:solidFill>
                <a:latin typeface="Comic Sans MS" pitchFamily="66" charset="0"/>
              </a:rPr>
              <a:t>……………………………………………………</a:t>
            </a:r>
          </a:p>
          <a:p>
            <a:pPr marL="358775" indent="-358775"/>
            <a:endParaRPr lang="en-GB" sz="1200" dirty="0" smtClean="0">
              <a:latin typeface="Comic Sans MS" pitchFamily="66" charset="0"/>
            </a:endParaRPr>
          </a:p>
          <a:p>
            <a:pPr marL="358775" indent="-358775"/>
            <a:endParaRPr lang="en-GB" sz="1200" dirty="0" smtClean="0">
              <a:latin typeface="Comic Sans MS" pitchFamily="66" charset="0"/>
            </a:endParaRPr>
          </a:p>
        </p:txBody>
      </p:sp>
      <p:sp>
        <p:nvSpPr>
          <p:cNvPr id="7" name="TextBox 6"/>
          <p:cNvSpPr txBox="1"/>
          <p:nvPr/>
        </p:nvSpPr>
        <p:spPr>
          <a:xfrm>
            <a:off x="5060732" y="1277007"/>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A</a:t>
            </a:r>
            <a:endParaRPr lang="en-GB" sz="1000" dirty="0">
              <a:latin typeface="Comic Sans MS" pitchFamily="66" charset="0"/>
            </a:endParaRPr>
          </a:p>
        </p:txBody>
      </p:sp>
      <p:sp>
        <p:nvSpPr>
          <p:cNvPr id="9" name="TextBox 8"/>
          <p:cNvSpPr txBox="1"/>
          <p:nvPr/>
        </p:nvSpPr>
        <p:spPr>
          <a:xfrm>
            <a:off x="5102773" y="3384329"/>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B</a:t>
            </a:r>
            <a:endParaRPr lang="en-GB" sz="1000" dirty="0">
              <a:latin typeface="Comic Sans MS" pitchFamily="66" charset="0"/>
            </a:endParaRPr>
          </a:p>
        </p:txBody>
      </p:sp>
      <p:sp>
        <p:nvSpPr>
          <p:cNvPr id="10" name="TextBox 9"/>
          <p:cNvSpPr txBox="1"/>
          <p:nvPr/>
        </p:nvSpPr>
        <p:spPr>
          <a:xfrm>
            <a:off x="5118540" y="5039711"/>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C</a:t>
            </a:r>
            <a:endParaRPr lang="en-GB" sz="1000" dirty="0">
              <a:latin typeface="Comic Sans MS" pitchFamily="66" charset="0"/>
            </a:endParaRPr>
          </a:p>
        </p:txBody>
      </p:sp>
      <p:sp>
        <p:nvSpPr>
          <p:cNvPr id="11" name="TextBox 10"/>
          <p:cNvSpPr txBox="1"/>
          <p:nvPr/>
        </p:nvSpPr>
        <p:spPr>
          <a:xfrm>
            <a:off x="7562192" y="5486401"/>
            <a:ext cx="966954"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Symbol X</a:t>
            </a:r>
            <a:endParaRPr lang="en-GB" sz="1000" dirty="0">
              <a:latin typeface="Comic Sans MS" pitchFamily="66" charset="0"/>
            </a:endParaRPr>
          </a:p>
        </p:txBody>
      </p:sp>
      <p:sp>
        <p:nvSpPr>
          <p:cNvPr id="12" name="TextBox 11"/>
          <p:cNvSpPr txBox="1"/>
          <p:nvPr/>
        </p:nvSpPr>
        <p:spPr>
          <a:xfrm>
            <a:off x="4374477" y="2695916"/>
            <a:ext cx="526211" cy="3739485"/>
          </a:xfrm>
          <a:prstGeom prst="rect">
            <a:avLst/>
          </a:prstGeom>
          <a:noFill/>
        </p:spPr>
        <p:txBody>
          <a:bodyPr wrap="square" rtlCol="0">
            <a:spAutoFit/>
          </a:bodyPr>
          <a:lstStyle/>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(2)</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(3)</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2" name="Group 20"/>
          <p:cNvGrpSpPr>
            <a:grpSpLocks/>
          </p:cNvGrpSpPr>
          <p:nvPr/>
        </p:nvGrpSpPr>
        <p:grpSpPr bwMode="auto">
          <a:xfrm>
            <a:off x="720725" y="3146697"/>
            <a:ext cx="1530350" cy="1317354"/>
            <a:chOff x="478" y="2390"/>
            <a:chExt cx="1188" cy="1022"/>
          </a:xfrm>
        </p:grpSpPr>
        <p:pic>
          <p:nvPicPr>
            <p:cNvPr id="8202" name="Picture 10" descr="C:\Documents and Settings\EDUCATION\My Documents\Block.bmp"/>
            <p:cNvPicPr>
              <a:picLocks noChangeAspect="1" noChangeArrowheads="1"/>
            </p:cNvPicPr>
            <p:nvPr/>
          </p:nvPicPr>
          <p:blipFill>
            <a:blip r:embed="rId3"/>
            <a:srcRect/>
            <a:stretch>
              <a:fillRect/>
            </a:stretch>
          </p:blipFill>
          <p:spPr bwMode="auto">
            <a:xfrm>
              <a:off x="478" y="2476"/>
              <a:ext cx="1188" cy="936"/>
            </a:xfrm>
            <a:prstGeom prst="rect">
              <a:avLst/>
            </a:prstGeom>
            <a:noFill/>
            <a:ln w="3175">
              <a:solidFill>
                <a:srgbClr val="000000"/>
              </a:solidFill>
              <a:miter lim="800000"/>
              <a:headEnd/>
              <a:tailEnd/>
            </a:ln>
          </p:spPr>
        </p:pic>
        <p:pic>
          <p:nvPicPr>
            <p:cNvPr id="8203" name="Picture 11" descr="C:\Documents and Settings\EDUCATION\My Documents\arrow.bmp"/>
            <p:cNvPicPr>
              <a:picLocks noChangeAspect="1" noChangeArrowheads="1"/>
            </p:cNvPicPr>
            <p:nvPr/>
          </p:nvPicPr>
          <p:blipFill>
            <a:blip r:embed="rId4"/>
            <a:srcRect/>
            <a:stretch>
              <a:fillRect/>
            </a:stretch>
          </p:blipFill>
          <p:spPr bwMode="auto">
            <a:xfrm>
              <a:off x="1479" y="3175"/>
              <a:ext cx="170" cy="170"/>
            </a:xfrm>
            <a:prstGeom prst="rect">
              <a:avLst/>
            </a:prstGeom>
            <a:noFill/>
          </p:spPr>
        </p:pic>
        <p:sp>
          <p:nvSpPr>
            <p:cNvPr id="8204" name="Freeform 12"/>
            <p:cNvSpPr>
              <a:spLocks/>
            </p:cNvSpPr>
            <p:nvPr/>
          </p:nvSpPr>
          <p:spPr bwMode="auto">
            <a:xfrm>
              <a:off x="1301" y="3050"/>
              <a:ext cx="45" cy="36"/>
            </a:xfrm>
            <a:custGeom>
              <a:avLst/>
              <a:gdLst/>
              <a:ahLst/>
              <a:cxnLst>
                <a:cxn ang="0">
                  <a:pos x="45" y="0"/>
                </a:cxn>
                <a:cxn ang="0">
                  <a:pos x="37" y="27"/>
                </a:cxn>
                <a:cxn ang="0">
                  <a:pos x="0" y="36"/>
                </a:cxn>
              </a:cxnLst>
              <a:rect l="0" t="0" r="r" b="b"/>
              <a:pathLst>
                <a:path w="45" h="36">
                  <a:moveTo>
                    <a:pt x="45" y="0"/>
                  </a:moveTo>
                  <a:cubicBezTo>
                    <a:pt x="44" y="10"/>
                    <a:pt x="44" y="21"/>
                    <a:pt x="37" y="27"/>
                  </a:cubicBezTo>
                  <a:cubicBezTo>
                    <a:pt x="30" y="33"/>
                    <a:pt x="5" y="36"/>
                    <a:pt x="0" y="36"/>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5" name="Freeform 13"/>
            <p:cNvSpPr>
              <a:spLocks/>
            </p:cNvSpPr>
            <p:nvPr/>
          </p:nvSpPr>
          <p:spPr bwMode="auto">
            <a:xfrm>
              <a:off x="677" y="3050"/>
              <a:ext cx="39" cy="40"/>
            </a:xfrm>
            <a:custGeom>
              <a:avLst/>
              <a:gdLst/>
              <a:ahLst/>
              <a:cxnLst>
                <a:cxn ang="0">
                  <a:pos x="37" y="0"/>
                </a:cxn>
                <a:cxn ang="0">
                  <a:pos x="33" y="30"/>
                </a:cxn>
                <a:cxn ang="0">
                  <a:pos x="0" y="40"/>
                </a:cxn>
              </a:cxnLst>
              <a:rect l="0" t="0" r="r" b="b"/>
              <a:pathLst>
                <a:path w="39" h="40">
                  <a:moveTo>
                    <a:pt x="37" y="0"/>
                  </a:moveTo>
                  <a:cubicBezTo>
                    <a:pt x="38" y="11"/>
                    <a:pt x="39" y="23"/>
                    <a:pt x="33" y="30"/>
                  </a:cubicBezTo>
                  <a:cubicBezTo>
                    <a:pt x="27" y="37"/>
                    <a:pt x="5" y="38"/>
                    <a:pt x="0" y="40"/>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6" name="Freeform 14"/>
            <p:cNvSpPr>
              <a:spLocks/>
            </p:cNvSpPr>
            <p:nvPr/>
          </p:nvSpPr>
          <p:spPr bwMode="auto">
            <a:xfrm>
              <a:off x="1296" y="3170"/>
              <a:ext cx="42" cy="37"/>
            </a:xfrm>
            <a:custGeom>
              <a:avLst/>
              <a:gdLst/>
              <a:ahLst/>
              <a:cxnLst>
                <a:cxn ang="0">
                  <a:pos x="0" y="0"/>
                </a:cxn>
                <a:cxn ang="0">
                  <a:pos x="35" y="9"/>
                </a:cxn>
                <a:cxn ang="0">
                  <a:pos x="42" y="37"/>
                </a:cxn>
              </a:cxnLst>
              <a:rect l="0" t="0" r="r" b="b"/>
              <a:pathLst>
                <a:path w="42" h="37">
                  <a:moveTo>
                    <a:pt x="0" y="0"/>
                  </a:moveTo>
                  <a:cubicBezTo>
                    <a:pt x="14" y="1"/>
                    <a:pt x="28" y="3"/>
                    <a:pt x="35" y="9"/>
                  </a:cubicBezTo>
                  <a:cubicBezTo>
                    <a:pt x="42" y="15"/>
                    <a:pt x="41" y="33"/>
                    <a:pt x="42" y="37"/>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7" name="Freeform 15"/>
            <p:cNvSpPr>
              <a:spLocks/>
            </p:cNvSpPr>
            <p:nvPr/>
          </p:nvSpPr>
          <p:spPr bwMode="auto">
            <a:xfrm>
              <a:off x="786" y="3048"/>
              <a:ext cx="59" cy="36"/>
            </a:xfrm>
            <a:custGeom>
              <a:avLst/>
              <a:gdLst/>
              <a:ahLst/>
              <a:cxnLst>
                <a:cxn ang="0">
                  <a:pos x="2" y="0"/>
                </a:cxn>
                <a:cxn ang="0">
                  <a:pos x="9" y="29"/>
                </a:cxn>
                <a:cxn ang="0">
                  <a:pos x="59" y="36"/>
                </a:cxn>
              </a:cxnLst>
              <a:rect l="0" t="0" r="r" b="b"/>
              <a:pathLst>
                <a:path w="59" h="36">
                  <a:moveTo>
                    <a:pt x="2" y="0"/>
                  </a:moveTo>
                  <a:cubicBezTo>
                    <a:pt x="1" y="11"/>
                    <a:pt x="0" y="23"/>
                    <a:pt x="9" y="29"/>
                  </a:cubicBezTo>
                  <a:cubicBezTo>
                    <a:pt x="18" y="35"/>
                    <a:pt x="51" y="35"/>
                    <a:pt x="59" y="36"/>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10" name="Text Box 18"/>
            <p:cNvSpPr txBox="1">
              <a:spLocks noChangeArrowheads="1"/>
            </p:cNvSpPr>
            <p:nvPr/>
          </p:nvSpPr>
          <p:spPr bwMode="auto">
            <a:xfrm>
              <a:off x="734" y="3054"/>
              <a:ext cx="892" cy="227"/>
            </a:xfrm>
            <a:prstGeom prst="rect">
              <a:avLst/>
            </a:prstGeom>
            <a:noFill/>
            <a:ln w="9525">
              <a:noFill/>
              <a:miter lim="800000"/>
              <a:headEnd/>
              <a:tailEnd/>
            </a:ln>
            <a:effectLst/>
          </p:spPr>
          <p:txBody>
            <a:bodyPr wrap="none">
              <a:spAutoFit/>
            </a:bodyPr>
            <a:lstStyle/>
            <a:p>
              <a:r>
                <a:rPr lang="en-US" sz="1300">
                  <a:latin typeface="Comic Sans MS" pitchFamily="66" charset="0"/>
                </a:rPr>
                <a:t>Harlow Road</a:t>
              </a:r>
            </a:p>
          </p:txBody>
        </p:sp>
        <p:sp>
          <p:nvSpPr>
            <p:cNvPr id="8211" name="Text Box 19"/>
            <p:cNvSpPr txBox="1">
              <a:spLocks noChangeArrowheads="1"/>
            </p:cNvSpPr>
            <p:nvPr/>
          </p:nvSpPr>
          <p:spPr bwMode="auto">
            <a:xfrm rot="3560586">
              <a:off x="810" y="2768"/>
              <a:ext cx="983" cy="227"/>
            </a:xfrm>
            <a:prstGeom prst="rect">
              <a:avLst/>
            </a:prstGeom>
            <a:noFill/>
            <a:ln w="9525">
              <a:noFill/>
              <a:miter lim="800000"/>
              <a:headEnd/>
              <a:tailEnd/>
            </a:ln>
            <a:effectLst/>
          </p:spPr>
          <p:txBody>
            <a:bodyPr wrap="none">
              <a:spAutoFit/>
            </a:bodyPr>
            <a:lstStyle/>
            <a:p>
              <a:r>
                <a:rPr lang="en-US" sz="1300">
                  <a:latin typeface="Comic Sans MS" pitchFamily="66" charset="0"/>
                </a:rPr>
                <a:t>Merlin Street</a:t>
              </a:r>
            </a:p>
          </p:txBody>
        </p:sp>
      </p:grpSp>
      <p:graphicFrame>
        <p:nvGraphicFramePr>
          <p:cNvPr id="8213" name="Object 21"/>
          <p:cNvGraphicFramePr>
            <a:graphicFrameLocks noChangeAspect="1"/>
          </p:cNvGraphicFramePr>
          <p:nvPr/>
        </p:nvGraphicFramePr>
        <p:xfrm>
          <a:off x="3729038" y="1447800"/>
          <a:ext cx="1582737" cy="1343025"/>
        </p:xfrm>
        <a:graphic>
          <a:graphicData uri="http://schemas.openxmlformats.org/presentationml/2006/ole">
            <mc:AlternateContent xmlns:mc="http://schemas.openxmlformats.org/markup-compatibility/2006">
              <mc:Choice xmlns:v="urn:schemas-microsoft-com:vml" Requires="v">
                <p:oleObj spid="_x0000_s8358" name="VoloViewContainer" r:id="rId5" imgW="8705880" imgH="5553000" progId="">
                  <p:embed/>
                </p:oleObj>
              </mc:Choice>
              <mc:Fallback>
                <p:oleObj name="VoloViewContainer" r:id="rId5" imgW="8705880" imgH="555300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l="5104" t="15776" r="42006" b="13947"/>
                      <a:stretch>
                        <a:fillRect/>
                      </a:stretch>
                    </p:blipFill>
                    <p:spPr bwMode="auto">
                      <a:xfrm>
                        <a:off x="3729038" y="1447800"/>
                        <a:ext cx="1582737"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5" name="Text Box 23"/>
          <p:cNvSpPr txBox="1">
            <a:spLocks noChangeArrowheads="1"/>
          </p:cNvSpPr>
          <p:nvPr/>
        </p:nvSpPr>
        <p:spPr bwMode="auto">
          <a:xfrm>
            <a:off x="498243" y="2843649"/>
            <a:ext cx="1470274"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Location Plan</a:t>
            </a:r>
          </a:p>
        </p:txBody>
      </p:sp>
      <p:sp>
        <p:nvSpPr>
          <p:cNvPr id="8216" name="Text Box 24"/>
          <p:cNvSpPr txBox="1">
            <a:spLocks noChangeArrowheads="1"/>
          </p:cNvSpPr>
          <p:nvPr/>
        </p:nvSpPr>
        <p:spPr bwMode="auto">
          <a:xfrm>
            <a:off x="581025" y="4470400"/>
            <a:ext cx="2584450" cy="292388"/>
          </a:xfrm>
          <a:prstGeom prst="rect">
            <a:avLst/>
          </a:prstGeom>
          <a:noFill/>
          <a:ln w="9525">
            <a:noFill/>
            <a:miter lim="800000"/>
            <a:headEnd/>
            <a:tailEnd/>
          </a:ln>
          <a:effectLst/>
        </p:spPr>
        <p:txBody>
          <a:bodyPr>
            <a:spAutoFit/>
          </a:bodyPr>
          <a:lstStyle/>
          <a:p>
            <a:r>
              <a:rPr lang="en-US" sz="1300">
                <a:latin typeface="Comic Sans MS" pitchFamily="66" charset="0"/>
              </a:rPr>
              <a:t>Scale 1:1000 or 1250</a:t>
            </a:r>
          </a:p>
        </p:txBody>
      </p:sp>
      <p:grpSp>
        <p:nvGrpSpPr>
          <p:cNvPr id="8279" name="Group 87"/>
          <p:cNvGrpSpPr>
            <a:grpSpLocks/>
          </p:cNvGrpSpPr>
          <p:nvPr/>
        </p:nvGrpSpPr>
        <p:grpSpPr bwMode="auto">
          <a:xfrm>
            <a:off x="4152900" y="3568700"/>
            <a:ext cx="685800" cy="635000"/>
            <a:chOff x="2616" y="2248"/>
            <a:chExt cx="432" cy="400"/>
          </a:xfrm>
        </p:grpSpPr>
        <p:sp>
          <p:nvSpPr>
            <p:cNvPr id="8273" name="Oval 81"/>
            <p:cNvSpPr>
              <a:spLocks noChangeArrowheads="1"/>
            </p:cNvSpPr>
            <p:nvPr/>
          </p:nvSpPr>
          <p:spPr bwMode="auto">
            <a:xfrm>
              <a:off x="2616" y="2248"/>
              <a:ext cx="432" cy="392"/>
            </a:xfrm>
            <a:prstGeom prst="ellipse">
              <a:avLst/>
            </a:prstGeom>
            <a:solidFill>
              <a:schemeClr val="bg1"/>
            </a:solidFill>
            <a:ln w="9525">
              <a:solidFill>
                <a:schemeClr val="tx1"/>
              </a:solidFill>
              <a:round/>
              <a:headEnd/>
              <a:tailEnd/>
            </a:ln>
            <a:effectLst/>
          </p:spPr>
          <p:txBody>
            <a:bodyPr wrap="none" anchor="ctr"/>
            <a:lstStyle/>
            <a:p>
              <a:endParaRPr lang="en-GB" sz="1300">
                <a:latin typeface="Comic Sans MS" pitchFamily="66" charset="0"/>
              </a:endParaRPr>
            </a:p>
          </p:txBody>
        </p:sp>
        <p:sp>
          <p:nvSpPr>
            <p:cNvPr id="8276" name="Line 84"/>
            <p:cNvSpPr>
              <a:spLocks noChangeShapeType="1"/>
            </p:cNvSpPr>
            <p:nvPr/>
          </p:nvSpPr>
          <p:spPr bwMode="auto">
            <a:xfrm>
              <a:off x="2832" y="2248"/>
              <a:ext cx="0" cy="40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sp>
          <p:nvSpPr>
            <p:cNvPr id="8277" name="Line 85"/>
            <p:cNvSpPr>
              <a:spLocks noChangeShapeType="1"/>
            </p:cNvSpPr>
            <p:nvPr/>
          </p:nvSpPr>
          <p:spPr bwMode="auto">
            <a:xfrm flipH="1">
              <a:off x="2624" y="2256"/>
              <a:ext cx="200" cy="16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sp>
          <p:nvSpPr>
            <p:cNvPr id="8278" name="Line 86"/>
            <p:cNvSpPr>
              <a:spLocks noChangeShapeType="1"/>
            </p:cNvSpPr>
            <p:nvPr/>
          </p:nvSpPr>
          <p:spPr bwMode="auto">
            <a:xfrm>
              <a:off x="2824" y="2256"/>
              <a:ext cx="216" cy="16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grpSp>
      <p:sp>
        <p:nvSpPr>
          <p:cNvPr id="8282" name="Text Box 90"/>
          <p:cNvSpPr txBox="1">
            <a:spLocks noChangeArrowheads="1"/>
          </p:cNvSpPr>
          <p:nvPr/>
        </p:nvSpPr>
        <p:spPr bwMode="auto">
          <a:xfrm>
            <a:off x="3871633" y="1040249"/>
            <a:ext cx="1156086" cy="338554"/>
          </a:xfrm>
          <a:prstGeom prst="rect">
            <a:avLst/>
          </a:prstGeom>
          <a:noFill/>
          <a:ln w="9525">
            <a:noFill/>
            <a:miter lim="800000"/>
            <a:headEnd/>
            <a:tailEnd/>
          </a:ln>
          <a:effectLst/>
        </p:spPr>
        <p:txBody>
          <a:bodyPr wrap="none">
            <a:spAutoFit/>
          </a:bodyPr>
          <a:lstStyle/>
          <a:p>
            <a:r>
              <a:rPr lang="en-US" sz="1600" b="1" dirty="0">
                <a:solidFill>
                  <a:schemeClr val="accent6">
                    <a:lumMod val="75000"/>
                  </a:schemeClr>
                </a:solidFill>
                <a:latin typeface="Comic Sans MS" pitchFamily="66" charset="0"/>
              </a:rPr>
              <a:t>Floor Plan</a:t>
            </a:r>
          </a:p>
        </p:txBody>
      </p:sp>
      <p:sp>
        <p:nvSpPr>
          <p:cNvPr id="8283" name="Text Box 91"/>
          <p:cNvSpPr txBox="1">
            <a:spLocks noChangeArrowheads="1"/>
          </p:cNvSpPr>
          <p:nvPr/>
        </p:nvSpPr>
        <p:spPr bwMode="auto">
          <a:xfrm>
            <a:off x="3958510" y="4558149"/>
            <a:ext cx="1072730" cy="338554"/>
          </a:xfrm>
          <a:prstGeom prst="rect">
            <a:avLst/>
          </a:prstGeom>
          <a:noFill/>
          <a:ln w="9525">
            <a:noFill/>
            <a:miter lim="800000"/>
            <a:headEnd/>
            <a:tailEnd/>
          </a:ln>
          <a:effectLst/>
        </p:spPr>
        <p:txBody>
          <a:bodyPr wrap="none">
            <a:spAutoFit/>
          </a:bodyPr>
          <a:lstStyle/>
          <a:p>
            <a:r>
              <a:rPr lang="en-US" sz="1600" b="1" dirty="0">
                <a:solidFill>
                  <a:schemeClr val="accent6">
                    <a:lumMod val="75000"/>
                  </a:schemeClr>
                </a:solidFill>
                <a:latin typeface="Comic Sans MS" pitchFamily="66" charset="0"/>
              </a:rPr>
              <a:t>Site Plan</a:t>
            </a:r>
          </a:p>
        </p:txBody>
      </p:sp>
      <p:sp>
        <p:nvSpPr>
          <p:cNvPr id="8284" name="Text Box 92"/>
          <p:cNvSpPr txBox="1">
            <a:spLocks noChangeArrowheads="1"/>
          </p:cNvSpPr>
          <p:nvPr/>
        </p:nvSpPr>
        <p:spPr bwMode="auto">
          <a:xfrm>
            <a:off x="5959243" y="2843649"/>
            <a:ext cx="2896947"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Two Point perspective View</a:t>
            </a:r>
          </a:p>
        </p:txBody>
      </p:sp>
      <p:sp>
        <p:nvSpPr>
          <p:cNvPr id="8285" name="Text Box 93"/>
          <p:cNvSpPr txBox="1">
            <a:spLocks noChangeArrowheads="1"/>
          </p:cNvSpPr>
          <p:nvPr/>
        </p:nvSpPr>
        <p:spPr bwMode="auto">
          <a:xfrm>
            <a:off x="4049713" y="2749550"/>
            <a:ext cx="982961" cy="292388"/>
          </a:xfrm>
          <a:prstGeom prst="rect">
            <a:avLst/>
          </a:prstGeom>
          <a:noFill/>
          <a:ln w="9525">
            <a:noFill/>
            <a:miter lim="800000"/>
            <a:headEnd/>
            <a:tailEnd/>
          </a:ln>
          <a:effectLst/>
        </p:spPr>
        <p:txBody>
          <a:bodyPr wrap="none">
            <a:spAutoFit/>
          </a:bodyPr>
          <a:lstStyle/>
          <a:p>
            <a:r>
              <a:rPr lang="en-US" sz="1300">
                <a:latin typeface="Comic Sans MS" pitchFamily="66" charset="0"/>
              </a:rPr>
              <a:t>Scale 1:50</a:t>
            </a:r>
          </a:p>
        </p:txBody>
      </p:sp>
      <p:sp>
        <p:nvSpPr>
          <p:cNvPr id="8286" name="Text Box 94"/>
          <p:cNvSpPr txBox="1">
            <a:spLocks noChangeArrowheads="1"/>
          </p:cNvSpPr>
          <p:nvPr/>
        </p:nvSpPr>
        <p:spPr bwMode="auto">
          <a:xfrm>
            <a:off x="4030663" y="6348413"/>
            <a:ext cx="1083951" cy="292388"/>
          </a:xfrm>
          <a:prstGeom prst="rect">
            <a:avLst/>
          </a:prstGeom>
          <a:noFill/>
          <a:ln w="9525">
            <a:noFill/>
            <a:miter lim="800000"/>
            <a:headEnd/>
            <a:tailEnd/>
          </a:ln>
          <a:effectLst/>
        </p:spPr>
        <p:txBody>
          <a:bodyPr wrap="none">
            <a:spAutoFit/>
          </a:bodyPr>
          <a:lstStyle/>
          <a:p>
            <a:r>
              <a:rPr lang="en-US" sz="1300">
                <a:latin typeface="Comic Sans MS" pitchFamily="66" charset="0"/>
              </a:rPr>
              <a:t>Scale 1:200</a:t>
            </a:r>
          </a:p>
        </p:txBody>
      </p:sp>
      <p:sp>
        <p:nvSpPr>
          <p:cNvPr id="8287" name="Text Box 95"/>
          <p:cNvSpPr txBox="1">
            <a:spLocks noChangeArrowheads="1"/>
          </p:cNvSpPr>
          <p:nvPr/>
        </p:nvSpPr>
        <p:spPr bwMode="auto">
          <a:xfrm>
            <a:off x="3032125" y="3198813"/>
            <a:ext cx="1317989" cy="492443"/>
          </a:xfrm>
          <a:prstGeom prst="rect">
            <a:avLst/>
          </a:prstGeom>
          <a:noFill/>
          <a:ln w="9525">
            <a:noFill/>
            <a:miter lim="800000"/>
            <a:headEnd/>
            <a:tailEnd/>
          </a:ln>
          <a:effectLst/>
        </p:spPr>
        <p:txBody>
          <a:bodyPr wrap="none">
            <a:spAutoFit/>
          </a:bodyPr>
          <a:lstStyle/>
          <a:p>
            <a:pPr algn="ctr"/>
            <a:r>
              <a:rPr lang="en-US" sz="1300">
                <a:latin typeface="Comic Sans MS" pitchFamily="66" charset="0"/>
              </a:rPr>
              <a:t>North Pointing</a:t>
            </a:r>
          </a:p>
          <a:p>
            <a:pPr algn="ctr"/>
            <a:r>
              <a:rPr lang="en-US" sz="1300">
                <a:latin typeface="Comic Sans MS" pitchFamily="66" charset="0"/>
              </a:rPr>
              <a:t>Arrow</a:t>
            </a:r>
          </a:p>
        </p:txBody>
      </p:sp>
      <p:sp>
        <p:nvSpPr>
          <p:cNvPr id="8288" name="Line 96"/>
          <p:cNvSpPr>
            <a:spLocks noChangeShapeType="1"/>
          </p:cNvSpPr>
          <p:nvPr/>
        </p:nvSpPr>
        <p:spPr bwMode="auto">
          <a:xfrm>
            <a:off x="3975100" y="3530600"/>
            <a:ext cx="228600" cy="165100"/>
          </a:xfrm>
          <a:prstGeom prst="line">
            <a:avLst/>
          </a:prstGeom>
          <a:noFill/>
          <a:ln w="9525">
            <a:solidFill>
              <a:schemeClr val="tx1"/>
            </a:solidFill>
            <a:round/>
            <a:headEnd/>
            <a:tailEnd type="triangle" w="med" len="med"/>
          </a:ln>
          <a:effectLst/>
        </p:spPr>
        <p:txBody>
          <a:bodyPr wrap="none" anchor="ctr"/>
          <a:lstStyle/>
          <a:p>
            <a:endParaRPr lang="en-GB" sz="1300">
              <a:latin typeface="Comic Sans MS" pitchFamily="66" charset="0"/>
            </a:endParaRPr>
          </a:p>
        </p:txBody>
      </p:sp>
      <p:sp>
        <p:nvSpPr>
          <p:cNvPr id="8289" name="Text Box 97"/>
          <p:cNvSpPr txBox="1">
            <a:spLocks noChangeArrowheads="1"/>
          </p:cNvSpPr>
          <p:nvPr/>
        </p:nvSpPr>
        <p:spPr bwMode="auto">
          <a:xfrm>
            <a:off x="6480175" y="4568825"/>
            <a:ext cx="1540806"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Used to promote </a:t>
            </a:r>
          </a:p>
          <a:p>
            <a:pPr algn="ctr"/>
            <a:r>
              <a:rPr lang="en-US" sz="1300">
                <a:latin typeface="Comic Sans MS" pitchFamily="66" charset="0"/>
              </a:rPr>
              <a:t>and sell a house</a:t>
            </a:r>
          </a:p>
          <a:p>
            <a:pPr algn="ctr"/>
            <a:endParaRPr lang="en-US" sz="1300">
              <a:latin typeface="Comic Sans MS" pitchFamily="66" charset="0"/>
            </a:endParaRPr>
          </a:p>
        </p:txBody>
      </p:sp>
      <p:sp>
        <p:nvSpPr>
          <p:cNvPr id="8290" name="Text Box 98"/>
          <p:cNvSpPr txBox="1">
            <a:spLocks noChangeArrowheads="1"/>
          </p:cNvSpPr>
          <p:nvPr/>
        </p:nvSpPr>
        <p:spPr bwMode="auto">
          <a:xfrm>
            <a:off x="5313363" y="1857375"/>
            <a:ext cx="3005951" cy="492443"/>
          </a:xfrm>
          <a:prstGeom prst="rect">
            <a:avLst/>
          </a:prstGeom>
          <a:noFill/>
          <a:ln w="9525">
            <a:noFill/>
            <a:miter lim="800000"/>
            <a:headEnd/>
            <a:tailEnd/>
          </a:ln>
          <a:effectLst/>
        </p:spPr>
        <p:txBody>
          <a:bodyPr wrap="none">
            <a:spAutoFit/>
          </a:bodyPr>
          <a:lstStyle/>
          <a:p>
            <a:pPr algn="ctr"/>
            <a:r>
              <a:rPr lang="en-US" sz="1300">
                <a:latin typeface="Comic Sans MS" pitchFamily="66" charset="0"/>
              </a:rPr>
              <a:t>Used by builders, plumbers,</a:t>
            </a:r>
          </a:p>
          <a:p>
            <a:pPr algn="ctr"/>
            <a:r>
              <a:rPr lang="en-US" sz="1300">
                <a:latin typeface="Comic Sans MS" pitchFamily="66" charset="0"/>
              </a:rPr>
              <a:t>bricklayers, electricians and joiners.</a:t>
            </a:r>
          </a:p>
        </p:txBody>
      </p:sp>
      <p:sp>
        <p:nvSpPr>
          <p:cNvPr id="8291" name="Text Box 99"/>
          <p:cNvSpPr txBox="1">
            <a:spLocks noChangeArrowheads="1"/>
          </p:cNvSpPr>
          <p:nvPr/>
        </p:nvSpPr>
        <p:spPr bwMode="auto">
          <a:xfrm>
            <a:off x="212725" y="4748213"/>
            <a:ext cx="2795957"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Shows the surrounding housing</a:t>
            </a:r>
          </a:p>
          <a:p>
            <a:pPr algn="ctr"/>
            <a:r>
              <a:rPr lang="en-US" sz="1300">
                <a:latin typeface="Comic Sans MS" pitchFamily="66" charset="0"/>
              </a:rPr>
              <a:t>and environment in the immediate</a:t>
            </a:r>
          </a:p>
          <a:p>
            <a:pPr algn="ctr"/>
            <a:r>
              <a:rPr lang="en-US" sz="1300">
                <a:latin typeface="Comic Sans MS" pitchFamily="66" charset="0"/>
              </a:rPr>
              <a:t>area close to the proposed site.</a:t>
            </a:r>
          </a:p>
        </p:txBody>
      </p:sp>
      <p:sp>
        <p:nvSpPr>
          <p:cNvPr id="8292" name="Text Box 100"/>
          <p:cNvSpPr txBox="1">
            <a:spLocks noChangeArrowheads="1"/>
          </p:cNvSpPr>
          <p:nvPr/>
        </p:nvSpPr>
        <p:spPr bwMode="auto">
          <a:xfrm>
            <a:off x="5703888" y="5586413"/>
            <a:ext cx="2242922"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Shows trees, contour lines</a:t>
            </a:r>
          </a:p>
          <a:p>
            <a:pPr algn="ctr"/>
            <a:r>
              <a:rPr lang="en-US" sz="1300">
                <a:latin typeface="Comic Sans MS" pitchFamily="66" charset="0"/>
              </a:rPr>
              <a:t>and boundaries related to </a:t>
            </a:r>
          </a:p>
          <a:p>
            <a:pPr algn="ctr"/>
            <a:r>
              <a:rPr lang="en-US" sz="1300">
                <a:latin typeface="Comic Sans MS" pitchFamily="66" charset="0"/>
              </a:rPr>
              <a:t>the proposed plot site.</a:t>
            </a:r>
          </a:p>
        </p:txBody>
      </p:sp>
      <p:graphicFrame>
        <p:nvGraphicFramePr>
          <p:cNvPr id="8357" name="Object 165"/>
          <p:cNvGraphicFramePr>
            <a:graphicFrameLocks noChangeAspect="1"/>
          </p:cNvGraphicFramePr>
          <p:nvPr/>
        </p:nvGraphicFramePr>
        <p:xfrm>
          <a:off x="3759200" y="4914900"/>
          <a:ext cx="1589088" cy="1349375"/>
        </p:xfrm>
        <a:graphic>
          <a:graphicData uri="http://schemas.openxmlformats.org/presentationml/2006/ole">
            <mc:AlternateContent xmlns:mc="http://schemas.openxmlformats.org/markup-compatibility/2006">
              <mc:Choice xmlns:v="urn:schemas-microsoft-com:vml" Requires="v">
                <p:oleObj spid="_x0000_s8359" name="CorelDRAW" r:id="rId7" imgW="5227560" imgH="4051800" progId="">
                  <p:embed/>
                </p:oleObj>
              </mc:Choice>
              <mc:Fallback>
                <p:oleObj name="CorelDRAW" r:id="rId7" imgW="5227560" imgH="4051800" progId="">
                  <p:embed/>
                  <p:pic>
                    <p:nvPicPr>
                      <p:cNvPr id="0" name="Picture 1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9200" y="4914900"/>
                        <a:ext cx="1589088"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Slide Number Placeholder 39"/>
          <p:cNvSpPr>
            <a:spLocks noGrp="1"/>
          </p:cNvSpPr>
          <p:nvPr>
            <p:ph type="sldNum" sz="quarter" idx="12"/>
          </p:nvPr>
        </p:nvSpPr>
        <p:spPr/>
        <p:txBody>
          <a:bodyPr/>
          <a:lstStyle/>
          <a:p>
            <a:fld id="{EE022F93-7D5E-4C9A-8C4B-0CA86517D269}" type="slidenum">
              <a:rPr lang="en-US" sz="1300" smtClean="0">
                <a:latin typeface="Comic Sans MS" pitchFamily="66" charset="0"/>
              </a:rPr>
              <a:pPr/>
              <a:t>11</a:t>
            </a:fld>
            <a:endParaRPr lang="en-US" sz="1300">
              <a:latin typeface="Comic Sans MS" pitchFamily="66" charset="0"/>
            </a:endParaRPr>
          </a:p>
        </p:txBody>
      </p:sp>
      <p:sp>
        <p:nvSpPr>
          <p:cNvPr id="41" name="TextBox 40"/>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Revision Sheet</a:t>
            </a:r>
            <a:endParaRPr lang="en-GB" sz="2800" b="1" u="sng" dirty="0">
              <a:solidFill>
                <a:schemeClr val="accent6">
                  <a:lumMod val="75000"/>
                </a:schemeClr>
              </a:solidFill>
              <a:latin typeface="Comic Sans MS" pitchFamily="66" charset="0"/>
            </a:endParaRPr>
          </a:p>
        </p:txBody>
      </p:sp>
      <p:pic>
        <p:nvPicPr>
          <p:cNvPr id="42" name="Picture 3" descr="http://images.zoopla.co.uk/70790207056b209f6f795e9504048392080e52f6_645_430.jpg"/>
          <p:cNvPicPr>
            <a:picLocks noChangeAspect="1" noChangeArrowheads="1"/>
          </p:cNvPicPr>
          <p:nvPr/>
        </p:nvPicPr>
        <p:blipFill>
          <a:blip r:embed="rId9"/>
          <a:srcRect/>
          <a:stretch>
            <a:fillRect/>
          </a:stretch>
        </p:blipFill>
        <p:spPr bwMode="auto">
          <a:xfrm>
            <a:off x="6156150" y="3118094"/>
            <a:ext cx="2358422" cy="1572281"/>
          </a:xfrm>
          <a:prstGeom prst="rect">
            <a:avLst/>
          </a:prstGeom>
          <a:noFill/>
          <a:ln>
            <a:solidFill>
              <a:schemeClr val="accent6">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357"/>
                                        </p:tgtEl>
                                        <p:attrNameLst>
                                          <p:attrName>style.visibility</p:attrName>
                                        </p:attrNameLst>
                                      </p:cBhvr>
                                      <p:to>
                                        <p:strVal val="visible"/>
                                      </p:to>
                                    </p:set>
                                    <p:animEffect transition="in" filter="dissolve">
                                      <p:cBhvr>
                                        <p:cTn id="23" dur="500"/>
                                        <p:tgtEl>
                                          <p:spTgt spid="835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28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828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829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82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828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82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28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828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29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828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828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499"/>
                                          </p:stCondLst>
                                        </p:cTn>
                                        <p:tgtEl>
                                          <p:spTgt spid="8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autoUpdateAnimBg="0"/>
      <p:bldP spid="8216" grpId="0" autoUpdateAnimBg="0"/>
      <p:bldP spid="8282" grpId="0" autoUpdateAnimBg="0"/>
      <p:bldP spid="8283" grpId="0" autoUpdateAnimBg="0"/>
      <p:bldP spid="8284" grpId="0" autoUpdateAnimBg="0"/>
      <p:bldP spid="8285" grpId="0" autoUpdateAnimBg="0"/>
      <p:bldP spid="8286" grpId="0" autoUpdateAnimBg="0"/>
      <p:bldP spid="8287" grpId="0" autoUpdateAnimBg="0"/>
      <p:bldP spid="8288" grpId="0" animBg="1"/>
      <p:bldP spid="8289" grpId="0" autoUpdateAnimBg="0"/>
      <p:bldP spid="8290" grpId="0" autoUpdateAnimBg="0"/>
      <p:bldP spid="8291" grpId="0" autoUpdateAnimBg="0"/>
      <p:bldP spid="82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8" y="1095183"/>
            <a:ext cx="4178597" cy="606319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Location Plan</a:t>
            </a:r>
          </a:p>
          <a:p>
            <a:endParaRPr lang="en-GB" sz="1600" b="1" dirty="0" smtClean="0">
              <a:solidFill>
                <a:schemeClr val="accent6">
                  <a:lumMod val="75000"/>
                </a:schemeClr>
              </a:solidFill>
              <a:latin typeface="Comic Sans MS" pitchFamily="66" charset="0"/>
            </a:endParaRPr>
          </a:p>
          <a:p>
            <a:r>
              <a:rPr lang="en-US" sz="1300" dirty="0" smtClean="0">
                <a:latin typeface="Comic Sans MS" pitchFamily="66" charset="0"/>
              </a:rPr>
              <a:t>The location plan identifies the location of a ‘new’ building related to other buildings and the surrounding area. It also helps the builders to plan the layout of the building. An example of a location plan is shown below:</a:t>
            </a: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r>
              <a:rPr lang="en-US" sz="1300" dirty="0" smtClean="0">
                <a:latin typeface="Comic Sans MS" pitchFamily="66" charset="0"/>
              </a:rPr>
              <a:t>As you can see, neighboring building, their boundaries, and roads and street names are among the information shown. A direction arrow will also be given and indicating where north is.</a:t>
            </a:r>
          </a:p>
          <a:p>
            <a:endParaRPr lang="en-US" sz="1300" dirty="0" smtClean="0">
              <a:latin typeface="Comic Sans MS" pitchFamily="66" charset="0"/>
            </a:endParaRPr>
          </a:p>
          <a:p>
            <a:r>
              <a:rPr lang="en-US" sz="1300" dirty="0" smtClean="0">
                <a:latin typeface="Comic Sans MS" pitchFamily="66" charset="0"/>
              </a:rPr>
              <a:t>The scale of the drawing depends on the size of the whole building scheme, but is normally </a:t>
            </a:r>
            <a:r>
              <a:rPr lang="en-US" sz="1300" b="1" dirty="0" smtClean="0">
                <a:solidFill>
                  <a:schemeClr val="accent6">
                    <a:lumMod val="75000"/>
                  </a:schemeClr>
                </a:solidFill>
                <a:latin typeface="Comic Sans MS" pitchFamily="66" charset="0"/>
              </a:rPr>
              <a:t>1:1000</a:t>
            </a:r>
            <a:r>
              <a:rPr lang="en-US" sz="1300" dirty="0" smtClean="0">
                <a:solidFill>
                  <a:schemeClr val="accent6">
                    <a:lumMod val="75000"/>
                  </a:schemeClr>
                </a:solidFill>
                <a:latin typeface="Comic Sans MS" pitchFamily="66" charset="0"/>
              </a:rPr>
              <a:t> or </a:t>
            </a:r>
            <a:r>
              <a:rPr lang="en-US" sz="1300" b="1" dirty="0" smtClean="0">
                <a:solidFill>
                  <a:schemeClr val="accent6">
                    <a:lumMod val="75000"/>
                  </a:schemeClr>
                </a:solidFill>
                <a:latin typeface="Comic Sans MS" pitchFamily="66" charset="0"/>
              </a:rPr>
              <a:t>1:1250</a:t>
            </a:r>
          </a:p>
          <a:p>
            <a:endParaRPr lang="en-GB" sz="1600" b="1" dirty="0" smtClean="0">
              <a:solidFill>
                <a:schemeClr val="accent6">
                  <a:lumMod val="75000"/>
                </a:schemeClr>
              </a:solidFill>
              <a:latin typeface="Comic Sans MS" pitchFamily="66" charset="0"/>
            </a:endParaRPr>
          </a:p>
          <a:p>
            <a:endParaRPr lang="en-GB" sz="1600" b="1" dirty="0" smtClean="0">
              <a:solidFill>
                <a:schemeClr val="accent6">
                  <a:lumMod val="75000"/>
                </a:schemeClr>
              </a:solidFill>
              <a:latin typeface="Comic Sans MS" pitchFamily="66" charset="0"/>
            </a:endParaRPr>
          </a:p>
          <a:p>
            <a:endParaRPr lang="en-GB" sz="1200" b="1" dirty="0">
              <a:solidFill>
                <a:schemeClr val="accent6">
                  <a:lumMod val="75000"/>
                </a:schemeClr>
              </a:solidFill>
              <a:latin typeface="Comic Sans MS" pitchFamily="66" charset="0"/>
            </a:endParaRPr>
          </a:p>
        </p:txBody>
      </p:sp>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3" name="TextBox 2"/>
          <p:cNvSpPr txBox="1"/>
          <p:nvPr/>
        </p:nvSpPr>
        <p:spPr>
          <a:xfrm>
            <a:off x="384352" y="1090269"/>
            <a:ext cx="3921834" cy="508600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Introduction</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 building project requires a complete set of specialised drawings known as a </a:t>
            </a:r>
            <a:r>
              <a:rPr lang="en-GB" sz="1300" b="1" dirty="0" smtClean="0">
                <a:latin typeface="Comic Sans MS" pitchFamily="66" charset="0"/>
              </a:rPr>
              <a:t>Project Set.</a:t>
            </a:r>
          </a:p>
          <a:p>
            <a:r>
              <a:rPr lang="en-GB" sz="1300" dirty="0" smtClean="0">
                <a:latin typeface="Comic Sans MS" pitchFamily="66" charset="0"/>
              </a:rPr>
              <a:t>These  drawings are used by a range of different people like architects, builders, plumbers, electricians and joiners. </a:t>
            </a:r>
          </a:p>
          <a:p>
            <a:endParaRPr lang="en-GB" sz="1300" dirty="0" smtClean="0">
              <a:latin typeface="Comic Sans MS" pitchFamily="66" charset="0"/>
            </a:endParaRPr>
          </a:p>
          <a:p>
            <a:pPr>
              <a:lnSpc>
                <a:spcPct val="150000"/>
              </a:lnSpc>
            </a:pPr>
            <a:r>
              <a:rPr lang="en-GB" sz="1300" b="1" dirty="0" smtClean="0">
                <a:latin typeface="Comic Sans MS" pitchFamily="66" charset="0"/>
              </a:rPr>
              <a:t>A Project Set includes:</a:t>
            </a:r>
          </a:p>
          <a:p>
            <a:pPr>
              <a:lnSpc>
                <a:spcPct val="150000"/>
              </a:lnSpc>
            </a:pPr>
            <a:r>
              <a:rPr lang="en-GB" sz="1300" dirty="0" smtClean="0">
                <a:latin typeface="Comic Sans MS" pitchFamily="66" charset="0"/>
              </a:rPr>
              <a:t>Location Plans	Elevations</a:t>
            </a:r>
          </a:p>
          <a:p>
            <a:pPr>
              <a:lnSpc>
                <a:spcPct val="150000"/>
              </a:lnSpc>
            </a:pPr>
            <a:r>
              <a:rPr lang="en-GB" sz="1300" dirty="0" smtClean="0">
                <a:latin typeface="Comic Sans MS" pitchFamily="66" charset="0"/>
              </a:rPr>
              <a:t>Site (or block) plans	Schematic diagrams</a:t>
            </a:r>
          </a:p>
          <a:p>
            <a:pPr>
              <a:lnSpc>
                <a:spcPct val="150000"/>
              </a:lnSpc>
            </a:pPr>
            <a:r>
              <a:rPr lang="en-GB" sz="1300" dirty="0" smtClean="0">
                <a:latin typeface="Comic Sans MS" pitchFamily="66" charset="0"/>
              </a:rPr>
              <a:t>Floor plans		Illustrations</a:t>
            </a:r>
          </a:p>
          <a:p>
            <a:pPr>
              <a:lnSpc>
                <a:spcPct val="150000"/>
              </a:lnSpc>
            </a:pPr>
            <a:r>
              <a:rPr lang="en-GB" sz="1300" dirty="0" smtClean="0">
                <a:latin typeface="Comic Sans MS" pitchFamily="66" charset="0"/>
              </a:rPr>
              <a:t>Sectional views</a:t>
            </a:r>
          </a:p>
          <a:p>
            <a:endParaRPr lang="en-GB" sz="1300" dirty="0" smtClean="0">
              <a:latin typeface="Comic Sans MS" pitchFamily="66" charset="0"/>
            </a:endParaRPr>
          </a:p>
          <a:p>
            <a:r>
              <a:rPr lang="en-GB" sz="1300" dirty="0" smtClean="0">
                <a:latin typeface="Comic Sans MS" pitchFamily="66" charset="0"/>
              </a:rPr>
              <a:t>As a result of many different companies and professions using the project set,  all the drawings must be in a standardised format using the same symbols and conventions.</a:t>
            </a:r>
          </a:p>
          <a:p>
            <a:endParaRPr lang="en-GB" sz="1300" dirty="0" smtClean="0">
              <a:latin typeface="Comic Sans MS" pitchFamily="66" charset="0"/>
            </a:endParaRPr>
          </a:p>
          <a:p>
            <a:r>
              <a:rPr lang="en-GB" sz="1300" dirty="0" smtClean="0">
                <a:latin typeface="Comic Sans MS" pitchFamily="66" charset="0"/>
              </a:rPr>
              <a:t>You will learn about all of these throughout this unit.</a:t>
            </a:r>
          </a:p>
          <a:p>
            <a:endParaRPr lang="en-GB" sz="1300" dirty="0">
              <a:latin typeface="Comic Sans MS" pitchFamily="66" charset="0"/>
            </a:endParaRPr>
          </a:p>
        </p:txBody>
      </p:sp>
      <p:sp>
        <p:nvSpPr>
          <p:cNvPr id="18" name="Slide Number Placeholder 17"/>
          <p:cNvSpPr>
            <a:spLocks noGrp="1"/>
          </p:cNvSpPr>
          <p:nvPr>
            <p:ph type="sldNum" sz="quarter" idx="12"/>
          </p:nvPr>
        </p:nvSpPr>
        <p:spPr/>
        <p:txBody>
          <a:bodyPr/>
          <a:lstStyle/>
          <a:p>
            <a:fld id="{EE022F93-7D5E-4C9A-8C4B-0CA86517D269}" type="slidenum">
              <a:rPr lang="en-US" smtClean="0"/>
              <a:pPr/>
              <a:t>2</a:t>
            </a:fld>
            <a:endParaRPr lang="en-US"/>
          </a:p>
        </p:txBody>
      </p:sp>
      <p:grpSp>
        <p:nvGrpSpPr>
          <p:cNvPr id="23" name="Group 22"/>
          <p:cNvGrpSpPr/>
          <p:nvPr/>
        </p:nvGrpSpPr>
        <p:grpSpPr>
          <a:xfrm>
            <a:off x="4944137" y="2773871"/>
            <a:ext cx="3785193" cy="1895475"/>
            <a:chOff x="4944137" y="2773871"/>
            <a:chExt cx="3785193" cy="1895475"/>
          </a:xfrm>
        </p:grpSpPr>
        <p:pic>
          <p:nvPicPr>
            <p:cNvPr id="26626" name="Picture 2"/>
            <p:cNvPicPr>
              <a:picLocks noChangeAspect="1" noChangeArrowheads="1"/>
            </p:cNvPicPr>
            <p:nvPr/>
          </p:nvPicPr>
          <p:blipFill>
            <a:blip r:embed="rId2"/>
            <a:srcRect/>
            <a:stretch>
              <a:fillRect/>
            </a:stretch>
          </p:blipFill>
          <p:spPr bwMode="auto">
            <a:xfrm>
              <a:off x="5662345" y="2773871"/>
              <a:ext cx="2266950" cy="1895475"/>
            </a:xfrm>
            <a:prstGeom prst="rect">
              <a:avLst/>
            </a:prstGeom>
            <a:noFill/>
            <a:ln w="9525">
              <a:noFill/>
              <a:miter lim="800000"/>
              <a:headEnd/>
              <a:tailEnd/>
            </a:ln>
            <a:effectLst/>
          </p:spPr>
        </p:pic>
        <p:pic>
          <p:nvPicPr>
            <p:cNvPr id="7" name="Picture 60" descr="C:\Documents and Settings\EDUCATION\My Documents\arrow.bmp"/>
            <p:cNvPicPr>
              <a:picLocks noChangeAspect="1" noChangeArrowheads="1"/>
            </p:cNvPicPr>
            <p:nvPr/>
          </p:nvPicPr>
          <p:blipFill>
            <a:blip r:embed="rId3"/>
            <a:srcRect/>
            <a:stretch>
              <a:fillRect/>
            </a:stretch>
          </p:blipFill>
          <p:spPr bwMode="auto">
            <a:xfrm>
              <a:off x="7522357" y="4147663"/>
              <a:ext cx="314304" cy="334883"/>
            </a:xfrm>
            <a:prstGeom prst="rect">
              <a:avLst/>
            </a:prstGeom>
            <a:noFill/>
          </p:spPr>
        </p:pic>
        <p:sp>
          <p:nvSpPr>
            <p:cNvPr id="8" name="Freeform 79"/>
            <p:cNvSpPr>
              <a:spLocks/>
            </p:cNvSpPr>
            <p:nvPr/>
          </p:nvSpPr>
          <p:spPr bwMode="auto">
            <a:xfrm>
              <a:off x="7193262" y="3901426"/>
              <a:ext cx="83198" cy="70916"/>
            </a:xfrm>
            <a:custGeom>
              <a:avLst/>
              <a:gdLst/>
              <a:ahLst/>
              <a:cxnLst>
                <a:cxn ang="0">
                  <a:pos x="45" y="0"/>
                </a:cxn>
                <a:cxn ang="0">
                  <a:pos x="37" y="27"/>
                </a:cxn>
                <a:cxn ang="0">
                  <a:pos x="0" y="36"/>
                </a:cxn>
              </a:cxnLst>
              <a:rect l="0" t="0" r="r" b="b"/>
              <a:pathLst>
                <a:path w="45" h="36">
                  <a:moveTo>
                    <a:pt x="45" y="0"/>
                  </a:moveTo>
                  <a:cubicBezTo>
                    <a:pt x="44" y="10"/>
                    <a:pt x="44" y="21"/>
                    <a:pt x="37" y="27"/>
                  </a:cubicBezTo>
                  <a:cubicBezTo>
                    <a:pt x="30" y="33"/>
                    <a:pt x="5" y="36"/>
                    <a:pt x="0" y="36"/>
                  </a:cubicBezTo>
                </a:path>
              </a:pathLst>
            </a:custGeom>
            <a:noFill/>
            <a:ln w="9525">
              <a:solidFill>
                <a:schemeClr val="tx1"/>
              </a:solidFill>
              <a:round/>
              <a:headEnd/>
              <a:tailEnd/>
            </a:ln>
            <a:effectLst/>
          </p:spPr>
          <p:txBody>
            <a:bodyPr wrap="none" anchor="ctr"/>
            <a:lstStyle/>
            <a:p>
              <a:endParaRPr lang="en-GB"/>
            </a:p>
          </p:txBody>
        </p:sp>
        <p:sp>
          <p:nvSpPr>
            <p:cNvPr id="9" name="Freeform 80"/>
            <p:cNvSpPr>
              <a:spLocks/>
            </p:cNvSpPr>
            <p:nvPr/>
          </p:nvSpPr>
          <p:spPr bwMode="auto">
            <a:xfrm>
              <a:off x="6039582" y="3901426"/>
              <a:ext cx="72105" cy="78796"/>
            </a:xfrm>
            <a:custGeom>
              <a:avLst/>
              <a:gdLst/>
              <a:ahLst/>
              <a:cxnLst>
                <a:cxn ang="0">
                  <a:pos x="37" y="0"/>
                </a:cxn>
                <a:cxn ang="0">
                  <a:pos x="33" y="30"/>
                </a:cxn>
                <a:cxn ang="0">
                  <a:pos x="0" y="40"/>
                </a:cxn>
              </a:cxnLst>
              <a:rect l="0" t="0" r="r" b="b"/>
              <a:pathLst>
                <a:path w="39" h="40">
                  <a:moveTo>
                    <a:pt x="37" y="0"/>
                  </a:moveTo>
                  <a:cubicBezTo>
                    <a:pt x="38" y="11"/>
                    <a:pt x="39" y="23"/>
                    <a:pt x="33" y="30"/>
                  </a:cubicBezTo>
                  <a:cubicBezTo>
                    <a:pt x="27" y="37"/>
                    <a:pt x="5" y="38"/>
                    <a:pt x="0" y="40"/>
                  </a:cubicBezTo>
                </a:path>
              </a:pathLst>
            </a:custGeom>
            <a:noFill/>
            <a:ln w="9525">
              <a:solidFill>
                <a:schemeClr val="tx1"/>
              </a:solidFill>
              <a:round/>
              <a:headEnd/>
              <a:tailEnd/>
            </a:ln>
            <a:effectLst/>
          </p:spPr>
          <p:txBody>
            <a:bodyPr wrap="none" anchor="ctr"/>
            <a:lstStyle/>
            <a:p>
              <a:endParaRPr lang="en-GB"/>
            </a:p>
          </p:txBody>
        </p:sp>
        <p:sp>
          <p:nvSpPr>
            <p:cNvPr id="10" name="Freeform 81"/>
            <p:cNvSpPr>
              <a:spLocks/>
            </p:cNvSpPr>
            <p:nvPr/>
          </p:nvSpPr>
          <p:spPr bwMode="auto">
            <a:xfrm>
              <a:off x="7184018" y="4137814"/>
              <a:ext cx="77652" cy="72886"/>
            </a:xfrm>
            <a:custGeom>
              <a:avLst/>
              <a:gdLst/>
              <a:ahLst/>
              <a:cxnLst>
                <a:cxn ang="0">
                  <a:pos x="0" y="0"/>
                </a:cxn>
                <a:cxn ang="0">
                  <a:pos x="35" y="9"/>
                </a:cxn>
                <a:cxn ang="0">
                  <a:pos x="42" y="37"/>
                </a:cxn>
              </a:cxnLst>
              <a:rect l="0" t="0" r="r" b="b"/>
              <a:pathLst>
                <a:path w="42" h="37">
                  <a:moveTo>
                    <a:pt x="0" y="0"/>
                  </a:moveTo>
                  <a:cubicBezTo>
                    <a:pt x="14" y="1"/>
                    <a:pt x="28" y="3"/>
                    <a:pt x="35" y="9"/>
                  </a:cubicBezTo>
                  <a:cubicBezTo>
                    <a:pt x="42" y="15"/>
                    <a:pt x="41" y="33"/>
                    <a:pt x="42" y="37"/>
                  </a:cubicBezTo>
                </a:path>
              </a:pathLst>
            </a:custGeom>
            <a:noFill/>
            <a:ln w="9525">
              <a:solidFill>
                <a:schemeClr val="tx1"/>
              </a:solidFill>
              <a:round/>
              <a:headEnd/>
              <a:tailEnd/>
            </a:ln>
            <a:effectLst/>
          </p:spPr>
          <p:txBody>
            <a:bodyPr wrap="none" anchor="ctr"/>
            <a:lstStyle/>
            <a:p>
              <a:endParaRPr lang="en-GB"/>
            </a:p>
          </p:txBody>
        </p:sp>
        <p:sp>
          <p:nvSpPr>
            <p:cNvPr id="11" name="Freeform 82"/>
            <p:cNvSpPr>
              <a:spLocks/>
            </p:cNvSpPr>
            <p:nvPr/>
          </p:nvSpPr>
          <p:spPr bwMode="auto">
            <a:xfrm>
              <a:off x="6241106" y="3897486"/>
              <a:ext cx="109082" cy="70916"/>
            </a:xfrm>
            <a:custGeom>
              <a:avLst/>
              <a:gdLst/>
              <a:ahLst/>
              <a:cxnLst>
                <a:cxn ang="0">
                  <a:pos x="2" y="0"/>
                </a:cxn>
                <a:cxn ang="0">
                  <a:pos x="9" y="29"/>
                </a:cxn>
                <a:cxn ang="0">
                  <a:pos x="59" y="36"/>
                </a:cxn>
              </a:cxnLst>
              <a:rect l="0" t="0" r="r" b="b"/>
              <a:pathLst>
                <a:path w="59" h="36">
                  <a:moveTo>
                    <a:pt x="2" y="0"/>
                  </a:moveTo>
                  <a:cubicBezTo>
                    <a:pt x="1" y="11"/>
                    <a:pt x="0" y="23"/>
                    <a:pt x="9" y="29"/>
                  </a:cubicBezTo>
                  <a:cubicBezTo>
                    <a:pt x="18" y="35"/>
                    <a:pt x="51" y="35"/>
                    <a:pt x="59" y="36"/>
                  </a:cubicBezTo>
                </a:path>
              </a:pathLst>
            </a:custGeom>
            <a:noFill/>
            <a:ln w="9525">
              <a:solidFill>
                <a:schemeClr val="tx1"/>
              </a:solidFill>
              <a:round/>
              <a:headEnd/>
              <a:tailEnd/>
            </a:ln>
            <a:effectLst/>
          </p:spPr>
          <p:txBody>
            <a:bodyPr wrap="none" anchor="ctr"/>
            <a:lstStyle/>
            <a:p>
              <a:endParaRPr lang="en-GB"/>
            </a:p>
          </p:txBody>
        </p:sp>
        <p:sp>
          <p:nvSpPr>
            <p:cNvPr id="13" name="Text Box 85"/>
            <p:cNvSpPr txBox="1">
              <a:spLocks noChangeArrowheads="1"/>
            </p:cNvSpPr>
            <p:nvPr/>
          </p:nvSpPr>
          <p:spPr bwMode="auto">
            <a:xfrm>
              <a:off x="4944137" y="2804525"/>
              <a:ext cx="495649" cy="246221"/>
            </a:xfrm>
            <a:prstGeom prst="rect">
              <a:avLst/>
            </a:prstGeom>
            <a:noFill/>
            <a:ln w="9525">
              <a:noFill/>
              <a:miter lim="800000"/>
              <a:headEnd/>
              <a:tailEnd/>
            </a:ln>
            <a:effectLst/>
          </p:spPr>
          <p:txBody>
            <a:bodyPr wrap="none">
              <a:spAutoFit/>
            </a:bodyPr>
            <a:lstStyle/>
            <a:p>
              <a:r>
                <a:rPr lang="en-US" sz="1000" b="1" dirty="0">
                  <a:solidFill>
                    <a:schemeClr val="accent6">
                      <a:lumMod val="75000"/>
                    </a:schemeClr>
                  </a:solidFill>
                  <a:latin typeface="Comic Sans MS" pitchFamily="66" charset="0"/>
                </a:rPr>
                <a:t>Plot2</a:t>
              </a:r>
            </a:p>
          </p:txBody>
        </p:sp>
        <p:sp>
          <p:nvSpPr>
            <p:cNvPr id="14" name="Text Box 95"/>
            <p:cNvSpPr txBox="1">
              <a:spLocks noChangeArrowheads="1"/>
            </p:cNvSpPr>
            <p:nvPr/>
          </p:nvSpPr>
          <p:spPr bwMode="auto">
            <a:xfrm>
              <a:off x="6144966" y="3958541"/>
              <a:ext cx="782587" cy="215444"/>
            </a:xfrm>
            <a:prstGeom prst="rect">
              <a:avLst/>
            </a:prstGeom>
            <a:noFill/>
            <a:ln w="9525">
              <a:noFill/>
              <a:miter lim="800000"/>
              <a:headEnd/>
              <a:tailEnd/>
            </a:ln>
            <a:effectLst/>
          </p:spPr>
          <p:txBody>
            <a:bodyPr wrap="none">
              <a:spAutoFit/>
            </a:bodyPr>
            <a:lstStyle/>
            <a:p>
              <a:r>
                <a:rPr lang="en-US" sz="800" dirty="0">
                  <a:latin typeface="Comic Sans MS" pitchFamily="66" charset="0"/>
                </a:rPr>
                <a:t>Harlow Road</a:t>
              </a:r>
            </a:p>
          </p:txBody>
        </p:sp>
        <p:sp>
          <p:nvSpPr>
            <p:cNvPr id="15" name="Text Box 96"/>
            <p:cNvSpPr txBox="1">
              <a:spLocks noChangeArrowheads="1"/>
            </p:cNvSpPr>
            <p:nvPr/>
          </p:nvSpPr>
          <p:spPr bwMode="auto">
            <a:xfrm rot="3560586">
              <a:off x="6745441" y="3353431"/>
              <a:ext cx="853119" cy="215444"/>
            </a:xfrm>
            <a:prstGeom prst="rect">
              <a:avLst/>
            </a:prstGeom>
            <a:noFill/>
            <a:ln w="9525">
              <a:noFill/>
              <a:miter lim="800000"/>
              <a:headEnd/>
              <a:tailEnd/>
            </a:ln>
            <a:effectLst/>
          </p:spPr>
          <p:txBody>
            <a:bodyPr wrap="none">
              <a:spAutoFit/>
            </a:bodyPr>
            <a:lstStyle/>
            <a:p>
              <a:r>
                <a:rPr lang="en-US" sz="800" dirty="0">
                  <a:latin typeface="Comic Sans MS" pitchFamily="66" charset="0"/>
                </a:rPr>
                <a:t>Merlin Street</a:t>
              </a:r>
            </a:p>
          </p:txBody>
        </p:sp>
        <p:sp>
          <p:nvSpPr>
            <p:cNvPr id="17" name="Text Box 14"/>
            <p:cNvSpPr txBox="1">
              <a:spLocks noChangeArrowheads="1"/>
            </p:cNvSpPr>
            <p:nvPr/>
          </p:nvSpPr>
          <p:spPr bwMode="auto">
            <a:xfrm>
              <a:off x="7919853" y="3962880"/>
              <a:ext cx="809477" cy="553998"/>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North facing arrow</a:t>
              </a:r>
              <a:endParaRPr lang="en-US" sz="1000" b="1" dirty="0">
                <a:solidFill>
                  <a:schemeClr val="accent6">
                    <a:lumMod val="75000"/>
                  </a:schemeClr>
                </a:solidFill>
                <a:latin typeface="Comic Sans MS" pitchFamily="66" charset="0"/>
              </a:endParaRPr>
            </a:p>
          </p:txBody>
        </p:sp>
        <p:cxnSp>
          <p:nvCxnSpPr>
            <p:cNvPr id="21" name="Straight Arrow Connector 20"/>
            <p:cNvCxnSpPr/>
            <p:nvPr/>
          </p:nvCxnSpPr>
          <p:spPr>
            <a:xfrm rot="10800000" flipV="1">
              <a:off x="7708606" y="4210493"/>
              <a:ext cx="404041" cy="1594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2"/>
            </p:cNvCxnSpPr>
            <p:nvPr/>
          </p:nvCxnSpPr>
          <p:spPr>
            <a:xfrm rot="16200000" flipH="1">
              <a:off x="5322833" y="2919874"/>
              <a:ext cx="319775" cy="58151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 Box 95"/>
            <p:cNvSpPr txBox="1">
              <a:spLocks noChangeArrowheads="1"/>
            </p:cNvSpPr>
            <p:nvPr/>
          </p:nvSpPr>
          <p:spPr bwMode="auto">
            <a:xfrm>
              <a:off x="6107171" y="3240432"/>
              <a:ext cx="418704" cy="338554"/>
            </a:xfrm>
            <a:prstGeom prst="rect">
              <a:avLst/>
            </a:prstGeom>
            <a:noFill/>
            <a:ln w="9525">
              <a:noFill/>
              <a:miter lim="800000"/>
              <a:headEnd/>
              <a:tailEnd/>
            </a:ln>
            <a:effectLst/>
          </p:spPr>
          <p:txBody>
            <a:bodyPr wrap="none">
              <a:spAutoFit/>
            </a:bodyPr>
            <a:lstStyle/>
            <a:p>
              <a:pPr algn="ctr"/>
              <a:r>
                <a:rPr lang="en-US" sz="800" dirty="0" smtClean="0">
                  <a:latin typeface="Comic Sans MS" pitchFamily="66" charset="0"/>
                </a:rPr>
                <a:t>Play</a:t>
              </a:r>
            </a:p>
            <a:p>
              <a:pPr algn="ctr"/>
              <a:r>
                <a:rPr lang="en-US" sz="800" dirty="0" smtClean="0">
                  <a:latin typeface="Comic Sans MS" pitchFamily="66" charset="0"/>
                </a:rPr>
                <a:t>Area</a:t>
              </a:r>
              <a:endParaRPr lang="en-US" sz="800" dirty="0">
                <a:latin typeface="Comic Sans MS" pitchFamily="66"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srcRect/>
          <a:stretch>
            <a:fillRect/>
          </a:stretch>
        </p:blipFill>
        <p:spPr bwMode="auto">
          <a:xfrm>
            <a:off x="4771848" y="3282950"/>
            <a:ext cx="3438525" cy="29337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552098" y="3075516"/>
            <a:ext cx="3524250" cy="3009900"/>
          </a:xfrm>
          <a:prstGeom prst="rect">
            <a:avLst/>
          </a:prstGeom>
          <a:noFill/>
          <a:ln w="9525">
            <a:noFill/>
            <a:miter lim="800000"/>
            <a:headEnd/>
            <a:tailEnd/>
          </a:ln>
          <a:effectLst/>
        </p:spPr>
      </p:pic>
      <p:sp>
        <p:nvSpPr>
          <p:cNvPr id="2" name="TextBox 1"/>
          <p:cNvSpPr txBox="1"/>
          <p:nvPr/>
        </p:nvSpPr>
        <p:spPr>
          <a:xfrm>
            <a:off x="384352" y="1090269"/>
            <a:ext cx="3921834" cy="2231380"/>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Site or Block Plan</a:t>
            </a:r>
          </a:p>
          <a:p>
            <a:endParaRPr lang="en-GB" sz="1600" b="1" dirty="0" smtClean="0">
              <a:solidFill>
                <a:schemeClr val="accent6">
                  <a:lumMod val="75000"/>
                </a:schemeClr>
              </a:solidFill>
              <a:latin typeface="Comic Sans MS" pitchFamily="66" charset="0"/>
            </a:endParaRPr>
          </a:p>
          <a:p>
            <a:r>
              <a:rPr lang="en-US" sz="1300" dirty="0" smtClean="0">
                <a:latin typeface="Comic Sans MS" pitchFamily="66" charset="0"/>
              </a:rPr>
              <a:t>Site plans show the site boundary and</a:t>
            </a:r>
          </a:p>
          <a:p>
            <a:r>
              <a:rPr lang="en-US" sz="1300" dirty="0" smtClean="0">
                <a:latin typeface="Comic Sans MS" pitchFamily="66" charset="0"/>
              </a:rPr>
              <a:t>the outline of the proposed development.</a:t>
            </a:r>
          </a:p>
          <a:p>
            <a:r>
              <a:rPr lang="en-US" sz="1300" dirty="0" smtClean="0">
                <a:latin typeface="Comic Sans MS" pitchFamily="66" charset="0"/>
              </a:rPr>
              <a:t>Other information can include, </a:t>
            </a:r>
            <a:r>
              <a:rPr lang="en-US" sz="1300" b="1" dirty="0" smtClean="0">
                <a:latin typeface="Comic Sans MS" pitchFamily="66" charset="0"/>
              </a:rPr>
              <a:t>trees</a:t>
            </a:r>
            <a:r>
              <a:rPr lang="en-US" sz="1300" dirty="0" smtClean="0">
                <a:latin typeface="Comic Sans MS" pitchFamily="66" charset="0"/>
              </a:rPr>
              <a:t>, </a:t>
            </a:r>
            <a:r>
              <a:rPr lang="en-US" sz="1300" b="1" dirty="0" smtClean="0">
                <a:latin typeface="Comic Sans MS" pitchFamily="66" charset="0"/>
              </a:rPr>
              <a:t>drainage</a:t>
            </a:r>
            <a:endParaRPr lang="en-US" sz="1300" dirty="0" smtClean="0">
              <a:latin typeface="Comic Sans MS" pitchFamily="66" charset="0"/>
            </a:endParaRPr>
          </a:p>
          <a:p>
            <a:r>
              <a:rPr lang="en-US" sz="1300" dirty="0" smtClean="0">
                <a:latin typeface="Comic Sans MS" pitchFamily="66" charset="0"/>
              </a:rPr>
              <a:t>the </a:t>
            </a:r>
            <a:r>
              <a:rPr lang="en-US" sz="1300" b="1" dirty="0" smtClean="0">
                <a:latin typeface="Comic Sans MS" pitchFamily="66" charset="0"/>
              </a:rPr>
              <a:t>north pointing</a:t>
            </a:r>
            <a:r>
              <a:rPr lang="en-US" sz="1300" dirty="0" smtClean="0">
                <a:latin typeface="Comic Sans MS" pitchFamily="66" charset="0"/>
              </a:rPr>
              <a:t> </a:t>
            </a:r>
            <a:r>
              <a:rPr lang="en-US" sz="1300" b="1" dirty="0" smtClean="0">
                <a:latin typeface="Comic Sans MS" pitchFamily="66" charset="0"/>
              </a:rPr>
              <a:t>arrow</a:t>
            </a:r>
            <a:r>
              <a:rPr lang="en-US" sz="1300" dirty="0" smtClean="0">
                <a:latin typeface="Comic Sans MS" pitchFamily="66" charset="0"/>
              </a:rPr>
              <a:t> and </a:t>
            </a:r>
            <a:r>
              <a:rPr lang="en-US" sz="1300" b="1" dirty="0" smtClean="0">
                <a:latin typeface="Comic Sans MS" pitchFamily="66" charset="0"/>
              </a:rPr>
              <a:t>contour lines</a:t>
            </a:r>
            <a:r>
              <a:rPr lang="en-US" sz="1300" dirty="0" smtClean="0">
                <a:latin typeface="Comic Sans MS" pitchFamily="66" charset="0"/>
              </a:rPr>
              <a:t>.</a:t>
            </a:r>
            <a:r>
              <a:rPr lang="en-US" sz="1300" b="1" dirty="0" smtClean="0">
                <a:solidFill>
                  <a:schemeClr val="accent6">
                    <a:lumMod val="75000"/>
                  </a:schemeClr>
                </a:solidFill>
                <a:latin typeface="Comic Sans MS" pitchFamily="66" charset="0"/>
              </a:rPr>
              <a:t> </a:t>
            </a:r>
            <a:r>
              <a:rPr lang="en-US" sz="1300" dirty="0" smtClean="0">
                <a:latin typeface="Comic Sans MS" pitchFamily="66" charset="0"/>
              </a:rPr>
              <a:t>The scale of a site plan depends on the size of the building, but is usually</a:t>
            </a:r>
            <a:r>
              <a:rPr lang="en-US" sz="1300" b="1" dirty="0" smtClean="0">
                <a:solidFill>
                  <a:schemeClr val="accent6">
                    <a:lumMod val="75000"/>
                  </a:schemeClr>
                </a:solidFill>
                <a:latin typeface="Comic Sans MS" pitchFamily="66" charset="0"/>
              </a:rPr>
              <a:t> 1: 200.</a:t>
            </a:r>
            <a:r>
              <a:rPr lang="en-US" sz="1300" dirty="0" smtClean="0">
                <a:latin typeface="Comic Sans MS" pitchFamily="66" charset="0"/>
              </a:rPr>
              <a:t> </a:t>
            </a:r>
            <a:endParaRPr lang="en-US" sz="1300" dirty="0" smtClean="0">
              <a:solidFill>
                <a:schemeClr val="accent6">
                  <a:lumMod val="75000"/>
                </a:schemeClr>
              </a:solidFill>
              <a:latin typeface="Comic Sans MS" pitchFamily="66" charset="0"/>
            </a:endParaRPr>
          </a:p>
          <a:p>
            <a:endParaRPr lang="en-US" sz="1300" dirty="0" smtClean="0">
              <a:latin typeface="Comic Sans MS" pitchFamily="66" charset="0"/>
            </a:endParaRPr>
          </a:p>
          <a:p>
            <a:r>
              <a:rPr lang="en-US" sz="1300" dirty="0" smtClean="0">
                <a:latin typeface="Comic Sans MS" pitchFamily="66" charset="0"/>
              </a:rPr>
              <a:t> </a:t>
            </a:r>
            <a:endParaRPr lang="en-US" sz="1300" dirty="0">
              <a:latin typeface="Comic Sans MS" pitchFamily="66" charset="0"/>
            </a:endParaRPr>
          </a:p>
        </p:txBody>
      </p:sp>
      <p:sp>
        <p:nvSpPr>
          <p:cNvPr id="3" name="TextBox 2"/>
          <p:cNvSpPr txBox="1"/>
          <p:nvPr/>
        </p:nvSpPr>
        <p:spPr>
          <a:xfrm>
            <a:off x="4393871" y="1083174"/>
            <a:ext cx="4346368" cy="2677656"/>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Floor plan</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This type of view shows the internal layout of a building. It allows us to see the arrangement of the rooms, the position of windows and doors as well as the thickness of internal and external walls etc. Floor plans are used by </a:t>
            </a:r>
            <a:r>
              <a:rPr lang="en-GB" sz="1300" b="1" dirty="0" smtClean="0">
                <a:latin typeface="Comic Sans MS" pitchFamily="66" charset="0"/>
              </a:rPr>
              <a:t>builders</a:t>
            </a:r>
            <a:r>
              <a:rPr lang="en-GB" sz="1300" dirty="0" smtClean="0">
                <a:latin typeface="Comic Sans MS" pitchFamily="66" charset="0"/>
              </a:rPr>
              <a:t>, </a:t>
            </a:r>
            <a:r>
              <a:rPr lang="en-GB" sz="1300" b="1" dirty="0" smtClean="0">
                <a:latin typeface="Comic Sans MS" pitchFamily="66" charset="0"/>
              </a:rPr>
              <a:t>plumbers</a:t>
            </a:r>
            <a:r>
              <a:rPr lang="en-GB" sz="1300" dirty="0" smtClean="0">
                <a:latin typeface="Comic Sans MS" pitchFamily="66" charset="0"/>
              </a:rPr>
              <a:t>, </a:t>
            </a:r>
            <a:r>
              <a:rPr lang="en-GB" sz="1300" b="1" dirty="0" smtClean="0">
                <a:latin typeface="Comic Sans MS" pitchFamily="66" charset="0"/>
              </a:rPr>
              <a:t>electricians</a:t>
            </a:r>
            <a:r>
              <a:rPr lang="en-GB" sz="1300" dirty="0" smtClean="0">
                <a:latin typeface="Comic Sans MS" pitchFamily="66" charset="0"/>
              </a:rPr>
              <a:t> and </a:t>
            </a:r>
            <a:r>
              <a:rPr lang="en-GB" sz="1300" b="1" dirty="0" smtClean="0">
                <a:latin typeface="Comic Sans MS" pitchFamily="66" charset="0"/>
              </a:rPr>
              <a:t>joiners</a:t>
            </a:r>
            <a:r>
              <a:rPr lang="en-GB" sz="1300" dirty="0" smtClean="0">
                <a:latin typeface="Comic Sans MS" pitchFamily="66" charset="0"/>
              </a:rPr>
              <a:t> to help plan the construction work and cost of materials. The scale of this type of view depends on the size of the building, but is usually around </a:t>
            </a:r>
            <a:r>
              <a:rPr lang="en-GB" sz="1300" b="1" dirty="0" smtClean="0">
                <a:solidFill>
                  <a:schemeClr val="accent6">
                    <a:lumMod val="75000"/>
                  </a:schemeClr>
                </a:solidFill>
                <a:latin typeface="Comic Sans MS" pitchFamily="66" charset="0"/>
              </a:rPr>
              <a:t>1:50</a:t>
            </a:r>
            <a:r>
              <a:rPr lang="en-GB" sz="1300" dirty="0" smtClean="0">
                <a:latin typeface="Comic Sans MS" pitchFamily="66" charset="0"/>
              </a:rPr>
              <a:t>.</a:t>
            </a:r>
          </a:p>
          <a:p>
            <a:endParaRPr lang="en-GB" sz="1600" b="1" dirty="0" smtClean="0">
              <a:solidFill>
                <a:schemeClr val="accent6">
                  <a:lumMod val="75000"/>
                </a:schemeClr>
              </a:solidFill>
              <a:latin typeface="Comic Sans MS" pitchFamily="66" charset="0"/>
            </a:endParaRPr>
          </a:p>
          <a:p>
            <a:endParaRPr lang="en-GB" sz="1600" b="1" dirty="0" smtClean="0">
              <a:solidFill>
                <a:schemeClr val="accent6">
                  <a:lumMod val="75000"/>
                </a:schemeClr>
              </a:solidFill>
              <a:latin typeface="Comic Sans MS" pitchFamily="66" charset="0"/>
            </a:endParaRPr>
          </a:p>
        </p:txBody>
      </p:sp>
      <p:sp>
        <p:nvSpPr>
          <p:cNvPr id="4" name="TextBox 3"/>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9" name="Text Box 78"/>
          <p:cNvSpPr txBox="1">
            <a:spLocks noChangeArrowheads="1"/>
          </p:cNvSpPr>
          <p:nvPr/>
        </p:nvSpPr>
        <p:spPr bwMode="auto">
          <a:xfrm>
            <a:off x="2731345" y="2656334"/>
            <a:ext cx="1840675" cy="400110"/>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North pointing </a:t>
            </a:r>
            <a:endParaRPr lang="en-US" sz="1000" b="1" dirty="0">
              <a:solidFill>
                <a:schemeClr val="accent6">
                  <a:lumMod val="75000"/>
                </a:schemeClr>
              </a:solidFill>
              <a:latin typeface="Comic Sans MS" pitchFamily="66" charset="0"/>
            </a:endParaRPr>
          </a:p>
          <a:p>
            <a:pPr algn="ctr"/>
            <a:r>
              <a:rPr lang="en-US" sz="1000" b="1" dirty="0">
                <a:solidFill>
                  <a:schemeClr val="accent6">
                    <a:lumMod val="75000"/>
                  </a:schemeClr>
                </a:solidFill>
                <a:latin typeface="Comic Sans MS" pitchFamily="66" charset="0"/>
              </a:rPr>
              <a:t>arrow</a:t>
            </a:r>
          </a:p>
        </p:txBody>
      </p:sp>
      <p:sp>
        <p:nvSpPr>
          <p:cNvPr id="10" name="Text Box 90"/>
          <p:cNvSpPr txBox="1">
            <a:spLocks noChangeArrowheads="1"/>
          </p:cNvSpPr>
          <p:nvPr/>
        </p:nvSpPr>
        <p:spPr bwMode="auto">
          <a:xfrm>
            <a:off x="1353787" y="6144216"/>
            <a:ext cx="1648695" cy="246221"/>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Contour lines</a:t>
            </a:r>
            <a:endParaRPr lang="en-US" sz="1000" b="1" dirty="0">
              <a:solidFill>
                <a:schemeClr val="accent6">
                  <a:lumMod val="75000"/>
                </a:schemeClr>
              </a:solidFill>
              <a:latin typeface="Comic Sans MS" pitchFamily="66" charset="0"/>
            </a:endParaRPr>
          </a:p>
        </p:txBody>
      </p:sp>
      <p:sp>
        <p:nvSpPr>
          <p:cNvPr id="11" name="Text Box 99"/>
          <p:cNvSpPr txBox="1">
            <a:spLocks noChangeArrowheads="1"/>
          </p:cNvSpPr>
          <p:nvPr/>
        </p:nvSpPr>
        <p:spPr bwMode="auto">
          <a:xfrm>
            <a:off x="3261220" y="6115353"/>
            <a:ext cx="479618" cy="246221"/>
          </a:xfrm>
          <a:prstGeom prst="rect">
            <a:avLst/>
          </a:prstGeom>
          <a:noFill/>
          <a:ln w="9525">
            <a:noFill/>
            <a:miter lim="800000"/>
            <a:headEnd/>
            <a:tailEnd/>
          </a:ln>
          <a:effectLst/>
        </p:spPr>
        <p:txBody>
          <a:bodyPr wrap="none">
            <a:spAutoFit/>
          </a:bodyPr>
          <a:lstStyle/>
          <a:p>
            <a:r>
              <a:rPr lang="en-US" sz="1000" b="1" dirty="0">
                <a:solidFill>
                  <a:schemeClr val="accent6">
                    <a:lumMod val="75000"/>
                  </a:schemeClr>
                </a:solidFill>
                <a:latin typeface="Comic Sans MS" pitchFamily="66" charset="0"/>
              </a:rPr>
              <a:t>Tree</a:t>
            </a:r>
          </a:p>
        </p:txBody>
      </p:sp>
      <p:cxnSp>
        <p:nvCxnSpPr>
          <p:cNvPr id="22" name="Straight Arrow Connector 21"/>
          <p:cNvCxnSpPr>
            <a:stCxn id="9" idx="2"/>
          </p:cNvCxnSpPr>
          <p:nvPr/>
        </p:nvCxnSpPr>
        <p:spPr>
          <a:xfrm rot="5400000">
            <a:off x="3466880" y="3187791"/>
            <a:ext cx="316151" cy="5345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0"/>
          </p:cNvCxnSpPr>
          <p:nvPr/>
        </p:nvCxnSpPr>
        <p:spPr>
          <a:xfrm rot="16200000" flipV="1">
            <a:off x="3122331" y="5736655"/>
            <a:ext cx="593334" cy="164062"/>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692370" y="5758406"/>
            <a:ext cx="812200" cy="3067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99"/>
          <p:cNvSpPr txBox="1">
            <a:spLocks noChangeArrowheads="1"/>
          </p:cNvSpPr>
          <p:nvPr/>
        </p:nvSpPr>
        <p:spPr bwMode="auto">
          <a:xfrm>
            <a:off x="8199052" y="3678929"/>
            <a:ext cx="473206" cy="246221"/>
          </a:xfrm>
          <a:prstGeom prst="rect">
            <a:avLst/>
          </a:prstGeom>
          <a:noFill/>
          <a:ln w="9525">
            <a:noFill/>
            <a:miter lim="800000"/>
            <a:headEnd/>
            <a:tailEnd/>
          </a:ln>
          <a:effectLst/>
        </p:spPr>
        <p:txBody>
          <a:bodyPr wrap="none">
            <a:spAutoFit/>
          </a:bodyPr>
          <a:lstStyle/>
          <a:p>
            <a:r>
              <a:rPr lang="en-US" sz="1000" b="1" dirty="0" smtClean="0">
                <a:solidFill>
                  <a:schemeClr val="accent6">
                    <a:lumMod val="75000"/>
                  </a:schemeClr>
                </a:solidFill>
                <a:latin typeface="Comic Sans MS" pitchFamily="66" charset="0"/>
              </a:rPr>
              <a:t>Door</a:t>
            </a:r>
            <a:endParaRPr lang="en-US" sz="1000" b="1" dirty="0">
              <a:solidFill>
                <a:schemeClr val="accent6">
                  <a:lumMod val="75000"/>
                </a:schemeClr>
              </a:solidFill>
              <a:latin typeface="Comic Sans MS" pitchFamily="66" charset="0"/>
            </a:endParaRPr>
          </a:p>
        </p:txBody>
      </p:sp>
      <p:cxnSp>
        <p:nvCxnSpPr>
          <p:cNvPr id="17" name="Straight Arrow Connector 16"/>
          <p:cNvCxnSpPr/>
          <p:nvPr/>
        </p:nvCxnSpPr>
        <p:spPr>
          <a:xfrm rot="10800000" flipV="1">
            <a:off x="6934868" y="3829307"/>
            <a:ext cx="1335436" cy="50518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 Box 99"/>
          <p:cNvSpPr txBox="1">
            <a:spLocks noChangeArrowheads="1"/>
          </p:cNvSpPr>
          <p:nvPr/>
        </p:nvSpPr>
        <p:spPr bwMode="auto">
          <a:xfrm>
            <a:off x="8128124" y="5590864"/>
            <a:ext cx="651140" cy="246221"/>
          </a:xfrm>
          <a:prstGeom prst="rect">
            <a:avLst/>
          </a:prstGeom>
          <a:noFill/>
          <a:ln w="9525">
            <a:noFill/>
            <a:miter lim="800000"/>
            <a:headEnd/>
            <a:tailEnd/>
          </a:ln>
          <a:effectLst/>
        </p:spPr>
        <p:txBody>
          <a:bodyPr wrap="none">
            <a:spAutoFit/>
          </a:bodyPr>
          <a:lstStyle/>
          <a:p>
            <a:r>
              <a:rPr lang="en-US" sz="1000" b="1" dirty="0" smtClean="0">
                <a:solidFill>
                  <a:schemeClr val="accent6">
                    <a:lumMod val="75000"/>
                  </a:schemeClr>
                </a:solidFill>
                <a:latin typeface="Comic Sans MS" pitchFamily="66" charset="0"/>
              </a:rPr>
              <a:t>Window</a:t>
            </a:r>
            <a:endParaRPr lang="en-US" sz="1000" b="1" dirty="0">
              <a:solidFill>
                <a:schemeClr val="accent6">
                  <a:lumMod val="75000"/>
                </a:schemeClr>
              </a:solidFill>
              <a:latin typeface="Comic Sans MS" pitchFamily="66" charset="0"/>
            </a:endParaRPr>
          </a:p>
        </p:txBody>
      </p:sp>
      <p:cxnSp>
        <p:nvCxnSpPr>
          <p:cNvPr id="21" name="Straight Arrow Connector 20"/>
          <p:cNvCxnSpPr/>
          <p:nvPr/>
        </p:nvCxnSpPr>
        <p:spPr>
          <a:xfrm rot="10800000" flipV="1">
            <a:off x="7505209" y="5830791"/>
            <a:ext cx="795646" cy="237503"/>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91990" y="6080166"/>
            <a:ext cx="4667002" cy="461665"/>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(A full range of symbols is on page 6)</a:t>
            </a:r>
            <a:r>
              <a:rPr lang="en-GB" dirty="0" smtClean="0"/>
              <a:t> </a:t>
            </a:r>
            <a:endParaRPr lang="en-GB" dirty="0"/>
          </a:p>
        </p:txBody>
      </p:sp>
      <p:sp>
        <p:nvSpPr>
          <p:cNvPr id="28" name="Slide Number Placeholder 27"/>
          <p:cNvSpPr>
            <a:spLocks noGrp="1"/>
          </p:cNvSpPr>
          <p:nvPr>
            <p:ph type="sldNum" sz="quarter" idx="12"/>
          </p:nvPr>
        </p:nvSpPr>
        <p:spPr/>
        <p:txBody>
          <a:bodyPr/>
          <a:lstStyle/>
          <a:p>
            <a:fld id="{EE022F93-7D5E-4C9A-8C4B-0CA86517D269}" type="slidenum">
              <a:rPr lang="en-US" smtClean="0"/>
              <a:pPr/>
              <a:t>3</a:t>
            </a:fld>
            <a:endParaRPr lang="en-US"/>
          </a:p>
        </p:txBody>
      </p:sp>
      <p:sp>
        <p:nvSpPr>
          <p:cNvPr id="23" name="TextBox 22"/>
          <p:cNvSpPr txBox="1"/>
          <p:nvPr/>
        </p:nvSpPr>
        <p:spPr>
          <a:xfrm>
            <a:off x="2336799" y="4447821"/>
            <a:ext cx="1027289" cy="584775"/>
          </a:xfrm>
          <a:prstGeom prst="rect">
            <a:avLst/>
          </a:prstGeom>
          <a:noFill/>
        </p:spPr>
        <p:txBody>
          <a:bodyPr wrap="square" rtlCol="0">
            <a:spAutoFit/>
          </a:bodyPr>
          <a:lstStyle/>
          <a:p>
            <a:pPr algn="ctr"/>
            <a:r>
              <a:rPr lang="en-GB" sz="1600" dirty="0" smtClean="0">
                <a:latin typeface="Comic Sans MS" pitchFamily="66" charset="0"/>
              </a:rPr>
              <a:t>Play Area</a:t>
            </a:r>
            <a:endParaRPr lang="en-GB" sz="1600" dirty="0">
              <a:latin typeface="Comic Sans MS" pitchFamily="66" charset="0"/>
            </a:endParaRPr>
          </a:p>
        </p:txBody>
      </p:sp>
      <p:sp>
        <p:nvSpPr>
          <p:cNvPr id="29" name="TextBox 28"/>
          <p:cNvSpPr txBox="1"/>
          <p:nvPr/>
        </p:nvSpPr>
        <p:spPr>
          <a:xfrm>
            <a:off x="3708400" y="3855154"/>
            <a:ext cx="344312" cy="246221"/>
          </a:xfrm>
          <a:prstGeom prst="rect">
            <a:avLst/>
          </a:prstGeom>
          <a:noFill/>
        </p:spPr>
        <p:txBody>
          <a:bodyPr wrap="square" rtlCol="0">
            <a:spAutoFit/>
          </a:bodyPr>
          <a:lstStyle/>
          <a:p>
            <a:pPr algn="ctr"/>
            <a:r>
              <a:rPr lang="en-GB" sz="1000" dirty="0" smtClean="0">
                <a:latin typeface="Comic Sans MS" pitchFamily="66" charset="0"/>
              </a:rPr>
              <a:t>96</a:t>
            </a:r>
            <a:endParaRPr lang="en-GB" sz="1000" dirty="0">
              <a:latin typeface="Comic Sans MS" pitchFamily="66" charset="0"/>
            </a:endParaRPr>
          </a:p>
        </p:txBody>
      </p:sp>
      <p:sp>
        <p:nvSpPr>
          <p:cNvPr id="30" name="TextBox 29"/>
          <p:cNvSpPr txBox="1"/>
          <p:nvPr/>
        </p:nvSpPr>
        <p:spPr>
          <a:xfrm>
            <a:off x="3702755" y="4854220"/>
            <a:ext cx="344312" cy="246221"/>
          </a:xfrm>
          <a:prstGeom prst="rect">
            <a:avLst/>
          </a:prstGeom>
          <a:noFill/>
        </p:spPr>
        <p:txBody>
          <a:bodyPr wrap="square" rtlCol="0">
            <a:spAutoFit/>
          </a:bodyPr>
          <a:lstStyle/>
          <a:p>
            <a:pPr algn="ctr"/>
            <a:r>
              <a:rPr lang="en-GB" sz="1000" dirty="0" smtClean="0">
                <a:latin typeface="Comic Sans MS" pitchFamily="66" charset="0"/>
              </a:rPr>
              <a:t>94</a:t>
            </a:r>
            <a:endParaRPr lang="en-GB" sz="1000" dirty="0">
              <a:latin typeface="Comic Sans MS" pitchFamily="66" charset="0"/>
            </a:endParaRPr>
          </a:p>
        </p:txBody>
      </p:sp>
      <p:sp>
        <p:nvSpPr>
          <p:cNvPr id="31" name="TextBox 30"/>
          <p:cNvSpPr txBox="1"/>
          <p:nvPr/>
        </p:nvSpPr>
        <p:spPr>
          <a:xfrm>
            <a:off x="2794000" y="5729109"/>
            <a:ext cx="344312" cy="246221"/>
          </a:xfrm>
          <a:prstGeom prst="rect">
            <a:avLst/>
          </a:prstGeom>
          <a:noFill/>
        </p:spPr>
        <p:txBody>
          <a:bodyPr wrap="square" rtlCol="0">
            <a:spAutoFit/>
          </a:bodyPr>
          <a:lstStyle/>
          <a:p>
            <a:pPr algn="ctr"/>
            <a:r>
              <a:rPr lang="en-GB" sz="1000" dirty="0" smtClean="0">
                <a:latin typeface="Comic Sans MS" pitchFamily="66" charset="0"/>
              </a:rPr>
              <a:t>92</a:t>
            </a:r>
            <a:endParaRPr lang="en-GB" sz="1000" dirty="0">
              <a:latin typeface="Comic Sans MS" pitchFamily="66" charset="0"/>
            </a:endParaRPr>
          </a:p>
        </p:txBody>
      </p:sp>
      <p:sp>
        <p:nvSpPr>
          <p:cNvPr id="32" name="TextBox 31"/>
          <p:cNvSpPr txBox="1"/>
          <p:nvPr/>
        </p:nvSpPr>
        <p:spPr>
          <a:xfrm>
            <a:off x="1072444" y="5046132"/>
            <a:ext cx="778933" cy="248357"/>
          </a:xfrm>
          <a:prstGeom prst="rect">
            <a:avLst/>
          </a:prstGeom>
          <a:noFill/>
        </p:spPr>
        <p:txBody>
          <a:bodyPr wrap="square" rtlCol="0">
            <a:spAutoFit/>
          </a:bodyPr>
          <a:lstStyle/>
          <a:p>
            <a:pPr algn="ctr"/>
            <a:r>
              <a:rPr lang="en-GB" sz="1000" dirty="0" smtClean="0">
                <a:latin typeface="Comic Sans MS" pitchFamily="66" charset="0"/>
              </a:rPr>
              <a:t>Plot 2</a:t>
            </a:r>
            <a:endParaRPr lang="en-GB" sz="1000" dirty="0">
              <a:latin typeface="Comic Sans MS" pitchFamily="66" charset="0"/>
            </a:endParaRPr>
          </a:p>
        </p:txBody>
      </p:sp>
      <p:sp>
        <p:nvSpPr>
          <p:cNvPr id="33" name="TextBox 32"/>
          <p:cNvSpPr txBox="1"/>
          <p:nvPr/>
        </p:nvSpPr>
        <p:spPr>
          <a:xfrm>
            <a:off x="5130800" y="3550354"/>
            <a:ext cx="778933" cy="215444"/>
          </a:xfrm>
          <a:prstGeom prst="rect">
            <a:avLst/>
          </a:prstGeom>
          <a:noFill/>
        </p:spPr>
        <p:txBody>
          <a:bodyPr wrap="square" rtlCol="0">
            <a:spAutoFit/>
          </a:bodyPr>
          <a:lstStyle/>
          <a:p>
            <a:pPr algn="ctr"/>
            <a:r>
              <a:rPr lang="en-GB" sz="800" dirty="0" smtClean="0">
                <a:latin typeface="Comic Sans MS" pitchFamily="66" charset="0"/>
              </a:rPr>
              <a:t>Kitchen</a:t>
            </a:r>
            <a:endParaRPr lang="en-GB" sz="800" dirty="0">
              <a:latin typeface="Comic Sans MS" pitchFamily="66" charset="0"/>
            </a:endParaRPr>
          </a:p>
        </p:txBody>
      </p:sp>
      <p:sp>
        <p:nvSpPr>
          <p:cNvPr id="34" name="TextBox 33"/>
          <p:cNvSpPr txBox="1"/>
          <p:nvPr/>
        </p:nvSpPr>
        <p:spPr>
          <a:xfrm>
            <a:off x="4848575" y="5672666"/>
            <a:ext cx="1292579" cy="215444"/>
          </a:xfrm>
          <a:prstGeom prst="rect">
            <a:avLst/>
          </a:prstGeom>
          <a:noFill/>
        </p:spPr>
        <p:txBody>
          <a:bodyPr wrap="square" rtlCol="0">
            <a:spAutoFit/>
          </a:bodyPr>
          <a:lstStyle/>
          <a:p>
            <a:pPr algn="ctr"/>
            <a:r>
              <a:rPr lang="en-GB" sz="800" dirty="0" smtClean="0">
                <a:latin typeface="Comic Sans MS" pitchFamily="66" charset="0"/>
              </a:rPr>
              <a:t>Living Room</a:t>
            </a:r>
            <a:endParaRPr lang="en-GB" sz="800" dirty="0">
              <a:latin typeface="Comic Sans MS" pitchFamily="66" charset="0"/>
            </a:endParaRPr>
          </a:p>
        </p:txBody>
      </p:sp>
      <p:sp>
        <p:nvSpPr>
          <p:cNvPr id="35" name="TextBox 34"/>
          <p:cNvSpPr txBox="1"/>
          <p:nvPr/>
        </p:nvSpPr>
        <p:spPr>
          <a:xfrm>
            <a:off x="4871155" y="4509909"/>
            <a:ext cx="778933" cy="215444"/>
          </a:xfrm>
          <a:prstGeom prst="rect">
            <a:avLst/>
          </a:prstGeom>
          <a:noFill/>
        </p:spPr>
        <p:txBody>
          <a:bodyPr wrap="square" rtlCol="0">
            <a:spAutoFit/>
          </a:bodyPr>
          <a:lstStyle/>
          <a:p>
            <a:pPr algn="ctr"/>
            <a:r>
              <a:rPr lang="en-GB" sz="800" dirty="0" smtClean="0">
                <a:latin typeface="Comic Sans MS" pitchFamily="66" charset="0"/>
              </a:rPr>
              <a:t>Dining Room</a:t>
            </a:r>
            <a:endParaRPr lang="en-GB" sz="800" dirty="0">
              <a:latin typeface="Comic Sans MS" pitchFamily="66" charset="0"/>
            </a:endParaRPr>
          </a:p>
        </p:txBody>
      </p:sp>
      <p:sp>
        <p:nvSpPr>
          <p:cNvPr id="36" name="TextBox 35"/>
          <p:cNvSpPr txBox="1"/>
          <p:nvPr/>
        </p:nvSpPr>
        <p:spPr>
          <a:xfrm>
            <a:off x="7061199" y="3516486"/>
            <a:ext cx="778933" cy="338554"/>
          </a:xfrm>
          <a:prstGeom prst="rect">
            <a:avLst/>
          </a:prstGeom>
          <a:noFill/>
        </p:spPr>
        <p:txBody>
          <a:bodyPr wrap="square" rtlCol="0">
            <a:spAutoFit/>
          </a:bodyPr>
          <a:lstStyle/>
          <a:p>
            <a:pPr algn="ctr"/>
            <a:r>
              <a:rPr lang="en-GB" sz="800" dirty="0" smtClean="0">
                <a:latin typeface="Comic Sans MS" pitchFamily="66" charset="0"/>
              </a:rPr>
              <a:t>Master Bedroom</a:t>
            </a:r>
            <a:endParaRPr lang="en-GB" sz="800" dirty="0">
              <a:latin typeface="Comic Sans MS" pitchFamily="66" charset="0"/>
            </a:endParaRPr>
          </a:p>
        </p:txBody>
      </p:sp>
      <p:sp>
        <p:nvSpPr>
          <p:cNvPr id="37" name="TextBox 36"/>
          <p:cNvSpPr txBox="1"/>
          <p:nvPr/>
        </p:nvSpPr>
        <p:spPr>
          <a:xfrm>
            <a:off x="7095066" y="4566354"/>
            <a:ext cx="778933" cy="215444"/>
          </a:xfrm>
          <a:prstGeom prst="rect">
            <a:avLst/>
          </a:prstGeom>
          <a:noFill/>
        </p:spPr>
        <p:txBody>
          <a:bodyPr wrap="square" rtlCol="0">
            <a:spAutoFit/>
          </a:bodyPr>
          <a:lstStyle/>
          <a:p>
            <a:pPr algn="ctr"/>
            <a:r>
              <a:rPr lang="en-GB" sz="800" dirty="0" smtClean="0">
                <a:latin typeface="Comic Sans MS" pitchFamily="66" charset="0"/>
              </a:rPr>
              <a:t>Bathroom</a:t>
            </a:r>
            <a:endParaRPr lang="en-GB" sz="800" dirty="0">
              <a:latin typeface="Comic Sans MS" pitchFamily="66" charset="0"/>
            </a:endParaRPr>
          </a:p>
        </p:txBody>
      </p:sp>
      <p:sp>
        <p:nvSpPr>
          <p:cNvPr id="38" name="TextBox 37"/>
          <p:cNvSpPr txBox="1"/>
          <p:nvPr/>
        </p:nvSpPr>
        <p:spPr>
          <a:xfrm>
            <a:off x="6987822" y="5322711"/>
            <a:ext cx="1049867" cy="215444"/>
          </a:xfrm>
          <a:prstGeom prst="rect">
            <a:avLst/>
          </a:prstGeom>
          <a:noFill/>
        </p:spPr>
        <p:txBody>
          <a:bodyPr wrap="square" rtlCol="0">
            <a:spAutoFit/>
          </a:bodyPr>
          <a:lstStyle/>
          <a:p>
            <a:pPr algn="ctr"/>
            <a:r>
              <a:rPr lang="en-GB" sz="800" dirty="0" smtClean="0">
                <a:latin typeface="Comic Sans MS" pitchFamily="66" charset="0"/>
              </a:rPr>
              <a:t>Bedroom 2</a:t>
            </a:r>
            <a:endParaRPr lang="en-GB" sz="800" dirty="0">
              <a:latin typeface="Comic Sans MS" pitchFamily="66" charset="0"/>
            </a:endParaRPr>
          </a:p>
        </p:txBody>
      </p:sp>
      <p:sp>
        <p:nvSpPr>
          <p:cNvPr id="39" name="TextBox 38"/>
          <p:cNvSpPr txBox="1"/>
          <p:nvPr/>
        </p:nvSpPr>
        <p:spPr>
          <a:xfrm>
            <a:off x="5841998" y="4442164"/>
            <a:ext cx="778933" cy="215444"/>
          </a:xfrm>
          <a:prstGeom prst="rect">
            <a:avLst/>
          </a:prstGeom>
          <a:noFill/>
        </p:spPr>
        <p:txBody>
          <a:bodyPr wrap="square" rtlCol="0">
            <a:spAutoFit/>
          </a:bodyPr>
          <a:lstStyle/>
          <a:p>
            <a:pPr algn="ctr"/>
            <a:r>
              <a:rPr lang="en-GB" sz="800" dirty="0" smtClean="0">
                <a:latin typeface="Comic Sans MS" pitchFamily="66" charset="0"/>
              </a:rPr>
              <a:t>Hall</a:t>
            </a:r>
            <a:endParaRPr lang="en-GB" sz="800" dirty="0">
              <a:latin typeface="Comic Sans MS" pitchFamily="66" charset="0"/>
            </a:endParaRPr>
          </a:p>
        </p:txBody>
      </p:sp>
      <p:sp>
        <p:nvSpPr>
          <p:cNvPr id="40" name="TextBox 39"/>
          <p:cNvSpPr txBox="1"/>
          <p:nvPr/>
        </p:nvSpPr>
        <p:spPr>
          <a:xfrm>
            <a:off x="6101644" y="3516487"/>
            <a:ext cx="778933" cy="215444"/>
          </a:xfrm>
          <a:prstGeom prst="rect">
            <a:avLst/>
          </a:prstGeom>
          <a:noFill/>
        </p:spPr>
        <p:txBody>
          <a:bodyPr wrap="square" rtlCol="0">
            <a:spAutoFit/>
          </a:bodyPr>
          <a:lstStyle/>
          <a:p>
            <a:pPr algn="ctr"/>
            <a:r>
              <a:rPr lang="en-GB" sz="800" dirty="0" smtClean="0">
                <a:latin typeface="Comic Sans MS" pitchFamily="66" charset="0"/>
              </a:rPr>
              <a:t>En-Suite</a:t>
            </a:r>
            <a:endParaRPr lang="en-GB" sz="800" dirty="0">
              <a:latin typeface="Comic Sans MS" pitchFamily="66" charset="0"/>
            </a:endParaRPr>
          </a:p>
        </p:txBody>
      </p:sp>
      <p:sp>
        <p:nvSpPr>
          <p:cNvPr id="41" name="TextBox 40"/>
          <p:cNvSpPr txBox="1"/>
          <p:nvPr/>
        </p:nvSpPr>
        <p:spPr>
          <a:xfrm>
            <a:off x="5537200" y="4803421"/>
            <a:ext cx="778933" cy="215444"/>
          </a:xfrm>
          <a:prstGeom prst="rect">
            <a:avLst/>
          </a:prstGeom>
          <a:noFill/>
        </p:spPr>
        <p:txBody>
          <a:bodyPr wrap="square" rtlCol="0">
            <a:spAutoFit/>
          </a:bodyPr>
          <a:lstStyle/>
          <a:p>
            <a:pPr algn="ctr"/>
            <a:r>
              <a:rPr lang="en-GB" sz="800" dirty="0" smtClean="0">
                <a:latin typeface="Comic Sans MS" pitchFamily="66" charset="0"/>
              </a:rPr>
              <a:t>C/board</a:t>
            </a:r>
            <a:endParaRPr lang="en-GB" sz="8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srcRect/>
          <a:stretch>
            <a:fillRect/>
          </a:stretch>
        </p:blipFill>
        <p:spPr bwMode="auto">
          <a:xfrm>
            <a:off x="6563934" y="2376560"/>
            <a:ext cx="1857375" cy="3524250"/>
          </a:xfrm>
          <a:prstGeom prst="rect">
            <a:avLst/>
          </a:prstGeom>
          <a:noFill/>
          <a:ln w="9525">
            <a:noFill/>
            <a:miter lim="800000"/>
            <a:headEnd/>
            <a:tailEnd/>
          </a:ln>
          <a:effectLst/>
        </p:spPr>
      </p:pic>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3" name="TextBox 2"/>
          <p:cNvSpPr txBox="1"/>
          <p:nvPr/>
        </p:nvSpPr>
        <p:spPr>
          <a:xfrm>
            <a:off x="384352" y="1090269"/>
            <a:ext cx="3921834" cy="2185214"/>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Elevations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As you know, Elevations are orthographic projections of a building which are produced by an architect or a designer. They are used to show what style the building is, </a:t>
            </a:r>
            <a:r>
              <a:rPr lang="en-GB" sz="1300" dirty="0" err="1" smtClean="0">
                <a:latin typeface="Comic Sans MS" pitchFamily="66" charset="0"/>
              </a:rPr>
              <a:t>eg</a:t>
            </a:r>
            <a:r>
              <a:rPr lang="en-GB" sz="1300" dirty="0" smtClean="0">
                <a:latin typeface="Comic Sans MS" pitchFamily="66" charset="0"/>
              </a:rPr>
              <a:t> if it’s a bungalow or villa. Elevations are also used to show the external appearance and details of a building, for the style of roof to the position and style of windows and doors.  </a:t>
            </a:r>
            <a:endParaRPr lang="en-GB" sz="1300" dirty="0">
              <a:latin typeface="Comic Sans MS" pitchFamily="66" charset="0"/>
            </a:endParaRPr>
          </a:p>
        </p:txBody>
      </p:sp>
      <p:sp>
        <p:nvSpPr>
          <p:cNvPr id="4" name="TextBox 3"/>
          <p:cNvSpPr txBox="1"/>
          <p:nvPr/>
        </p:nvSpPr>
        <p:spPr>
          <a:xfrm>
            <a:off x="4546338" y="1083173"/>
            <a:ext cx="4182026" cy="4785926"/>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Sectional Views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 cross section through the side of a building like the one shown below, gives builder, joiners and roofers all the information about how the building should be constructed. </a:t>
            </a:r>
          </a:p>
          <a:p>
            <a:r>
              <a:rPr lang="en-GB" sz="1300" dirty="0" smtClean="0">
                <a:latin typeface="Comic Sans MS" pitchFamily="66" charset="0"/>
              </a:rPr>
              <a:t>For example, details </a:t>
            </a:r>
          </a:p>
          <a:p>
            <a:r>
              <a:rPr lang="en-GB" sz="1300" dirty="0" smtClean="0">
                <a:latin typeface="Comic Sans MS" pitchFamily="66" charset="0"/>
              </a:rPr>
              <a:t>like the choice of </a:t>
            </a:r>
          </a:p>
          <a:p>
            <a:r>
              <a:rPr lang="en-GB" sz="1300" dirty="0" smtClean="0">
                <a:latin typeface="Comic Sans MS" pitchFamily="66" charset="0"/>
              </a:rPr>
              <a:t>materials, the design </a:t>
            </a:r>
          </a:p>
          <a:p>
            <a:r>
              <a:rPr lang="en-GB" sz="1300" dirty="0" smtClean="0">
                <a:latin typeface="Comic Sans MS" pitchFamily="66" charset="0"/>
              </a:rPr>
              <a:t>of the foundations and </a:t>
            </a:r>
          </a:p>
          <a:p>
            <a:r>
              <a:rPr lang="en-GB" sz="1300" dirty="0" smtClean="0">
                <a:latin typeface="Comic Sans MS" pitchFamily="66" charset="0"/>
              </a:rPr>
              <a:t>how all the different </a:t>
            </a:r>
          </a:p>
          <a:p>
            <a:r>
              <a:rPr lang="en-GB" sz="1300" dirty="0" smtClean="0">
                <a:latin typeface="Comic Sans MS" pitchFamily="66" charset="0"/>
              </a:rPr>
              <a:t>parts fit together </a:t>
            </a:r>
          </a:p>
          <a:p>
            <a:r>
              <a:rPr lang="en-GB" sz="1300" dirty="0" smtClean="0">
                <a:latin typeface="Comic Sans MS" pitchFamily="66" charset="0"/>
              </a:rPr>
              <a:t>should all be shown </a:t>
            </a:r>
          </a:p>
          <a:p>
            <a:r>
              <a:rPr lang="en-GB" sz="1300" dirty="0" smtClean="0">
                <a:latin typeface="Comic Sans MS" pitchFamily="66" charset="0"/>
              </a:rPr>
              <a:t>on this type of view.</a:t>
            </a:r>
          </a:p>
          <a:p>
            <a:endParaRPr lang="en-GB" sz="1300" dirty="0" smtClean="0">
              <a:latin typeface="Comic Sans MS" pitchFamily="66" charset="0"/>
            </a:endParaRPr>
          </a:p>
          <a:p>
            <a:r>
              <a:rPr lang="en-GB" sz="1300" dirty="0" smtClean="0">
                <a:latin typeface="Comic Sans MS" pitchFamily="66" charset="0"/>
              </a:rPr>
              <a:t>As there may be many </a:t>
            </a:r>
          </a:p>
          <a:p>
            <a:r>
              <a:rPr lang="en-GB" sz="1300" dirty="0" smtClean="0">
                <a:latin typeface="Comic Sans MS" pitchFamily="66" charset="0"/>
              </a:rPr>
              <a:t>different people </a:t>
            </a:r>
          </a:p>
          <a:p>
            <a:r>
              <a:rPr lang="en-GB" sz="1300" dirty="0" smtClean="0">
                <a:latin typeface="Comic Sans MS" pitchFamily="66" charset="0"/>
              </a:rPr>
              <a:t>working with these </a:t>
            </a:r>
          </a:p>
          <a:p>
            <a:r>
              <a:rPr lang="en-GB" sz="1300" dirty="0" smtClean="0">
                <a:latin typeface="Comic Sans MS" pitchFamily="66" charset="0"/>
              </a:rPr>
              <a:t>Views, it is important </a:t>
            </a:r>
          </a:p>
          <a:p>
            <a:r>
              <a:rPr lang="en-GB" sz="1300" dirty="0" smtClean="0">
                <a:latin typeface="Comic Sans MS" pitchFamily="66" charset="0"/>
              </a:rPr>
              <a:t>that the correct </a:t>
            </a:r>
          </a:p>
          <a:p>
            <a:r>
              <a:rPr lang="en-GB" sz="1300" dirty="0" smtClean="0">
                <a:latin typeface="Comic Sans MS" pitchFamily="66" charset="0"/>
              </a:rPr>
              <a:t>symbols and </a:t>
            </a:r>
          </a:p>
          <a:p>
            <a:r>
              <a:rPr lang="en-GB" sz="1300" dirty="0" smtClean="0">
                <a:latin typeface="Comic Sans MS" pitchFamily="66" charset="0"/>
              </a:rPr>
              <a:t>conventions are used </a:t>
            </a:r>
          </a:p>
          <a:p>
            <a:r>
              <a:rPr lang="en-GB" sz="1300" dirty="0" smtClean="0">
                <a:latin typeface="Comic Sans MS" pitchFamily="66" charset="0"/>
              </a:rPr>
              <a:t>throughout.</a:t>
            </a:r>
            <a:endParaRPr lang="en-GB" sz="1300" dirty="0">
              <a:latin typeface="Comic Sans MS" pitchFamily="66" charset="0"/>
            </a:endParaRPr>
          </a:p>
        </p:txBody>
      </p:sp>
      <p:sp>
        <p:nvSpPr>
          <p:cNvPr id="583" name="TextBox 582"/>
          <p:cNvSpPr txBox="1"/>
          <p:nvPr/>
        </p:nvSpPr>
        <p:spPr>
          <a:xfrm>
            <a:off x="7522737" y="3860865"/>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Window</a:t>
            </a:r>
            <a:endParaRPr lang="en-GB" sz="1000" b="1" dirty="0">
              <a:solidFill>
                <a:schemeClr val="accent6">
                  <a:lumMod val="75000"/>
                </a:schemeClr>
              </a:solidFill>
              <a:latin typeface="Comic Sans MS" pitchFamily="66" charset="0"/>
            </a:endParaRPr>
          </a:p>
        </p:txBody>
      </p:sp>
      <p:sp>
        <p:nvSpPr>
          <p:cNvPr id="584" name="TextBox 583"/>
          <p:cNvSpPr txBox="1"/>
          <p:nvPr/>
        </p:nvSpPr>
        <p:spPr>
          <a:xfrm>
            <a:off x="7663403" y="5545601"/>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Foundations</a:t>
            </a:r>
            <a:endParaRPr lang="en-GB" sz="1000" b="1" dirty="0">
              <a:solidFill>
                <a:schemeClr val="accent6">
                  <a:lumMod val="75000"/>
                </a:schemeClr>
              </a:solidFill>
              <a:latin typeface="Comic Sans MS" pitchFamily="66" charset="0"/>
            </a:endParaRPr>
          </a:p>
        </p:txBody>
      </p:sp>
      <p:sp>
        <p:nvSpPr>
          <p:cNvPr id="585" name="TextBox 584"/>
          <p:cNvSpPr txBox="1"/>
          <p:nvPr/>
        </p:nvSpPr>
        <p:spPr>
          <a:xfrm>
            <a:off x="7827856" y="3520852"/>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Insulation</a:t>
            </a:r>
            <a:endParaRPr lang="en-GB" sz="1000" b="1" dirty="0">
              <a:solidFill>
                <a:schemeClr val="accent6">
                  <a:lumMod val="75000"/>
                </a:schemeClr>
              </a:solidFill>
              <a:latin typeface="Comic Sans MS" pitchFamily="66" charset="0"/>
            </a:endParaRPr>
          </a:p>
        </p:txBody>
      </p:sp>
      <p:sp>
        <p:nvSpPr>
          <p:cNvPr id="586" name="TextBox 585"/>
          <p:cNvSpPr txBox="1"/>
          <p:nvPr/>
        </p:nvSpPr>
        <p:spPr>
          <a:xfrm>
            <a:off x="7533739" y="4169710"/>
            <a:ext cx="995918" cy="400110"/>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Brickwork or Cavity wall</a:t>
            </a:r>
            <a:endParaRPr lang="en-GB" sz="1000" b="1" dirty="0">
              <a:solidFill>
                <a:schemeClr val="accent6">
                  <a:lumMod val="75000"/>
                </a:schemeClr>
              </a:solidFill>
              <a:latin typeface="Comic Sans MS" pitchFamily="66" charset="0"/>
            </a:endParaRPr>
          </a:p>
        </p:txBody>
      </p:sp>
      <p:sp>
        <p:nvSpPr>
          <p:cNvPr id="587" name="TextBox 586"/>
          <p:cNvSpPr txBox="1"/>
          <p:nvPr/>
        </p:nvSpPr>
        <p:spPr>
          <a:xfrm>
            <a:off x="6411800" y="4561738"/>
            <a:ext cx="666307" cy="553998"/>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Outside ground level</a:t>
            </a:r>
            <a:endParaRPr lang="en-GB" sz="1000" b="1" dirty="0">
              <a:solidFill>
                <a:schemeClr val="accent6">
                  <a:lumMod val="75000"/>
                </a:schemeClr>
              </a:solidFill>
              <a:latin typeface="Comic Sans MS" pitchFamily="66" charset="0"/>
            </a:endParaRPr>
          </a:p>
        </p:txBody>
      </p:sp>
      <p:sp>
        <p:nvSpPr>
          <p:cNvPr id="588" name="TextBox 587"/>
          <p:cNvSpPr txBox="1"/>
          <p:nvPr/>
        </p:nvSpPr>
        <p:spPr>
          <a:xfrm>
            <a:off x="7391420" y="3154697"/>
            <a:ext cx="627320" cy="400110"/>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Sawn </a:t>
            </a:r>
          </a:p>
          <a:p>
            <a:pPr algn="ctr"/>
            <a:r>
              <a:rPr lang="en-GB" sz="1000" b="1" dirty="0" smtClean="0">
                <a:solidFill>
                  <a:schemeClr val="accent6">
                    <a:lumMod val="75000"/>
                  </a:schemeClr>
                </a:solidFill>
                <a:latin typeface="Comic Sans MS" pitchFamily="66" charset="0"/>
              </a:rPr>
              <a:t>wood</a:t>
            </a:r>
            <a:endParaRPr lang="en-GB" sz="1000" b="1" dirty="0">
              <a:solidFill>
                <a:schemeClr val="accent6">
                  <a:lumMod val="75000"/>
                </a:schemeClr>
              </a:solidFill>
              <a:latin typeface="Comic Sans MS" pitchFamily="66" charset="0"/>
            </a:endParaRPr>
          </a:p>
        </p:txBody>
      </p:sp>
      <p:cxnSp>
        <p:nvCxnSpPr>
          <p:cNvPr id="590" name="Straight Arrow Connector 589"/>
          <p:cNvCxnSpPr>
            <a:stCxn id="585" idx="0"/>
          </p:cNvCxnSpPr>
          <p:nvPr/>
        </p:nvCxnSpPr>
        <p:spPr>
          <a:xfrm rot="16200000" flipV="1">
            <a:off x="7913005" y="3143483"/>
            <a:ext cx="515007" cy="239731"/>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1" name="Straight Arrow Connector 590"/>
          <p:cNvCxnSpPr/>
          <p:nvPr/>
        </p:nvCxnSpPr>
        <p:spPr>
          <a:xfrm rot="10800000">
            <a:off x="7221299" y="3090902"/>
            <a:ext cx="258726" cy="22683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3" name="Straight Arrow Connector 592"/>
          <p:cNvCxnSpPr/>
          <p:nvPr/>
        </p:nvCxnSpPr>
        <p:spPr>
          <a:xfrm rot="10800000" flipV="1">
            <a:off x="7231935" y="3976994"/>
            <a:ext cx="332644" cy="1767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6" name="Straight Arrow Connector 595"/>
          <p:cNvCxnSpPr/>
          <p:nvPr/>
        </p:nvCxnSpPr>
        <p:spPr>
          <a:xfrm rot="5400000">
            <a:off x="7230077" y="4477445"/>
            <a:ext cx="419317" cy="34469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2" name="Straight Arrow Connector 601"/>
          <p:cNvCxnSpPr/>
          <p:nvPr/>
        </p:nvCxnSpPr>
        <p:spPr>
          <a:xfrm rot="10800000" flipV="1">
            <a:off x="7433953" y="5746418"/>
            <a:ext cx="368133" cy="4750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7" name="Straight Arrow Connector 606"/>
          <p:cNvCxnSpPr/>
          <p:nvPr/>
        </p:nvCxnSpPr>
        <p:spPr>
          <a:xfrm rot="5400000">
            <a:off x="6637062" y="5264040"/>
            <a:ext cx="303697" cy="7089"/>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rot="5400000">
            <a:off x="7488430" y="5005106"/>
            <a:ext cx="391744" cy="33057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4" name="TextBox 613"/>
          <p:cNvSpPr txBox="1"/>
          <p:nvPr/>
        </p:nvSpPr>
        <p:spPr>
          <a:xfrm>
            <a:off x="7710710" y="4752385"/>
            <a:ext cx="925033" cy="553998"/>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Flooring with Insulation</a:t>
            </a:r>
            <a:endParaRPr lang="en-GB" sz="1000" b="1" dirty="0">
              <a:solidFill>
                <a:schemeClr val="accent6">
                  <a:lumMod val="75000"/>
                </a:schemeClr>
              </a:solidFill>
              <a:latin typeface="Comic Sans MS" pitchFamily="66" charset="0"/>
            </a:endParaRPr>
          </a:p>
        </p:txBody>
      </p:sp>
      <p:sp>
        <p:nvSpPr>
          <p:cNvPr id="21" name="Slide Number Placeholder 20"/>
          <p:cNvSpPr>
            <a:spLocks noGrp="1"/>
          </p:cNvSpPr>
          <p:nvPr>
            <p:ph type="sldNum" sz="quarter" idx="12"/>
          </p:nvPr>
        </p:nvSpPr>
        <p:spPr/>
        <p:txBody>
          <a:bodyPr/>
          <a:lstStyle/>
          <a:p>
            <a:fld id="{EE022F93-7D5E-4C9A-8C4B-0CA86517D269}" type="slidenum">
              <a:rPr lang="en-US" smtClean="0"/>
              <a:pPr/>
              <a:t>4</a:t>
            </a:fld>
            <a:endParaRPr lang="en-US"/>
          </a:p>
        </p:txBody>
      </p:sp>
      <p:sp>
        <p:nvSpPr>
          <p:cNvPr id="33" name="Rectangle 32"/>
          <p:cNvSpPr/>
          <p:nvPr/>
        </p:nvSpPr>
        <p:spPr>
          <a:xfrm>
            <a:off x="4257304" y="6219840"/>
            <a:ext cx="4572000" cy="246221"/>
          </a:xfrm>
          <a:prstGeom prst="rect">
            <a:avLst/>
          </a:prstGeom>
        </p:spPr>
        <p:txBody>
          <a:bodyPr>
            <a:spAutoFit/>
          </a:bodyPr>
          <a:lstStyle/>
          <a:p>
            <a:pPr algn="ctr"/>
            <a:r>
              <a:rPr lang="en-GB" sz="1000" b="1" dirty="0" smtClean="0">
                <a:solidFill>
                  <a:schemeClr val="accent6">
                    <a:lumMod val="75000"/>
                  </a:schemeClr>
                </a:solidFill>
                <a:latin typeface="Comic Sans MS" pitchFamily="66" charset="0"/>
              </a:rPr>
              <a:t>(A full range of symbols is on page 6)</a:t>
            </a:r>
            <a:r>
              <a:rPr lang="en-GB" sz="1000" dirty="0" smtClean="0"/>
              <a:t> </a:t>
            </a:r>
            <a:endParaRPr lang="en-GB" sz="1000" dirty="0"/>
          </a:p>
        </p:txBody>
      </p:sp>
      <p:pic>
        <p:nvPicPr>
          <p:cNvPr id="26" name="Picture 3" descr="http://www.maverston.com/images/houseplans/elevations/2.jpg"/>
          <p:cNvPicPr>
            <a:picLocks noChangeAspect="1" noChangeArrowheads="1"/>
          </p:cNvPicPr>
          <p:nvPr/>
        </p:nvPicPr>
        <p:blipFill>
          <a:blip r:embed="rId3"/>
          <a:srcRect t="48677" b="6878"/>
          <a:stretch>
            <a:fillRect/>
          </a:stretch>
        </p:blipFill>
        <p:spPr bwMode="auto">
          <a:xfrm>
            <a:off x="356202" y="3657604"/>
            <a:ext cx="4120897" cy="948267"/>
          </a:xfrm>
          <a:prstGeom prst="rect">
            <a:avLst/>
          </a:prstGeom>
          <a:noFill/>
        </p:spPr>
      </p:pic>
      <p:sp>
        <p:nvSpPr>
          <p:cNvPr id="28" name="TextBox 27"/>
          <p:cNvSpPr txBox="1"/>
          <p:nvPr/>
        </p:nvSpPr>
        <p:spPr>
          <a:xfrm>
            <a:off x="777923" y="4585649"/>
            <a:ext cx="3985146" cy="307777"/>
          </a:xfrm>
          <a:prstGeom prst="rect">
            <a:avLst/>
          </a:prstGeom>
          <a:noFill/>
        </p:spPr>
        <p:txBody>
          <a:bodyPr wrap="square" rtlCol="0">
            <a:spAutoFit/>
          </a:bodyPr>
          <a:lstStyle/>
          <a:p>
            <a:r>
              <a:rPr lang="en-GB" sz="1400" b="1" dirty="0" smtClean="0">
                <a:solidFill>
                  <a:schemeClr val="accent6">
                    <a:lumMod val="75000"/>
                  </a:schemeClr>
                </a:solidFill>
                <a:latin typeface="Comic Sans MS" pitchFamily="66" charset="0"/>
              </a:rPr>
              <a:t>Elevation                End Elevation</a:t>
            </a:r>
            <a:endParaRPr lang="en-GB" sz="1400" b="1"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352" y="1090269"/>
            <a:ext cx="4318277" cy="5386090"/>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Illustrations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It is common to buy a house these days, before the construction of the house is complete. Rendered illustrations, like the ones shown below, are produced by an architect or graphic designer to promote the house and give potential buyer an idea of what it will look like when it’s complete.  The aim is to make the image look realistic and attractive to clients; this can be done by creating a pleasant surrounding.</a:t>
            </a:r>
          </a:p>
          <a:p>
            <a:endParaRPr lang="en-GB" sz="1300" dirty="0" smtClean="0">
              <a:latin typeface="Comic Sans MS" pitchFamily="66" charset="0"/>
            </a:endParaRPr>
          </a:p>
          <a:p>
            <a:r>
              <a:rPr lang="en-GB" sz="1300" dirty="0" smtClean="0">
                <a:latin typeface="Comic Sans MS" pitchFamily="66" charset="0"/>
              </a:rPr>
              <a:t>		         These illustrations are 		         easier for the public to   		         understand as there 		         are no technical 			         graphics to over 			         complicate them.</a:t>
            </a:r>
          </a:p>
          <a:p>
            <a:endParaRPr lang="en-GB" sz="1300" dirty="0" smtClean="0">
              <a:latin typeface="Comic Sans MS" pitchFamily="66" charset="0"/>
            </a:endParaRPr>
          </a:p>
          <a:p>
            <a:r>
              <a:rPr lang="en-GB" sz="1300" dirty="0" smtClean="0">
                <a:latin typeface="Comic Sans MS" pitchFamily="66" charset="0"/>
              </a:rPr>
              <a:t>Nowadays, technology </a:t>
            </a:r>
          </a:p>
          <a:p>
            <a:r>
              <a:rPr lang="en-GB" sz="1300" dirty="0" smtClean="0">
                <a:latin typeface="Comic Sans MS" pitchFamily="66" charset="0"/>
              </a:rPr>
              <a:t>has advanced to allow </a:t>
            </a:r>
          </a:p>
          <a:p>
            <a:r>
              <a:rPr lang="en-GB" sz="1300" dirty="0" smtClean="0">
                <a:latin typeface="Comic Sans MS" pitchFamily="66" charset="0"/>
              </a:rPr>
              <a:t>3D animation ‘walk </a:t>
            </a:r>
          </a:p>
          <a:p>
            <a:r>
              <a:rPr lang="en-GB" sz="1300" dirty="0" smtClean="0">
                <a:latin typeface="Comic Sans MS" pitchFamily="66" charset="0"/>
              </a:rPr>
              <a:t>through’ videos, to </a:t>
            </a:r>
          </a:p>
          <a:p>
            <a:r>
              <a:rPr lang="en-GB" sz="1300" dirty="0" smtClean="0">
                <a:latin typeface="Comic Sans MS" pitchFamily="66" charset="0"/>
              </a:rPr>
              <a:t>give an even clearer</a:t>
            </a:r>
          </a:p>
          <a:p>
            <a:r>
              <a:rPr lang="en-GB" sz="1300" dirty="0" smtClean="0">
                <a:latin typeface="Comic Sans MS" pitchFamily="66" charset="0"/>
              </a:rPr>
              <a:t>representation of a </a:t>
            </a:r>
          </a:p>
          <a:p>
            <a:r>
              <a:rPr lang="en-GB" sz="1300" dirty="0" smtClean="0">
                <a:latin typeface="Comic Sans MS" pitchFamily="66" charset="0"/>
              </a:rPr>
              <a:t>Building. </a:t>
            </a:r>
            <a:endParaRPr lang="en-GB" sz="1300" dirty="0">
              <a:latin typeface="Comic Sans MS" pitchFamily="66" charset="0"/>
            </a:endParaRPr>
          </a:p>
        </p:txBody>
      </p:sp>
      <p:pic>
        <p:nvPicPr>
          <p:cNvPr id="27650" name="Picture 2" descr="http://www.gouldelectronics.co.uk/site-images/solar-illustration-%5BConverted%5D.jpg"/>
          <p:cNvPicPr>
            <a:picLocks noChangeAspect="1" noChangeArrowheads="1"/>
          </p:cNvPicPr>
          <p:nvPr/>
        </p:nvPicPr>
        <p:blipFill>
          <a:blip r:embed="rId2"/>
          <a:srcRect l="15791"/>
          <a:stretch>
            <a:fillRect/>
          </a:stretch>
        </p:blipFill>
        <p:spPr bwMode="auto">
          <a:xfrm>
            <a:off x="4845663" y="2361593"/>
            <a:ext cx="1745673" cy="2114492"/>
          </a:xfrm>
          <a:prstGeom prst="rect">
            <a:avLst/>
          </a:prstGeom>
          <a:noFill/>
          <a:ln>
            <a:noFill/>
          </a:ln>
        </p:spPr>
      </p:pic>
      <p:pic>
        <p:nvPicPr>
          <p:cNvPr id="28675" name="Picture 3" descr="http://images.zoopla.co.uk/70790207056b209f6f795e9504048392080e52f6_645_430.jpg"/>
          <p:cNvPicPr>
            <a:picLocks noChangeAspect="1" noChangeArrowheads="1"/>
          </p:cNvPicPr>
          <p:nvPr/>
        </p:nvPicPr>
        <p:blipFill>
          <a:blip r:embed="rId3"/>
          <a:srcRect/>
          <a:stretch>
            <a:fillRect/>
          </a:stretch>
        </p:blipFill>
        <p:spPr bwMode="auto">
          <a:xfrm>
            <a:off x="2306071" y="4795134"/>
            <a:ext cx="2184043" cy="1456028"/>
          </a:xfrm>
          <a:prstGeom prst="rect">
            <a:avLst/>
          </a:prstGeom>
          <a:noFill/>
          <a:ln>
            <a:solidFill>
              <a:schemeClr val="accent6">
                <a:lumMod val="60000"/>
                <a:lumOff val="40000"/>
              </a:schemeClr>
            </a:solidFill>
          </a:ln>
        </p:spPr>
      </p:pic>
      <p:pic>
        <p:nvPicPr>
          <p:cNvPr id="28679" name="Picture 7" descr="http://images.zoopla.co.uk/62a055c596c82c6a917b0397472a532f7e26560c_645_430.jpg"/>
          <p:cNvPicPr>
            <a:picLocks noChangeAspect="1" noChangeArrowheads="1"/>
          </p:cNvPicPr>
          <p:nvPr/>
        </p:nvPicPr>
        <p:blipFill>
          <a:blip r:embed="rId4" cstate="print"/>
          <a:srcRect/>
          <a:stretch>
            <a:fillRect/>
          </a:stretch>
        </p:blipFill>
        <p:spPr bwMode="auto">
          <a:xfrm>
            <a:off x="491651" y="3276887"/>
            <a:ext cx="2144664" cy="1429776"/>
          </a:xfrm>
          <a:prstGeom prst="rect">
            <a:avLst/>
          </a:prstGeom>
          <a:noFill/>
          <a:ln>
            <a:solidFill>
              <a:schemeClr val="accent6">
                <a:lumMod val="60000"/>
                <a:lumOff val="40000"/>
              </a:schemeClr>
            </a:solidFill>
          </a:ln>
        </p:spPr>
      </p:pic>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4" name="TextBox 3"/>
          <p:cNvSpPr txBox="1"/>
          <p:nvPr/>
        </p:nvSpPr>
        <p:spPr>
          <a:xfrm>
            <a:off x="4640933" y="1083174"/>
            <a:ext cx="4206183" cy="278537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Schematic Diagrams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Heating engineers, electricians and [plumbers all work from drawings called schematic diagrams. They are used to present complex 3D installations in an easy to read 2D format. </a:t>
            </a:r>
          </a:p>
          <a:p>
            <a:endParaRPr lang="en-GB" sz="1300" dirty="0" smtClean="0">
              <a:latin typeface="Comic Sans MS" pitchFamily="66" charset="0"/>
            </a:endParaRPr>
          </a:p>
          <a:p>
            <a:r>
              <a:rPr lang="en-GB" sz="1300" dirty="0" smtClean="0">
                <a:latin typeface="Comic Sans MS" pitchFamily="66" charset="0"/>
              </a:rPr>
              <a:t>		</a:t>
            </a:r>
          </a:p>
          <a:p>
            <a:r>
              <a:rPr lang="en-GB" sz="1300" dirty="0" smtClean="0">
                <a:latin typeface="Comic Sans MS" pitchFamily="66" charset="0"/>
              </a:rPr>
              <a:t>		An example of a simplified 		solar power heating system 		is shown as a pictorial view  		on the left and as a basic 		schematic diagram below.</a:t>
            </a:r>
            <a:endParaRPr lang="en-GB" sz="1300" dirty="0">
              <a:latin typeface="Comic Sans MS" pitchFamily="66" charset="0"/>
            </a:endParaRPr>
          </a:p>
        </p:txBody>
      </p:sp>
      <p:sp>
        <p:nvSpPr>
          <p:cNvPr id="7" name="Slide Number Placeholder 6"/>
          <p:cNvSpPr>
            <a:spLocks noGrp="1"/>
          </p:cNvSpPr>
          <p:nvPr>
            <p:ph type="sldNum" sz="quarter" idx="12"/>
          </p:nvPr>
        </p:nvSpPr>
        <p:spPr/>
        <p:txBody>
          <a:bodyPr/>
          <a:lstStyle/>
          <a:p>
            <a:fld id="{EE022F93-7D5E-4C9A-8C4B-0CA86517D269}" type="slidenum">
              <a:rPr lang="en-US" smtClean="0"/>
              <a:pPr/>
              <a:t>5</a:t>
            </a:fld>
            <a:endParaRPr lang="en-US"/>
          </a:p>
        </p:txBody>
      </p:sp>
      <p:pic>
        <p:nvPicPr>
          <p:cNvPr id="28683" name="Picture 11" descr="http://www.reuk.co.uk/OtherImages/concentrated-solar-water-heating-system.jpg"/>
          <p:cNvPicPr>
            <a:picLocks noChangeAspect="1" noChangeArrowheads="1"/>
          </p:cNvPicPr>
          <p:nvPr/>
        </p:nvPicPr>
        <p:blipFill>
          <a:blip r:embed="rId5"/>
          <a:srcRect/>
          <a:stretch>
            <a:fillRect/>
          </a:stretch>
        </p:blipFill>
        <p:spPr bwMode="auto">
          <a:xfrm>
            <a:off x="6311455" y="4267851"/>
            <a:ext cx="2120612" cy="204255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a:xfrm>
            <a:off x="7148946" y="1555667"/>
            <a:ext cx="1543792" cy="4790603"/>
          </a:xfrm>
          <a:prstGeom prst="roundRect">
            <a:avLst>
              <a:gd name="adj" fmla="val 12069"/>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ounded Rectangle 101"/>
          <p:cNvSpPr/>
          <p:nvPr/>
        </p:nvSpPr>
        <p:spPr>
          <a:xfrm>
            <a:off x="2956957" y="1555667"/>
            <a:ext cx="4037610" cy="4780703"/>
          </a:xfrm>
          <a:prstGeom prst="roundRect">
            <a:avLst>
              <a:gd name="adj" fmla="val 5146"/>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ounded Rectangle 100"/>
          <p:cNvSpPr/>
          <p:nvPr/>
        </p:nvSpPr>
        <p:spPr>
          <a:xfrm>
            <a:off x="472966" y="1555667"/>
            <a:ext cx="2333296" cy="4782071"/>
          </a:xfrm>
          <a:prstGeom prst="roundRect">
            <a:avLst>
              <a:gd name="adj" fmla="val 9235"/>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98599" y="1663766"/>
            <a:ext cx="2303977"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Sectional Views</a:t>
            </a:r>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 - Symbols</a:t>
            </a:r>
            <a:endParaRPr lang="en-GB" sz="2800" b="1" u="sng" dirty="0">
              <a:solidFill>
                <a:schemeClr val="accent6">
                  <a:lumMod val="75000"/>
                </a:schemeClr>
              </a:solidFill>
              <a:latin typeface="Comic Sans MS" pitchFamily="66" charset="0"/>
            </a:endParaRPr>
          </a:p>
        </p:txBody>
      </p:sp>
      <p:graphicFrame>
        <p:nvGraphicFramePr>
          <p:cNvPr id="5" name="Object 9"/>
          <p:cNvGraphicFramePr>
            <a:graphicFrameLocks noChangeAspect="1"/>
          </p:cNvGraphicFramePr>
          <p:nvPr/>
        </p:nvGraphicFramePr>
        <p:xfrm>
          <a:off x="744599" y="5248115"/>
          <a:ext cx="896938" cy="314325"/>
        </p:xfrm>
        <a:graphic>
          <a:graphicData uri="http://schemas.openxmlformats.org/presentationml/2006/ole">
            <mc:AlternateContent xmlns:mc="http://schemas.openxmlformats.org/markup-compatibility/2006">
              <mc:Choice xmlns:v="urn:schemas-microsoft-com:vml" Requires="v">
                <p:oleObj spid="_x0000_s23562" name="VoloViewContainer" r:id="rId3" imgW="8705880" imgH="5553000" progId="">
                  <p:embed/>
                </p:oleObj>
              </mc:Choice>
              <mc:Fallback>
                <p:oleObj name="VoloViewContainer" r:id="rId3" imgW="8705880" imgH="5553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15237" t="35822" r="8205" b="22043"/>
                      <a:stretch>
                        <a:fillRect/>
                      </a:stretch>
                    </p:blipFill>
                    <p:spPr bwMode="auto">
                      <a:xfrm>
                        <a:off x="744599" y="5248115"/>
                        <a:ext cx="896938" cy="3143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1"/>
          <p:cNvGraphicFramePr>
            <a:graphicFrameLocks noChangeAspect="1"/>
          </p:cNvGraphicFramePr>
          <p:nvPr/>
        </p:nvGraphicFramePr>
        <p:xfrm>
          <a:off x="768691" y="2162015"/>
          <a:ext cx="1181100" cy="314325"/>
        </p:xfrm>
        <a:graphic>
          <a:graphicData uri="http://schemas.openxmlformats.org/presentationml/2006/ole">
            <mc:AlternateContent xmlns:mc="http://schemas.openxmlformats.org/markup-compatibility/2006">
              <mc:Choice xmlns:v="urn:schemas-microsoft-com:vml" Requires="v">
                <p:oleObj spid="_x0000_s23563" name="VoloViewContainer" r:id="rId5" imgW="8705880" imgH="5553000" progId="">
                  <p:embed/>
                </p:oleObj>
              </mc:Choice>
              <mc:Fallback>
                <p:oleObj name="VoloViewContainer" r:id="rId5" imgW="8705880" imgH="55530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l="37874" t="73164" r="54257" b="23549"/>
                      <a:stretch>
                        <a:fillRect/>
                      </a:stretch>
                    </p:blipFill>
                    <p:spPr bwMode="auto">
                      <a:xfrm>
                        <a:off x="768691" y="2162015"/>
                        <a:ext cx="11811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2"/>
          <p:cNvGraphicFramePr>
            <a:graphicFrameLocks noChangeAspect="1"/>
          </p:cNvGraphicFramePr>
          <p:nvPr/>
        </p:nvGraphicFramePr>
        <p:xfrm>
          <a:off x="626797" y="3178015"/>
          <a:ext cx="1143000" cy="258762"/>
        </p:xfrm>
        <a:graphic>
          <a:graphicData uri="http://schemas.openxmlformats.org/presentationml/2006/ole">
            <mc:AlternateContent xmlns:mc="http://schemas.openxmlformats.org/markup-compatibility/2006">
              <mc:Choice xmlns:v="urn:schemas-microsoft-com:vml" Requires="v">
                <p:oleObj spid="_x0000_s23564" name="VoloViewContainer" r:id="rId7" imgW="8705880" imgH="5553000" progId="">
                  <p:embed/>
                </p:oleObj>
              </mc:Choice>
              <mc:Fallback>
                <p:oleObj name="VoloViewContainer" r:id="rId7" imgW="8705880" imgH="55530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l="78030" t="32008" r="14001" b="65161"/>
                      <a:stretch>
                        <a:fillRect/>
                      </a:stretch>
                    </p:blipFill>
                    <p:spPr bwMode="auto">
                      <a:xfrm>
                        <a:off x="626797" y="3178015"/>
                        <a:ext cx="1143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16"/>
          <p:cNvGrpSpPr>
            <a:grpSpLocks/>
          </p:cNvGrpSpPr>
          <p:nvPr/>
        </p:nvGrpSpPr>
        <p:grpSpPr bwMode="auto">
          <a:xfrm>
            <a:off x="887910" y="4201952"/>
            <a:ext cx="412750" cy="215900"/>
            <a:chOff x="560" y="2664"/>
            <a:chExt cx="328" cy="184"/>
          </a:xfrm>
        </p:grpSpPr>
        <p:sp>
          <p:nvSpPr>
            <p:cNvPr id="9" name="Rectangle 13"/>
            <p:cNvSpPr>
              <a:spLocks noChangeArrowheads="1"/>
            </p:cNvSpPr>
            <p:nvPr/>
          </p:nvSpPr>
          <p:spPr bwMode="auto">
            <a:xfrm>
              <a:off x="560" y="2664"/>
              <a:ext cx="328" cy="184"/>
            </a:xfrm>
            <a:prstGeom prst="rect">
              <a:avLst/>
            </a:prstGeom>
            <a:noFill/>
            <a:ln w="9525">
              <a:solidFill>
                <a:schemeClr val="tx1"/>
              </a:solidFill>
              <a:miter lim="800000"/>
              <a:headEnd/>
              <a:tailEnd/>
            </a:ln>
            <a:effectLst/>
          </p:spPr>
          <p:txBody>
            <a:bodyPr wrap="none" anchor="ctr"/>
            <a:lstStyle/>
            <a:p>
              <a:endParaRPr lang="en-GB"/>
            </a:p>
          </p:txBody>
        </p:sp>
        <p:sp>
          <p:nvSpPr>
            <p:cNvPr id="10" name="Line 14"/>
            <p:cNvSpPr>
              <a:spLocks noChangeShapeType="1"/>
            </p:cNvSpPr>
            <p:nvPr/>
          </p:nvSpPr>
          <p:spPr bwMode="auto">
            <a:xfrm flipV="1">
              <a:off x="560" y="2664"/>
              <a:ext cx="328" cy="184"/>
            </a:xfrm>
            <a:prstGeom prst="line">
              <a:avLst/>
            </a:prstGeom>
            <a:noFill/>
            <a:ln w="9525">
              <a:solidFill>
                <a:schemeClr val="tx1"/>
              </a:solidFill>
              <a:round/>
              <a:headEnd/>
              <a:tailEnd/>
            </a:ln>
            <a:effectLst/>
          </p:spPr>
          <p:txBody>
            <a:bodyPr wrap="none" anchor="ctr"/>
            <a:lstStyle/>
            <a:p>
              <a:endParaRPr lang="en-GB"/>
            </a:p>
          </p:txBody>
        </p:sp>
        <p:sp>
          <p:nvSpPr>
            <p:cNvPr id="11" name="Line 15"/>
            <p:cNvSpPr>
              <a:spLocks noChangeShapeType="1"/>
            </p:cNvSpPr>
            <p:nvPr/>
          </p:nvSpPr>
          <p:spPr bwMode="auto">
            <a:xfrm>
              <a:off x="564" y="2664"/>
              <a:ext cx="320" cy="184"/>
            </a:xfrm>
            <a:prstGeom prst="line">
              <a:avLst/>
            </a:prstGeom>
            <a:noFill/>
            <a:ln w="9525">
              <a:solidFill>
                <a:schemeClr val="tx1"/>
              </a:solidFill>
              <a:round/>
              <a:headEnd/>
              <a:tailEnd/>
            </a:ln>
            <a:effectLst/>
          </p:spPr>
          <p:txBody>
            <a:bodyPr wrap="none" anchor="ctr"/>
            <a:lstStyle/>
            <a:p>
              <a:endParaRPr lang="en-GB"/>
            </a:p>
          </p:txBody>
        </p:sp>
      </p:grpSp>
      <p:sp>
        <p:nvSpPr>
          <p:cNvPr id="62" name="Text Box 75"/>
          <p:cNvSpPr txBox="1">
            <a:spLocks noChangeArrowheads="1"/>
          </p:cNvSpPr>
          <p:nvPr/>
        </p:nvSpPr>
        <p:spPr bwMode="auto">
          <a:xfrm>
            <a:off x="1930741" y="2181065"/>
            <a:ext cx="623889"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Brick</a:t>
            </a:r>
          </a:p>
        </p:txBody>
      </p:sp>
      <p:sp>
        <p:nvSpPr>
          <p:cNvPr id="63" name="Text Box 76"/>
          <p:cNvSpPr txBox="1">
            <a:spLocks noChangeArrowheads="1"/>
          </p:cNvSpPr>
          <p:nvPr/>
        </p:nvSpPr>
        <p:spPr bwMode="auto">
          <a:xfrm>
            <a:off x="1738047" y="3171665"/>
            <a:ext cx="1031051"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Insulation</a:t>
            </a:r>
          </a:p>
        </p:txBody>
      </p:sp>
      <p:sp>
        <p:nvSpPr>
          <p:cNvPr id="64" name="Text Box 77"/>
          <p:cNvSpPr txBox="1">
            <a:spLocks noChangeArrowheads="1"/>
          </p:cNvSpPr>
          <p:nvPr/>
        </p:nvSpPr>
        <p:spPr bwMode="auto">
          <a:xfrm>
            <a:off x="1462585" y="4149565"/>
            <a:ext cx="1186543"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Sawn Wood</a:t>
            </a:r>
          </a:p>
        </p:txBody>
      </p:sp>
      <p:sp>
        <p:nvSpPr>
          <p:cNvPr id="65" name="Text Box 78"/>
          <p:cNvSpPr txBox="1">
            <a:spLocks noChangeArrowheads="1"/>
          </p:cNvSpPr>
          <p:nvPr/>
        </p:nvSpPr>
        <p:spPr bwMode="auto">
          <a:xfrm>
            <a:off x="1728849" y="5229065"/>
            <a:ext cx="95090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Concrete</a:t>
            </a:r>
          </a:p>
        </p:txBody>
      </p:sp>
      <p:grpSp>
        <p:nvGrpSpPr>
          <p:cNvPr id="13" name="Group 19"/>
          <p:cNvGrpSpPr>
            <a:grpSpLocks/>
          </p:cNvGrpSpPr>
          <p:nvPr/>
        </p:nvGrpSpPr>
        <p:grpSpPr bwMode="auto">
          <a:xfrm>
            <a:off x="3283730" y="2176064"/>
            <a:ext cx="165100" cy="242888"/>
            <a:chOff x="1520" y="2412"/>
            <a:chExt cx="136" cy="192"/>
          </a:xfrm>
        </p:grpSpPr>
        <p:sp>
          <p:nvSpPr>
            <p:cNvPr id="15" name="Oval 17"/>
            <p:cNvSpPr>
              <a:spLocks noChangeArrowheads="1"/>
            </p:cNvSpPr>
            <p:nvPr/>
          </p:nvSpPr>
          <p:spPr bwMode="auto">
            <a:xfrm>
              <a:off x="1536" y="2492"/>
              <a:ext cx="120" cy="112"/>
            </a:xfrm>
            <a:prstGeom prst="ellipse">
              <a:avLst/>
            </a:prstGeom>
            <a:noFill/>
            <a:ln w="9525">
              <a:solidFill>
                <a:schemeClr val="tx1"/>
              </a:solidFill>
              <a:round/>
              <a:headEnd/>
              <a:tailEnd/>
            </a:ln>
            <a:effectLst/>
          </p:spPr>
          <p:txBody>
            <a:bodyPr wrap="none" anchor="ctr"/>
            <a:lstStyle/>
            <a:p>
              <a:endParaRPr lang="en-GB"/>
            </a:p>
          </p:txBody>
        </p:sp>
        <p:sp>
          <p:nvSpPr>
            <p:cNvPr id="16" name="Line 18"/>
            <p:cNvSpPr>
              <a:spLocks noChangeShapeType="1"/>
            </p:cNvSpPr>
            <p:nvPr/>
          </p:nvSpPr>
          <p:spPr bwMode="auto">
            <a:xfrm flipH="1" flipV="1">
              <a:off x="1520" y="2412"/>
              <a:ext cx="52" cy="84"/>
            </a:xfrm>
            <a:prstGeom prst="line">
              <a:avLst/>
            </a:prstGeom>
            <a:noFill/>
            <a:ln w="9525">
              <a:solidFill>
                <a:schemeClr val="tx1"/>
              </a:solidFill>
              <a:round/>
              <a:headEnd/>
              <a:tailEnd/>
            </a:ln>
            <a:effectLst/>
          </p:spPr>
          <p:txBody>
            <a:bodyPr wrap="none" anchor="ctr"/>
            <a:lstStyle/>
            <a:p>
              <a:endParaRPr lang="en-GB"/>
            </a:p>
          </p:txBody>
        </p:sp>
      </p:grpSp>
      <p:grpSp>
        <p:nvGrpSpPr>
          <p:cNvPr id="20" name="Group 30"/>
          <p:cNvGrpSpPr>
            <a:grpSpLocks/>
          </p:cNvGrpSpPr>
          <p:nvPr/>
        </p:nvGrpSpPr>
        <p:grpSpPr bwMode="auto">
          <a:xfrm>
            <a:off x="3094719" y="4333723"/>
            <a:ext cx="901700" cy="101600"/>
            <a:chOff x="1548" y="1848"/>
            <a:chExt cx="584" cy="88"/>
          </a:xfrm>
        </p:grpSpPr>
        <p:sp>
          <p:nvSpPr>
            <p:cNvPr id="21" name="Line 27"/>
            <p:cNvSpPr>
              <a:spLocks noChangeShapeType="1"/>
            </p:cNvSpPr>
            <p:nvPr/>
          </p:nvSpPr>
          <p:spPr bwMode="auto">
            <a:xfrm>
              <a:off x="1548" y="1852"/>
              <a:ext cx="0" cy="84"/>
            </a:xfrm>
            <a:prstGeom prst="line">
              <a:avLst/>
            </a:prstGeom>
            <a:noFill/>
            <a:ln w="12700">
              <a:solidFill>
                <a:schemeClr val="tx1"/>
              </a:solidFill>
              <a:round/>
              <a:headEnd/>
              <a:tailEnd/>
            </a:ln>
            <a:effectLst/>
          </p:spPr>
          <p:txBody>
            <a:bodyPr wrap="none" anchor="ctr"/>
            <a:lstStyle/>
            <a:p>
              <a:endParaRPr lang="en-GB"/>
            </a:p>
          </p:txBody>
        </p:sp>
        <p:sp>
          <p:nvSpPr>
            <p:cNvPr id="22" name="Line 28"/>
            <p:cNvSpPr>
              <a:spLocks noChangeShapeType="1"/>
            </p:cNvSpPr>
            <p:nvPr/>
          </p:nvSpPr>
          <p:spPr bwMode="auto">
            <a:xfrm>
              <a:off x="1548" y="1892"/>
              <a:ext cx="584" cy="0"/>
            </a:xfrm>
            <a:prstGeom prst="line">
              <a:avLst/>
            </a:prstGeom>
            <a:noFill/>
            <a:ln w="12700">
              <a:solidFill>
                <a:schemeClr val="tx1"/>
              </a:solidFill>
              <a:round/>
              <a:headEnd/>
              <a:tailEnd/>
            </a:ln>
            <a:effectLst/>
          </p:spPr>
          <p:txBody>
            <a:bodyPr wrap="none" anchor="ctr"/>
            <a:lstStyle/>
            <a:p>
              <a:endParaRPr lang="en-GB"/>
            </a:p>
          </p:txBody>
        </p:sp>
        <p:sp>
          <p:nvSpPr>
            <p:cNvPr id="23" name="Line 29"/>
            <p:cNvSpPr>
              <a:spLocks noChangeShapeType="1"/>
            </p:cNvSpPr>
            <p:nvPr/>
          </p:nvSpPr>
          <p:spPr bwMode="auto">
            <a:xfrm>
              <a:off x="2128" y="1848"/>
              <a:ext cx="0" cy="84"/>
            </a:xfrm>
            <a:prstGeom prst="line">
              <a:avLst/>
            </a:prstGeom>
            <a:noFill/>
            <a:ln w="12700">
              <a:solidFill>
                <a:schemeClr val="tx1"/>
              </a:solidFill>
              <a:round/>
              <a:headEnd/>
              <a:tailEnd/>
            </a:ln>
            <a:effectLst/>
          </p:spPr>
          <p:txBody>
            <a:bodyPr wrap="none" anchor="ctr"/>
            <a:lstStyle/>
            <a:p>
              <a:endParaRPr lang="en-GB"/>
            </a:p>
          </p:txBody>
        </p:sp>
      </p:grpSp>
      <p:grpSp>
        <p:nvGrpSpPr>
          <p:cNvPr id="24" name="Group 33"/>
          <p:cNvGrpSpPr>
            <a:grpSpLocks/>
          </p:cNvGrpSpPr>
          <p:nvPr/>
        </p:nvGrpSpPr>
        <p:grpSpPr bwMode="auto">
          <a:xfrm>
            <a:off x="7498320" y="2374031"/>
            <a:ext cx="914400" cy="101600"/>
            <a:chOff x="2748" y="1548"/>
            <a:chExt cx="576" cy="64"/>
          </a:xfrm>
        </p:grpSpPr>
        <p:sp>
          <p:nvSpPr>
            <p:cNvPr id="25" name="Rectangle 31"/>
            <p:cNvSpPr>
              <a:spLocks noChangeArrowheads="1"/>
            </p:cNvSpPr>
            <p:nvPr/>
          </p:nvSpPr>
          <p:spPr bwMode="auto">
            <a:xfrm>
              <a:off x="2848" y="1548"/>
              <a:ext cx="408" cy="64"/>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26" name="Line 32"/>
            <p:cNvSpPr>
              <a:spLocks noChangeShapeType="1"/>
            </p:cNvSpPr>
            <p:nvPr/>
          </p:nvSpPr>
          <p:spPr bwMode="auto">
            <a:xfrm>
              <a:off x="2748" y="1584"/>
              <a:ext cx="576" cy="0"/>
            </a:xfrm>
            <a:prstGeom prst="line">
              <a:avLst/>
            </a:prstGeom>
            <a:noFill/>
            <a:ln w="12700">
              <a:solidFill>
                <a:schemeClr val="tx1"/>
              </a:solidFill>
              <a:round/>
              <a:headEnd/>
              <a:tailEnd/>
            </a:ln>
            <a:effectLst/>
          </p:spPr>
          <p:txBody>
            <a:bodyPr wrap="none" anchor="ctr"/>
            <a:lstStyle/>
            <a:p>
              <a:endParaRPr lang="en-GB"/>
            </a:p>
          </p:txBody>
        </p:sp>
      </p:grpSp>
      <p:grpSp>
        <p:nvGrpSpPr>
          <p:cNvPr id="27" name="Group 38"/>
          <p:cNvGrpSpPr>
            <a:grpSpLocks/>
          </p:cNvGrpSpPr>
          <p:nvPr/>
        </p:nvGrpSpPr>
        <p:grpSpPr bwMode="auto">
          <a:xfrm>
            <a:off x="7630845" y="3345457"/>
            <a:ext cx="679450" cy="107950"/>
            <a:chOff x="2680" y="1958"/>
            <a:chExt cx="428" cy="68"/>
          </a:xfrm>
        </p:grpSpPr>
        <p:sp>
          <p:nvSpPr>
            <p:cNvPr id="28" name="AutoShape 34"/>
            <p:cNvSpPr>
              <a:spLocks noChangeArrowheads="1"/>
            </p:cNvSpPr>
            <p:nvPr/>
          </p:nvSpPr>
          <p:spPr bwMode="auto">
            <a:xfrm rot="5356320">
              <a:off x="2800" y="1932"/>
              <a:ext cx="68" cy="120"/>
            </a:xfrm>
            <a:prstGeom prst="triangle">
              <a:avLst>
                <a:gd name="adj" fmla="val 50000"/>
              </a:avLst>
            </a:prstGeom>
            <a:noFill/>
            <a:ln w="12700">
              <a:solidFill>
                <a:schemeClr val="tx1"/>
              </a:solidFill>
              <a:miter lim="800000"/>
              <a:headEnd/>
              <a:tailEnd/>
            </a:ln>
            <a:effectLst/>
          </p:spPr>
          <p:txBody>
            <a:bodyPr wrap="none" anchor="ctr"/>
            <a:lstStyle/>
            <a:p>
              <a:endParaRPr lang="en-GB"/>
            </a:p>
          </p:txBody>
        </p:sp>
        <p:sp>
          <p:nvSpPr>
            <p:cNvPr id="29" name="AutoShape 35"/>
            <p:cNvSpPr>
              <a:spLocks noChangeArrowheads="1"/>
            </p:cNvSpPr>
            <p:nvPr/>
          </p:nvSpPr>
          <p:spPr bwMode="auto">
            <a:xfrm rot="16243680" flipH="1">
              <a:off x="2920" y="1932"/>
              <a:ext cx="68" cy="120"/>
            </a:xfrm>
            <a:prstGeom prst="triangle">
              <a:avLst>
                <a:gd name="adj" fmla="val 50000"/>
              </a:avLst>
            </a:prstGeom>
            <a:noFill/>
            <a:ln w="12700">
              <a:solidFill>
                <a:schemeClr val="tx1"/>
              </a:solidFill>
              <a:miter lim="800000"/>
              <a:headEnd/>
              <a:tailEnd/>
            </a:ln>
            <a:effectLst/>
          </p:spPr>
          <p:txBody>
            <a:bodyPr wrap="none" anchor="ctr"/>
            <a:lstStyle/>
            <a:p>
              <a:endParaRPr lang="en-GB"/>
            </a:p>
          </p:txBody>
        </p:sp>
        <p:sp>
          <p:nvSpPr>
            <p:cNvPr id="30" name="Line 36"/>
            <p:cNvSpPr>
              <a:spLocks noChangeShapeType="1"/>
            </p:cNvSpPr>
            <p:nvPr/>
          </p:nvSpPr>
          <p:spPr bwMode="auto">
            <a:xfrm flipH="1">
              <a:off x="2680" y="1992"/>
              <a:ext cx="96" cy="0"/>
            </a:xfrm>
            <a:prstGeom prst="line">
              <a:avLst/>
            </a:prstGeom>
            <a:noFill/>
            <a:ln w="9525">
              <a:solidFill>
                <a:schemeClr val="tx1"/>
              </a:solidFill>
              <a:round/>
              <a:headEnd/>
              <a:tailEnd/>
            </a:ln>
            <a:effectLst/>
          </p:spPr>
          <p:txBody>
            <a:bodyPr wrap="none" anchor="ctr"/>
            <a:lstStyle/>
            <a:p>
              <a:endParaRPr lang="en-GB"/>
            </a:p>
          </p:txBody>
        </p:sp>
        <p:sp>
          <p:nvSpPr>
            <p:cNvPr id="31" name="Line 37"/>
            <p:cNvSpPr>
              <a:spLocks noChangeShapeType="1"/>
            </p:cNvSpPr>
            <p:nvPr/>
          </p:nvSpPr>
          <p:spPr bwMode="auto">
            <a:xfrm>
              <a:off x="3016" y="1992"/>
              <a:ext cx="92" cy="0"/>
            </a:xfrm>
            <a:prstGeom prst="line">
              <a:avLst/>
            </a:prstGeom>
            <a:noFill/>
            <a:ln w="9525">
              <a:solidFill>
                <a:schemeClr val="tx1"/>
              </a:solidFill>
              <a:round/>
              <a:headEnd/>
              <a:tailEnd/>
            </a:ln>
            <a:effectLst/>
          </p:spPr>
          <p:txBody>
            <a:bodyPr wrap="none" anchor="ctr"/>
            <a:lstStyle/>
            <a:p>
              <a:endParaRPr lang="en-GB"/>
            </a:p>
          </p:txBody>
        </p:sp>
      </p:grpSp>
      <p:grpSp>
        <p:nvGrpSpPr>
          <p:cNvPr id="32" name="Group 46"/>
          <p:cNvGrpSpPr>
            <a:grpSpLocks/>
          </p:cNvGrpSpPr>
          <p:nvPr/>
        </p:nvGrpSpPr>
        <p:grpSpPr bwMode="auto">
          <a:xfrm>
            <a:off x="3326361" y="4928648"/>
            <a:ext cx="831850" cy="469900"/>
            <a:chOff x="1492" y="2120"/>
            <a:chExt cx="624" cy="364"/>
          </a:xfrm>
        </p:grpSpPr>
        <p:sp>
          <p:nvSpPr>
            <p:cNvPr id="33" name="Line 39"/>
            <p:cNvSpPr>
              <a:spLocks noChangeShapeType="1"/>
            </p:cNvSpPr>
            <p:nvPr/>
          </p:nvSpPr>
          <p:spPr bwMode="auto">
            <a:xfrm>
              <a:off x="1632" y="2120"/>
              <a:ext cx="0" cy="364"/>
            </a:xfrm>
            <a:prstGeom prst="line">
              <a:avLst/>
            </a:prstGeom>
            <a:noFill/>
            <a:ln w="12700">
              <a:solidFill>
                <a:schemeClr val="tx1"/>
              </a:solidFill>
              <a:round/>
              <a:headEnd/>
              <a:tailEnd/>
            </a:ln>
            <a:effectLst/>
          </p:spPr>
          <p:txBody>
            <a:bodyPr wrap="none" anchor="ctr"/>
            <a:lstStyle/>
            <a:p>
              <a:endParaRPr lang="en-GB"/>
            </a:p>
          </p:txBody>
        </p:sp>
        <p:sp>
          <p:nvSpPr>
            <p:cNvPr id="34" name="Line 40"/>
            <p:cNvSpPr>
              <a:spLocks noChangeShapeType="1"/>
            </p:cNvSpPr>
            <p:nvPr/>
          </p:nvSpPr>
          <p:spPr bwMode="auto">
            <a:xfrm flipH="1">
              <a:off x="1492" y="2480"/>
              <a:ext cx="140" cy="0"/>
            </a:xfrm>
            <a:prstGeom prst="line">
              <a:avLst/>
            </a:prstGeom>
            <a:noFill/>
            <a:ln w="12700">
              <a:solidFill>
                <a:schemeClr val="tx1"/>
              </a:solidFill>
              <a:round/>
              <a:headEnd/>
              <a:tailEnd/>
            </a:ln>
            <a:effectLst/>
          </p:spPr>
          <p:txBody>
            <a:bodyPr wrap="none" anchor="ctr"/>
            <a:lstStyle/>
            <a:p>
              <a:endParaRPr lang="en-GB"/>
            </a:p>
          </p:txBody>
        </p:sp>
        <p:sp>
          <p:nvSpPr>
            <p:cNvPr id="35" name="Freeform 44"/>
            <p:cNvSpPr>
              <a:spLocks/>
            </p:cNvSpPr>
            <p:nvPr/>
          </p:nvSpPr>
          <p:spPr bwMode="auto">
            <a:xfrm>
              <a:off x="1632" y="2124"/>
              <a:ext cx="380" cy="348"/>
            </a:xfrm>
            <a:custGeom>
              <a:avLst/>
              <a:gdLst/>
              <a:ahLst/>
              <a:cxnLst>
                <a:cxn ang="0">
                  <a:pos x="0" y="0"/>
                </a:cxn>
                <a:cxn ang="0">
                  <a:pos x="104" y="8"/>
                </a:cxn>
                <a:cxn ang="0">
                  <a:pos x="184" y="40"/>
                </a:cxn>
                <a:cxn ang="0">
                  <a:pos x="256" y="96"/>
                </a:cxn>
                <a:cxn ang="0">
                  <a:pos x="312" y="172"/>
                </a:cxn>
                <a:cxn ang="0">
                  <a:pos x="348" y="244"/>
                </a:cxn>
                <a:cxn ang="0">
                  <a:pos x="368" y="312"/>
                </a:cxn>
                <a:cxn ang="0">
                  <a:pos x="380" y="348"/>
                </a:cxn>
              </a:cxnLst>
              <a:rect l="0" t="0" r="r" b="b"/>
              <a:pathLst>
                <a:path w="380" h="348">
                  <a:moveTo>
                    <a:pt x="0" y="0"/>
                  </a:moveTo>
                  <a:cubicBezTo>
                    <a:pt x="36" y="0"/>
                    <a:pt x="73" y="1"/>
                    <a:pt x="104" y="8"/>
                  </a:cubicBezTo>
                  <a:cubicBezTo>
                    <a:pt x="135" y="15"/>
                    <a:pt x="159" y="25"/>
                    <a:pt x="184" y="40"/>
                  </a:cubicBezTo>
                  <a:cubicBezTo>
                    <a:pt x="209" y="55"/>
                    <a:pt x="235" y="74"/>
                    <a:pt x="256" y="96"/>
                  </a:cubicBezTo>
                  <a:cubicBezTo>
                    <a:pt x="277" y="118"/>
                    <a:pt x="297" y="147"/>
                    <a:pt x="312" y="172"/>
                  </a:cubicBezTo>
                  <a:cubicBezTo>
                    <a:pt x="327" y="197"/>
                    <a:pt x="339" y="221"/>
                    <a:pt x="348" y="244"/>
                  </a:cubicBezTo>
                  <a:cubicBezTo>
                    <a:pt x="357" y="267"/>
                    <a:pt x="363" y="295"/>
                    <a:pt x="368" y="312"/>
                  </a:cubicBezTo>
                  <a:cubicBezTo>
                    <a:pt x="373" y="329"/>
                    <a:pt x="371" y="343"/>
                    <a:pt x="380" y="348"/>
                  </a:cubicBezTo>
                </a:path>
              </a:pathLst>
            </a:custGeom>
            <a:noFill/>
            <a:ln w="12700" cmpd="sng">
              <a:solidFill>
                <a:schemeClr val="tx1"/>
              </a:solidFill>
              <a:round/>
              <a:headEnd/>
              <a:tailEnd/>
            </a:ln>
            <a:effectLst/>
          </p:spPr>
          <p:txBody>
            <a:bodyPr wrap="none" anchor="ctr"/>
            <a:lstStyle/>
            <a:p>
              <a:endParaRPr lang="en-GB"/>
            </a:p>
          </p:txBody>
        </p:sp>
        <p:sp>
          <p:nvSpPr>
            <p:cNvPr id="36" name="Line 45"/>
            <p:cNvSpPr>
              <a:spLocks noChangeShapeType="1"/>
            </p:cNvSpPr>
            <p:nvPr/>
          </p:nvSpPr>
          <p:spPr bwMode="auto">
            <a:xfrm>
              <a:off x="2008" y="2472"/>
              <a:ext cx="108" cy="0"/>
            </a:xfrm>
            <a:prstGeom prst="line">
              <a:avLst/>
            </a:prstGeom>
            <a:noFill/>
            <a:ln w="12700">
              <a:solidFill>
                <a:schemeClr val="tx1"/>
              </a:solidFill>
              <a:round/>
              <a:headEnd/>
              <a:tailEnd/>
            </a:ln>
            <a:effectLst/>
          </p:spPr>
          <p:txBody>
            <a:bodyPr wrap="none" anchor="ctr"/>
            <a:lstStyle/>
            <a:p>
              <a:endParaRPr lang="en-GB"/>
            </a:p>
          </p:txBody>
        </p:sp>
      </p:grpSp>
      <p:grpSp>
        <p:nvGrpSpPr>
          <p:cNvPr id="37" name="Group 55"/>
          <p:cNvGrpSpPr>
            <a:grpSpLocks/>
          </p:cNvGrpSpPr>
          <p:nvPr/>
        </p:nvGrpSpPr>
        <p:grpSpPr bwMode="auto">
          <a:xfrm>
            <a:off x="3086382" y="5909266"/>
            <a:ext cx="1041400" cy="158750"/>
            <a:chOff x="1548" y="2712"/>
            <a:chExt cx="656" cy="132"/>
          </a:xfrm>
        </p:grpSpPr>
        <p:sp>
          <p:nvSpPr>
            <p:cNvPr id="38" name="Line 49"/>
            <p:cNvSpPr>
              <a:spLocks noChangeShapeType="1"/>
            </p:cNvSpPr>
            <p:nvPr/>
          </p:nvSpPr>
          <p:spPr bwMode="auto">
            <a:xfrm>
              <a:off x="1548" y="2712"/>
              <a:ext cx="656" cy="0"/>
            </a:xfrm>
            <a:prstGeom prst="line">
              <a:avLst/>
            </a:prstGeom>
            <a:noFill/>
            <a:ln w="12700">
              <a:solidFill>
                <a:schemeClr val="tx1"/>
              </a:solidFill>
              <a:round/>
              <a:headEnd/>
              <a:tailEnd/>
            </a:ln>
            <a:effectLst/>
          </p:spPr>
          <p:txBody>
            <a:bodyPr wrap="none" anchor="ctr"/>
            <a:lstStyle/>
            <a:p>
              <a:endParaRPr lang="en-GB"/>
            </a:p>
          </p:txBody>
        </p:sp>
        <p:sp>
          <p:nvSpPr>
            <p:cNvPr id="39" name="Line 50"/>
            <p:cNvSpPr>
              <a:spLocks noChangeShapeType="1"/>
            </p:cNvSpPr>
            <p:nvPr/>
          </p:nvSpPr>
          <p:spPr bwMode="auto">
            <a:xfrm>
              <a:off x="1548" y="2844"/>
              <a:ext cx="656" cy="0"/>
            </a:xfrm>
            <a:prstGeom prst="line">
              <a:avLst/>
            </a:prstGeom>
            <a:noFill/>
            <a:ln w="12700">
              <a:solidFill>
                <a:schemeClr val="tx1"/>
              </a:solidFill>
              <a:round/>
              <a:headEnd/>
              <a:tailEnd/>
            </a:ln>
            <a:effectLst/>
          </p:spPr>
          <p:txBody>
            <a:bodyPr wrap="none" anchor="ctr"/>
            <a:lstStyle/>
            <a:p>
              <a:endParaRPr lang="en-GB"/>
            </a:p>
          </p:txBody>
        </p:sp>
        <p:sp>
          <p:nvSpPr>
            <p:cNvPr id="40" name="Line 51"/>
            <p:cNvSpPr>
              <a:spLocks noChangeShapeType="1"/>
            </p:cNvSpPr>
            <p:nvPr/>
          </p:nvSpPr>
          <p:spPr bwMode="auto">
            <a:xfrm>
              <a:off x="1616" y="2712"/>
              <a:ext cx="0" cy="128"/>
            </a:xfrm>
            <a:prstGeom prst="line">
              <a:avLst/>
            </a:prstGeom>
            <a:noFill/>
            <a:ln w="12700">
              <a:solidFill>
                <a:schemeClr val="tx1"/>
              </a:solidFill>
              <a:round/>
              <a:headEnd/>
              <a:tailEnd/>
            </a:ln>
            <a:effectLst/>
          </p:spPr>
          <p:txBody>
            <a:bodyPr wrap="none" anchor="ctr"/>
            <a:lstStyle/>
            <a:p>
              <a:endParaRPr lang="en-GB"/>
            </a:p>
          </p:txBody>
        </p:sp>
        <p:sp>
          <p:nvSpPr>
            <p:cNvPr id="41" name="Line 52"/>
            <p:cNvSpPr>
              <a:spLocks noChangeShapeType="1"/>
            </p:cNvSpPr>
            <p:nvPr/>
          </p:nvSpPr>
          <p:spPr bwMode="auto">
            <a:xfrm>
              <a:off x="2148" y="2712"/>
              <a:ext cx="0" cy="128"/>
            </a:xfrm>
            <a:prstGeom prst="line">
              <a:avLst/>
            </a:prstGeom>
            <a:noFill/>
            <a:ln w="12700">
              <a:solidFill>
                <a:schemeClr val="tx1"/>
              </a:solidFill>
              <a:round/>
              <a:headEnd/>
              <a:tailEnd/>
            </a:ln>
            <a:effectLst/>
          </p:spPr>
          <p:txBody>
            <a:bodyPr wrap="none" anchor="ctr"/>
            <a:lstStyle/>
            <a:p>
              <a:endParaRPr lang="en-GB"/>
            </a:p>
          </p:txBody>
        </p:sp>
        <p:sp>
          <p:nvSpPr>
            <p:cNvPr id="42" name="Line 53"/>
            <p:cNvSpPr>
              <a:spLocks noChangeShapeType="1"/>
            </p:cNvSpPr>
            <p:nvPr/>
          </p:nvSpPr>
          <p:spPr bwMode="auto">
            <a:xfrm>
              <a:off x="1616" y="2760"/>
              <a:ext cx="528" cy="0"/>
            </a:xfrm>
            <a:prstGeom prst="line">
              <a:avLst/>
            </a:prstGeom>
            <a:noFill/>
            <a:ln w="9525">
              <a:solidFill>
                <a:schemeClr val="tx1"/>
              </a:solidFill>
              <a:round/>
              <a:headEnd/>
              <a:tailEnd/>
            </a:ln>
            <a:effectLst/>
          </p:spPr>
          <p:txBody>
            <a:bodyPr wrap="none" anchor="ctr"/>
            <a:lstStyle/>
            <a:p>
              <a:endParaRPr lang="en-GB"/>
            </a:p>
          </p:txBody>
        </p:sp>
        <p:sp>
          <p:nvSpPr>
            <p:cNvPr id="43" name="Line 54"/>
            <p:cNvSpPr>
              <a:spLocks noChangeShapeType="1"/>
            </p:cNvSpPr>
            <p:nvPr/>
          </p:nvSpPr>
          <p:spPr bwMode="auto">
            <a:xfrm>
              <a:off x="1620" y="2792"/>
              <a:ext cx="524" cy="0"/>
            </a:xfrm>
            <a:prstGeom prst="line">
              <a:avLst/>
            </a:prstGeom>
            <a:noFill/>
            <a:ln w="9525">
              <a:solidFill>
                <a:schemeClr val="tx1"/>
              </a:solidFill>
              <a:round/>
              <a:headEnd/>
              <a:tailEnd/>
            </a:ln>
            <a:effectLst/>
          </p:spPr>
          <p:txBody>
            <a:bodyPr wrap="none" anchor="ctr"/>
            <a:lstStyle/>
            <a:p>
              <a:endParaRPr lang="en-GB"/>
            </a:p>
          </p:txBody>
        </p:sp>
      </p:grpSp>
      <p:graphicFrame>
        <p:nvGraphicFramePr>
          <p:cNvPr id="44" name="Object 56"/>
          <p:cNvGraphicFramePr>
            <a:graphicFrameLocks noChangeAspect="1"/>
          </p:cNvGraphicFramePr>
          <p:nvPr/>
        </p:nvGraphicFramePr>
        <p:xfrm>
          <a:off x="4990109" y="2116642"/>
          <a:ext cx="1100138" cy="474662"/>
        </p:xfrm>
        <a:graphic>
          <a:graphicData uri="http://schemas.openxmlformats.org/presentationml/2006/ole">
            <mc:AlternateContent xmlns:mc="http://schemas.openxmlformats.org/markup-compatibility/2006">
              <mc:Choice xmlns:v="urn:schemas-microsoft-com:vml" Requires="v">
                <p:oleObj spid="_x0000_s23565" name="VoloViewContainer" r:id="rId9" imgW="8705880" imgH="5553000" progId="">
                  <p:embed/>
                </p:oleObj>
              </mc:Choice>
              <mc:Fallback>
                <p:oleObj name="VoloViewContainer" r:id="rId9" imgW="8705880" imgH="55530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l="65779" t="16234" r="21587" b="75221"/>
                      <a:stretch>
                        <a:fillRect/>
                      </a:stretch>
                    </p:blipFill>
                    <p:spPr bwMode="auto">
                      <a:xfrm>
                        <a:off x="4990109" y="2116642"/>
                        <a:ext cx="1100138"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57"/>
          <p:cNvGraphicFramePr>
            <a:graphicFrameLocks noChangeAspect="1"/>
          </p:cNvGraphicFramePr>
          <p:nvPr/>
        </p:nvGraphicFramePr>
        <p:xfrm>
          <a:off x="4941132" y="2869731"/>
          <a:ext cx="492125" cy="652462"/>
        </p:xfrm>
        <a:graphic>
          <a:graphicData uri="http://schemas.openxmlformats.org/presentationml/2006/ole">
            <mc:AlternateContent xmlns:mc="http://schemas.openxmlformats.org/markup-compatibility/2006">
              <mc:Choice xmlns:v="urn:schemas-microsoft-com:vml" Requires="v">
                <p:oleObj spid="_x0000_s23566" name="VoloViewContainer" r:id="rId11" imgW="8705880" imgH="5553000" progId="">
                  <p:embed/>
                </p:oleObj>
              </mc:Choice>
              <mc:Fallback>
                <p:oleObj name="VoloViewContainer" r:id="rId11" imgW="8705880" imgH="55530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l="75552" t="47099" r="21878" b="47557"/>
                      <a:stretch>
                        <a:fillRect/>
                      </a:stretch>
                    </p:blipFill>
                    <p:spPr bwMode="auto">
                      <a:xfrm>
                        <a:off x="4941132" y="2869731"/>
                        <a:ext cx="492125"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58"/>
          <p:cNvGraphicFramePr>
            <a:graphicFrameLocks noChangeAspect="1"/>
          </p:cNvGraphicFramePr>
          <p:nvPr/>
        </p:nvGraphicFramePr>
        <p:xfrm>
          <a:off x="4944757" y="3744056"/>
          <a:ext cx="795338" cy="788987"/>
        </p:xfrm>
        <a:graphic>
          <a:graphicData uri="http://schemas.openxmlformats.org/presentationml/2006/ole">
            <mc:AlternateContent xmlns:mc="http://schemas.openxmlformats.org/markup-compatibility/2006">
              <mc:Choice xmlns:v="urn:schemas-microsoft-com:vml" Requires="v">
                <p:oleObj spid="_x0000_s23567" name="VoloViewContainer" r:id="rId13" imgW="8705880" imgH="5553000" progId="">
                  <p:embed/>
                </p:oleObj>
              </mc:Choice>
              <mc:Fallback>
                <p:oleObj name="VoloViewContainer" r:id="rId13" imgW="8705880" imgH="55530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l="67091" t="50986" r="28296" b="41841"/>
                      <a:stretch>
                        <a:fillRect/>
                      </a:stretch>
                    </p:blipFill>
                    <p:spPr bwMode="auto">
                      <a:xfrm>
                        <a:off x="4944757" y="3744056"/>
                        <a:ext cx="795338"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59"/>
          <p:cNvGraphicFramePr>
            <a:graphicFrameLocks noChangeAspect="1"/>
          </p:cNvGraphicFramePr>
          <p:nvPr/>
        </p:nvGraphicFramePr>
        <p:xfrm>
          <a:off x="4978407" y="4896131"/>
          <a:ext cx="522288" cy="427037"/>
        </p:xfrm>
        <a:graphic>
          <a:graphicData uri="http://schemas.openxmlformats.org/presentationml/2006/ole">
            <mc:AlternateContent xmlns:mc="http://schemas.openxmlformats.org/markup-compatibility/2006">
              <mc:Choice xmlns:v="urn:schemas-microsoft-com:vml" Requires="v">
                <p:oleObj spid="_x0000_s23568" name="VoloViewContainer" r:id="rId15" imgW="8705880" imgH="5553000" progId="">
                  <p:embed/>
                </p:oleObj>
              </mc:Choice>
              <mc:Fallback>
                <p:oleObj name="VoloViewContainer" r:id="rId15" imgW="8705880" imgH="555300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l="78685" t="69846" r="18483" b="26517"/>
                      <a:stretch>
                        <a:fillRect/>
                      </a:stretch>
                    </p:blipFill>
                    <p:spPr bwMode="auto">
                      <a:xfrm>
                        <a:off x="4978407" y="4896131"/>
                        <a:ext cx="5222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60"/>
          <p:cNvGraphicFramePr>
            <a:graphicFrameLocks noChangeAspect="1"/>
          </p:cNvGraphicFramePr>
          <p:nvPr/>
        </p:nvGraphicFramePr>
        <p:xfrm>
          <a:off x="4982357" y="5707781"/>
          <a:ext cx="985838" cy="471487"/>
        </p:xfrm>
        <a:graphic>
          <a:graphicData uri="http://schemas.openxmlformats.org/presentationml/2006/ole">
            <mc:AlternateContent xmlns:mc="http://schemas.openxmlformats.org/markup-compatibility/2006">
              <mc:Choice xmlns:v="urn:schemas-microsoft-com:vml" Requires="v">
                <p:oleObj spid="_x0000_s23569" name="VoloViewContainer" r:id="rId17" imgW="8705880" imgH="5553000" progId="">
                  <p:embed/>
                </p:oleObj>
              </mc:Choice>
              <mc:Fallback>
                <p:oleObj name="VoloViewContainer" r:id="rId17" imgW="8705880" imgH="555300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l="67284" t="67212" r="27408" b="28809"/>
                      <a:stretch>
                        <a:fillRect/>
                      </a:stretch>
                    </p:blipFill>
                    <p:spPr bwMode="auto">
                      <a:xfrm>
                        <a:off x="4982357" y="5707781"/>
                        <a:ext cx="985838"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9" name="Group 68"/>
          <p:cNvGrpSpPr>
            <a:grpSpLocks/>
          </p:cNvGrpSpPr>
          <p:nvPr/>
        </p:nvGrpSpPr>
        <p:grpSpPr bwMode="auto">
          <a:xfrm>
            <a:off x="7696819" y="4116159"/>
            <a:ext cx="508000" cy="279400"/>
            <a:chOff x="3640" y="2088"/>
            <a:chExt cx="408" cy="280"/>
          </a:xfrm>
        </p:grpSpPr>
        <p:sp>
          <p:nvSpPr>
            <p:cNvPr id="50" name="Line 61"/>
            <p:cNvSpPr>
              <a:spLocks noChangeShapeType="1"/>
            </p:cNvSpPr>
            <p:nvPr/>
          </p:nvSpPr>
          <p:spPr bwMode="auto">
            <a:xfrm>
              <a:off x="3640" y="2232"/>
              <a:ext cx="408" cy="0"/>
            </a:xfrm>
            <a:prstGeom prst="line">
              <a:avLst/>
            </a:prstGeom>
            <a:noFill/>
            <a:ln w="9525">
              <a:solidFill>
                <a:schemeClr val="tx1"/>
              </a:solidFill>
              <a:round/>
              <a:headEnd/>
              <a:tailEnd/>
            </a:ln>
            <a:effectLst/>
          </p:spPr>
          <p:txBody>
            <a:bodyPr wrap="none" anchor="ctr"/>
            <a:lstStyle/>
            <a:p>
              <a:endParaRPr lang="en-GB"/>
            </a:p>
          </p:txBody>
        </p:sp>
        <p:sp>
          <p:nvSpPr>
            <p:cNvPr id="51" name="Line 62"/>
            <p:cNvSpPr>
              <a:spLocks noChangeShapeType="1"/>
            </p:cNvSpPr>
            <p:nvPr/>
          </p:nvSpPr>
          <p:spPr bwMode="auto">
            <a:xfrm>
              <a:off x="3840" y="2088"/>
              <a:ext cx="0" cy="280"/>
            </a:xfrm>
            <a:prstGeom prst="line">
              <a:avLst/>
            </a:prstGeom>
            <a:noFill/>
            <a:ln w="9525">
              <a:solidFill>
                <a:schemeClr val="tx1"/>
              </a:solidFill>
              <a:round/>
              <a:headEnd/>
              <a:tailEnd/>
            </a:ln>
            <a:effectLst/>
          </p:spPr>
          <p:txBody>
            <a:bodyPr wrap="none" anchor="ctr"/>
            <a:lstStyle/>
            <a:p>
              <a:endParaRPr lang="en-GB"/>
            </a:p>
          </p:txBody>
        </p:sp>
      </p:grpSp>
      <p:grpSp>
        <p:nvGrpSpPr>
          <p:cNvPr id="52" name="Group 69"/>
          <p:cNvGrpSpPr>
            <a:grpSpLocks/>
          </p:cNvGrpSpPr>
          <p:nvPr/>
        </p:nvGrpSpPr>
        <p:grpSpPr bwMode="auto">
          <a:xfrm rot="16200000">
            <a:off x="7419893" y="5291980"/>
            <a:ext cx="1079500" cy="558800"/>
            <a:chOff x="3568" y="2504"/>
            <a:chExt cx="680" cy="352"/>
          </a:xfrm>
        </p:grpSpPr>
        <p:sp>
          <p:nvSpPr>
            <p:cNvPr id="53" name="Line 63"/>
            <p:cNvSpPr>
              <a:spLocks noChangeShapeType="1"/>
            </p:cNvSpPr>
            <p:nvPr/>
          </p:nvSpPr>
          <p:spPr bwMode="auto">
            <a:xfrm>
              <a:off x="3568" y="2672"/>
              <a:ext cx="680" cy="0"/>
            </a:xfrm>
            <a:prstGeom prst="line">
              <a:avLst/>
            </a:prstGeom>
            <a:noFill/>
            <a:ln w="9525">
              <a:solidFill>
                <a:schemeClr val="tx1"/>
              </a:solidFill>
              <a:round/>
              <a:headEnd/>
              <a:tailEnd/>
            </a:ln>
            <a:effectLst/>
          </p:spPr>
          <p:txBody>
            <a:bodyPr wrap="none" anchor="ctr"/>
            <a:lstStyle/>
            <a:p>
              <a:endParaRPr lang="en-GB"/>
            </a:p>
          </p:txBody>
        </p:sp>
        <p:sp>
          <p:nvSpPr>
            <p:cNvPr id="54" name="Line 64"/>
            <p:cNvSpPr>
              <a:spLocks noChangeShapeType="1"/>
            </p:cNvSpPr>
            <p:nvPr/>
          </p:nvSpPr>
          <p:spPr bwMode="auto">
            <a:xfrm flipV="1">
              <a:off x="3728" y="2504"/>
              <a:ext cx="0" cy="168"/>
            </a:xfrm>
            <a:prstGeom prst="line">
              <a:avLst/>
            </a:prstGeom>
            <a:noFill/>
            <a:ln w="9525">
              <a:solidFill>
                <a:schemeClr val="tx1"/>
              </a:solidFill>
              <a:round/>
              <a:headEnd/>
              <a:tailEnd/>
            </a:ln>
            <a:effectLst/>
          </p:spPr>
          <p:txBody>
            <a:bodyPr wrap="none" anchor="ctr"/>
            <a:lstStyle/>
            <a:p>
              <a:endParaRPr lang="en-GB"/>
            </a:p>
          </p:txBody>
        </p:sp>
        <p:sp>
          <p:nvSpPr>
            <p:cNvPr id="55" name="Line 65"/>
            <p:cNvSpPr>
              <a:spLocks noChangeShapeType="1"/>
            </p:cNvSpPr>
            <p:nvPr/>
          </p:nvSpPr>
          <p:spPr bwMode="auto">
            <a:xfrm>
              <a:off x="4080" y="2672"/>
              <a:ext cx="0" cy="184"/>
            </a:xfrm>
            <a:prstGeom prst="line">
              <a:avLst/>
            </a:prstGeom>
            <a:noFill/>
            <a:ln w="9525">
              <a:solidFill>
                <a:schemeClr val="tx1"/>
              </a:solidFill>
              <a:round/>
              <a:headEnd/>
              <a:tailEnd/>
            </a:ln>
            <a:effectLst/>
          </p:spPr>
          <p:txBody>
            <a:bodyPr wrap="none" anchor="ctr"/>
            <a:lstStyle/>
            <a:p>
              <a:endParaRPr lang="en-GB"/>
            </a:p>
          </p:txBody>
        </p:sp>
        <p:sp>
          <p:nvSpPr>
            <p:cNvPr id="56" name="Oval 66"/>
            <p:cNvSpPr>
              <a:spLocks noChangeArrowheads="1"/>
            </p:cNvSpPr>
            <p:nvPr/>
          </p:nvSpPr>
          <p:spPr bwMode="auto">
            <a:xfrm>
              <a:off x="3704" y="2648"/>
              <a:ext cx="47" cy="47"/>
            </a:xfrm>
            <a:prstGeom prst="ellipse">
              <a:avLst/>
            </a:prstGeom>
            <a:solidFill>
              <a:schemeClr val="tx1"/>
            </a:solidFill>
            <a:ln w="9525">
              <a:solidFill>
                <a:schemeClr val="tx1"/>
              </a:solidFill>
              <a:round/>
              <a:headEnd/>
              <a:tailEnd/>
            </a:ln>
            <a:effectLst/>
          </p:spPr>
          <p:txBody>
            <a:bodyPr wrap="none" anchor="ctr"/>
            <a:lstStyle/>
            <a:p>
              <a:endParaRPr lang="en-GB"/>
            </a:p>
          </p:txBody>
        </p:sp>
        <p:sp>
          <p:nvSpPr>
            <p:cNvPr id="57" name="Oval 67"/>
            <p:cNvSpPr>
              <a:spLocks noChangeArrowheads="1"/>
            </p:cNvSpPr>
            <p:nvPr/>
          </p:nvSpPr>
          <p:spPr bwMode="auto">
            <a:xfrm>
              <a:off x="4056" y="2648"/>
              <a:ext cx="47" cy="47"/>
            </a:xfrm>
            <a:prstGeom prst="ellipse">
              <a:avLst/>
            </a:prstGeom>
            <a:solidFill>
              <a:schemeClr val="tx1"/>
            </a:solidFill>
            <a:ln w="9525">
              <a:solidFill>
                <a:schemeClr val="tx1"/>
              </a:solidFill>
              <a:round/>
              <a:headEnd/>
              <a:tailEnd/>
            </a:ln>
            <a:effectLst/>
          </p:spPr>
          <p:txBody>
            <a:bodyPr wrap="none" anchor="ctr"/>
            <a:lstStyle/>
            <a:p>
              <a:endParaRPr lang="en-GB"/>
            </a:p>
          </p:txBody>
        </p:sp>
      </p:grpSp>
      <p:grpSp>
        <p:nvGrpSpPr>
          <p:cNvPr id="58" name="Group 73"/>
          <p:cNvGrpSpPr>
            <a:grpSpLocks/>
          </p:cNvGrpSpPr>
          <p:nvPr/>
        </p:nvGrpSpPr>
        <p:grpSpPr bwMode="auto">
          <a:xfrm>
            <a:off x="3361329" y="3442743"/>
            <a:ext cx="165100" cy="165100"/>
            <a:chOff x="704" y="3312"/>
            <a:chExt cx="848" cy="840"/>
          </a:xfrm>
        </p:grpSpPr>
        <p:sp>
          <p:nvSpPr>
            <p:cNvPr id="59" name="Oval 70"/>
            <p:cNvSpPr>
              <a:spLocks noChangeArrowheads="1"/>
            </p:cNvSpPr>
            <p:nvPr/>
          </p:nvSpPr>
          <p:spPr bwMode="auto">
            <a:xfrm>
              <a:off x="704" y="3312"/>
              <a:ext cx="848" cy="840"/>
            </a:xfrm>
            <a:prstGeom prst="ellipse">
              <a:avLst/>
            </a:prstGeom>
            <a:noFill/>
            <a:ln w="9525">
              <a:solidFill>
                <a:schemeClr val="tx1"/>
              </a:solidFill>
              <a:round/>
              <a:headEnd/>
              <a:tailEnd/>
            </a:ln>
            <a:effectLst/>
          </p:spPr>
          <p:txBody>
            <a:bodyPr wrap="none" anchor="ctr"/>
            <a:lstStyle/>
            <a:p>
              <a:endParaRPr lang="en-GB"/>
            </a:p>
          </p:txBody>
        </p:sp>
        <p:sp>
          <p:nvSpPr>
            <p:cNvPr id="60" name="Line 71"/>
            <p:cNvSpPr>
              <a:spLocks noChangeShapeType="1"/>
            </p:cNvSpPr>
            <p:nvPr/>
          </p:nvSpPr>
          <p:spPr bwMode="auto">
            <a:xfrm>
              <a:off x="816" y="3440"/>
              <a:ext cx="600" cy="600"/>
            </a:xfrm>
            <a:prstGeom prst="line">
              <a:avLst/>
            </a:prstGeom>
            <a:noFill/>
            <a:ln w="9525">
              <a:solidFill>
                <a:schemeClr val="tx1"/>
              </a:solidFill>
              <a:round/>
              <a:headEnd/>
              <a:tailEnd/>
            </a:ln>
            <a:effectLst/>
          </p:spPr>
          <p:txBody>
            <a:bodyPr wrap="none" anchor="ctr"/>
            <a:lstStyle/>
            <a:p>
              <a:endParaRPr lang="en-GB"/>
            </a:p>
          </p:txBody>
        </p:sp>
        <p:sp>
          <p:nvSpPr>
            <p:cNvPr id="61" name="Line 72"/>
            <p:cNvSpPr>
              <a:spLocks noChangeShapeType="1"/>
            </p:cNvSpPr>
            <p:nvPr/>
          </p:nvSpPr>
          <p:spPr bwMode="auto">
            <a:xfrm flipH="1">
              <a:off x="824" y="3440"/>
              <a:ext cx="600" cy="576"/>
            </a:xfrm>
            <a:prstGeom prst="line">
              <a:avLst/>
            </a:prstGeom>
            <a:noFill/>
            <a:ln w="9525">
              <a:solidFill>
                <a:schemeClr val="tx1"/>
              </a:solidFill>
              <a:round/>
              <a:headEnd/>
              <a:tailEnd/>
            </a:ln>
            <a:effectLst/>
          </p:spPr>
          <p:txBody>
            <a:bodyPr wrap="none" anchor="ctr"/>
            <a:lstStyle/>
            <a:p>
              <a:endParaRPr lang="en-GB"/>
            </a:p>
          </p:txBody>
        </p:sp>
      </p:grpSp>
      <p:sp>
        <p:nvSpPr>
          <p:cNvPr id="66" name="Text Box 79"/>
          <p:cNvSpPr txBox="1">
            <a:spLocks noChangeArrowheads="1"/>
          </p:cNvSpPr>
          <p:nvPr/>
        </p:nvSpPr>
        <p:spPr bwMode="auto">
          <a:xfrm>
            <a:off x="3635911" y="2806154"/>
            <a:ext cx="77938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Socket</a:t>
            </a:r>
          </a:p>
        </p:txBody>
      </p:sp>
      <p:sp>
        <p:nvSpPr>
          <p:cNvPr id="67" name="Text Box 80"/>
          <p:cNvSpPr txBox="1">
            <a:spLocks noChangeArrowheads="1"/>
          </p:cNvSpPr>
          <p:nvPr/>
        </p:nvSpPr>
        <p:spPr bwMode="auto">
          <a:xfrm>
            <a:off x="3636731" y="2190619"/>
            <a:ext cx="764953"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Switch</a:t>
            </a:r>
          </a:p>
        </p:txBody>
      </p:sp>
      <p:sp>
        <p:nvSpPr>
          <p:cNvPr id="68" name="Text Box 81"/>
          <p:cNvSpPr txBox="1">
            <a:spLocks noChangeArrowheads="1"/>
          </p:cNvSpPr>
          <p:nvPr/>
        </p:nvSpPr>
        <p:spPr bwMode="auto">
          <a:xfrm>
            <a:off x="3646957" y="3400581"/>
            <a:ext cx="638175" cy="304800"/>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Lamp</a:t>
            </a:r>
          </a:p>
        </p:txBody>
      </p:sp>
      <p:sp>
        <p:nvSpPr>
          <p:cNvPr id="69" name="Text Box 82"/>
          <p:cNvSpPr txBox="1">
            <a:spLocks noChangeArrowheads="1"/>
          </p:cNvSpPr>
          <p:nvPr/>
        </p:nvSpPr>
        <p:spPr bwMode="auto">
          <a:xfrm>
            <a:off x="3721940" y="4069560"/>
            <a:ext cx="1099981" cy="461665"/>
          </a:xfrm>
          <a:prstGeom prst="rect">
            <a:avLst/>
          </a:prstGeom>
          <a:noFill/>
          <a:ln w="9525">
            <a:noFill/>
            <a:miter lim="800000"/>
            <a:headEnd/>
            <a:tailEnd/>
          </a:ln>
          <a:effectLst/>
        </p:spPr>
        <p:txBody>
          <a:bodyPr wrap="none">
            <a:spAutoFit/>
          </a:bodyPr>
          <a:lstStyle/>
          <a:p>
            <a:pPr algn="ctr"/>
            <a:r>
              <a:rPr lang="en-US" sz="1200" b="1" dirty="0">
                <a:solidFill>
                  <a:schemeClr val="accent6">
                    <a:lumMod val="75000"/>
                  </a:schemeClr>
                </a:solidFill>
                <a:latin typeface="Comic Sans MS" pitchFamily="66" charset="0"/>
              </a:rPr>
              <a:t>Fluorescent </a:t>
            </a:r>
          </a:p>
          <a:p>
            <a:pPr algn="ctr"/>
            <a:r>
              <a:rPr lang="en-US" sz="1200" b="1" dirty="0">
                <a:solidFill>
                  <a:schemeClr val="accent6">
                    <a:lumMod val="75000"/>
                  </a:schemeClr>
                </a:solidFill>
                <a:latin typeface="Comic Sans MS" pitchFamily="66" charset="0"/>
              </a:rPr>
              <a:t>Lamp</a:t>
            </a:r>
            <a:endParaRPr lang="en-US" sz="1400" b="1" dirty="0">
              <a:solidFill>
                <a:schemeClr val="accent6">
                  <a:lumMod val="75000"/>
                </a:schemeClr>
              </a:solidFill>
              <a:latin typeface="Comic Sans MS" pitchFamily="66" charset="0"/>
            </a:endParaRPr>
          </a:p>
        </p:txBody>
      </p:sp>
      <p:sp>
        <p:nvSpPr>
          <p:cNvPr id="70" name="Text Box 83"/>
          <p:cNvSpPr txBox="1">
            <a:spLocks noChangeArrowheads="1"/>
          </p:cNvSpPr>
          <p:nvPr/>
        </p:nvSpPr>
        <p:spPr bwMode="auto">
          <a:xfrm>
            <a:off x="3966106" y="5063461"/>
            <a:ext cx="590226"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Door</a:t>
            </a:r>
          </a:p>
        </p:txBody>
      </p:sp>
      <p:sp>
        <p:nvSpPr>
          <p:cNvPr id="71" name="Text Box 84"/>
          <p:cNvSpPr txBox="1">
            <a:spLocks noChangeArrowheads="1"/>
          </p:cNvSpPr>
          <p:nvPr/>
        </p:nvSpPr>
        <p:spPr bwMode="auto">
          <a:xfrm>
            <a:off x="4091457" y="5860755"/>
            <a:ext cx="83869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Window</a:t>
            </a:r>
          </a:p>
        </p:txBody>
      </p:sp>
      <p:sp>
        <p:nvSpPr>
          <p:cNvPr id="72" name="Text Box 85"/>
          <p:cNvSpPr txBox="1">
            <a:spLocks noChangeArrowheads="1"/>
          </p:cNvSpPr>
          <p:nvPr/>
        </p:nvSpPr>
        <p:spPr bwMode="auto">
          <a:xfrm>
            <a:off x="6115708" y="2223767"/>
            <a:ext cx="587020"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Bath</a:t>
            </a:r>
          </a:p>
        </p:txBody>
      </p:sp>
      <p:sp>
        <p:nvSpPr>
          <p:cNvPr id="73" name="Text Box 86"/>
          <p:cNvSpPr txBox="1">
            <a:spLocks noChangeArrowheads="1"/>
          </p:cNvSpPr>
          <p:nvPr/>
        </p:nvSpPr>
        <p:spPr bwMode="auto">
          <a:xfrm>
            <a:off x="5435351" y="2964163"/>
            <a:ext cx="1244600" cy="457200"/>
          </a:xfrm>
          <a:prstGeom prst="rect">
            <a:avLst/>
          </a:prstGeom>
          <a:noFill/>
          <a:ln w="9525">
            <a:noFill/>
            <a:miter lim="800000"/>
            <a:headEnd/>
            <a:tailEnd/>
          </a:ln>
          <a:effectLst/>
        </p:spPr>
        <p:txBody>
          <a:bodyPr>
            <a:spAutoFit/>
          </a:bodyPr>
          <a:lstStyle/>
          <a:p>
            <a:pPr algn="ctr"/>
            <a:r>
              <a:rPr lang="en-US" sz="1200" b="1" dirty="0">
                <a:solidFill>
                  <a:schemeClr val="accent6">
                    <a:lumMod val="75000"/>
                  </a:schemeClr>
                </a:solidFill>
                <a:latin typeface="Comic Sans MS" pitchFamily="66" charset="0"/>
              </a:rPr>
              <a:t>WC </a:t>
            </a:r>
          </a:p>
          <a:p>
            <a:pPr algn="ctr"/>
            <a:r>
              <a:rPr lang="en-US" sz="1200" b="1" dirty="0">
                <a:solidFill>
                  <a:schemeClr val="accent6">
                    <a:lumMod val="75000"/>
                  </a:schemeClr>
                </a:solidFill>
                <a:latin typeface="Comic Sans MS" pitchFamily="66" charset="0"/>
              </a:rPr>
              <a:t>(water closet)</a:t>
            </a:r>
            <a:endParaRPr lang="en-US" sz="1400" b="1" dirty="0">
              <a:solidFill>
                <a:schemeClr val="accent6">
                  <a:lumMod val="75000"/>
                </a:schemeClr>
              </a:solidFill>
              <a:latin typeface="Comic Sans MS" pitchFamily="66" charset="0"/>
            </a:endParaRPr>
          </a:p>
        </p:txBody>
      </p:sp>
      <p:sp>
        <p:nvSpPr>
          <p:cNvPr id="74" name="Text Box 87"/>
          <p:cNvSpPr txBox="1">
            <a:spLocks noChangeArrowheads="1"/>
          </p:cNvSpPr>
          <p:nvPr/>
        </p:nvSpPr>
        <p:spPr bwMode="auto">
          <a:xfrm>
            <a:off x="5736852" y="3898687"/>
            <a:ext cx="898003" cy="523220"/>
          </a:xfrm>
          <a:prstGeom prst="rect">
            <a:avLst/>
          </a:prstGeom>
          <a:noFill/>
          <a:ln w="9525">
            <a:noFill/>
            <a:miter lim="800000"/>
            <a:headEnd/>
            <a:tailEnd/>
          </a:ln>
          <a:effectLst/>
        </p:spPr>
        <p:txBody>
          <a:bodyPr wrap="none">
            <a:spAutoFit/>
          </a:bodyPr>
          <a:lstStyle/>
          <a:p>
            <a:pPr algn="ctr"/>
            <a:r>
              <a:rPr lang="en-US" sz="1400" b="1" dirty="0">
                <a:solidFill>
                  <a:schemeClr val="accent6">
                    <a:lumMod val="75000"/>
                  </a:schemeClr>
                </a:solidFill>
                <a:latin typeface="Comic Sans MS" pitchFamily="66" charset="0"/>
              </a:rPr>
              <a:t>Shower </a:t>
            </a:r>
          </a:p>
          <a:p>
            <a:pPr algn="ctr"/>
            <a:r>
              <a:rPr lang="en-US" sz="1400" b="1" dirty="0">
                <a:solidFill>
                  <a:schemeClr val="accent6">
                    <a:lumMod val="75000"/>
                  </a:schemeClr>
                </a:solidFill>
                <a:latin typeface="Comic Sans MS" pitchFamily="66" charset="0"/>
              </a:rPr>
              <a:t>Tray</a:t>
            </a:r>
          </a:p>
        </p:txBody>
      </p:sp>
      <p:sp>
        <p:nvSpPr>
          <p:cNvPr id="75" name="Text Box 88"/>
          <p:cNvSpPr txBox="1">
            <a:spLocks noChangeArrowheads="1"/>
          </p:cNvSpPr>
          <p:nvPr/>
        </p:nvSpPr>
        <p:spPr bwMode="auto">
          <a:xfrm>
            <a:off x="5486644" y="4861082"/>
            <a:ext cx="740908" cy="523220"/>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Wash </a:t>
            </a:r>
          </a:p>
          <a:p>
            <a:r>
              <a:rPr lang="en-US" sz="1400" b="1" dirty="0">
                <a:solidFill>
                  <a:schemeClr val="accent6">
                    <a:lumMod val="75000"/>
                  </a:schemeClr>
                </a:solidFill>
                <a:latin typeface="Comic Sans MS" pitchFamily="66" charset="0"/>
              </a:rPr>
              <a:t>Basin</a:t>
            </a:r>
          </a:p>
        </p:txBody>
      </p:sp>
      <p:sp>
        <p:nvSpPr>
          <p:cNvPr id="76" name="Text Box 89"/>
          <p:cNvSpPr txBox="1">
            <a:spLocks noChangeArrowheads="1"/>
          </p:cNvSpPr>
          <p:nvPr/>
        </p:nvSpPr>
        <p:spPr bwMode="auto">
          <a:xfrm>
            <a:off x="5990357" y="5676856"/>
            <a:ext cx="978153" cy="461665"/>
          </a:xfrm>
          <a:prstGeom prst="rect">
            <a:avLst/>
          </a:prstGeom>
          <a:noFill/>
          <a:ln w="9525">
            <a:noFill/>
            <a:miter lim="800000"/>
            <a:headEnd/>
            <a:tailEnd/>
          </a:ln>
          <a:effectLst/>
        </p:spPr>
        <p:txBody>
          <a:bodyPr wrap="none">
            <a:spAutoFit/>
          </a:bodyPr>
          <a:lstStyle/>
          <a:p>
            <a:r>
              <a:rPr lang="en-US" sz="1200" b="1" dirty="0">
                <a:solidFill>
                  <a:schemeClr val="accent6">
                    <a:lumMod val="75000"/>
                  </a:schemeClr>
                </a:solidFill>
                <a:latin typeface="Comic Sans MS" pitchFamily="66" charset="0"/>
              </a:rPr>
              <a:t>Sink Top </a:t>
            </a:r>
          </a:p>
          <a:p>
            <a:r>
              <a:rPr lang="en-US" sz="1200" b="1" dirty="0">
                <a:solidFill>
                  <a:schemeClr val="accent6">
                    <a:lumMod val="75000"/>
                  </a:schemeClr>
                </a:solidFill>
                <a:latin typeface="Comic Sans MS" pitchFamily="66" charset="0"/>
              </a:rPr>
              <a:t>(R/H bowl)</a:t>
            </a:r>
            <a:endParaRPr lang="en-US" sz="1400" b="1" dirty="0">
              <a:solidFill>
                <a:schemeClr val="accent6">
                  <a:lumMod val="75000"/>
                </a:schemeClr>
              </a:solidFill>
              <a:latin typeface="Comic Sans MS" pitchFamily="66" charset="0"/>
            </a:endParaRPr>
          </a:p>
        </p:txBody>
      </p:sp>
      <p:sp>
        <p:nvSpPr>
          <p:cNvPr id="77" name="Text Box 90"/>
          <p:cNvSpPr txBox="1">
            <a:spLocks noChangeArrowheads="1"/>
          </p:cNvSpPr>
          <p:nvPr/>
        </p:nvSpPr>
        <p:spPr bwMode="auto">
          <a:xfrm>
            <a:off x="7516675" y="2017586"/>
            <a:ext cx="920445"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Radiator</a:t>
            </a:r>
          </a:p>
        </p:txBody>
      </p:sp>
      <p:sp>
        <p:nvSpPr>
          <p:cNvPr id="78" name="Text Box 91"/>
          <p:cNvSpPr txBox="1">
            <a:spLocks noChangeArrowheads="1"/>
          </p:cNvSpPr>
          <p:nvPr/>
        </p:nvSpPr>
        <p:spPr bwMode="auto">
          <a:xfrm>
            <a:off x="7587736" y="2836159"/>
            <a:ext cx="777777" cy="461665"/>
          </a:xfrm>
          <a:prstGeom prst="rect">
            <a:avLst/>
          </a:prstGeom>
          <a:noFill/>
          <a:ln w="9525">
            <a:noFill/>
            <a:miter lim="800000"/>
            <a:headEnd/>
            <a:tailEnd/>
          </a:ln>
          <a:effectLst/>
        </p:spPr>
        <p:txBody>
          <a:bodyPr wrap="none">
            <a:spAutoFit/>
          </a:bodyPr>
          <a:lstStyle/>
          <a:p>
            <a:pPr algn="ctr"/>
            <a:r>
              <a:rPr lang="en-US" sz="1200" b="1" dirty="0">
                <a:solidFill>
                  <a:schemeClr val="accent6">
                    <a:lumMod val="75000"/>
                  </a:schemeClr>
                </a:solidFill>
                <a:latin typeface="Comic Sans MS" pitchFamily="66" charset="0"/>
              </a:rPr>
              <a:t>In Line </a:t>
            </a:r>
          </a:p>
          <a:p>
            <a:pPr algn="ctr"/>
            <a:r>
              <a:rPr lang="en-US" sz="1200" b="1" dirty="0">
                <a:solidFill>
                  <a:schemeClr val="accent6">
                    <a:lumMod val="75000"/>
                  </a:schemeClr>
                </a:solidFill>
                <a:latin typeface="Comic Sans MS" pitchFamily="66" charset="0"/>
              </a:rPr>
              <a:t>Valve</a:t>
            </a:r>
            <a:endParaRPr lang="en-US" sz="1400" b="1" dirty="0">
              <a:solidFill>
                <a:schemeClr val="accent6">
                  <a:lumMod val="75000"/>
                </a:schemeClr>
              </a:solidFill>
              <a:latin typeface="Comic Sans MS" pitchFamily="66" charset="0"/>
            </a:endParaRPr>
          </a:p>
        </p:txBody>
      </p:sp>
      <p:sp>
        <p:nvSpPr>
          <p:cNvPr id="79" name="Text Box 92"/>
          <p:cNvSpPr txBox="1">
            <a:spLocks noChangeArrowheads="1"/>
          </p:cNvSpPr>
          <p:nvPr/>
        </p:nvSpPr>
        <p:spPr bwMode="auto">
          <a:xfrm>
            <a:off x="7429749" y="3840613"/>
            <a:ext cx="1021433"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Crossover</a:t>
            </a:r>
          </a:p>
        </p:txBody>
      </p:sp>
      <p:sp>
        <p:nvSpPr>
          <p:cNvPr id="80" name="Text Box 93"/>
          <p:cNvSpPr txBox="1">
            <a:spLocks noChangeArrowheads="1"/>
          </p:cNvSpPr>
          <p:nvPr/>
        </p:nvSpPr>
        <p:spPr bwMode="auto">
          <a:xfrm>
            <a:off x="7453499" y="4733572"/>
            <a:ext cx="1016000" cy="304800"/>
          </a:xfrm>
          <a:prstGeom prst="rect">
            <a:avLst/>
          </a:prstGeom>
          <a:noFill/>
          <a:ln w="9525">
            <a:noFill/>
            <a:miter lim="800000"/>
            <a:headEnd/>
            <a:tailEnd/>
          </a:ln>
          <a:effectLst/>
        </p:spPr>
        <p:txBody>
          <a:bodyPr>
            <a:spAutoFit/>
          </a:bodyPr>
          <a:lstStyle/>
          <a:p>
            <a:r>
              <a:rPr lang="en-US" sz="1400" b="1" dirty="0">
                <a:solidFill>
                  <a:schemeClr val="accent6">
                    <a:lumMod val="75000"/>
                  </a:schemeClr>
                </a:solidFill>
                <a:latin typeface="Comic Sans MS" pitchFamily="66" charset="0"/>
              </a:rPr>
              <a:t>Junctions</a:t>
            </a:r>
          </a:p>
        </p:txBody>
      </p:sp>
      <p:sp>
        <p:nvSpPr>
          <p:cNvPr id="104" name="TextBox 103"/>
          <p:cNvSpPr txBox="1"/>
          <p:nvPr/>
        </p:nvSpPr>
        <p:spPr>
          <a:xfrm>
            <a:off x="2968830" y="1646630"/>
            <a:ext cx="4025735"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Floor plans</a:t>
            </a:r>
          </a:p>
        </p:txBody>
      </p:sp>
      <p:grpSp>
        <p:nvGrpSpPr>
          <p:cNvPr id="88" name="Group 87"/>
          <p:cNvGrpSpPr/>
          <p:nvPr/>
        </p:nvGrpSpPr>
        <p:grpSpPr>
          <a:xfrm>
            <a:off x="3218213" y="2833470"/>
            <a:ext cx="415636" cy="384738"/>
            <a:chOff x="3218213" y="2679095"/>
            <a:chExt cx="415636" cy="384738"/>
          </a:xfrm>
        </p:grpSpPr>
        <p:grpSp>
          <p:nvGrpSpPr>
            <p:cNvPr id="17" name="Group 23"/>
            <p:cNvGrpSpPr>
              <a:grpSpLocks/>
            </p:cNvGrpSpPr>
            <p:nvPr/>
          </p:nvGrpSpPr>
          <p:grpSpPr bwMode="auto">
            <a:xfrm>
              <a:off x="3325706" y="2679095"/>
              <a:ext cx="165100" cy="241300"/>
              <a:chOff x="1520" y="2412"/>
              <a:chExt cx="136" cy="192"/>
            </a:xfrm>
          </p:grpSpPr>
          <p:sp>
            <p:nvSpPr>
              <p:cNvPr id="18" name="Oval 24"/>
              <p:cNvSpPr>
                <a:spLocks noChangeArrowheads="1"/>
              </p:cNvSpPr>
              <p:nvPr/>
            </p:nvSpPr>
            <p:spPr bwMode="auto">
              <a:xfrm>
                <a:off x="1536" y="2492"/>
                <a:ext cx="120" cy="112"/>
              </a:xfrm>
              <a:prstGeom prst="ellipse">
                <a:avLst/>
              </a:prstGeom>
              <a:noFill/>
              <a:ln w="9525">
                <a:solidFill>
                  <a:schemeClr val="tx1"/>
                </a:solidFill>
                <a:round/>
                <a:headEnd/>
                <a:tailEnd/>
              </a:ln>
              <a:effectLst/>
            </p:spPr>
            <p:txBody>
              <a:bodyPr wrap="none" anchor="ctr"/>
              <a:lstStyle/>
              <a:p>
                <a:endParaRPr lang="en-GB"/>
              </a:p>
            </p:txBody>
          </p:sp>
          <p:sp>
            <p:nvSpPr>
              <p:cNvPr id="19" name="Line 25"/>
              <p:cNvSpPr>
                <a:spLocks noChangeShapeType="1"/>
              </p:cNvSpPr>
              <p:nvPr/>
            </p:nvSpPr>
            <p:spPr bwMode="auto">
              <a:xfrm flipH="1" flipV="1">
                <a:off x="1520" y="2412"/>
                <a:ext cx="52" cy="84"/>
              </a:xfrm>
              <a:prstGeom prst="line">
                <a:avLst/>
              </a:prstGeom>
              <a:noFill/>
              <a:ln w="9525">
                <a:solidFill>
                  <a:schemeClr val="tx1"/>
                </a:solidFill>
                <a:round/>
                <a:headEnd/>
                <a:tailEnd/>
              </a:ln>
              <a:effectLst/>
            </p:spPr>
            <p:txBody>
              <a:bodyPr wrap="none" anchor="ctr"/>
              <a:lstStyle/>
              <a:p>
                <a:endParaRPr lang="en-GB"/>
              </a:p>
            </p:txBody>
          </p:sp>
        </p:grpSp>
        <p:sp>
          <p:nvSpPr>
            <p:cNvPr id="87" name="Rectangle 86"/>
            <p:cNvSpPr/>
            <p:nvPr/>
          </p:nvSpPr>
          <p:spPr>
            <a:xfrm>
              <a:off x="3218213" y="2861953"/>
              <a:ext cx="415636" cy="201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Slide Number Placeholder 82"/>
          <p:cNvSpPr>
            <a:spLocks noGrp="1"/>
          </p:cNvSpPr>
          <p:nvPr>
            <p:ph type="sldNum" sz="quarter" idx="12"/>
          </p:nvPr>
        </p:nvSpPr>
        <p:spPr/>
        <p:txBody>
          <a:bodyPr/>
          <a:lstStyle/>
          <a:p>
            <a:fld id="{EE022F93-7D5E-4C9A-8C4B-0CA86517D269}" type="slidenum">
              <a:rPr lang="en-US" smtClean="0"/>
              <a:pPr/>
              <a:t>6</a:t>
            </a:fld>
            <a:endParaRPr lang="en-US"/>
          </a:p>
        </p:txBody>
      </p:sp>
      <p:sp>
        <p:nvSpPr>
          <p:cNvPr id="85" name="TextBox 84"/>
          <p:cNvSpPr txBox="1"/>
          <p:nvPr/>
        </p:nvSpPr>
        <p:spPr>
          <a:xfrm>
            <a:off x="7148944" y="1656525"/>
            <a:ext cx="1543793"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Schematics</a:t>
            </a:r>
          </a:p>
        </p:txBody>
      </p:sp>
      <p:sp>
        <p:nvSpPr>
          <p:cNvPr id="90" name="TextBox 89"/>
          <p:cNvSpPr txBox="1"/>
          <p:nvPr/>
        </p:nvSpPr>
        <p:spPr>
          <a:xfrm>
            <a:off x="449118" y="1068022"/>
            <a:ext cx="5381666" cy="338554"/>
          </a:xfrm>
          <a:prstGeom prst="rect">
            <a:avLst/>
          </a:prstGeom>
          <a:noFill/>
        </p:spPr>
        <p:txBody>
          <a:bodyPr wrap="square" rtlCol="0">
            <a:spAutoFit/>
          </a:bodyPr>
          <a:lstStyle/>
          <a:p>
            <a:r>
              <a:rPr lang="en-GB" sz="1600" b="1" u="sng" dirty="0" smtClean="0">
                <a:solidFill>
                  <a:schemeClr val="accent6">
                    <a:lumMod val="75000"/>
                  </a:schemeClr>
                </a:solidFill>
                <a:latin typeface="Comic Sans MS" pitchFamily="66" charset="0"/>
              </a:rPr>
              <a:t>Common symbols used for: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1"/>
          <p:cNvGraphicFramePr>
            <a:graphicFrameLocks noChangeAspect="1"/>
          </p:cNvGraphicFramePr>
          <p:nvPr/>
        </p:nvGraphicFramePr>
        <p:xfrm>
          <a:off x="6541292" y="3221684"/>
          <a:ext cx="2230677" cy="1894294"/>
        </p:xfrm>
        <a:graphic>
          <a:graphicData uri="http://schemas.openxmlformats.org/presentationml/2006/ole">
            <mc:AlternateContent xmlns:mc="http://schemas.openxmlformats.org/markup-compatibility/2006">
              <mc:Choice xmlns:v="urn:schemas-microsoft-com:vml" Requires="v">
                <p:oleObj spid="_x0000_s31747" name="CorelDRAW" r:id="rId3" imgW="5227560" imgH="4051800" progId="CorelDRAW.Graphic.11">
                  <p:embed/>
                </p:oleObj>
              </mc:Choice>
              <mc:Fallback>
                <p:oleObj name="CorelDRAW" r:id="rId3" imgW="5227560" imgH="4051800" progId="CorelDRAW.Graphic.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292" y="3221684"/>
                        <a:ext cx="2230677" cy="189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21"/>
          <p:cNvSpPr/>
          <p:nvPr/>
        </p:nvSpPr>
        <p:spPr>
          <a:xfrm>
            <a:off x="5103628" y="4678326"/>
            <a:ext cx="1892595" cy="149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EE022F93-7D5E-4C9A-8C4B-0CA86517D269}" type="slidenum">
              <a:rPr lang="en-US" smtClean="0"/>
              <a:pPr/>
              <a:t>7</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1</a:t>
            </a:r>
            <a:endParaRPr lang="en-GB" sz="2800" b="1" u="sng" dirty="0">
              <a:solidFill>
                <a:schemeClr val="accent6">
                  <a:lumMod val="75000"/>
                </a:schemeClr>
              </a:solidFill>
              <a:latin typeface="Comic Sans MS" pitchFamily="66" charset="0"/>
            </a:endParaRPr>
          </a:p>
        </p:txBody>
      </p:sp>
      <p:sp>
        <p:nvSpPr>
          <p:cNvPr id="5" name="TextBox 4"/>
          <p:cNvSpPr txBox="1"/>
          <p:nvPr/>
        </p:nvSpPr>
        <p:spPr>
          <a:xfrm>
            <a:off x="482802" y="1082651"/>
            <a:ext cx="4347989" cy="5355312"/>
          </a:xfrm>
          <a:prstGeom prst="rect">
            <a:avLst/>
          </a:prstGeom>
          <a:noFill/>
        </p:spPr>
        <p:txBody>
          <a:bodyPr wrap="square" rtlCol="0">
            <a:spAutoFit/>
          </a:bodyPr>
          <a:lstStyle/>
          <a:p>
            <a:r>
              <a:rPr lang="en-GB" sz="1200" dirty="0" smtClean="0">
                <a:latin typeface="Comic Sans MS" pitchFamily="66" charset="0"/>
              </a:rPr>
              <a:t>A pictorial view and plans of a house are shown opposite.</a:t>
            </a:r>
          </a:p>
          <a:p>
            <a:endParaRPr lang="en-GB" sz="1200" dirty="0" smtClean="0">
              <a:latin typeface="Comic Sans MS" pitchFamily="66" charset="0"/>
            </a:endParaRPr>
          </a:p>
          <a:p>
            <a:pPr>
              <a:lnSpc>
                <a:spcPct val="150000"/>
              </a:lnSpc>
            </a:pPr>
            <a:r>
              <a:rPr lang="en-GB" sz="1200" dirty="0" smtClean="0">
                <a:latin typeface="Comic Sans MS" pitchFamily="66" charset="0"/>
              </a:rPr>
              <a:t>1. a)   State the name of the pictorial view shown at</a:t>
            </a:r>
            <a:r>
              <a:rPr lang="en-GB" sz="1200" b="1" dirty="0" smtClean="0">
                <a:latin typeface="Comic Sans MS" pitchFamily="66" charset="0"/>
              </a:rPr>
              <a:t> A</a:t>
            </a:r>
            <a:r>
              <a:rPr lang="en-GB" sz="1200" dirty="0" smtClean="0">
                <a:latin typeface="Comic Sans MS" pitchFamily="66" charset="0"/>
              </a:rPr>
              <a:t>.</a:t>
            </a:r>
          </a:p>
          <a:p>
            <a:pPr marL="228600" indent="-228600">
              <a:lnSpc>
                <a:spcPct val="150000"/>
              </a:lnSpc>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Pictorial View A </a:t>
            </a:r>
            <a:r>
              <a:rPr lang="en-GB" sz="1200" dirty="0" smtClean="0">
                <a:solidFill>
                  <a:schemeClr val="accent6">
                    <a:lumMod val="75000"/>
                  </a:schemeClr>
                </a:solidFill>
                <a:latin typeface="Comic Sans MS" pitchFamily="66" charset="0"/>
              </a:rPr>
              <a:t>……………………………………………………    </a:t>
            </a:r>
          </a:p>
          <a:p>
            <a:pPr marL="446088" indent="-446088"/>
            <a:r>
              <a:rPr lang="en-GB" sz="1200" dirty="0" smtClean="0">
                <a:latin typeface="Comic Sans MS" pitchFamily="66" charset="0"/>
              </a:rPr>
              <a:t>   b)   State one reason why an architect would use this        type of view.</a:t>
            </a:r>
          </a:p>
          <a:p>
            <a:pPr marL="228600" indent="-228600">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Reason</a:t>
            </a:r>
            <a:r>
              <a:rPr lang="en-GB" sz="1200" dirty="0" smtClean="0">
                <a:solidFill>
                  <a:schemeClr val="accent6">
                    <a:lumMod val="75000"/>
                  </a:schemeClr>
                </a:solidFill>
                <a:latin typeface="Comic Sans MS" pitchFamily="66" charset="0"/>
              </a:rPr>
              <a:t> ……………………………………………………………………..    </a:t>
            </a:r>
          </a:p>
          <a:p>
            <a:pPr marL="228600" indent="-228600">
              <a:tabLst>
                <a:tab pos="446088" algn="l"/>
              </a:tabLst>
            </a:pPr>
            <a:endParaRPr lang="en-GB" sz="1200" dirty="0" smtClean="0">
              <a:latin typeface="Comic Sans MS" pitchFamily="66" charset="0"/>
            </a:endParaRPr>
          </a:p>
          <a:p>
            <a:pPr marL="228600" indent="-228600">
              <a:lnSpc>
                <a:spcPct val="150000"/>
              </a:lnSpc>
              <a:buAutoNum type="arabicPeriod" startAt="2"/>
              <a:tabLst>
                <a:tab pos="446088" algn="l"/>
              </a:tabLst>
            </a:pPr>
            <a:r>
              <a:rPr lang="en-GB" sz="1200" dirty="0" smtClean="0">
                <a:latin typeface="Comic Sans MS" pitchFamily="66" charset="0"/>
              </a:rPr>
              <a:t> 	State the types of plans shown at </a:t>
            </a:r>
            <a:r>
              <a:rPr lang="en-GB" sz="1200" b="1" dirty="0" smtClean="0">
                <a:latin typeface="Comic Sans MS" pitchFamily="66" charset="0"/>
              </a:rPr>
              <a:t>B, C </a:t>
            </a:r>
            <a:r>
              <a:rPr lang="en-GB" sz="1200" dirty="0" smtClean="0">
                <a:latin typeface="Comic Sans MS" pitchFamily="66" charset="0"/>
              </a:rPr>
              <a:t>and </a:t>
            </a:r>
            <a:r>
              <a:rPr lang="en-GB" sz="1200" b="1" dirty="0" smtClean="0">
                <a:latin typeface="Comic Sans MS" pitchFamily="66" charset="0"/>
              </a:rPr>
              <a:t>D.</a:t>
            </a:r>
          </a:p>
          <a:p>
            <a:pPr marL="228600" indent="-228600">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Plan B </a:t>
            </a:r>
            <a:r>
              <a:rPr lang="en-GB" sz="1200" dirty="0" smtClean="0">
                <a:solidFill>
                  <a:schemeClr val="accent6">
                    <a:lumMod val="75000"/>
                  </a:schemeClr>
                </a:solidFill>
                <a:latin typeface="Comic Sans MS" pitchFamily="66" charset="0"/>
              </a:rPr>
              <a:t>………………………………………………………………………</a:t>
            </a:r>
          </a:p>
          <a:p>
            <a:pPr marL="228600" indent="-228600">
              <a:lnSpc>
                <a:spcPct val="150000"/>
              </a:lnSpc>
              <a:tabLst>
                <a:tab pos="446088" algn="l"/>
              </a:tabLst>
            </a:pPr>
            <a:r>
              <a:rPr lang="en-GB" sz="1200" dirty="0" smtClean="0">
                <a:solidFill>
                  <a:schemeClr val="accent6">
                    <a:lumMod val="75000"/>
                  </a:schemeClr>
                </a:solidFill>
                <a:latin typeface="Comic Sans MS" pitchFamily="66" charset="0"/>
              </a:rPr>
              <a:t>		</a:t>
            </a:r>
            <a:r>
              <a:rPr lang="en-GB" sz="1200" b="1" dirty="0" smtClean="0">
                <a:solidFill>
                  <a:schemeClr val="accent6">
                    <a:lumMod val="75000"/>
                  </a:schemeClr>
                </a:solidFill>
                <a:latin typeface="Comic Sans MS" pitchFamily="66" charset="0"/>
              </a:rPr>
              <a:t>Plan C </a:t>
            </a:r>
            <a:r>
              <a:rPr lang="en-GB" sz="1200" dirty="0" smtClean="0">
                <a:solidFill>
                  <a:schemeClr val="accent6">
                    <a:lumMod val="75000"/>
                  </a:schemeClr>
                </a:solidFill>
                <a:latin typeface="Comic Sans MS" pitchFamily="66" charset="0"/>
              </a:rPr>
              <a:t>………………………………………………………………………</a:t>
            </a:r>
          </a:p>
          <a:p>
            <a:pPr marL="228600" indent="-228600">
              <a:lnSpc>
                <a:spcPct val="150000"/>
              </a:lnSpc>
              <a:tabLst>
                <a:tab pos="446088" algn="l"/>
              </a:tabLst>
            </a:pPr>
            <a:r>
              <a:rPr lang="en-GB" sz="1200" dirty="0" smtClean="0">
                <a:solidFill>
                  <a:schemeClr val="accent6">
                    <a:lumMod val="75000"/>
                  </a:schemeClr>
                </a:solidFill>
                <a:latin typeface="Comic Sans MS" pitchFamily="66" charset="0"/>
              </a:rPr>
              <a:t>		</a:t>
            </a:r>
            <a:r>
              <a:rPr lang="en-GB" sz="1200" b="1" dirty="0" smtClean="0">
                <a:solidFill>
                  <a:schemeClr val="accent6">
                    <a:lumMod val="75000"/>
                  </a:schemeClr>
                </a:solidFill>
                <a:latin typeface="Comic Sans MS" pitchFamily="66" charset="0"/>
              </a:rPr>
              <a:t>Plan D </a:t>
            </a:r>
            <a:r>
              <a:rPr lang="en-GB" sz="1200" dirty="0" smtClean="0">
                <a:solidFill>
                  <a:schemeClr val="accent6">
                    <a:lumMod val="75000"/>
                  </a:schemeClr>
                </a:solidFill>
                <a:latin typeface="Comic Sans MS" pitchFamily="66" charset="0"/>
              </a:rPr>
              <a:t>………………………………………………………………………</a:t>
            </a:r>
          </a:p>
          <a:p>
            <a:pPr marL="228600" indent="-228600">
              <a:tabLst>
                <a:tab pos="446088" algn="l"/>
              </a:tabLst>
            </a:pPr>
            <a:endParaRPr lang="en-GB" sz="1200" dirty="0" smtClean="0">
              <a:latin typeface="Comic Sans MS" pitchFamily="66" charset="0"/>
            </a:endParaRPr>
          </a:p>
          <a:p>
            <a:pPr marL="447675" indent="-447675">
              <a:buAutoNum type="arabicPeriod" startAt="3"/>
              <a:tabLst>
                <a:tab pos="446088" algn="l"/>
              </a:tabLst>
            </a:pPr>
            <a:r>
              <a:rPr lang="en-GB" sz="1200" dirty="0" smtClean="0">
                <a:latin typeface="Comic Sans MS" pitchFamily="66" charset="0"/>
              </a:rPr>
              <a:t>From the list of scales given below, state and       appropriate scale for </a:t>
            </a:r>
            <a:r>
              <a:rPr lang="en-GB" sz="1200" b="1" dirty="0" smtClean="0">
                <a:latin typeface="Comic Sans MS" pitchFamily="66" charset="0"/>
              </a:rPr>
              <a:t>Plan B</a:t>
            </a:r>
            <a:r>
              <a:rPr lang="en-GB" sz="1200" dirty="0" smtClean="0">
                <a:latin typeface="Comic Sans MS" pitchFamily="66" charset="0"/>
              </a:rPr>
              <a:t>.</a:t>
            </a:r>
          </a:p>
          <a:p>
            <a:pPr marL="447675" indent="-447675">
              <a:lnSpc>
                <a:spcPct val="150000"/>
              </a:lnSpc>
              <a:tabLst>
                <a:tab pos="446088" algn="l"/>
              </a:tabLst>
            </a:pPr>
            <a:r>
              <a:rPr lang="en-GB" sz="1200" dirty="0" smtClean="0">
                <a:latin typeface="Comic Sans MS" pitchFamily="66" charset="0"/>
              </a:rPr>
              <a:t>			1:100		1:1250</a:t>
            </a:r>
          </a:p>
          <a:p>
            <a:pPr marL="447675" indent="-447675">
              <a:lnSpc>
                <a:spcPct val="150000"/>
              </a:lnSpc>
              <a:tabLst>
                <a:tab pos="446088" algn="l"/>
              </a:tabLst>
            </a:pPr>
            <a:r>
              <a:rPr lang="en-GB" sz="1200" dirty="0" smtClean="0">
                <a:latin typeface="Comic Sans MS" pitchFamily="66" charset="0"/>
              </a:rPr>
              <a:t>			1:500		1:2500</a:t>
            </a:r>
          </a:p>
          <a:p>
            <a:pPr marL="447675" indent="-447675">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Scale</a:t>
            </a:r>
            <a:r>
              <a:rPr lang="en-GB" sz="1200" dirty="0" smtClean="0">
                <a:solidFill>
                  <a:schemeClr val="accent6">
                    <a:lumMod val="75000"/>
                  </a:schemeClr>
                </a:solidFill>
                <a:latin typeface="Comic Sans MS" pitchFamily="66" charset="0"/>
              </a:rPr>
              <a:t> ………………………………………………………………………</a:t>
            </a:r>
          </a:p>
          <a:p>
            <a:pPr marL="447675" indent="-447675">
              <a:tabLst>
                <a:tab pos="446088" algn="l"/>
              </a:tabLst>
            </a:pPr>
            <a:endParaRPr lang="en-GB" sz="1200" dirty="0" smtClean="0">
              <a:latin typeface="Comic Sans MS" pitchFamily="66" charset="0"/>
            </a:endParaRPr>
          </a:p>
          <a:p>
            <a:pPr marL="447675" indent="-447675">
              <a:lnSpc>
                <a:spcPct val="150000"/>
              </a:lnSpc>
              <a:buAutoNum type="arabicPeriod" startAt="4"/>
              <a:tabLst>
                <a:tab pos="446088" algn="l"/>
              </a:tabLst>
            </a:pPr>
            <a:r>
              <a:rPr lang="en-GB" sz="1200" dirty="0" smtClean="0">
                <a:latin typeface="Comic Sans MS" pitchFamily="66" charset="0"/>
              </a:rPr>
              <a:t>State what the </a:t>
            </a:r>
            <a:r>
              <a:rPr lang="en-GB" sz="1200" b="1" dirty="0" smtClean="0">
                <a:latin typeface="Comic Sans MS" pitchFamily="66" charset="0"/>
              </a:rPr>
              <a:t>symbol X </a:t>
            </a:r>
            <a:r>
              <a:rPr lang="en-GB" sz="1200" dirty="0" smtClean="0">
                <a:latin typeface="Comic Sans MS" pitchFamily="66" charset="0"/>
              </a:rPr>
              <a:t>on </a:t>
            </a:r>
            <a:r>
              <a:rPr lang="en-GB" sz="1200" b="1" dirty="0" smtClean="0">
                <a:latin typeface="Comic Sans MS" pitchFamily="66" charset="0"/>
              </a:rPr>
              <a:t>Plan C</a:t>
            </a:r>
            <a:r>
              <a:rPr lang="en-GB" sz="1200" dirty="0" smtClean="0">
                <a:latin typeface="Comic Sans MS" pitchFamily="66" charset="0"/>
              </a:rPr>
              <a:t> represents.</a:t>
            </a:r>
          </a:p>
          <a:p>
            <a:pPr marL="447675" indent="-447675">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Symbol X </a:t>
            </a:r>
            <a:r>
              <a:rPr lang="en-GB" sz="1200" dirty="0" smtClean="0">
                <a:solidFill>
                  <a:schemeClr val="accent6">
                    <a:lumMod val="75000"/>
                  </a:schemeClr>
                </a:solidFill>
                <a:latin typeface="Comic Sans MS" pitchFamily="66" charset="0"/>
              </a:rPr>
              <a:t>………………………………………………………..……</a:t>
            </a:r>
            <a:r>
              <a:rPr lang="en-GB" sz="1200" dirty="0" smtClean="0">
                <a:latin typeface="Comic Sans MS" pitchFamily="66" charset="0"/>
              </a:rPr>
              <a:t>	</a:t>
            </a:r>
          </a:p>
        </p:txBody>
      </p:sp>
      <p:sp>
        <p:nvSpPr>
          <p:cNvPr id="6" name="TextBox 5"/>
          <p:cNvSpPr txBox="1"/>
          <p:nvPr/>
        </p:nvSpPr>
        <p:spPr>
          <a:xfrm>
            <a:off x="4658265" y="1742535"/>
            <a:ext cx="526211" cy="4293483"/>
          </a:xfrm>
          <a:prstGeom prst="rect">
            <a:avLst/>
          </a:prstGeom>
          <a:noFill/>
        </p:spPr>
        <p:txBody>
          <a:bodyPr wrap="square" rtlCol="0">
            <a:spAutoFit/>
          </a:bodyPr>
          <a:lstStyle/>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r>
              <a:rPr lang="en-GB" sz="1300" dirty="0" smtClean="0">
                <a:latin typeface="Comic Sans MS" pitchFamily="66" charset="0"/>
              </a:rPr>
              <a:t>(1)</a:t>
            </a:r>
          </a:p>
          <a:p>
            <a:endParaRPr lang="en-GB" sz="1300" dirty="0" smtClean="0">
              <a:latin typeface="Comic Sans MS" pitchFamily="66" charset="0"/>
            </a:endParaRP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(3)</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r>
              <a:rPr lang="en-GB" sz="1300" dirty="0" smtClean="0">
                <a:latin typeface="Comic Sans MS" pitchFamily="66" charset="0"/>
              </a:rPr>
              <a:t>(1)</a:t>
            </a:r>
            <a:endParaRPr lang="en-GB" sz="1300" dirty="0">
              <a:latin typeface="Comic Sans MS" pitchFamily="66" charset="0"/>
            </a:endParaRPr>
          </a:p>
        </p:txBody>
      </p:sp>
      <p:sp>
        <p:nvSpPr>
          <p:cNvPr id="9" name="TextBox 8"/>
          <p:cNvSpPr txBox="1"/>
          <p:nvPr/>
        </p:nvSpPr>
        <p:spPr>
          <a:xfrm>
            <a:off x="7879458" y="4968966"/>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C</a:t>
            </a:r>
            <a:endParaRPr lang="en-GB" sz="1000" dirty="0">
              <a:latin typeface="Comic Sans MS" pitchFamily="66" charset="0"/>
            </a:endParaRPr>
          </a:p>
        </p:txBody>
      </p:sp>
      <p:pic>
        <p:nvPicPr>
          <p:cNvPr id="32770" name="Picture 2" descr="http://fc02.deviantart.net/fs71/i/2010/066/e/7/2_point_perspective_house_by_moriarty1776.jpg"/>
          <p:cNvPicPr>
            <a:picLocks noChangeAspect="1" noChangeArrowheads="1"/>
          </p:cNvPicPr>
          <p:nvPr/>
        </p:nvPicPr>
        <p:blipFill>
          <a:blip r:embed="rId5" cstate="print">
            <a:clrChange>
              <a:clrFrom>
                <a:srgbClr val="F7F7F7"/>
              </a:clrFrom>
              <a:clrTo>
                <a:srgbClr val="F7F7F7">
                  <a:alpha val="0"/>
                </a:srgbClr>
              </a:clrTo>
            </a:clrChange>
            <a:lum contrast="-100000"/>
          </a:blip>
          <a:srcRect/>
          <a:stretch>
            <a:fillRect/>
          </a:stretch>
        </p:blipFill>
        <p:spPr bwMode="auto">
          <a:xfrm>
            <a:off x="6153684" y="548985"/>
            <a:ext cx="2414971" cy="1747237"/>
          </a:xfrm>
          <a:prstGeom prst="rect">
            <a:avLst/>
          </a:prstGeom>
          <a:noFill/>
          <a:ln>
            <a:solidFill>
              <a:schemeClr val="tx1"/>
            </a:solidFill>
          </a:ln>
        </p:spPr>
      </p:pic>
      <p:sp>
        <p:nvSpPr>
          <p:cNvPr id="7" name="TextBox 6"/>
          <p:cNvSpPr txBox="1"/>
          <p:nvPr/>
        </p:nvSpPr>
        <p:spPr>
          <a:xfrm>
            <a:off x="7242916" y="2132510"/>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View A</a:t>
            </a:r>
            <a:endParaRPr lang="en-GB" sz="1000" dirty="0">
              <a:latin typeface="Comic Sans MS" pitchFamily="66" charset="0"/>
            </a:endParaRPr>
          </a:p>
        </p:txBody>
      </p:sp>
      <p:grpSp>
        <p:nvGrpSpPr>
          <p:cNvPr id="12" name="Group 20"/>
          <p:cNvGrpSpPr>
            <a:grpSpLocks/>
          </p:cNvGrpSpPr>
          <p:nvPr/>
        </p:nvGrpSpPr>
        <p:grpSpPr bwMode="auto">
          <a:xfrm>
            <a:off x="5111973" y="2162381"/>
            <a:ext cx="1724763" cy="1537734"/>
            <a:chOff x="478" y="2476"/>
            <a:chExt cx="1188" cy="936"/>
          </a:xfrm>
        </p:grpSpPr>
        <p:pic>
          <p:nvPicPr>
            <p:cNvPr id="13" name="Picture 10" descr="C:\Documents and Settings\EDUCATION\My Documents\Block.bmp"/>
            <p:cNvPicPr>
              <a:picLocks noChangeAspect="1" noChangeArrowheads="1"/>
            </p:cNvPicPr>
            <p:nvPr/>
          </p:nvPicPr>
          <p:blipFill>
            <a:blip r:embed="rId6"/>
            <a:srcRect/>
            <a:stretch>
              <a:fillRect/>
            </a:stretch>
          </p:blipFill>
          <p:spPr bwMode="auto">
            <a:xfrm>
              <a:off x="478" y="2476"/>
              <a:ext cx="1188" cy="936"/>
            </a:xfrm>
            <a:prstGeom prst="rect">
              <a:avLst/>
            </a:prstGeom>
            <a:noFill/>
            <a:ln w="3175">
              <a:solidFill>
                <a:srgbClr val="000000"/>
              </a:solidFill>
              <a:miter lim="800000"/>
              <a:headEnd/>
              <a:tailEnd/>
            </a:ln>
          </p:spPr>
        </p:pic>
        <p:pic>
          <p:nvPicPr>
            <p:cNvPr id="14" name="Picture 11" descr="C:\Documents and Settings\EDUCATION\My Documents\arrow.bmp"/>
            <p:cNvPicPr>
              <a:picLocks noChangeAspect="1" noChangeArrowheads="1"/>
            </p:cNvPicPr>
            <p:nvPr/>
          </p:nvPicPr>
          <p:blipFill>
            <a:blip r:embed="rId7"/>
            <a:srcRect/>
            <a:stretch>
              <a:fillRect/>
            </a:stretch>
          </p:blipFill>
          <p:spPr bwMode="auto">
            <a:xfrm>
              <a:off x="1479" y="3175"/>
              <a:ext cx="170" cy="170"/>
            </a:xfrm>
            <a:prstGeom prst="rect">
              <a:avLst/>
            </a:prstGeom>
            <a:noFill/>
          </p:spPr>
        </p:pic>
        <p:sp>
          <p:nvSpPr>
            <p:cNvPr id="15" name="Freeform 12"/>
            <p:cNvSpPr>
              <a:spLocks/>
            </p:cNvSpPr>
            <p:nvPr/>
          </p:nvSpPr>
          <p:spPr bwMode="auto">
            <a:xfrm>
              <a:off x="1301" y="3050"/>
              <a:ext cx="45" cy="36"/>
            </a:xfrm>
            <a:custGeom>
              <a:avLst/>
              <a:gdLst/>
              <a:ahLst/>
              <a:cxnLst>
                <a:cxn ang="0">
                  <a:pos x="45" y="0"/>
                </a:cxn>
                <a:cxn ang="0">
                  <a:pos x="37" y="27"/>
                </a:cxn>
                <a:cxn ang="0">
                  <a:pos x="0" y="36"/>
                </a:cxn>
              </a:cxnLst>
              <a:rect l="0" t="0" r="r" b="b"/>
              <a:pathLst>
                <a:path w="45" h="36">
                  <a:moveTo>
                    <a:pt x="45" y="0"/>
                  </a:moveTo>
                  <a:cubicBezTo>
                    <a:pt x="44" y="10"/>
                    <a:pt x="44" y="21"/>
                    <a:pt x="37" y="27"/>
                  </a:cubicBezTo>
                  <a:cubicBezTo>
                    <a:pt x="30" y="33"/>
                    <a:pt x="5" y="36"/>
                    <a:pt x="0" y="36"/>
                  </a:cubicBezTo>
                </a:path>
              </a:pathLst>
            </a:custGeom>
            <a:noFill/>
            <a:ln w="9525">
              <a:solidFill>
                <a:schemeClr val="tx1"/>
              </a:solidFill>
              <a:round/>
              <a:headEnd/>
              <a:tailEnd/>
            </a:ln>
            <a:effectLst/>
          </p:spPr>
          <p:txBody>
            <a:bodyPr wrap="none" anchor="ctr"/>
            <a:lstStyle/>
            <a:p>
              <a:endParaRPr lang="en-GB"/>
            </a:p>
          </p:txBody>
        </p:sp>
        <p:sp>
          <p:nvSpPr>
            <p:cNvPr id="16" name="Freeform 13"/>
            <p:cNvSpPr>
              <a:spLocks/>
            </p:cNvSpPr>
            <p:nvPr/>
          </p:nvSpPr>
          <p:spPr bwMode="auto">
            <a:xfrm>
              <a:off x="677" y="3050"/>
              <a:ext cx="39" cy="40"/>
            </a:xfrm>
            <a:custGeom>
              <a:avLst/>
              <a:gdLst/>
              <a:ahLst/>
              <a:cxnLst>
                <a:cxn ang="0">
                  <a:pos x="37" y="0"/>
                </a:cxn>
                <a:cxn ang="0">
                  <a:pos x="33" y="30"/>
                </a:cxn>
                <a:cxn ang="0">
                  <a:pos x="0" y="40"/>
                </a:cxn>
              </a:cxnLst>
              <a:rect l="0" t="0" r="r" b="b"/>
              <a:pathLst>
                <a:path w="39" h="40">
                  <a:moveTo>
                    <a:pt x="37" y="0"/>
                  </a:moveTo>
                  <a:cubicBezTo>
                    <a:pt x="38" y="11"/>
                    <a:pt x="39" y="23"/>
                    <a:pt x="33" y="30"/>
                  </a:cubicBezTo>
                  <a:cubicBezTo>
                    <a:pt x="27" y="37"/>
                    <a:pt x="5" y="38"/>
                    <a:pt x="0" y="40"/>
                  </a:cubicBezTo>
                </a:path>
              </a:pathLst>
            </a:custGeom>
            <a:noFill/>
            <a:ln w="9525">
              <a:solidFill>
                <a:schemeClr val="tx1"/>
              </a:solidFill>
              <a:round/>
              <a:headEnd/>
              <a:tailEnd/>
            </a:ln>
            <a:effectLst/>
          </p:spPr>
          <p:txBody>
            <a:bodyPr wrap="none" anchor="ctr"/>
            <a:lstStyle/>
            <a:p>
              <a:endParaRPr lang="en-GB"/>
            </a:p>
          </p:txBody>
        </p:sp>
        <p:sp>
          <p:nvSpPr>
            <p:cNvPr id="17" name="Freeform 14"/>
            <p:cNvSpPr>
              <a:spLocks/>
            </p:cNvSpPr>
            <p:nvPr/>
          </p:nvSpPr>
          <p:spPr bwMode="auto">
            <a:xfrm>
              <a:off x="1296" y="3170"/>
              <a:ext cx="42" cy="37"/>
            </a:xfrm>
            <a:custGeom>
              <a:avLst/>
              <a:gdLst/>
              <a:ahLst/>
              <a:cxnLst>
                <a:cxn ang="0">
                  <a:pos x="0" y="0"/>
                </a:cxn>
                <a:cxn ang="0">
                  <a:pos x="35" y="9"/>
                </a:cxn>
                <a:cxn ang="0">
                  <a:pos x="42" y="37"/>
                </a:cxn>
              </a:cxnLst>
              <a:rect l="0" t="0" r="r" b="b"/>
              <a:pathLst>
                <a:path w="42" h="37">
                  <a:moveTo>
                    <a:pt x="0" y="0"/>
                  </a:moveTo>
                  <a:cubicBezTo>
                    <a:pt x="14" y="1"/>
                    <a:pt x="28" y="3"/>
                    <a:pt x="35" y="9"/>
                  </a:cubicBezTo>
                  <a:cubicBezTo>
                    <a:pt x="42" y="15"/>
                    <a:pt x="41" y="33"/>
                    <a:pt x="42" y="37"/>
                  </a:cubicBezTo>
                </a:path>
              </a:pathLst>
            </a:custGeom>
            <a:noFill/>
            <a:ln w="9525">
              <a:solidFill>
                <a:schemeClr val="tx1"/>
              </a:solidFill>
              <a:round/>
              <a:headEnd/>
              <a:tailEnd/>
            </a:ln>
            <a:effectLst/>
          </p:spPr>
          <p:txBody>
            <a:bodyPr wrap="none" anchor="ctr"/>
            <a:lstStyle/>
            <a:p>
              <a:endParaRPr lang="en-GB"/>
            </a:p>
          </p:txBody>
        </p:sp>
        <p:sp>
          <p:nvSpPr>
            <p:cNvPr id="18" name="Freeform 15"/>
            <p:cNvSpPr>
              <a:spLocks/>
            </p:cNvSpPr>
            <p:nvPr/>
          </p:nvSpPr>
          <p:spPr bwMode="auto">
            <a:xfrm>
              <a:off x="786" y="3048"/>
              <a:ext cx="59" cy="36"/>
            </a:xfrm>
            <a:custGeom>
              <a:avLst/>
              <a:gdLst/>
              <a:ahLst/>
              <a:cxnLst>
                <a:cxn ang="0">
                  <a:pos x="2" y="0"/>
                </a:cxn>
                <a:cxn ang="0">
                  <a:pos x="9" y="29"/>
                </a:cxn>
                <a:cxn ang="0">
                  <a:pos x="59" y="36"/>
                </a:cxn>
              </a:cxnLst>
              <a:rect l="0" t="0" r="r" b="b"/>
              <a:pathLst>
                <a:path w="59" h="36">
                  <a:moveTo>
                    <a:pt x="2" y="0"/>
                  </a:moveTo>
                  <a:cubicBezTo>
                    <a:pt x="1" y="11"/>
                    <a:pt x="0" y="23"/>
                    <a:pt x="9" y="29"/>
                  </a:cubicBezTo>
                  <a:cubicBezTo>
                    <a:pt x="18" y="35"/>
                    <a:pt x="51" y="35"/>
                    <a:pt x="59" y="36"/>
                  </a:cubicBezTo>
                </a:path>
              </a:pathLst>
            </a:custGeom>
            <a:noFill/>
            <a:ln w="9525">
              <a:solidFill>
                <a:schemeClr val="tx1"/>
              </a:solidFill>
              <a:round/>
              <a:headEnd/>
              <a:tailEnd/>
            </a:ln>
            <a:effectLst/>
          </p:spPr>
          <p:txBody>
            <a:bodyPr wrap="none" anchor="ctr"/>
            <a:lstStyle/>
            <a:p>
              <a:endParaRPr lang="en-GB"/>
            </a:p>
          </p:txBody>
        </p:sp>
        <p:sp>
          <p:nvSpPr>
            <p:cNvPr id="19" name="Text Box 18"/>
            <p:cNvSpPr txBox="1">
              <a:spLocks noChangeArrowheads="1"/>
            </p:cNvSpPr>
            <p:nvPr/>
          </p:nvSpPr>
          <p:spPr bwMode="auto">
            <a:xfrm>
              <a:off x="734" y="3054"/>
              <a:ext cx="565" cy="166"/>
            </a:xfrm>
            <a:prstGeom prst="rect">
              <a:avLst/>
            </a:prstGeom>
            <a:noFill/>
            <a:ln w="9525">
              <a:noFill/>
              <a:miter lim="800000"/>
              <a:headEnd/>
              <a:tailEnd/>
            </a:ln>
            <a:effectLst/>
          </p:spPr>
          <p:txBody>
            <a:bodyPr wrap="none">
              <a:spAutoFit/>
            </a:bodyPr>
            <a:lstStyle/>
            <a:p>
              <a:r>
                <a:rPr lang="en-US" sz="800"/>
                <a:t>Harlow Road</a:t>
              </a:r>
            </a:p>
          </p:txBody>
        </p:sp>
        <p:sp>
          <p:nvSpPr>
            <p:cNvPr id="20" name="Text Box 19"/>
            <p:cNvSpPr txBox="1">
              <a:spLocks noChangeArrowheads="1"/>
            </p:cNvSpPr>
            <p:nvPr/>
          </p:nvSpPr>
          <p:spPr bwMode="auto">
            <a:xfrm rot="3560586">
              <a:off x="1021" y="2798"/>
              <a:ext cx="560" cy="167"/>
            </a:xfrm>
            <a:prstGeom prst="rect">
              <a:avLst/>
            </a:prstGeom>
            <a:noFill/>
            <a:ln w="9525">
              <a:noFill/>
              <a:miter lim="800000"/>
              <a:headEnd/>
              <a:tailEnd/>
            </a:ln>
            <a:effectLst/>
          </p:spPr>
          <p:txBody>
            <a:bodyPr wrap="none">
              <a:spAutoFit/>
            </a:bodyPr>
            <a:lstStyle/>
            <a:p>
              <a:r>
                <a:rPr lang="en-US" sz="800"/>
                <a:t>Merlin Street</a:t>
              </a:r>
            </a:p>
          </p:txBody>
        </p:sp>
      </p:grpSp>
      <p:sp>
        <p:nvSpPr>
          <p:cNvPr id="8" name="TextBox 7"/>
          <p:cNvSpPr txBox="1"/>
          <p:nvPr/>
        </p:nvSpPr>
        <p:spPr>
          <a:xfrm>
            <a:off x="5390843" y="3650697"/>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B</a:t>
            </a:r>
            <a:endParaRPr lang="en-GB" sz="1000" dirty="0">
              <a:latin typeface="Comic Sans MS" pitchFamily="66" charset="0"/>
            </a:endParaRPr>
          </a:p>
        </p:txBody>
      </p:sp>
      <p:graphicFrame>
        <p:nvGraphicFramePr>
          <p:cNvPr id="31746" name="Object 2"/>
          <p:cNvGraphicFramePr>
            <a:graphicFrameLocks noChangeAspect="1"/>
          </p:cNvGraphicFramePr>
          <p:nvPr/>
        </p:nvGraphicFramePr>
        <p:xfrm>
          <a:off x="5164435" y="4667693"/>
          <a:ext cx="1831789" cy="1513599"/>
        </p:xfrm>
        <a:graphic>
          <a:graphicData uri="http://schemas.openxmlformats.org/presentationml/2006/ole">
            <mc:AlternateContent xmlns:mc="http://schemas.openxmlformats.org/markup-compatibility/2006">
              <mc:Choice xmlns:v="urn:schemas-microsoft-com:vml" Requires="v">
                <p:oleObj spid="_x0000_s31748" name="VoloViewContainer" r:id="rId8" imgW="8705880" imgH="5553000" progId="AutoCAD.Drawing.16">
                  <p:embed/>
                </p:oleObj>
              </mc:Choice>
              <mc:Fallback>
                <p:oleObj name="VoloViewContainer" r:id="rId8" imgW="8705880" imgH="5553000" progId="AutoCAD.Drawing.16">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l="5104" t="15776" r="42006" b="13947"/>
                      <a:stretch>
                        <a:fillRect/>
                      </a:stretch>
                    </p:blipFill>
                    <p:spPr bwMode="auto">
                      <a:xfrm>
                        <a:off x="5164435" y="4667693"/>
                        <a:ext cx="1831789" cy="151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6646085" y="6033208"/>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D</a:t>
            </a:r>
            <a:endParaRPr lang="en-GB" sz="1000" dirty="0">
              <a:latin typeface="Comic Sans MS" pitchFamily="66" charset="0"/>
            </a:endParaRPr>
          </a:p>
        </p:txBody>
      </p:sp>
      <p:sp>
        <p:nvSpPr>
          <p:cNvPr id="23" name="TextBox 22"/>
          <p:cNvSpPr txBox="1"/>
          <p:nvPr/>
        </p:nvSpPr>
        <p:spPr>
          <a:xfrm>
            <a:off x="7395316" y="2805927"/>
            <a:ext cx="802257" cy="246221"/>
          </a:xfrm>
          <a:prstGeom prst="rect">
            <a:avLst/>
          </a:prstGeom>
          <a:noFill/>
          <a:ln>
            <a:noFill/>
          </a:ln>
        </p:spPr>
        <p:txBody>
          <a:bodyPr wrap="square" rtlCol="0">
            <a:spAutoFit/>
          </a:bodyPr>
          <a:lstStyle/>
          <a:p>
            <a:pPr algn="ctr"/>
            <a:r>
              <a:rPr lang="en-GB" sz="1000" dirty="0" smtClean="0">
                <a:latin typeface="Comic Sans MS" pitchFamily="66" charset="0"/>
              </a:rPr>
              <a:t>Symbol </a:t>
            </a:r>
            <a:r>
              <a:rPr lang="en-GB" sz="1000" b="1" dirty="0" smtClean="0">
                <a:latin typeface="Comic Sans MS" pitchFamily="66" charset="0"/>
              </a:rPr>
              <a:t>X</a:t>
            </a:r>
            <a:endParaRPr lang="en-GB" sz="1000" b="1" dirty="0">
              <a:latin typeface="Comic Sans MS" pitchFamily="66" charset="0"/>
            </a:endParaRPr>
          </a:p>
        </p:txBody>
      </p:sp>
      <p:cxnSp>
        <p:nvCxnSpPr>
          <p:cNvPr id="25" name="Straight Arrow Connector 24"/>
          <p:cNvCxnSpPr/>
          <p:nvPr/>
        </p:nvCxnSpPr>
        <p:spPr>
          <a:xfrm rot="16200000" flipH="1">
            <a:off x="7947837" y="3056860"/>
            <a:ext cx="414670" cy="361507"/>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dissolve">
                                      <p:cBhvr>
                                        <p:cTn id="7" dur="5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22F93-7D5E-4C9A-8C4B-0CA86517D269}" type="slidenum">
              <a:rPr lang="en-US" smtClean="0"/>
              <a:pPr/>
              <a:t>8</a:t>
            </a:fld>
            <a:endParaRPr lang="en-US"/>
          </a:p>
        </p:txBody>
      </p:sp>
      <p:pic>
        <p:nvPicPr>
          <p:cNvPr id="34818" name="Picture 2"/>
          <p:cNvPicPr>
            <a:picLocks noChangeAspect="1" noChangeArrowheads="1"/>
          </p:cNvPicPr>
          <p:nvPr/>
        </p:nvPicPr>
        <p:blipFill>
          <a:blip r:embed="rId2"/>
          <a:srcRect l="4373" t="25151" r="85883" b="60861"/>
          <a:stretch>
            <a:fillRect/>
          </a:stretch>
        </p:blipFill>
        <p:spPr bwMode="auto">
          <a:xfrm>
            <a:off x="890643" y="2422565"/>
            <a:ext cx="517081" cy="488749"/>
          </a:xfrm>
          <a:prstGeom prst="rect">
            <a:avLst/>
          </a:prstGeom>
          <a:noFill/>
          <a:ln w="9525">
            <a:noFill/>
            <a:miter lim="800000"/>
            <a:headEnd/>
            <a:tailEnd/>
          </a:ln>
          <a:effectLst/>
        </p:spPr>
      </p:pic>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2</a:t>
            </a:r>
            <a:endParaRPr lang="en-GB" sz="2800" b="1" u="sng" dirty="0">
              <a:solidFill>
                <a:schemeClr val="accent6">
                  <a:lumMod val="75000"/>
                </a:schemeClr>
              </a:solidFill>
              <a:latin typeface="Comic Sans MS" pitchFamily="66" charset="0"/>
            </a:endParaRPr>
          </a:p>
        </p:txBody>
      </p:sp>
      <p:sp>
        <p:nvSpPr>
          <p:cNvPr id="5" name="TextBox 4"/>
          <p:cNvSpPr txBox="1"/>
          <p:nvPr/>
        </p:nvSpPr>
        <p:spPr>
          <a:xfrm>
            <a:off x="482802" y="1082651"/>
            <a:ext cx="4017946" cy="1200329"/>
          </a:xfrm>
          <a:prstGeom prst="rect">
            <a:avLst/>
          </a:prstGeom>
          <a:noFill/>
        </p:spPr>
        <p:txBody>
          <a:bodyPr wrap="square" rtlCol="0">
            <a:spAutoFit/>
          </a:bodyPr>
          <a:lstStyle/>
          <a:p>
            <a:pPr marL="361950" indent="-361950"/>
            <a:r>
              <a:rPr lang="en-GB" sz="1200" dirty="0" smtClean="0">
                <a:latin typeface="Comic Sans MS" pitchFamily="66" charset="0"/>
              </a:rPr>
              <a:t>1	Architects use British Standards Institution  (BSI) symbols to represent features on their drawings.</a:t>
            </a:r>
          </a:p>
          <a:p>
            <a:pPr marL="361950" indent="-361950"/>
            <a:endParaRPr lang="en-GB" sz="1200" dirty="0" smtClean="0">
              <a:latin typeface="Comic Sans MS" pitchFamily="66" charset="0"/>
            </a:endParaRPr>
          </a:p>
          <a:p>
            <a:pPr marL="361950" indent="-361950"/>
            <a:r>
              <a:rPr lang="en-GB" sz="1200" dirty="0" smtClean="0">
                <a:latin typeface="Comic Sans MS" pitchFamily="66" charset="0"/>
              </a:rPr>
              <a:t>	State what each of the architectural symbols shown below represent: 	</a:t>
            </a:r>
          </a:p>
        </p:txBody>
      </p:sp>
      <p:sp>
        <p:nvSpPr>
          <p:cNvPr id="6" name="TextBox 5"/>
          <p:cNvSpPr txBox="1"/>
          <p:nvPr/>
        </p:nvSpPr>
        <p:spPr>
          <a:xfrm>
            <a:off x="4572000" y="1079783"/>
            <a:ext cx="4049485" cy="830997"/>
          </a:xfrm>
          <a:prstGeom prst="rect">
            <a:avLst/>
          </a:prstGeom>
          <a:noFill/>
        </p:spPr>
        <p:txBody>
          <a:bodyPr wrap="square" rtlCol="0">
            <a:spAutoFit/>
          </a:bodyPr>
          <a:lstStyle/>
          <a:p>
            <a:pPr marL="361950" indent="-361950">
              <a:buAutoNum type="arabicPlain" startAt="2"/>
            </a:pPr>
            <a:r>
              <a:rPr lang="en-GB" sz="1200" dirty="0" smtClean="0">
                <a:latin typeface="Comic Sans MS" pitchFamily="66" charset="0"/>
              </a:rPr>
              <a:t>Plans are used by architects to show different features and details.</a:t>
            </a:r>
          </a:p>
          <a:p>
            <a:pPr marL="361950" indent="-361950"/>
            <a:endParaRPr lang="en-GB" sz="1200" dirty="0" smtClean="0">
              <a:latin typeface="Comic Sans MS" pitchFamily="66" charset="0"/>
            </a:endParaRPr>
          </a:p>
          <a:p>
            <a:pPr marL="361950" indent="-361950"/>
            <a:r>
              <a:rPr lang="en-GB" sz="1200" dirty="0" smtClean="0">
                <a:latin typeface="Comic Sans MS" pitchFamily="66" charset="0"/>
              </a:rPr>
              <a:t>	State the name AND purpose of each plan:	</a:t>
            </a:r>
          </a:p>
        </p:txBody>
      </p:sp>
      <p:pic>
        <p:nvPicPr>
          <p:cNvPr id="7" name="Picture 2"/>
          <p:cNvPicPr>
            <a:picLocks noChangeAspect="1" noChangeArrowheads="1"/>
          </p:cNvPicPr>
          <p:nvPr/>
        </p:nvPicPr>
        <p:blipFill>
          <a:blip r:embed="rId2"/>
          <a:srcRect l="17054" t="25556" r="73335" b="64105"/>
          <a:stretch>
            <a:fillRect/>
          </a:stretch>
        </p:blipFill>
        <p:spPr bwMode="auto">
          <a:xfrm>
            <a:off x="866892" y="3051963"/>
            <a:ext cx="586499" cy="415437"/>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29735" t="25353" r="57584" b="64308"/>
          <a:stretch>
            <a:fillRect/>
          </a:stretch>
        </p:blipFill>
        <p:spPr bwMode="auto">
          <a:xfrm>
            <a:off x="795641" y="4275128"/>
            <a:ext cx="773852" cy="415436"/>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5574" t="50897" r="88419" b="39170"/>
          <a:stretch>
            <a:fillRect/>
          </a:stretch>
        </p:blipFill>
        <p:spPr bwMode="auto">
          <a:xfrm>
            <a:off x="1009397" y="5487296"/>
            <a:ext cx="296879" cy="323268"/>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18522" t="51099" r="75738" b="36636"/>
          <a:stretch>
            <a:fillRect/>
          </a:stretch>
        </p:blipFill>
        <p:spPr bwMode="auto">
          <a:xfrm>
            <a:off x="985643" y="3645732"/>
            <a:ext cx="350270" cy="492822"/>
          </a:xfrm>
          <a:prstGeom prst="rect">
            <a:avLst/>
          </a:prstGeom>
          <a:noFill/>
          <a:ln w="9525">
            <a:noFill/>
            <a:miter lim="800000"/>
            <a:headEnd/>
            <a:tailEnd/>
          </a:ln>
          <a:effectLst/>
        </p:spPr>
      </p:pic>
      <p:pic>
        <p:nvPicPr>
          <p:cNvPr id="11" name="Picture 2"/>
          <p:cNvPicPr>
            <a:picLocks noChangeAspect="1" noChangeArrowheads="1"/>
          </p:cNvPicPr>
          <p:nvPr/>
        </p:nvPicPr>
        <p:blipFill>
          <a:blip r:embed="rId2"/>
          <a:srcRect l="29068" t="51302" r="52645" b="36636"/>
          <a:stretch>
            <a:fillRect/>
          </a:stretch>
        </p:blipFill>
        <p:spPr bwMode="auto">
          <a:xfrm>
            <a:off x="617518" y="4880770"/>
            <a:ext cx="1115976" cy="484676"/>
          </a:xfrm>
          <a:prstGeom prst="rect">
            <a:avLst/>
          </a:prstGeom>
          <a:noFill/>
          <a:ln w="9525">
            <a:noFill/>
            <a:miter lim="800000"/>
            <a:headEnd/>
            <a:tailEnd/>
          </a:ln>
          <a:effectLst/>
        </p:spPr>
      </p:pic>
      <p:pic>
        <p:nvPicPr>
          <p:cNvPr id="12" name="Picture 2"/>
          <p:cNvPicPr>
            <a:picLocks noChangeAspect="1" noChangeArrowheads="1"/>
          </p:cNvPicPr>
          <p:nvPr/>
        </p:nvPicPr>
        <p:blipFill>
          <a:blip r:embed="rId2"/>
          <a:srcRect l="4373" t="75224" r="86016" b="16667"/>
          <a:stretch>
            <a:fillRect/>
          </a:stretch>
        </p:blipFill>
        <p:spPr bwMode="auto">
          <a:xfrm>
            <a:off x="855018" y="5939844"/>
            <a:ext cx="598467" cy="332482"/>
          </a:xfrm>
          <a:prstGeom prst="rect">
            <a:avLst/>
          </a:prstGeom>
          <a:noFill/>
          <a:ln w="9525">
            <a:noFill/>
            <a:miter lim="800000"/>
            <a:headEnd/>
            <a:tailEnd/>
          </a:ln>
          <a:effectLst/>
        </p:spPr>
      </p:pic>
      <p:sp>
        <p:nvSpPr>
          <p:cNvPr id="16" name="TextBox 15"/>
          <p:cNvSpPr txBox="1"/>
          <p:nvPr/>
        </p:nvSpPr>
        <p:spPr>
          <a:xfrm>
            <a:off x="1710038" y="2636323"/>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a) ……………………………</a:t>
            </a:r>
            <a:endParaRPr lang="en-GB" sz="1200" b="1" dirty="0">
              <a:solidFill>
                <a:schemeClr val="accent6">
                  <a:lumMod val="75000"/>
                </a:schemeClr>
              </a:solidFill>
              <a:latin typeface="Comic Sans MS" pitchFamily="66" charset="0"/>
            </a:endParaRPr>
          </a:p>
        </p:txBody>
      </p:sp>
      <p:sp>
        <p:nvSpPr>
          <p:cNvPr id="18" name="TextBox 17"/>
          <p:cNvSpPr txBox="1"/>
          <p:nvPr/>
        </p:nvSpPr>
        <p:spPr>
          <a:xfrm>
            <a:off x="1719939" y="3216237"/>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b) ……………………………</a:t>
            </a:r>
            <a:endParaRPr lang="en-GB" sz="1200" b="1" dirty="0">
              <a:solidFill>
                <a:schemeClr val="accent6">
                  <a:lumMod val="75000"/>
                </a:schemeClr>
              </a:solidFill>
              <a:latin typeface="Comic Sans MS" pitchFamily="66" charset="0"/>
            </a:endParaRPr>
          </a:p>
        </p:txBody>
      </p:sp>
      <p:sp>
        <p:nvSpPr>
          <p:cNvPr id="19" name="TextBox 18"/>
          <p:cNvSpPr txBox="1"/>
          <p:nvPr/>
        </p:nvSpPr>
        <p:spPr>
          <a:xfrm>
            <a:off x="1743686" y="3845625"/>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c) ……………………………</a:t>
            </a:r>
            <a:endParaRPr lang="en-GB" sz="1200" b="1" dirty="0">
              <a:solidFill>
                <a:schemeClr val="accent6">
                  <a:lumMod val="75000"/>
                </a:schemeClr>
              </a:solidFill>
              <a:latin typeface="Comic Sans MS" pitchFamily="66" charset="0"/>
            </a:endParaRPr>
          </a:p>
        </p:txBody>
      </p:sp>
      <p:sp>
        <p:nvSpPr>
          <p:cNvPr id="20" name="TextBox 19"/>
          <p:cNvSpPr txBox="1"/>
          <p:nvPr/>
        </p:nvSpPr>
        <p:spPr>
          <a:xfrm>
            <a:off x="1757540" y="4441371"/>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d) ……………………………</a:t>
            </a:r>
            <a:endParaRPr lang="en-GB" sz="1200" b="1" dirty="0">
              <a:solidFill>
                <a:schemeClr val="accent6">
                  <a:lumMod val="75000"/>
                </a:schemeClr>
              </a:solidFill>
              <a:latin typeface="Comic Sans MS" pitchFamily="66" charset="0"/>
            </a:endParaRPr>
          </a:p>
        </p:txBody>
      </p:sp>
      <p:sp>
        <p:nvSpPr>
          <p:cNvPr id="21" name="TextBox 20"/>
          <p:cNvSpPr txBox="1"/>
          <p:nvPr/>
        </p:nvSpPr>
        <p:spPr>
          <a:xfrm>
            <a:off x="1769424" y="5058888"/>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e) ……………………………</a:t>
            </a:r>
            <a:endParaRPr lang="en-GB" sz="1200" b="1" dirty="0">
              <a:solidFill>
                <a:schemeClr val="accent6">
                  <a:lumMod val="75000"/>
                </a:schemeClr>
              </a:solidFill>
              <a:latin typeface="Comic Sans MS" pitchFamily="66" charset="0"/>
            </a:endParaRPr>
          </a:p>
        </p:txBody>
      </p:sp>
      <p:sp>
        <p:nvSpPr>
          <p:cNvPr id="22" name="TextBox 21"/>
          <p:cNvSpPr txBox="1"/>
          <p:nvPr/>
        </p:nvSpPr>
        <p:spPr>
          <a:xfrm>
            <a:off x="1781291" y="5593278"/>
            <a:ext cx="1555667"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f) ……………………………</a:t>
            </a:r>
            <a:endParaRPr lang="en-GB" sz="1200" b="1" dirty="0">
              <a:solidFill>
                <a:schemeClr val="accent6">
                  <a:lumMod val="75000"/>
                </a:schemeClr>
              </a:solidFill>
              <a:latin typeface="Comic Sans MS" pitchFamily="66" charset="0"/>
            </a:endParaRPr>
          </a:p>
        </p:txBody>
      </p:sp>
      <p:sp>
        <p:nvSpPr>
          <p:cNvPr id="23" name="TextBox 22"/>
          <p:cNvSpPr txBox="1"/>
          <p:nvPr/>
        </p:nvSpPr>
        <p:spPr>
          <a:xfrm>
            <a:off x="1793164" y="6056415"/>
            <a:ext cx="7137079" cy="461665"/>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g) …………………………… 	  </a:t>
            </a:r>
            <a:r>
              <a:rPr lang="en-GB" sz="1200" b="1" dirty="0" smtClean="0">
                <a:latin typeface="Comic Sans MS" pitchFamily="66" charset="0"/>
              </a:rPr>
              <a:t> (7)</a:t>
            </a:r>
            <a:r>
              <a:rPr lang="en-GB" sz="1200" b="1" dirty="0" smtClean="0">
                <a:solidFill>
                  <a:schemeClr val="accent6">
                    <a:lumMod val="75000"/>
                  </a:schemeClr>
                </a:solidFill>
                <a:latin typeface="Comic Sans MS" pitchFamily="66" charset="0"/>
              </a:rPr>
              <a:t>					</a:t>
            </a:r>
            <a:r>
              <a:rPr lang="en-GB" sz="1200" b="1" dirty="0" smtClean="0">
                <a:latin typeface="Comic Sans MS" pitchFamily="66" charset="0"/>
              </a:rPr>
              <a:t>  (6)</a:t>
            </a:r>
            <a:r>
              <a:rPr lang="en-GB" sz="1200" b="1" dirty="0" smtClean="0">
                <a:solidFill>
                  <a:schemeClr val="accent6">
                    <a:lumMod val="75000"/>
                  </a:schemeClr>
                </a:solidFill>
                <a:latin typeface="Comic Sans MS" pitchFamily="66" charset="0"/>
              </a:rPr>
              <a:t>		</a:t>
            </a:r>
            <a:endParaRPr lang="en-GB" sz="1200" b="1" dirty="0">
              <a:solidFill>
                <a:schemeClr val="accent6">
                  <a:lumMod val="75000"/>
                </a:schemeClr>
              </a:solidFill>
              <a:latin typeface="Comic Sans MS" pitchFamily="66" charset="0"/>
            </a:endParaRPr>
          </a:p>
        </p:txBody>
      </p:sp>
      <p:sp>
        <p:nvSpPr>
          <p:cNvPr id="24" name="TextBox 23"/>
          <p:cNvSpPr txBox="1"/>
          <p:nvPr/>
        </p:nvSpPr>
        <p:spPr>
          <a:xfrm>
            <a:off x="6721435" y="2196937"/>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sp>
        <p:nvSpPr>
          <p:cNvPr id="25" name="TextBox 24"/>
          <p:cNvSpPr txBox="1"/>
          <p:nvPr/>
        </p:nvSpPr>
        <p:spPr>
          <a:xfrm>
            <a:off x="6721435" y="3586312"/>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sp>
        <p:nvSpPr>
          <p:cNvPr id="26" name="TextBox 25"/>
          <p:cNvSpPr txBox="1"/>
          <p:nvPr/>
        </p:nvSpPr>
        <p:spPr>
          <a:xfrm>
            <a:off x="6721435" y="4951937"/>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pic>
        <p:nvPicPr>
          <p:cNvPr id="31745" name="Picture 1"/>
          <p:cNvPicPr>
            <a:picLocks noChangeAspect="1" noChangeArrowheads="1"/>
          </p:cNvPicPr>
          <p:nvPr/>
        </p:nvPicPr>
        <p:blipFill>
          <a:blip r:embed="rId3"/>
          <a:srcRect/>
          <a:stretch>
            <a:fillRect/>
          </a:stretch>
        </p:blipFill>
        <p:spPr bwMode="auto">
          <a:xfrm>
            <a:off x="4410360" y="2183642"/>
            <a:ext cx="2226575" cy="1212376"/>
          </a:xfrm>
          <a:prstGeom prst="rect">
            <a:avLst/>
          </a:prstGeom>
          <a:noFill/>
          <a:ln w="9525">
            <a:noFill/>
            <a:miter lim="800000"/>
            <a:headEnd/>
            <a:tailEnd/>
          </a:ln>
          <a:effectLst/>
        </p:spPr>
      </p:pic>
      <p:sp>
        <p:nvSpPr>
          <p:cNvPr id="27" name="TextBox 26"/>
          <p:cNvSpPr txBox="1"/>
          <p:nvPr/>
        </p:nvSpPr>
        <p:spPr>
          <a:xfrm>
            <a:off x="4494811" y="2363189"/>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Study</a:t>
            </a:r>
            <a:endParaRPr lang="en-GB" sz="500" b="1" dirty="0">
              <a:solidFill>
                <a:schemeClr val="accent6">
                  <a:lumMod val="75000"/>
                </a:schemeClr>
              </a:solidFill>
              <a:latin typeface="Comic Sans MS" pitchFamily="66" charset="0"/>
            </a:endParaRPr>
          </a:p>
        </p:txBody>
      </p:sp>
      <p:sp>
        <p:nvSpPr>
          <p:cNvPr id="28" name="TextBox 27"/>
          <p:cNvSpPr txBox="1"/>
          <p:nvPr/>
        </p:nvSpPr>
        <p:spPr>
          <a:xfrm>
            <a:off x="5466609" y="2396836"/>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Kitchen</a:t>
            </a:r>
            <a:endParaRPr lang="en-GB" sz="500" b="1" dirty="0">
              <a:solidFill>
                <a:schemeClr val="accent6">
                  <a:lumMod val="75000"/>
                </a:schemeClr>
              </a:solidFill>
              <a:latin typeface="Comic Sans MS" pitchFamily="66" charset="0"/>
            </a:endParaRPr>
          </a:p>
        </p:txBody>
      </p:sp>
      <p:sp>
        <p:nvSpPr>
          <p:cNvPr id="29" name="TextBox 28"/>
          <p:cNvSpPr txBox="1"/>
          <p:nvPr/>
        </p:nvSpPr>
        <p:spPr>
          <a:xfrm>
            <a:off x="4484914" y="2970811"/>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Garage</a:t>
            </a:r>
            <a:endParaRPr lang="en-GB" sz="500" b="1" dirty="0">
              <a:solidFill>
                <a:schemeClr val="accent6">
                  <a:lumMod val="75000"/>
                </a:schemeClr>
              </a:solidFill>
              <a:latin typeface="Comic Sans MS" pitchFamily="66" charset="0"/>
            </a:endParaRPr>
          </a:p>
        </p:txBody>
      </p:sp>
      <p:sp>
        <p:nvSpPr>
          <p:cNvPr id="30" name="TextBox 29"/>
          <p:cNvSpPr txBox="1"/>
          <p:nvPr/>
        </p:nvSpPr>
        <p:spPr>
          <a:xfrm>
            <a:off x="5035138" y="2986643"/>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Bedroom 2</a:t>
            </a:r>
            <a:endParaRPr lang="en-GB" sz="500" b="1" dirty="0">
              <a:solidFill>
                <a:schemeClr val="accent6">
                  <a:lumMod val="75000"/>
                </a:schemeClr>
              </a:solidFill>
              <a:latin typeface="Comic Sans MS" pitchFamily="66" charset="0"/>
            </a:endParaRPr>
          </a:p>
        </p:txBody>
      </p:sp>
      <p:sp>
        <p:nvSpPr>
          <p:cNvPr id="31" name="TextBox 30"/>
          <p:cNvSpPr txBox="1"/>
          <p:nvPr/>
        </p:nvSpPr>
        <p:spPr>
          <a:xfrm>
            <a:off x="5995059" y="3008415"/>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Bedroom 1</a:t>
            </a:r>
            <a:endParaRPr lang="en-GB" sz="500" b="1" dirty="0">
              <a:solidFill>
                <a:schemeClr val="accent6">
                  <a:lumMod val="75000"/>
                </a:schemeClr>
              </a:solidFill>
              <a:latin typeface="Comic Sans MS" pitchFamily="66" charset="0"/>
            </a:endParaRPr>
          </a:p>
        </p:txBody>
      </p:sp>
      <p:sp>
        <p:nvSpPr>
          <p:cNvPr id="32" name="TextBox 31"/>
          <p:cNvSpPr txBox="1"/>
          <p:nvPr/>
        </p:nvSpPr>
        <p:spPr>
          <a:xfrm>
            <a:off x="6064332" y="2442357"/>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Lounge</a:t>
            </a:r>
            <a:endParaRPr lang="en-GB" sz="500" b="1" dirty="0">
              <a:solidFill>
                <a:schemeClr val="accent6">
                  <a:lumMod val="75000"/>
                </a:schemeClr>
              </a:solidFill>
              <a:latin typeface="Comic Sans MS" pitchFamily="66" charset="0"/>
            </a:endParaRPr>
          </a:p>
        </p:txBody>
      </p:sp>
      <p:sp>
        <p:nvSpPr>
          <p:cNvPr id="33" name="TextBox 32"/>
          <p:cNvSpPr txBox="1"/>
          <p:nvPr/>
        </p:nvSpPr>
        <p:spPr>
          <a:xfrm>
            <a:off x="4926280" y="2355271"/>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Bathroom</a:t>
            </a:r>
            <a:endParaRPr lang="en-GB" sz="500" b="1" dirty="0">
              <a:solidFill>
                <a:schemeClr val="accent6">
                  <a:lumMod val="75000"/>
                </a:schemeClr>
              </a:solidFill>
              <a:latin typeface="Comic Sans MS" pitchFamily="66" charset="0"/>
            </a:endParaRPr>
          </a:p>
        </p:txBody>
      </p:sp>
      <p:pic>
        <p:nvPicPr>
          <p:cNvPr id="31747" name="Picture 3"/>
          <p:cNvPicPr>
            <a:picLocks noChangeAspect="1" noChangeArrowheads="1"/>
          </p:cNvPicPr>
          <p:nvPr/>
        </p:nvPicPr>
        <p:blipFill>
          <a:blip r:embed="rId4"/>
          <a:srcRect/>
          <a:stretch>
            <a:fillRect/>
          </a:stretch>
        </p:blipFill>
        <p:spPr bwMode="auto">
          <a:xfrm>
            <a:off x="4844489" y="3564977"/>
            <a:ext cx="1588416" cy="1245425"/>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a:srcRect t="8653" b="12166"/>
          <a:stretch>
            <a:fillRect/>
          </a:stretch>
        </p:blipFill>
        <p:spPr bwMode="auto">
          <a:xfrm>
            <a:off x="4855779" y="5001890"/>
            <a:ext cx="1560785" cy="124125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22F93-7D5E-4C9A-8C4B-0CA86517D269}" type="slidenum">
              <a:rPr lang="en-US" smtClean="0"/>
              <a:pPr/>
              <a:t>9</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3</a:t>
            </a:r>
            <a:endParaRPr lang="en-GB" sz="2800" b="1" u="sng" dirty="0">
              <a:solidFill>
                <a:schemeClr val="accent6">
                  <a:lumMod val="75000"/>
                </a:schemeClr>
              </a:solidFill>
              <a:latin typeface="Comic Sans MS" pitchFamily="66" charset="0"/>
            </a:endParaRPr>
          </a:p>
        </p:txBody>
      </p:sp>
      <p:sp>
        <p:nvSpPr>
          <p:cNvPr id="6" name="TextBox 5"/>
          <p:cNvSpPr txBox="1"/>
          <p:nvPr/>
        </p:nvSpPr>
        <p:spPr>
          <a:xfrm>
            <a:off x="482802" y="1082651"/>
            <a:ext cx="4017946" cy="4708981"/>
          </a:xfrm>
          <a:prstGeom prst="rect">
            <a:avLst/>
          </a:prstGeom>
          <a:noFill/>
        </p:spPr>
        <p:txBody>
          <a:bodyPr wrap="square" rtlCol="0">
            <a:spAutoFit/>
          </a:bodyPr>
          <a:lstStyle/>
          <a:p>
            <a:pPr marL="361950" indent="-361950"/>
            <a:r>
              <a:rPr lang="en-GB" sz="1200" dirty="0" smtClean="0">
                <a:latin typeface="Comic Sans MS" pitchFamily="66" charset="0"/>
              </a:rPr>
              <a:t>Study the building drawing opposite.</a:t>
            </a:r>
          </a:p>
          <a:p>
            <a:pPr marL="361950" indent="-361950"/>
            <a:endParaRPr lang="en-GB" sz="1200" dirty="0" smtClean="0">
              <a:latin typeface="Comic Sans MS" pitchFamily="66" charset="0"/>
            </a:endParaRPr>
          </a:p>
          <a:p>
            <a:pPr marL="361950" indent="-361950">
              <a:buAutoNum type="arabicPlain"/>
            </a:pPr>
            <a:r>
              <a:rPr lang="en-GB" sz="1200" dirty="0" smtClean="0">
                <a:latin typeface="Comic Sans MS" pitchFamily="66" charset="0"/>
              </a:rPr>
              <a:t>Identify the symbols A-E on the Floor Plan of the Kitchen.</a:t>
            </a:r>
          </a:p>
          <a:p>
            <a:pPr marL="361950" indent="-361950">
              <a:lnSpc>
                <a:spcPct val="150000"/>
              </a:lnSpc>
            </a:pPr>
            <a:endParaRPr lang="en-GB" sz="1200" dirty="0" smtClean="0">
              <a:latin typeface="Comic Sans MS" pitchFamily="66" charset="0"/>
            </a:endParaRPr>
          </a:p>
          <a:p>
            <a:pPr marL="361950" indent="-361950">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  …………………………………………………………………</a:t>
            </a:r>
          </a:p>
          <a:p>
            <a:pPr marL="361950" indent="-361950">
              <a:lnSpc>
                <a:spcPct val="150000"/>
              </a:lnSpc>
            </a:pPr>
            <a:r>
              <a:rPr lang="en-GB" sz="1200" dirty="0" smtClean="0">
                <a:solidFill>
                  <a:schemeClr val="accent6">
                    <a:lumMod val="75000"/>
                  </a:schemeClr>
                </a:solidFill>
                <a:latin typeface="Comic Sans MS" pitchFamily="66" charset="0"/>
              </a:rPr>
              <a:t>	B  …………………………………………………………………</a:t>
            </a:r>
          </a:p>
          <a:p>
            <a:pPr marL="361950" indent="-361950">
              <a:lnSpc>
                <a:spcPct val="150000"/>
              </a:lnSpc>
            </a:pPr>
            <a:r>
              <a:rPr lang="en-GB" sz="1200" dirty="0" smtClean="0">
                <a:solidFill>
                  <a:schemeClr val="accent6">
                    <a:lumMod val="75000"/>
                  </a:schemeClr>
                </a:solidFill>
                <a:latin typeface="Comic Sans MS" pitchFamily="66" charset="0"/>
              </a:rPr>
              <a:t> 	C  …………………………………………………………………</a:t>
            </a:r>
          </a:p>
          <a:p>
            <a:pPr marL="361950" indent="-361950">
              <a:lnSpc>
                <a:spcPct val="150000"/>
              </a:lnSpc>
            </a:pPr>
            <a:r>
              <a:rPr lang="en-GB" sz="1200" dirty="0" smtClean="0">
                <a:solidFill>
                  <a:schemeClr val="accent6">
                    <a:lumMod val="75000"/>
                  </a:schemeClr>
                </a:solidFill>
                <a:latin typeface="Comic Sans MS" pitchFamily="66" charset="0"/>
              </a:rPr>
              <a:t>	D  ………………………………………………………………..</a:t>
            </a:r>
          </a:p>
          <a:p>
            <a:pPr marL="361950" indent="-361950">
              <a:lnSpc>
                <a:spcPct val="150000"/>
              </a:lnSpc>
            </a:pPr>
            <a:r>
              <a:rPr lang="en-GB" sz="1200" dirty="0" smtClean="0">
                <a:solidFill>
                  <a:schemeClr val="accent6">
                    <a:lumMod val="75000"/>
                  </a:schemeClr>
                </a:solidFill>
                <a:latin typeface="Comic Sans MS" pitchFamily="66" charset="0"/>
              </a:rPr>
              <a:t>	E  …………………………………………………………………          </a:t>
            </a:r>
            <a:r>
              <a:rPr lang="en-GB" sz="1200" b="1" dirty="0" smtClean="0">
                <a:latin typeface="Comic Sans MS" pitchFamily="66" charset="0"/>
              </a:rPr>
              <a:t>(5)</a:t>
            </a:r>
          </a:p>
          <a:p>
            <a:pPr marL="361950" indent="-361950"/>
            <a:endParaRPr lang="en-GB" sz="1200" dirty="0" smtClean="0">
              <a:latin typeface="Comic Sans MS" pitchFamily="66" charset="0"/>
            </a:endParaRPr>
          </a:p>
          <a:p>
            <a:pPr marL="361950" indent="-361950"/>
            <a:endParaRPr lang="en-GB" sz="1200" dirty="0" smtClean="0">
              <a:latin typeface="Comic Sans MS" pitchFamily="66" charset="0"/>
            </a:endParaRPr>
          </a:p>
          <a:p>
            <a:pPr marL="361950" indent="-361950"/>
            <a:endParaRPr lang="en-GB" sz="1200" dirty="0" smtClean="0">
              <a:latin typeface="Comic Sans MS" pitchFamily="66" charset="0"/>
            </a:endParaRPr>
          </a:p>
          <a:p>
            <a:pPr marL="361950" indent="-361950">
              <a:buAutoNum type="arabicPeriod" startAt="2"/>
            </a:pPr>
            <a:r>
              <a:rPr lang="en-GB" sz="1200" dirty="0" smtClean="0">
                <a:latin typeface="Comic Sans MS" pitchFamily="66" charset="0"/>
              </a:rPr>
              <a:t>Identify the symbols F-H  on the Floor Plan of the Bathroom.</a:t>
            </a:r>
          </a:p>
          <a:p>
            <a:pPr marL="361950" indent="-361950"/>
            <a:endParaRPr lang="en-GB" sz="1200" dirty="0" smtClean="0">
              <a:latin typeface="Comic Sans MS" pitchFamily="66" charset="0"/>
            </a:endParaRPr>
          </a:p>
          <a:p>
            <a:pPr marL="361950" indent="-361950">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F  ………………………………………………………………..</a:t>
            </a:r>
          </a:p>
          <a:p>
            <a:pPr marL="361950" indent="-361950">
              <a:lnSpc>
                <a:spcPct val="150000"/>
              </a:lnSpc>
            </a:pPr>
            <a:r>
              <a:rPr lang="en-GB" sz="1200" dirty="0" smtClean="0">
                <a:solidFill>
                  <a:schemeClr val="accent6">
                    <a:lumMod val="75000"/>
                  </a:schemeClr>
                </a:solidFill>
                <a:latin typeface="Comic Sans MS" pitchFamily="66" charset="0"/>
              </a:rPr>
              <a:t>	G  ………………………………………………………………..</a:t>
            </a:r>
          </a:p>
          <a:p>
            <a:pPr marL="361950" indent="-361950">
              <a:lnSpc>
                <a:spcPct val="150000"/>
              </a:lnSpc>
            </a:pPr>
            <a:r>
              <a:rPr lang="en-GB" sz="1200" dirty="0" smtClean="0">
                <a:solidFill>
                  <a:schemeClr val="accent6">
                    <a:lumMod val="75000"/>
                  </a:schemeClr>
                </a:solidFill>
                <a:latin typeface="Comic Sans MS" pitchFamily="66" charset="0"/>
              </a:rPr>
              <a:t>  	H  ……………………………………………………………….. </a:t>
            </a:r>
            <a:r>
              <a:rPr lang="en-GB" sz="1200" dirty="0" smtClean="0">
                <a:latin typeface="Comic Sans MS" pitchFamily="66" charset="0"/>
              </a:rPr>
              <a:t>         </a:t>
            </a:r>
            <a:r>
              <a:rPr lang="en-GB" sz="1200" b="1" dirty="0" smtClean="0">
                <a:latin typeface="Comic Sans MS" pitchFamily="66" charset="0"/>
              </a:rPr>
              <a:t>(3)</a:t>
            </a:r>
            <a:r>
              <a:rPr lang="en-GB" sz="1200" dirty="0" smtClean="0">
                <a:latin typeface="Comic Sans MS" pitchFamily="66" charset="0"/>
              </a:rPr>
              <a:t>	</a:t>
            </a:r>
          </a:p>
        </p:txBody>
      </p:sp>
      <p:pic>
        <p:nvPicPr>
          <p:cNvPr id="9" name="Picture 3"/>
          <p:cNvPicPr>
            <a:picLocks noChangeAspect="1" noChangeArrowheads="1"/>
          </p:cNvPicPr>
          <p:nvPr/>
        </p:nvPicPr>
        <p:blipFill>
          <a:blip r:embed="rId2"/>
          <a:srcRect/>
          <a:stretch>
            <a:fillRect/>
          </a:stretch>
        </p:blipFill>
        <p:spPr bwMode="auto">
          <a:xfrm>
            <a:off x="4936924" y="509945"/>
            <a:ext cx="3529157" cy="2608507"/>
          </a:xfrm>
          <a:prstGeom prst="rect">
            <a:avLst/>
          </a:prstGeom>
          <a:noFill/>
          <a:ln w="9525">
            <a:noFill/>
            <a:miter lim="800000"/>
            <a:headEnd/>
            <a:tailEnd/>
          </a:ln>
          <a:effectLst/>
        </p:spPr>
      </p:pic>
      <p:sp>
        <p:nvSpPr>
          <p:cNvPr id="7" name="TextBox 6"/>
          <p:cNvSpPr txBox="1"/>
          <p:nvPr/>
        </p:nvSpPr>
        <p:spPr>
          <a:xfrm>
            <a:off x="6059459" y="2779866"/>
            <a:ext cx="1613942" cy="245619"/>
          </a:xfrm>
          <a:prstGeom prst="rect">
            <a:avLst/>
          </a:prstGeom>
          <a:solidFill>
            <a:schemeClr val="bg1"/>
          </a:solid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Floor Plan of Kitchen</a:t>
            </a:r>
            <a:endParaRPr lang="en-GB" sz="1000" b="1" dirty="0">
              <a:solidFill>
                <a:schemeClr val="accent6">
                  <a:lumMod val="75000"/>
                </a:schemeClr>
              </a:solidFill>
              <a:latin typeface="Comic Sans MS" pitchFamily="66" charset="0"/>
            </a:endParaRPr>
          </a:p>
        </p:txBody>
      </p:sp>
      <p:pic>
        <p:nvPicPr>
          <p:cNvPr id="30721" name="Picture 1"/>
          <p:cNvPicPr>
            <a:picLocks noChangeAspect="1" noChangeArrowheads="1"/>
          </p:cNvPicPr>
          <p:nvPr/>
        </p:nvPicPr>
        <p:blipFill>
          <a:blip r:embed="rId3"/>
          <a:srcRect/>
          <a:stretch>
            <a:fillRect/>
          </a:stretch>
        </p:blipFill>
        <p:spPr bwMode="auto">
          <a:xfrm>
            <a:off x="5761967" y="3073707"/>
            <a:ext cx="2704115" cy="2747381"/>
          </a:xfrm>
          <a:prstGeom prst="rect">
            <a:avLst/>
          </a:prstGeom>
          <a:noFill/>
          <a:ln w="9525">
            <a:noFill/>
            <a:miter lim="800000"/>
            <a:headEnd/>
            <a:tailEnd/>
          </a:ln>
          <a:effectLst/>
        </p:spPr>
      </p:pic>
      <p:sp>
        <p:nvSpPr>
          <p:cNvPr id="8" name="TextBox 7"/>
          <p:cNvSpPr txBox="1"/>
          <p:nvPr/>
        </p:nvSpPr>
        <p:spPr>
          <a:xfrm>
            <a:off x="6161628" y="5829451"/>
            <a:ext cx="1613942" cy="245619"/>
          </a:xfrm>
          <a:prstGeom prst="rect">
            <a:avLst/>
          </a:prstGeom>
          <a:solidFill>
            <a:schemeClr val="bg1"/>
          </a:solid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Floor Plan of Bathroom</a:t>
            </a:r>
            <a:endParaRPr lang="en-GB" sz="1000" b="1" dirty="0">
              <a:solidFill>
                <a:schemeClr val="accent6">
                  <a:lumMod val="75000"/>
                </a:schemeClr>
              </a:solidFill>
              <a:latin typeface="Comic Sans MS" pitchFamily="66" charset="0"/>
            </a:endParaRPr>
          </a:p>
        </p:txBody>
      </p:sp>
      <p:sp>
        <p:nvSpPr>
          <p:cNvPr id="10" name="TextBox 9"/>
          <p:cNvSpPr txBox="1"/>
          <p:nvPr/>
        </p:nvSpPr>
        <p:spPr>
          <a:xfrm>
            <a:off x="7925169" y="615591"/>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A</a:t>
            </a:r>
            <a:endParaRPr lang="en-GB" sz="1000" b="1" dirty="0">
              <a:solidFill>
                <a:schemeClr val="accent6">
                  <a:lumMod val="75000"/>
                </a:schemeClr>
              </a:solidFill>
              <a:latin typeface="Comic Sans MS" pitchFamily="66" charset="0"/>
            </a:endParaRPr>
          </a:p>
        </p:txBody>
      </p:sp>
      <p:sp>
        <p:nvSpPr>
          <p:cNvPr id="12" name="TextBox 11"/>
          <p:cNvSpPr txBox="1"/>
          <p:nvPr/>
        </p:nvSpPr>
        <p:spPr>
          <a:xfrm>
            <a:off x="6844191" y="59787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B</a:t>
            </a:r>
            <a:endParaRPr lang="en-GB" sz="1000" b="1" dirty="0">
              <a:solidFill>
                <a:schemeClr val="accent6">
                  <a:lumMod val="75000"/>
                </a:schemeClr>
              </a:solidFill>
              <a:latin typeface="Comic Sans MS" pitchFamily="66" charset="0"/>
            </a:endParaRPr>
          </a:p>
        </p:txBody>
      </p:sp>
      <p:sp>
        <p:nvSpPr>
          <p:cNvPr id="13" name="TextBox 12"/>
          <p:cNvSpPr txBox="1"/>
          <p:nvPr/>
        </p:nvSpPr>
        <p:spPr>
          <a:xfrm>
            <a:off x="8056306" y="3723843"/>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H</a:t>
            </a:r>
            <a:endParaRPr lang="en-GB" sz="1000" b="1" dirty="0">
              <a:solidFill>
                <a:schemeClr val="accent6">
                  <a:lumMod val="75000"/>
                </a:schemeClr>
              </a:solidFill>
              <a:latin typeface="Comic Sans MS" pitchFamily="66" charset="0"/>
            </a:endParaRPr>
          </a:p>
        </p:txBody>
      </p:sp>
      <p:sp>
        <p:nvSpPr>
          <p:cNvPr id="14" name="TextBox 13"/>
          <p:cNvSpPr txBox="1"/>
          <p:nvPr/>
        </p:nvSpPr>
        <p:spPr>
          <a:xfrm>
            <a:off x="7698343" y="316386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G</a:t>
            </a:r>
            <a:endParaRPr lang="en-GB" sz="1000" b="1" dirty="0">
              <a:solidFill>
                <a:schemeClr val="accent6">
                  <a:lumMod val="75000"/>
                </a:schemeClr>
              </a:solidFill>
              <a:latin typeface="Comic Sans MS" pitchFamily="66" charset="0"/>
            </a:endParaRPr>
          </a:p>
        </p:txBody>
      </p:sp>
      <p:sp>
        <p:nvSpPr>
          <p:cNvPr id="15" name="TextBox 14"/>
          <p:cNvSpPr txBox="1"/>
          <p:nvPr/>
        </p:nvSpPr>
        <p:spPr>
          <a:xfrm>
            <a:off x="6798118" y="314614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a:t>
            </a:r>
            <a:endParaRPr lang="en-GB" sz="1000" b="1" dirty="0">
              <a:solidFill>
                <a:schemeClr val="accent6">
                  <a:lumMod val="75000"/>
                </a:schemeClr>
              </a:solidFill>
              <a:latin typeface="Comic Sans MS" pitchFamily="66" charset="0"/>
            </a:endParaRPr>
          </a:p>
        </p:txBody>
      </p:sp>
      <p:sp>
        <p:nvSpPr>
          <p:cNvPr id="16" name="TextBox 15"/>
          <p:cNvSpPr txBox="1"/>
          <p:nvPr/>
        </p:nvSpPr>
        <p:spPr>
          <a:xfrm>
            <a:off x="4919701" y="2830707"/>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E</a:t>
            </a:r>
            <a:endParaRPr lang="en-GB" sz="1000" b="1" dirty="0">
              <a:solidFill>
                <a:schemeClr val="accent6">
                  <a:lumMod val="75000"/>
                </a:schemeClr>
              </a:solidFill>
              <a:latin typeface="Comic Sans MS" pitchFamily="66" charset="0"/>
            </a:endParaRPr>
          </a:p>
        </p:txBody>
      </p:sp>
      <p:sp>
        <p:nvSpPr>
          <p:cNvPr id="17" name="TextBox 16"/>
          <p:cNvSpPr txBox="1"/>
          <p:nvPr/>
        </p:nvSpPr>
        <p:spPr>
          <a:xfrm>
            <a:off x="4923243" y="2089974"/>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D</a:t>
            </a:r>
            <a:endParaRPr lang="en-GB" sz="1000" b="1" dirty="0">
              <a:solidFill>
                <a:schemeClr val="accent6">
                  <a:lumMod val="75000"/>
                </a:schemeClr>
              </a:solidFill>
              <a:latin typeface="Comic Sans MS" pitchFamily="66" charset="0"/>
            </a:endParaRPr>
          </a:p>
        </p:txBody>
      </p:sp>
      <p:sp>
        <p:nvSpPr>
          <p:cNvPr id="18" name="TextBox 17"/>
          <p:cNvSpPr txBox="1"/>
          <p:nvPr/>
        </p:nvSpPr>
        <p:spPr>
          <a:xfrm>
            <a:off x="4905520" y="1827703"/>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C</a:t>
            </a:r>
            <a:endParaRPr lang="en-GB" sz="1000" b="1"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1300</TotalTime>
  <Words>1006</Words>
  <Application>Microsoft Office PowerPoint</Application>
  <PresentationFormat>On-screen Show (4:3)</PresentationFormat>
  <Paragraphs>402</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11</vt:i4>
      </vt:variant>
    </vt:vector>
  </HeadingPairs>
  <TitlesOfParts>
    <vt:vector size="20" baseType="lpstr">
      <vt:lpstr>Calibri</vt:lpstr>
      <vt:lpstr>Comic Sans MS</vt:lpstr>
      <vt:lpstr>Times New Roman</vt:lpstr>
      <vt:lpstr>Verdana</vt:lpstr>
      <vt:lpstr>Wingdings 2</vt:lpstr>
      <vt:lpstr>Aspect</vt:lpstr>
      <vt:lpstr>Document</vt:lpstr>
      <vt:lpstr>VoloViewContainer</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Ayrshire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EDUCATION</dc:creator>
  <cp:lastModifiedBy>AuchAcSzumlakowskiJ</cp:lastModifiedBy>
  <cp:revision>133</cp:revision>
  <cp:lastPrinted>2003-11-24T13:33:14Z</cp:lastPrinted>
  <dcterms:created xsi:type="dcterms:W3CDTF">2003-11-23T19:30:49Z</dcterms:created>
  <dcterms:modified xsi:type="dcterms:W3CDTF">2019-11-14T13:53:18Z</dcterms:modified>
</cp:coreProperties>
</file>