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3" r:id="rId28"/>
    <p:sldId id="285" r:id="rId29"/>
    <p:sldId id="282" r:id="rId30"/>
    <p:sldId id="284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png"/><Relationship Id="rId18" Type="http://schemas.openxmlformats.org/officeDocument/2006/relationships/slide" Target="slide26.xml"/><Relationship Id="rId26" Type="http://schemas.openxmlformats.org/officeDocument/2006/relationships/slide" Target="slide30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12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" Target="slide6.xml"/><Relationship Id="rId16" Type="http://schemas.openxmlformats.org/officeDocument/2006/relationships/slide" Target="slide22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5.png"/><Relationship Id="rId24" Type="http://schemas.openxmlformats.org/officeDocument/2006/relationships/slide" Target="slide3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17.xml"/><Relationship Id="rId19" Type="http://schemas.openxmlformats.org/officeDocument/2006/relationships/image" Target="../media/image9.png"/><Relationship Id="rId4" Type="http://schemas.openxmlformats.org/officeDocument/2006/relationships/slide" Target="slide8.xml"/><Relationship Id="rId9" Type="http://schemas.openxmlformats.org/officeDocument/2006/relationships/image" Target="../media/image4.png"/><Relationship Id="rId14" Type="http://schemas.openxmlformats.org/officeDocument/2006/relationships/slide" Target="slide20.xml"/><Relationship Id="rId22" Type="http://schemas.openxmlformats.org/officeDocument/2006/relationships/slide" Target="slide24.xml"/><Relationship Id="rId27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E20C-CE1A-4F4B-BE96-FD0FDC697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Prelim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D53E3-44BC-449F-9C2C-B19545158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Extension- any past </a:t>
            </a:r>
            <a:r>
              <a:rPr lang="en-GB"/>
              <a:t>paper section 1 on SQA site.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7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D971-B349-49F6-8C6A-3EE4C81D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6BDE-3347-40C9-B071-1F017390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160589"/>
            <a:ext cx="6368527" cy="31214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Name the drill bit that could be used to 	drill the 60 mm hole.										(1 mark)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Name the hand tool that would be used to cut the internal curve. 							(1 mark)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7636E-D5E8-46EC-A056-97B6CA2C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2" t="16471" r="39595" b="49578"/>
          <a:stretch/>
        </p:blipFill>
        <p:spPr>
          <a:xfrm>
            <a:off x="6745045" y="333490"/>
            <a:ext cx="5241408" cy="4143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57DEE-EA47-4B32-87AC-EB1DCB456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5" t="21474" r="40620" b="62933"/>
          <a:stretch/>
        </p:blipFill>
        <p:spPr>
          <a:xfrm>
            <a:off x="7359639" y="4753094"/>
            <a:ext cx="4551510" cy="19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D971-B349-49F6-8C6A-3EE4C81D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6BDE-3347-40C9-B071-1F017390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160589"/>
            <a:ext cx="6368527" cy="4100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Name the drill bit that could be used to 	drill the 60 mm hole.										(1 mark)</a:t>
            </a:r>
          </a:p>
          <a:p>
            <a:pPr marL="0" indent="0">
              <a:buNone/>
            </a:pPr>
            <a:r>
              <a:rPr lang="en-GB" dirty="0"/>
              <a:t>1 worded answer required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Forstner</a:t>
            </a:r>
            <a:r>
              <a:rPr lang="en-GB" dirty="0"/>
              <a:t> bit. </a:t>
            </a:r>
          </a:p>
          <a:p>
            <a:pPr marL="0" indent="0">
              <a:buNone/>
            </a:pPr>
            <a:r>
              <a:rPr lang="en-GB" dirty="0"/>
              <a:t>	Hole saw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Name the hand tool that would be used to cut the internal curve. 										(1 mark)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worded answer required</a:t>
            </a:r>
          </a:p>
          <a:p>
            <a:pPr marL="0" indent="0">
              <a:buNone/>
            </a:pPr>
            <a:r>
              <a:rPr lang="en-GB" dirty="0"/>
              <a:t>	Coping saw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7636E-D5E8-46EC-A056-97B6CA2C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2" t="16471" r="39595" b="49578"/>
          <a:stretch/>
        </p:blipFill>
        <p:spPr>
          <a:xfrm>
            <a:off x="6745045" y="225914"/>
            <a:ext cx="5241408" cy="4143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4BFC2-213C-4B6F-B8ED-1D125DB0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5" t="21474" r="40620" b="62933"/>
          <a:stretch/>
        </p:blipFill>
        <p:spPr>
          <a:xfrm>
            <a:off x="7295093" y="4494911"/>
            <a:ext cx="4551510" cy="1908963"/>
          </a:xfrm>
          <a:prstGeom prst="rect">
            <a:avLst/>
          </a:prstGeom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id="{7B340AB0-2B34-4233-8BC0-6DC34BF69C1C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3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1729-9CFC-4810-9DE0-04650E18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E62-7657-416E-ABF3-32A1669D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0171"/>
            <a:ext cx="6734685" cy="1971979"/>
          </a:xfrm>
        </p:spPr>
        <p:txBody>
          <a:bodyPr/>
          <a:lstStyle/>
          <a:p>
            <a:r>
              <a:rPr lang="en-GB" dirty="0"/>
              <a:t>Describe how to mark out </a:t>
            </a:r>
            <a:r>
              <a:rPr lang="en-GB" b="1" dirty="0"/>
              <a:t>and </a:t>
            </a:r>
            <a:r>
              <a:rPr lang="en-GB" dirty="0"/>
              <a:t>remove the corners of the blank in preparation for turning. You must refer to workshop tools in your answer. </a:t>
            </a:r>
          </a:p>
          <a:p>
            <a:pPr marL="0" indent="0">
              <a:buNone/>
            </a:pPr>
            <a:r>
              <a:rPr lang="en-GB" dirty="0"/>
              <a:t>(sketches may be used to illustrate your answer.)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3DBA-A147-4116-950B-1BABCC246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4" t="18779" r="40458" b="53414"/>
          <a:stretch/>
        </p:blipFill>
        <p:spPr>
          <a:xfrm>
            <a:off x="6953968" y="1270000"/>
            <a:ext cx="5238032" cy="35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1729-9CFC-4810-9DE0-04650E18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E62-7657-416E-ABF3-32A1669D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09" y="1360713"/>
            <a:ext cx="6734685" cy="47897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Describe how to mark out </a:t>
            </a:r>
            <a:r>
              <a:rPr lang="en-GB" b="1" dirty="0"/>
              <a:t>and </a:t>
            </a:r>
            <a:r>
              <a:rPr lang="en-GB" dirty="0"/>
              <a:t>remove the corners of the blank in preparation for turning. You must refer to workshop tools in your answer. 					(4 marks)</a:t>
            </a:r>
          </a:p>
          <a:p>
            <a:pPr marL="0" indent="0">
              <a:buNone/>
            </a:pPr>
            <a:r>
              <a:rPr lang="en-GB" dirty="0"/>
              <a:t>(sketches may be used to illustrate your answer.)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 this type of question you need to break down what the question is asking. 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Describe</a:t>
            </a:r>
            <a:r>
              <a:rPr lang="en-GB" dirty="0"/>
              <a:t> how to </a:t>
            </a:r>
            <a:r>
              <a:rPr lang="en-GB" dirty="0">
                <a:highlight>
                  <a:srgbClr val="FFFF00"/>
                </a:highlight>
              </a:rPr>
              <a:t>mark out </a:t>
            </a:r>
            <a:r>
              <a:rPr lang="en-GB" b="1" dirty="0">
                <a:highlight>
                  <a:srgbClr val="FFFF00"/>
                </a:highlight>
              </a:rPr>
              <a:t>and </a:t>
            </a:r>
            <a:r>
              <a:rPr lang="en-GB" dirty="0">
                <a:highlight>
                  <a:srgbClr val="FFFF00"/>
                </a:highlight>
              </a:rPr>
              <a:t>remove </a:t>
            </a:r>
            <a:r>
              <a:rPr lang="en-GB" dirty="0"/>
              <a:t>the </a:t>
            </a:r>
            <a:r>
              <a:rPr lang="en-GB" dirty="0">
                <a:highlight>
                  <a:srgbClr val="FFFF00"/>
                </a:highlight>
              </a:rPr>
              <a:t>corners of the blank </a:t>
            </a:r>
            <a:r>
              <a:rPr lang="en-GB" dirty="0"/>
              <a:t>in </a:t>
            </a:r>
            <a:r>
              <a:rPr lang="en-GB" dirty="0">
                <a:highlight>
                  <a:srgbClr val="FFFF00"/>
                </a:highlight>
              </a:rPr>
              <a:t>preparation</a:t>
            </a:r>
            <a:r>
              <a:rPr lang="en-GB" dirty="0"/>
              <a:t> for turning. You must refer to </a:t>
            </a:r>
            <a:r>
              <a:rPr lang="en-GB" dirty="0">
                <a:highlight>
                  <a:srgbClr val="FFFF00"/>
                </a:highlight>
              </a:rPr>
              <a:t>workshop tools </a:t>
            </a:r>
            <a:r>
              <a:rPr lang="en-GB" dirty="0"/>
              <a:t>in your answer. 	</a:t>
            </a:r>
          </a:p>
          <a:p>
            <a:pPr marL="0" indent="0">
              <a:buNone/>
            </a:pPr>
            <a:r>
              <a:rPr lang="en-GB" dirty="0"/>
              <a:t>In order to gain full marks you need to make sure you are doing the following:</a:t>
            </a:r>
          </a:p>
          <a:p>
            <a:pPr marL="0" indent="0">
              <a:buNone/>
            </a:pPr>
            <a:r>
              <a:rPr lang="en-GB" dirty="0"/>
              <a:t>Providing a description cannot be an outline, statement or list. Must include workshop tools to mark out and remove the corner.</a:t>
            </a:r>
          </a:p>
          <a:p>
            <a:pPr marL="0" indent="0">
              <a:buNone/>
            </a:pPr>
            <a:r>
              <a:rPr lang="en-GB" dirty="0"/>
              <a:t> should also have 4 different steps. </a:t>
            </a:r>
          </a:p>
          <a:p>
            <a:pPr marL="0" indent="0">
              <a:buNone/>
            </a:pPr>
            <a:r>
              <a:rPr lang="en-GB" dirty="0"/>
              <a:t>Must make sure you are marking out and removing corners to gain full marks. </a:t>
            </a:r>
          </a:p>
          <a:p>
            <a:pPr marL="0" indent="0">
              <a:buNone/>
            </a:pPr>
            <a:r>
              <a:rPr lang="en-GB" dirty="0"/>
              <a:t>Also Sketches to show what you mean WILL work in your favour.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3DBA-A147-4116-950B-1BABCC246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6" t="18779" r="40458" b="53414"/>
          <a:stretch/>
        </p:blipFill>
        <p:spPr>
          <a:xfrm>
            <a:off x="7315200" y="1270000"/>
            <a:ext cx="4876800" cy="3541955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F192250F-E298-4B25-9381-11E28566BAE1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0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1729-9CFC-4810-9DE0-04650E18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0509"/>
            <a:ext cx="8596668" cy="1320800"/>
          </a:xfrm>
        </p:spPr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E62-7657-416E-ABF3-32A1669D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63" y="1414501"/>
            <a:ext cx="6734685" cy="47897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Describe how to mark out </a:t>
            </a:r>
            <a:r>
              <a:rPr lang="en-GB" b="1" dirty="0"/>
              <a:t>and </a:t>
            </a:r>
            <a:r>
              <a:rPr lang="en-GB" dirty="0"/>
              <a:t>remove the corners of the blank in preparation for turning. You must refer to workshop tools in your answer. 					(4 marks)</a:t>
            </a:r>
          </a:p>
          <a:p>
            <a:pPr marL="0" indent="0">
              <a:buNone/>
            </a:pPr>
            <a:r>
              <a:rPr lang="en-GB" dirty="0"/>
              <a:t>(sketches may be used to illustrate your answer.)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a rule to draw diagonal lines to find the centre on both ends of the work piece. </a:t>
            </a:r>
          </a:p>
          <a:p>
            <a:pPr marL="0" indent="0">
              <a:buNone/>
            </a:pPr>
            <a:r>
              <a:rPr lang="en-GB" dirty="0"/>
              <a:t>Using a set of compasses to draw a circle to help construct an octagon. </a:t>
            </a:r>
          </a:p>
          <a:p>
            <a:pPr marL="0" indent="0">
              <a:buNone/>
            </a:pPr>
            <a:r>
              <a:rPr lang="en-GB" dirty="0"/>
              <a:t>Use marking gauge to mark out corners to be removed. </a:t>
            </a:r>
          </a:p>
          <a:p>
            <a:pPr marL="0" indent="0">
              <a:buNone/>
            </a:pPr>
            <a:r>
              <a:rPr lang="en-GB" dirty="0"/>
              <a:t>Hold work piece in the bench vice when removing corners.</a:t>
            </a:r>
          </a:p>
          <a:p>
            <a:pPr marL="0" indent="0">
              <a:buNone/>
            </a:pPr>
            <a:r>
              <a:rPr lang="en-GB" dirty="0"/>
              <a:t>Use a smoothing plan to remove corners. </a:t>
            </a:r>
          </a:p>
          <a:p>
            <a:pPr marL="0" indent="0">
              <a:buNone/>
            </a:pPr>
            <a:r>
              <a:rPr lang="en-GB" dirty="0"/>
              <a:t>Use a centre punch to mark centres at both ends of the blank.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ONLY LOOKING FOR 4 POINTS THAT SHOW A PROGRESSION FROM MARKING TO REMOVING.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3DBA-A147-4116-950B-1BABCC246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6" t="18779" r="40458" b="53414"/>
          <a:stretch/>
        </p:blipFill>
        <p:spPr>
          <a:xfrm>
            <a:off x="7315200" y="1270000"/>
            <a:ext cx="4876800" cy="3541955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90792D80-EEA1-4E9F-99AC-3ECBD8268AA7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1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D971-B349-49F6-8C6A-3EE4C81D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6BDE-3347-40C9-B071-1F017390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160589"/>
            <a:ext cx="6368527" cy="2422169"/>
          </a:xfrm>
        </p:spPr>
        <p:txBody>
          <a:bodyPr/>
          <a:lstStyle/>
          <a:p>
            <a:r>
              <a:rPr lang="en-GB" dirty="0"/>
              <a:t>Describe how the notches to join the legs could be cut out accurately, with reference to workshop tools.</a:t>
            </a:r>
          </a:p>
          <a:p>
            <a:pPr marL="0" indent="0">
              <a:buNone/>
            </a:pPr>
            <a:r>
              <a:rPr lang="en-GB" dirty="0"/>
              <a:t>											(2 marks)</a:t>
            </a:r>
          </a:p>
          <a:p>
            <a:pPr marL="0" indent="0">
              <a:buNone/>
            </a:pPr>
            <a:r>
              <a:rPr lang="en-GB" dirty="0"/>
              <a:t>(sketches may be used to illustrate your answer)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7636E-D5E8-46EC-A056-97B6CA2C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2" t="16471" r="39595" b="49578"/>
          <a:stretch/>
        </p:blipFill>
        <p:spPr>
          <a:xfrm>
            <a:off x="6745045" y="1183344"/>
            <a:ext cx="5241408" cy="4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0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D971-B349-49F6-8C6A-3EE4C81D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6BDE-3347-40C9-B071-1F017390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698171"/>
            <a:ext cx="6368527" cy="322217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Describe how the notches to join the legs could be </a:t>
            </a:r>
            <a:r>
              <a:rPr lang="en-GB" dirty="0">
                <a:highlight>
                  <a:srgbClr val="FFFF00"/>
                </a:highlight>
              </a:rPr>
              <a:t>cut</a:t>
            </a:r>
            <a:r>
              <a:rPr lang="en-GB" dirty="0"/>
              <a:t> out accurately, with reference to workshop tools.</a:t>
            </a:r>
          </a:p>
          <a:p>
            <a:pPr marL="0" indent="0">
              <a:buNone/>
            </a:pPr>
            <a:r>
              <a:rPr lang="en-GB" dirty="0"/>
              <a:t>											(2 marks)</a:t>
            </a:r>
          </a:p>
          <a:p>
            <a:pPr marL="0" indent="0">
              <a:buNone/>
            </a:pPr>
            <a:r>
              <a:rPr lang="en-GB" dirty="0"/>
              <a:t>(sketches may be used to illustrate your answer)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Using a tenon saw you would cut down the lines to make sure they are straight and keep them parallel. To remove the material  you would then use a bevel-edged chisel to take out the material in between the two cut lines.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SQA also accept a jig saw for this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7636E-D5E8-46EC-A056-97B6CA2CB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2" t="16471" r="39595" b="49578"/>
          <a:stretch/>
        </p:blipFill>
        <p:spPr>
          <a:xfrm>
            <a:off x="6745045" y="1183344"/>
            <a:ext cx="5241408" cy="4143494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EE6C33A2-33F3-45D2-A1C3-E91F13F2AA7E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3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555C-C28A-4469-BF0E-D6EF282F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C50-B95C-4988-8E01-E672E58F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62" y="2149704"/>
            <a:ext cx="5823231" cy="873196"/>
          </a:xfrm>
        </p:spPr>
        <p:txBody>
          <a:bodyPr/>
          <a:lstStyle/>
          <a:p>
            <a:r>
              <a:rPr lang="en-GB" dirty="0"/>
              <a:t>Explain </a:t>
            </a:r>
            <a:r>
              <a:rPr lang="en-GB" b="1" dirty="0"/>
              <a:t>two </a:t>
            </a:r>
            <a:r>
              <a:rPr lang="en-GB" dirty="0"/>
              <a:t>reasons for using a template to mark out the legs. 						     (2 marks)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2DE6-3885-4DE4-8D6B-DECC50AF0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0" t="17647" r="40620" b="61765"/>
          <a:stretch/>
        </p:blipFill>
        <p:spPr>
          <a:xfrm>
            <a:off x="6419063" y="1569456"/>
            <a:ext cx="5586216" cy="27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555C-C28A-4469-BF0E-D6EF282F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C50-B95C-4988-8E01-E672E58F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62" y="2149704"/>
            <a:ext cx="5823231" cy="4261854"/>
          </a:xfrm>
        </p:spPr>
        <p:txBody>
          <a:bodyPr/>
          <a:lstStyle/>
          <a:p>
            <a:r>
              <a:rPr lang="en-GB" dirty="0"/>
              <a:t>Explain </a:t>
            </a:r>
            <a:r>
              <a:rPr lang="en-GB" b="1" dirty="0"/>
              <a:t>two </a:t>
            </a:r>
            <a:r>
              <a:rPr lang="en-GB" dirty="0"/>
              <a:t>reasons for using a template to mark out the legs. 						     (2 marks)</a:t>
            </a:r>
          </a:p>
          <a:p>
            <a:pPr marL="0" indent="0">
              <a:buNone/>
            </a:pPr>
            <a:r>
              <a:rPr lang="en-GB" dirty="0"/>
              <a:t>For this we need to break down the question. </a:t>
            </a:r>
          </a:p>
          <a:p>
            <a:pPr marL="0" indent="0">
              <a:buNone/>
            </a:pPr>
            <a:r>
              <a:rPr lang="en-GB" u="sng" dirty="0"/>
              <a:t>Explain</a:t>
            </a:r>
            <a:r>
              <a:rPr lang="en-GB" dirty="0"/>
              <a:t> </a:t>
            </a:r>
            <a:r>
              <a:rPr lang="en-GB" b="1" dirty="0"/>
              <a:t>two </a:t>
            </a:r>
            <a:r>
              <a:rPr lang="en-GB" dirty="0"/>
              <a:t>reasons for </a:t>
            </a:r>
            <a:r>
              <a:rPr lang="en-GB" dirty="0">
                <a:highlight>
                  <a:srgbClr val="FFFF00"/>
                </a:highlight>
              </a:rPr>
              <a:t>using a template </a:t>
            </a:r>
            <a:r>
              <a:rPr lang="en-GB" dirty="0"/>
              <a:t>to </a:t>
            </a:r>
            <a:r>
              <a:rPr lang="en-GB" dirty="0">
                <a:highlight>
                  <a:srgbClr val="FFFF00"/>
                </a:highlight>
              </a:rPr>
              <a:t>mark out </a:t>
            </a:r>
            <a:r>
              <a:rPr lang="en-GB" dirty="0"/>
              <a:t>the legs.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order to gain full marks you have to give a clear cause and effect.</a:t>
            </a:r>
          </a:p>
          <a:p>
            <a:pPr marL="0" indent="0">
              <a:buNone/>
            </a:pPr>
            <a:r>
              <a:rPr lang="en-GB" dirty="0"/>
              <a:t>2 reasons must be given.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2DE6-3885-4DE4-8D6B-DECC50AF0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0" t="17647" r="40620" b="61765"/>
          <a:stretch/>
        </p:blipFill>
        <p:spPr>
          <a:xfrm>
            <a:off x="6419063" y="1569456"/>
            <a:ext cx="5586216" cy="2755118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0396CB84-CFAA-4316-BEDE-4FB8A7444242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4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555C-C28A-4469-BF0E-D6EF282F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C50-B95C-4988-8E01-E672E58F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62" y="2149704"/>
            <a:ext cx="5823231" cy="4261854"/>
          </a:xfrm>
        </p:spPr>
        <p:txBody>
          <a:bodyPr/>
          <a:lstStyle/>
          <a:p>
            <a:r>
              <a:rPr lang="en-GB" dirty="0"/>
              <a:t>Explain </a:t>
            </a:r>
            <a:r>
              <a:rPr lang="en-GB" b="1" dirty="0"/>
              <a:t>two </a:t>
            </a:r>
            <a:r>
              <a:rPr lang="en-GB" dirty="0"/>
              <a:t>reasons for using a template to mark out the legs. 						     (2 marks)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Using a template to mark out the legs allows the user to be </a:t>
            </a:r>
            <a:r>
              <a:rPr lang="en-GB" dirty="0">
                <a:highlight>
                  <a:srgbClr val="00FF00"/>
                </a:highlight>
              </a:rPr>
              <a:t>accurate repeatedly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as you are drawing round the same template each time. </a:t>
            </a:r>
            <a:r>
              <a:rPr lang="en-GB" dirty="0">
                <a:highlight>
                  <a:srgbClr val="00FF00"/>
                </a:highlight>
              </a:rPr>
              <a:t>This allows you to also save time </a:t>
            </a:r>
            <a:r>
              <a:rPr lang="en-GB" dirty="0">
                <a:highlight>
                  <a:srgbClr val="FFFF00"/>
                </a:highlight>
              </a:rPr>
              <a:t>as you are only needed to draw the complex shape once.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Cause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2DE6-3885-4DE4-8D6B-DECC50AF0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0" t="17647" r="40620" b="61765"/>
          <a:stretch/>
        </p:blipFill>
        <p:spPr>
          <a:xfrm>
            <a:off x="6419063" y="1569456"/>
            <a:ext cx="5586216" cy="2755118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141C088E-E9F3-4FD0-B717-2223721FD3D0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3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28A2-8815-4DAA-A782-11653C25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E679-AF45-4460-A070-658563FAF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End of this period:</a:t>
            </a:r>
          </a:p>
          <a:p>
            <a:pPr lvl="1"/>
            <a:r>
              <a:rPr lang="en-GB" dirty="0"/>
              <a:t>Have more knowledge of what Is expected within section 1 of prelim. </a:t>
            </a:r>
          </a:p>
          <a:p>
            <a:pPr lvl="1"/>
            <a:r>
              <a:rPr lang="en-GB" dirty="0"/>
              <a:t>Build upon personal skill of writing answers for exam/understanding of question types. </a:t>
            </a:r>
          </a:p>
          <a:p>
            <a:pPr lvl="1"/>
            <a:r>
              <a:rPr lang="en-GB" dirty="0"/>
              <a:t>Areas of focus for studying. </a:t>
            </a:r>
          </a:p>
        </p:txBody>
      </p:sp>
    </p:spTree>
    <p:extLst>
      <p:ext uri="{BB962C8B-B14F-4D97-AF65-F5344CB8AC3E}">
        <p14:creationId xmlns:p14="http://schemas.microsoft.com/office/powerpoint/2010/main" val="235991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4919-A519-46B0-B9B9-B338374C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94EF2-4B86-45EA-9EFA-4165F45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15" y="1676495"/>
            <a:ext cx="6099984" cy="3880773"/>
          </a:xfrm>
        </p:spPr>
        <p:txBody>
          <a:bodyPr/>
          <a:lstStyle/>
          <a:p>
            <a:r>
              <a:rPr lang="en-GB" dirty="0"/>
              <a:t>Name the vice that should be used to hold the metal while it is being cut. 					(1 mark)</a:t>
            </a:r>
          </a:p>
          <a:p>
            <a:endParaRPr lang="en-GB" dirty="0"/>
          </a:p>
          <a:p>
            <a:r>
              <a:rPr lang="en-GB" dirty="0"/>
              <a:t>Name the hand tool that could be used to cut the metal to length. 						(1 mark)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C80B0-EA64-4222-93FF-99238814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4" t="23640" r="37527" b="44480"/>
          <a:stretch/>
        </p:blipFill>
        <p:spPr>
          <a:xfrm>
            <a:off x="6473799" y="1108635"/>
            <a:ext cx="5600406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4919-A519-46B0-B9B9-B338374C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94EF2-4B86-45EA-9EFA-4165F45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15" y="1676495"/>
            <a:ext cx="6099984" cy="38807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Name the vice that should be used to hold the metal while it is being cut. 					(1 mark)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worded answer required</a:t>
            </a:r>
          </a:p>
          <a:p>
            <a:pPr marL="0" indent="0">
              <a:buNone/>
            </a:pPr>
            <a:r>
              <a:rPr lang="en-GB" dirty="0"/>
              <a:t>	Engineers vice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Name the hand tool that could be used to cut the metal to length. 						(1 mark)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worded answer required</a:t>
            </a:r>
          </a:p>
          <a:p>
            <a:pPr marL="0" indent="0">
              <a:buNone/>
            </a:pPr>
            <a:r>
              <a:rPr lang="en-GB" dirty="0"/>
              <a:t>	Hack saw/junior Hack saw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C80B0-EA64-4222-93FF-99238814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4" t="23640" r="37527" b="44480"/>
          <a:stretch/>
        </p:blipFill>
        <p:spPr>
          <a:xfrm>
            <a:off x="6473799" y="1108635"/>
            <a:ext cx="5600406" cy="3850640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BCB7A36A-2781-46F8-8797-CDA150BF333C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5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190C-A0A5-4DC7-B817-A244574B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4D9E-14B6-463D-B730-B9427E53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61" y="2261616"/>
            <a:ext cx="6186310" cy="4585095"/>
          </a:xfrm>
        </p:spPr>
        <p:txBody>
          <a:bodyPr/>
          <a:lstStyle/>
          <a:p>
            <a:r>
              <a:rPr lang="en-GB" dirty="0"/>
              <a:t>Name 3 processes that would be carried out on the centre lathe to manufacture the metal collar. </a:t>
            </a:r>
          </a:p>
          <a:p>
            <a:pPr marL="3657600" lvl="8" indent="0">
              <a:buNone/>
            </a:pPr>
            <a:r>
              <a:rPr lang="en-GB" dirty="0"/>
              <a:t>		(1 mark)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83258-DD58-416D-B508-96FFA872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8" t="33411" r="37615" b="37647"/>
          <a:stretch/>
        </p:blipFill>
        <p:spPr>
          <a:xfrm>
            <a:off x="6506298" y="1456267"/>
            <a:ext cx="5535407" cy="36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190C-A0A5-4DC7-B817-A244574B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4D9E-14B6-463D-B730-B9427E53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6186310" cy="4585095"/>
          </a:xfrm>
        </p:spPr>
        <p:txBody>
          <a:bodyPr/>
          <a:lstStyle/>
          <a:p>
            <a:r>
              <a:rPr lang="en-GB" dirty="0"/>
              <a:t>Name 3 processes that would be carried out on the centre lathe to manufacture the metal collar. </a:t>
            </a:r>
          </a:p>
          <a:p>
            <a:pPr marL="3657600" lvl="8" indent="0">
              <a:buNone/>
            </a:pPr>
            <a:r>
              <a:rPr lang="en-GB" dirty="0"/>
              <a:t>		(1 mark)</a:t>
            </a:r>
          </a:p>
          <a:p>
            <a:pPr marL="114300" indent="0">
              <a:buNone/>
            </a:pPr>
            <a:r>
              <a:rPr lang="en-GB" sz="2000" dirty="0"/>
              <a:t>3 separate 1 worded answers. </a:t>
            </a:r>
          </a:p>
          <a:p>
            <a:pPr marL="114300" indent="0">
              <a:buNone/>
            </a:pPr>
            <a:endParaRPr lang="en-GB" sz="2000" dirty="0"/>
          </a:p>
          <a:p>
            <a:pPr marL="571500" indent="-457200">
              <a:buFont typeface="+mj-lt"/>
              <a:buAutoNum type="arabicPeriod"/>
            </a:pPr>
            <a:r>
              <a:rPr lang="en-GB" sz="2000" dirty="0"/>
              <a:t>Facing</a:t>
            </a:r>
          </a:p>
          <a:p>
            <a:pPr marL="571500" indent="-457200">
              <a:buFont typeface="+mj-lt"/>
              <a:buAutoNum type="arabicPeriod"/>
            </a:pPr>
            <a:r>
              <a:rPr lang="en-GB" sz="2000" dirty="0"/>
              <a:t>Parallel turn</a:t>
            </a:r>
          </a:p>
          <a:p>
            <a:pPr marL="571500" indent="-457200">
              <a:buFont typeface="+mj-lt"/>
              <a:buAutoNum type="arabicPeriod"/>
            </a:pPr>
            <a:r>
              <a:rPr lang="en-GB" sz="2000" dirty="0"/>
              <a:t>Chamfer</a:t>
            </a:r>
          </a:p>
          <a:p>
            <a:pPr marL="571500" indent="-457200">
              <a:buFont typeface="+mj-lt"/>
              <a:buAutoNum type="arabicPeriod"/>
            </a:pPr>
            <a:endParaRPr lang="en-GB" sz="2000" dirty="0"/>
          </a:p>
          <a:p>
            <a:pPr marL="571500" indent="-457200">
              <a:buFont typeface="+mj-lt"/>
              <a:buAutoNum type="arabicPeriod"/>
            </a:pPr>
            <a:r>
              <a:rPr lang="en-GB" sz="2000" dirty="0"/>
              <a:t>Step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83258-DD58-416D-B508-96FFA872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8" t="33411" r="37615" b="37647"/>
          <a:stretch/>
        </p:blipFill>
        <p:spPr>
          <a:xfrm>
            <a:off x="6506298" y="1270000"/>
            <a:ext cx="5535407" cy="3621570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D04A0D55-C6BE-4EA4-9E5C-368EE6C22A94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2333-26D1-4A4F-8579-E4C6E16C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FAC8-DC1A-4169-A1C0-E68AA031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478"/>
            <a:ext cx="7021688" cy="3880773"/>
          </a:xfrm>
        </p:spPr>
        <p:txBody>
          <a:bodyPr/>
          <a:lstStyle/>
          <a:p>
            <a:r>
              <a:rPr lang="en-GB" dirty="0"/>
              <a:t>Explain why a centre drill has to be used before the hole can be drilled. 									(1 mark)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E5947-1B51-40AF-A688-7C5175D6D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6" t="16626" r="42405" b="58098"/>
          <a:stretch/>
        </p:blipFill>
        <p:spPr>
          <a:xfrm>
            <a:off x="7913511" y="2077157"/>
            <a:ext cx="4105583" cy="26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2333-26D1-4A4F-8579-E4C6E16C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FAC8-DC1A-4169-A1C0-E68AA031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478"/>
            <a:ext cx="7021688" cy="388077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Explain</a:t>
            </a:r>
            <a:r>
              <a:rPr lang="en-GB" dirty="0"/>
              <a:t> why a centre drill has to be used before the hole can be drilled. 									(1 mark)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Unlike a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name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type of question this one needs more for the 1 mark.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 centre drill has to be used to </a:t>
            </a:r>
            <a:r>
              <a:rPr lang="en-GB" dirty="0">
                <a:solidFill>
                  <a:schemeClr val="tx1"/>
                </a:solidFill>
                <a:highlight>
                  <a:srgbClr val="00FF00"/>
                </a:highlight>
              </a:rPr>
              <a:t>improve accuracy </a:t>
            </a:r>
            <a:r>
              <a:rPr lang="en-GB" dirty="0">
                <a:solidFill>
                  <a:schemeClr val="tx1"/>
                </a:solidFill>
              </a:rPr>
              <a:t>for the twist drill 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as a centre drill does not flex or move when drilling.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highlight>
                  <a:srgbClr val="00FF00"/>
                </a:highlight>
              </a:rPr>
              <a:t>Cause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E5947-1B51-40AF-A688-7C5175D6D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6" t="16626" r="42405" b="58098"/>
          <a:stretch/>
        </p:blipFill>
        <p:spPr>
          <a:xfrm>
            <a:off x="7913511" y="2077157"/>
            <a:ext cx="4105583" cy="2607018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E6FDB3C8-57BD-47CF-BED4-CA53A9CD4519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3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5F57-ABEE-48A7-A324-2376094E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66E-F877-4367-B9BF-42D75797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48721" cy="2253367"/>
          </a:xfrm>
        </p:spPr>
        <p:txBody>
          <a:bodyPr/>
          <a:lstStyle/>
          <a:p>
            <a:r>
              <a:rPr lang="en-GB" dirty="0"/>
              <a:t>Name the hand tool that would be used to cut the external thread. 					(1 mark)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42368-A41E-449C-8A1C-C48CF7024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15400" r="36398" b="59558"/>
          <a:stretch/>
        </p:blipFill>
        <p:spPr>
          <a:xfrm>
            <a:off x="6468155" y="1635460"/>
            <a:ext cx="5611693" cy="29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5F57-ABEE-48A7-A324-2376094E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66E-F877-4367-B9BF-42D75797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48721" cy="2253367"/>
          </a:xfrm>
        </p:spPr>
        <p:txBody>
          <a:bodyPr/>
          <a:lstStyle/>
          <a:p>
            <a:r>
              <a:rPr lang="en-GB" dirty="0"/>
              <a:t>Name the hand tool that would be used to cut the external thread. 					(1 mark)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 worded answer required</a:t>
            </a:r>
          </a:p>
          <a:p>
            <a:pPr marL="0" indent="0">
              <a:buNone/>
            </a:pPr>
            <a:r>
              <a:rPr lang="en-GB" dirty="0"/>
              <a:t>	Die/ Split die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50AA6-641D-44F2-83EA-8D23C49E3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15400" r="36398" b="59558"/>
          <a:stretch/>
        </p:blipFill>
        <p:spPr>
          <a:xfrm>
            <a:off x="6253787" y="1601594"/>
            <a:ext cx="5611693" cy="2947829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3FB72E6D-E8F7-44B3-B011-A03C7825780E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37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5F57-ABEE-48A7-A324-2376094E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66E-F877-4367-B9BF-42D75797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1" y="2296627"/>
            <a:ext cx="6739466" cy="3031729"/>
          </a:xfrm>
        </p:spPr>
        <p:txBody>
          <a:bodyPr>
            <a:normAutofit/>
          </a:bodyPr>
          <a:lstStyle/>
          <a:p>
            <a:r>
              <a:rPr lang="en-GB" dirty="0"/>
              <a:t>It is important that a good thread quality is cut. </a:t>
            </a:r>
          </a:p>
          <a:p>
            <a:pPr marL="0" indent="0">
              <a:buNone/>
            </a:pPr>
            <a:r>
              <a:rPr lang="en-GB" dirty="0"/>
              <a:t>	Describe how this can be done. 			(2 marks)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89432-0E15-4469-9930-3F40765D7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15400" r="36398" b="59558"/>
          <a:stretch/>
        </p:blipFill>
        <p:spPr>
          <a:xfrm>
            <a:off x="7181349" y="1781855"/>
            <a:ext cx="5010651" cy="26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7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5F57-ABEE-48A7-A324-2376094E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66E-F877-4367-B9BF-42D75797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1" y="2296627"/>
            <a:ext cx="6739466" cy="30317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important that a good thread quality is cut. </a:t>
            </a:r>
          </a:p>
          <a:p>
            <a:pPr marL="0" indent="0">
              <a:buNone/>
            </a:pPr>
            <a:r>
              <a:rPr lang="en-GB" dirty="0"/>
              <a:t>	Describe how this can be done. 			</a:t>
            </a:r>
            <a:r>
              <a:rPr lang="en-GB" dirty="0">
                <a:highlight>
                  <a:srgbClr val="FFFF00"/>
                </a:highlight>
              </a:rPr>
              <a:t>(2 marks)</a:t>
            </a:r>
          </a:p>
          <a:p>
            <a:pPr marL="0" indent="0">
              <a:buNone/>
            </a:pPr>
            <a:r>
              <a:rPr lang="en-GB" dirty="0"/>
              <a:t>Must give 2 descriptions for this answer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Using cutting compound to ensure the die goes on smoothly and cuts down the metal tube without snagging. </a:t>
            </a:r>
          </a:p>
          <a:p>
            <a:pPr>
              <a:buFont typeface="+mj-lt"/>
              <a:buAutoNum type="arabicPeriod"/>
            </a:pPr>
            <a:r>
              <a:rPr lang="en-GB" dirty="0"/>
              <a:t>When using the die begin by doing a half turn forward and then a quarter turn back to make sure there is no clogging and the thread is fine.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89432-0E15-4469-9930-3F40765D7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t="15400" r="36398" b="59558"/>
          <a:stretch/>
        </p:blipFill>
        <p:spPr>
          <a:xfrm>
            <a:off x="7181349" y="1781855"/>
            <a:ext cx="5010651" cy="2632101"/>
          </a:xfrm>
          <a:prstGeom prst="rect">
            <a:avLst/>
          </a:prstGeom>
        </p:spPr>
      </p:pic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20CF2F12-3C0D-4233-BBF1-294D6CD98705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6F7F-D4F1-4B64-9F42-0CE0250A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Breakdown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9A78-EB16-45AC-8503-2D083ED1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exam paper is worth 45% of your final grade. </a:t>
            </a:r>
          </a:p>
          <a:p>
            <a:r>
              <a:rPr lang="en-GB" dirty="0"/>
              <a:t>Exam is out of 80 marks.</a:t>
            </a:r>
          </a:p>
          <a:p>
            <a:pPr lvl="1"/>
            <a:r>
              <a:rPr lang="en-GB" dirty="0"/>
              <a:t>Section 1 is 60 marks</a:t>
            </a:r>
          </a:p>
          <a:p>
            <a:pPr lvl="1"/>
            <a:r>
              <a:rPr lang="en-GB" dirty="0"/>
              <a:t>Section 2 is 20 marks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Section 1 has two parts: It assesses a range of materials, hand tools and machinery and is based on a workshop-crafted product. </a:t>
            </a:r>
          </a:p>
          <a:p>
            <a:pPr marL="0" indent="0">
              <a:buNone/>
            </a:pPr>
            <a:r>
              <a:rPr lang="en-GB" dirty="0"/>
              <a:t>The remaining questions are worth 30 marks. The context of the questions is design work and products that focus on particular aspects of design.</a:t>
            </a:r>
          </a:p>
          <a:p>
            <a:pPr marL="0" indent="0">
              <a:buNone/>
            </a:pPr>
            <a:r>
              <a:rPr lang="en-GB" dirty="0"/>
              <a:t>Section 2 has 20 marks. This section assesses commercial manufacture and consists of four or five questions. </a:t>
            </a:r>
          </a:p>
        </p:txBody>
      </p:sp>
    </p:spTree>
    <p:extLst>
      <p:ext uri="{BB962C8B-B14F-4D97-AF65-F5344CB8AC3E}">
        <p14:creationId xmlns:p14="http://schemas.microsoft.com/office/powerpoint/2010/main" val="144475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C0D-8B8A-4921-B5C1-197653B3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703F-9908-481F-8EFA-1CA2B725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39466" cy="3880773"/>
          </a:xfrm>
        </p:spPr>
        <p:txBody>
          <a:bodyPr/>
          <a:lstStyle/>
          <a:p>
            <a:r>
              <a:rPr lang="en-GB" dirty="0"/>
              <a:t>State two reasons why acrylic is a suitable choice for the lamp shade								(2 marks)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acrylic has to be heater before forming the 90 degree bends. </a:t>
            </a:r>
          </a:p>
          <a:p>
            <a:r>
              <a:rPr lang="en-GB" dirty="0"/>
              <a:t>State the name of the equipment that should be used to heat the acrylic along lines A and B 				(1 mark)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7ECB1-62AC-404D-8193-E02FC04E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0" t="25186" r="37551" b="35610"/>
          <a:stretch/>
        </p:blipFill>
        <p:spPr>
          <a:xfrm>
            <a:off x="7416800" y="1930400"/>
            <a:ext cx="4588433" cy="40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C0D-8B8A-4921-B5C1-197653B3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703F-9908-481F-8EFA-1CA2B725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8687"/>
            <a:ext cx="6739466" cy="5181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 two reasons why acrylic is a suitable choice for the lamp shade								(2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separate answers are required. (qualities of acrylic plastic)</a:t>
            </a:r>
          </a:p>
          <a:p>
            <a:pPr marL="0" indent="0">
              <a:buNone/>
            </a:pPr>
            <a:r>
              <a:rPr lang="en-GB" dirty="0"/>
              <a:t>	Translucent- suited to emitting light. </a:t>
            </a:r>
          </a:p>
          <a:p>
            <a:pPr marL="0" indent="0">
              <a:buNone/>
            </a:pPr>
            <a:r>
              <a:rPr lang="en-GB" dirty="0"/>
              <a:t>	Easily formed into the shape required. </a:t>
            </a:r>
          </a:p>
          <a:p>
            <a:pPr marL="0" indent="0">
              <a:buNone/>
            </a:pPr>
            <a:r>
              <a:rPr lang="en-GB" dirty="0"/>
              <a:t>	very rigid material, holds it shape. </a:t>
            </a:r>
          </a:p>
          <a:p>
            <a:pPr marL="0" indent="0">
              <a:buNone/>
            </a:pPr>
            <a:r>
              <a:rPr lang="en-GB" dirty="0"/>
              <a:t>	polishes well.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acrylic has to be heater before forming the 90 degree bends. </a:t>
            </a:r>
          </a:p>
          <a:p>
            <a:r>
              <a:rPr lang="en-GB" dirty="0"/>
              <a:t>State the name of the equipment that should be used to heat the acrylic along lines A and B 				(1 mark)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 worded answer required.</a:t>
            </a:r>
          </a:p>
          <a:p>
            <a:pPr marL="0" indent="0">
              <a:buNone/>
            </a:pPr>
            <a:r>
              <a:rPr lang="en-GB" dirty="0"/>
              <a:t>	Strip heater.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7ECB1-62AC-404D-8193-E02FC04E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0" t="25186" r="37551" b="35610"/>
          <a:stretch/>
        </p:blipFill>
        <p:spPr>
          <a:xfrm>
            <a:off x="7416800" y="1930400"/>
            <a:ext cx="4588433" cy="4092865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C541CFA8-A91C-4F40-9800-8CCEA8E3B558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3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C0D-8B8A-4921-B5C1-197653B3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703F-9908-481F-8EFA-1CA2B725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788055"/>
            <a:ext cx="6908799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edges of acrylic were finished before the lamp shade was formed. </a:t>
            </a:r>
          </a:p>
          <a:p>
            <a:r>
              <a:rPr lang="en-GB" dirty="0"/>
              <a:t>Explain why the edges of the acrylic should be finished before it is formed into shape. 						(2 marks)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7ECB1-62AC-404D-8193-E02FC04E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8" t="24527" r="37139" b="36357"/>
          <a:stretch/>
        </p:blipFill>
        <p:spPr>
          <a:xfrm>
            <a:off x="7495821" y="1930400"/>
            <a:ext cx="4572001" cy="40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C0D-8B8A-4921-B5C1-197653B3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703F-9908-481F-8EFA-1CA2B725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788055"/>
            <a:ext cx="6908799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 edges of acrylic were finished before the lamp shade was formed. </a:t>
            </a:r>
          </a:p>
          <a:p>
            <a:r>
              <a:rPr lang="en-GB" dirty="0"/>
              <a:t>Explain why the edges of the acrylic should be finished before it is formed into shape. 						(2 marks)</a:t>
            </a:r>
          </a:p>
          <a:p>
            <a:pPr marL="0" indent="0">
              <a:buNone/>
            </a:pPr>
            <a:r>
              <a:rPr lang="en-GB" dirty="0"/>
              <a:t>This is requiring 2 points to bee made and explained well.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Edges should be finished before forming as</a:t>
            </a:r>
            <a:r>
              <a:rPr lang="en-GB" dirty="0">
                <a:highlight>
                  <a:srgbClr val="00FF00"/>
                </a:highlight>
              </a:rPr>
              <a:t> it is quicker for the person to finish it flat </a:t>
            </a:r>
            <a:r>
              <a:rPr lang="en-GB" dirty="0">
                <a:highlight>
                  <a:srgbClr val="FFFF00"/>
                </a:highlight>
              </a:rPr>
              <a:t>due to there being no corners or awkward parts to get into. 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>
                <a:highlight>
                  <a:srgbClr val="00FF00"/>
                </a:highlight>
              </a:rPr>
              <a:t>flat shape is simpler to hold and clamp securely </a:t>
            </a:r>
            <a:r>
              <a:rPr lang="en-GB" dirty="0">
                <a:highlight>
                  <a:srgbClr val="FFFF00"/>
                </a:highlight>
              </a:rPr>
              <a:t>without the fear or something snapping when applying pressure to finish the product as it is help securely.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Cause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7ECB1-62AC-404D-8193-E02FC04E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8" t="24527" r="37139" b="36357"/>
          <a:stretch/>
        </p:blipFill>
        <p:spPr>
          <a:xfrm>
            <a:off x="7495821" y="1930400"/>
            <a:ext cx="4572001" cy="4053890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493A0E08-E609-48B2-AE57-C86DC116F4D7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8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149-F1B2-4D40-B881-A47120E5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Terms and understanding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DB12-3B46-40D0-9D6C-E0A4F7E8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8161"/>
            <a:ext cx="8596668" cy="4697411"/>
          </a:xfrm>
        </p:spPr>
        <p:txBody>
          <a:bodyPr>
            <a:normAutofit/>
          </a:bodyPr>
          <a:lstStyle/>
          <a:p>
            <a:r>
              <a:rPr lang="en-GB" dirty="0"/>
              <a:t>Name/State: Candidates must provide the answer in brief form/name. Candidates will normally be required to make the same number of statements as marks available in the question.</a:t>
            </a:r>
          </a:p>
          <a:p>
            <a:r>
              <a:rPr lang="en-GB" b="1" dirty="0"/>
              <a:t>Outline: </a:t>
            </a:r>
            <a:r>
              <a:rPr lang="en-GB" dirty="0"/>
              <a:t>More than naming, but not a detailed description. Candidates will normally be required to make the same number of factual/appropriate points as marks available in the question</a:t>
            </a:r>
          </a:p>
          <a:p>
            <a:r>
              <a:rPr lang="en-GB" b="1" dirty="0"/>
              <a:t>Describe: </a:t>
            </a:r>
            <a:r>
              <a:rPr lang="en-GB" dirty="0"/>
              <a:t>Candidates must provide a statement or structure of characteristics and/or features. This should be more than an outline or a list. Candidates may refer to, for instance, a concept, experiment, situation, or facts in the context of, and appropriate to, the question. Candidates will normally be required to make the same number of factual/appropriate points as marks available in the question.</a:t>
            </a:r>
          </a:p>
          <a:p>
            <a:r>
              <a:rPr lang="en-GB" b="1" dirty="0"/>
              <a:t>Explain: </a:t>
            </a:r>
            <a:r>
              <a:rPr lang="en-GB" dirty="0"/>
              <a:t>Candidates must generally relate cause and effect and/or make relationships between things clear. This will be related to the context of the question or a specific area within a question.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1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142D-3471-47C9-B730-B9CF0327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1- 30  marks (workshop)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244B4-AB1B-482B-AD74-F907D162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9253"/>
            <a:ext cx="6562562" cy="4632110"/>
          </a:xfrm>
        </p:spPr>
        <p:txBody>
          <a:bodyPr/>
          <a:lstStyle/>
          <a:p>
            <a:r>
              <a:rPr lang="en-GB" dirty="0"/>
              <a:t>Refers to manufacture in the work shop</a:t>
            </a:r>
          </a:p>
          <a:p>
            <a:r>
              <a:rPr lang="en-GB" dirty="0"/>
              <a:t>Broken into three areas: woodwork, metal work and plastic</a:t>
            </a:r>
          </a:p>
          <a:p>
            <a:r>
              <a:rPr lang="en-GB" dirty="0"/>
              <a:t>You are given products scenarios to allow you to refer to them. </a:t>
            </a:r>
          </a:p>
          <a:p>
            <a:r>
              <a:rPr lang="en-GB" dirty="0"/>
              <a:t>Common questions types</a:t>
            </a:r>
          </a:p>
          <a:p>
            <a:pPr marL="457200" lvl="1" indent="0">
              <a:buNone/>
            </a:pPr>
            <a:r>
              <a:rPr lang="en-GB" dirty="0"/>
              <a:t>Being able to select/justify choice of material/tool/process.</a:t>
            </a:r>
          </a:p>
          <a:p>
            <a:pPr marL="457200" lvl="1" indent="0">
              <a:buNone/>
            </a:pPr>
            <a:r>
              <a:rPr lang="en-GB" dirty="0"/>
              <a:t>Describing processes in detail.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DE73986-527F-4765-83C9-5EEF42BEA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8" t="20549" r="2517" b="10431"/>
          <a:stretch/>
        </p:blipFill>
        <p:spPr>
          <a:xfrm rot="20623461">
            <a:off x="8182251" y="-6168"/>
            <a:ext cx="2066731" cy="113245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7AA298D9-C902-42CB-B08B-92031F079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47" t="19451" r="4183" b="11908"/>
          <a:stretch/>
        </p:blipFill>
        <p:spPr>
          <a:xfrm>
            <a:off x="10086104" y="586612"/>
            <a:ext cx="1763776" cy="989496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B37DFDD5-03C4-4BB9-952C-EB443884B4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29" t="20549" r="3817" b="10589"/>
          <a:stretch/>
        </p:blipFill>
        <p:spPr>
          <a:xfrm rot="967870">
            <a:off x="5895854" y="4496750"/>
            <a:ext cx="1939601" cy="108056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6233CAB1-5B7D-4197-933F-24D018E0F6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033" t="20549" r="3301" b="10745"/>
          <a:stretch/>
        </p:blipFill>
        <p:spPr>
          <a:xfrm rot="974740">
            <a:off x="7969398" y="977917"/>
            <a:ext cx="2193592" cy="1228636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  <a:extLst>
              <a:ext uri="{FF2B5EF4-FFF2-40B4-BE49-F238E27FC236}">
                <a16:creationId xmlns:a16="http://schemas.microsoft.com/office/drawing/2014/main" id="{468EA686-D3E8-4063-B8ED-6942912682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836" t="20550" r="3007" b="10588"/>
          <a:stretch/>
        </p:blipFill>
        <p:spPr>
          <a:xfrm>
            <a:off x="3589817" y="4435395"/>
            <a:ext cx="2458882" cy="1371600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id="{647ADD12-F20C-4E27-8949-B3D17571453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052" t="21961" r="3594" b="10745"/>
          <a:stretch/>
        </p:blipFill>
        <p:spPr>
          <a:xfrm rot="21278054">
            <a:off x="1234056" y="4459004"/>
            <a:ext cx="2435748" cy="1324380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EDB967EC-EF63-4758-BCDE-62C6AA0999F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0481" t="19095" r="4321" b="14239"/>
          <a:stretch/>
        </p:blipFill>
        <p:spPr>
          <a:xfrm>
            <a:off x="9883601" y="1677765"/>
            <a:ext cx="2184532" cy="1210437"/>
          </a:xfrm>
          <a:prstGeom prst="rect">
            <a:avLst/>
          </a:prstGeom>
        </p:spPr>
      </p:pic>
      <p:pic>
        <p:nvPicPr>
          <p:cNvPr id="11" name="Picture 10">
            <a:hlinkClick r:id="rId16" action="ppaction://hlinksldjump"/>
            <a:extLst>
              <a:ext uri="{FF2B5EF4-FFF2-40B4-BE49-F238E27FC236}">
                <a16:creationId xmlns:a16="http://schemas.microsoft.com/office/drawing/2014/main" id="{C4EDDDE9-56D7-4D05-9703-2855D64A8B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0482" t="20549" r="4423" b="13416"/>
          <a:stretch/>
        </p:blipFill>
        <p:spPr>
          <a:xfrm rot="20732617">
            <a:off x="8036044" y="2730437"/>
            <a:ext cx="2080388" cy="1143379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C33AF4D5-7840-4A6F-A772-945788829DB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0481" t="18930" r="4733" b="14074"/>
          <a:stretch/>
        </p:blipFill>
        <p:spPr>
          <a:xfrm>
            <a:off x="9819532" y="3066777"/>
            <a:ext cx="2268457" cy="1270097"/>
          </a:xfrm>
          <a:prstGeom prst="rect">
            <a:avLst/>
          </a:prstGeom>
        </p:spPr>
      </p:pic>
      <p:pic>
        <p:nvPicPr>
          <p:cNvPr id="15" name="Picture 14">
            <a:hlinkClick r:id="rId20" action="ppaction://hlinksldjump"/>
            <a:extLst>
              <a:ext uri="{FF2B5EF4-FFF2-40B4-BE49-F238E27FC236}">
                <a16:creationId xmlns:a16="http://schemas.microsoft.com/office/drawing/2014/main" id="{51F431EF-9161-4567-87BC-D8254D69212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0899" t="20762" r="5028" b="14364"/>
          <a:stretch/>
        </p:blipFill>
        <p:spPr>
          <a:xfrm rot="20489930">
            <a:off x="6123814" y="5513888"/>
            <a:ext cx="2285476" cy="1251020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id="{896B8546-A00E-4DEA-AAB9-C2DE2D9461A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0482" t="20549" r="4938" b="13580"/>
          <a:stretch/>
        </p:blipFill>
        <p:spPr>
          <a:xfrm rot="744804">
            <a:off x="1590402" y="5365645"/>
            <a:ext cx="2073919" cy="1144825"/>
          </a:xfrm>
          <a:prstGeom prst="rect">
            <a:avLst/>
          </a:prstGeom>
        </p:spPr>
      </p:pic>
      <p:pic>
        <p:nvPicPr>
          <p:cNvPr id="17" name="Picture 16">
            <a:hlinkClick r:id="rId24" action="ppaction://hlinksldjump"/>
            <a:extLst>
              <a:ext uri="{FF2B5EF4-FFF2-40B4-BE49-F238E27FC236}">
                <a16:creationId xmlns:a16="http://schemas.microsoft.com/office/drawing/2014/main" id="{75A0F5FB-96FC-476E-B906-9185D99AA4C5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482" t="20549" r="5041" b="14403"/>
          <a:stretch/>
        </p:blipFill>
        <p:spPr>
          <a:xfrm>
            <a:off x="3679955" y="5439542"/>
            <a:ext cx="2422054" cy="1322117"/>
          </a:xfrm>
          <a:prstGeom prst="rect">
            <a:avLst/>
          </a:prstGeom>
        </p:spPr>
      </p:pic>
      <p:pic>
        <p:nvPicPr>
          <p:cNvPr id="18" name="Picture 17">
            <a:hlinkClick r:id="rId26" action="ppaction://hlinksldjump"/>
            <a:extLst>
              <a:ext uri="{FF2B5EF4-FFF2-40B4-BE49-F238E27FC236}">
                <a16:creationId xmlns:a16="http://schemas.microsoft.com/office/drawing/2014/main" id="{86952C9D-F2C1-4BCC-87DA-C963F0B8D8B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0482" t="20549" r="4423" b="13416"/>
          <a:stretch/>
        </p:blipFill>
        <p:spPr>
          <a:xfrm rot="816613">
            <a:off x="8627854" y="3778578"/>
            <a:ext cx="2014825" cy="11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B069-B2E3-4427-82BB-B5799CF6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D9CA-3641-4DBB-BD6C-79D8E42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0" y="1440329"/>
            <a:ext cx="5433010" cy="3744856"/>
          </a:xfrm>
        </p:spPr>
        <p:txBody>
          <a:bodyPr>
            <a:normAutofit/>
          </a:bodyPr>
          <a:lstStyle/>
          <a:p>
            <a:r>
              <a:rPr lang="en-GB" dirty="0"/>
              <a:t>The lamp is made from different materials</a:t>
            </a:r>
          </a:p>
          <a:p>
            <a:pPr lvl="1"/>
            <a:r>
              <a:rPr lang="en-GB" dirty="0"/>
              <a:t>Name a suitable dark coloured hardwood for the body of the lamp 				(1 mark)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Name a suitable yellow-coloured alloy for the metal collar,  					(1 mark)</a:t>
            </a:r>
          </a:p>
          <a:p>
            <a:r>
              <a:rPr lang="en-GB" dirty="0"/>
              <a:t>The body of the lamp will be manufactured on a wood turning lather. </a:t>
            </a:r>
          </a:p>
          <a:p>
            <a:pPr lvl="1"/>
            <a:r>
              <a:rPr lang="en-GB" dirty="0"/>
              <a:t>Outline 2 safety checks that must be carried out on the wood turning lathe before the body is manufactured. 					(2 marks)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F22B2-CE09-48B6-AFDB-5DB68AF0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2" t="10529" r="35066" b="37249"/>
          <a:stretch/>
        </p:blipFill>
        <p:spPr>
          <a:xfrm>
            <a:off x="5808637" y="1071666"/>
            <a:ext cx="6155674" cy="57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B069-B2E3-4427-82BB-B5799CF6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2866"/>
            <a:ext cx="8596668" cy="1320800"/>
          </a:xfrm>
        </p:spPr>
        <p:txBody>
          <a:bodyPr/>
          <a:lstStyle/>
          <a:p>
            <a:r>
              <a:rPr lang="en-GB" dirty="0"/>
              <a:t>Example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D9CA-3641-4DBB-BD6C-79D8E42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0" y="1253266"/>
            <a:ext cx="7488212" cy="53519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lamp is made from different materials</a:t>
            </a:r>
          </a:p>
          <a:p>
            <a:pPr lvl="1"/>
            <a:r>
              <a:rPr lang="en-GB" dirty="0"/>
              <a:t>Name a suitable dark coloured hardwood for the body of the lamp 				(1 mark)</a:t>
            </a:r>
          </a:p>
          <a:p>
            <a:pPr marL="457200" lvl="1" indent="0">
              <a:buNone/>
            </a:pPr>
            <a:r>
              <a:rPr lang="en-GB" b="1" dirty="0"/>
              <a:t>1 worded answer required. </a:t>
            </a:r>
          </a:p>
          <a:p>
            <a:pPr marL="457200" lvl="1" indent="0">
              <a:buNone/>
            </a:pPr>
            <a:r>
              <a:rPr lang="en-GB" dirty="0"/>
              <a:t>Mahogany, teak, cherry, walnut, </a:t>
            </a:r>
            <a:r>
              <a:rPr lang="en-GB" dirty="0" err="1"/>
              <a:t>sapele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Name a suitable yellow-coloured alloy for the metal collar,					(1 mark) </a:t>
            </a:r>
          </a:p>
          <a:p>
            <a:pPr marL="457200" lvl="1" indent="0">
              <a:buNone/>
            </a:pPr>
            <a:r>
              <a:rPr lang="en-GB" b="1" dirty="0"/>
              <a:t>1 worded answer required</a:t>
            </a:r>
          </a:p>
          <a:p>
            <a:pPr marL="457200" lvl="1" indent="0">
              <a:buNone/>
            </a:pPr>
            <a:r>
              <a:rPr lang="en-GB" dirty="0"/>
              <a:t>Brass, Bronze</a:t>
            </a:r>
          </a:p>
          <a:p>
            <a:r>
              <a:rPr lang="en-GB" dirty="0"/>
              <a:t>The body of the lamp will be manufactured on a wood turning lather. </a:t>
            </a:r>
          </a:p>
          <a:p>
            <a:pPr lvl="1"/>
            <a:r>
              <a:rPr lang="en-GB" dirty="0"/>
              <a:t>Outline 2 safety checks that must be carried out on the wood turning lathe before the body is manufactured. 					(2 marks) </a:t>
            </a:r>
          </a:p>
          <a:p>
            <a:pPr marL="457200" lvl="1" indent="0">
              <a:buNone/>
            </a:pPr>
            <a:r>
              <a:rPr lang="en-GB" b="1" dirty="0"/>
              <a:t>2 answers must be given to receive full marks</a:t>
            </a:r>
            <a:r>
              <a:rPr lang="en-GB" dirty="0"/>
              <a:t>. </a:t>
            </a:r>
          </a:p>
          <a:p>
            <a:pPr marL="457200" lvl="1" indent="0">
              <a:buNone/>
            </a:pPr>
            <a:r>
              <a:rPr lang="en-GB" dirty="0"/>
              <a:t>Ensure blank is secured between two centres. </a:t>
            </a:r>
          </a:p>
          <a:p>
            <a:pPr marL="457200" lvl="1" indent="0">
              <a:buNone/>
            </a:pPr>
            <a:r>
              <a:rPr lang="en-GB" dirty="0"/>
              <a:t>Make sure the tool rest is at the correct height. 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F22B2-CE09-48B6-AFDB-5DB68AF0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2" t="10529" r="35066" b="37249"/>
          <a:stretch/>
        </p:blipFill>
        <p:spPr>
          <a:xfrm>
            <a:off x="7788500" y="162645"/>
            <a:ext cx="4175810" cy="3925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DE970-C033-4073-AE6F-233CF3D6F602}"/>
              </a:ext>
            </a:extLst>
          </p:cNvPr>
          <p:cNvSpPr txBox="1"/>
          <p:nvPr/>
        </p:nvSpPr>
        <p:spPr>
          <a:xfrm rot="21169284">
            <a:off x="7013986" y="5163980"/>
            <a:ext cx="356078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***This needs to be focussed around the wood turning lathe and not on personal safety. Other answers include: </a:t>
            </a:r>
          </a:p>
          <a:p>
            <a:r>
              <a:rPr lang="en-GB" sz="1200" dirty="0"/>
              <a:t>The blank is centred.</a:t>
            </a:r>
          </a:p>
          <a:p>
            <a:r>
              <a:rPr lang="en-GB" sz="1200" dirty="0"/>
              <a:t>Tool rest secure</a:t>
            </a:r>
          </a:p>
          <a:p>
            <a:r>
              <a:rPr lang="en-GB" sz="1200" dirty="0"/>
              <a:t>Clearance between tool rest and blank. </a:t>
            </a:r>
          </a:p>
          <a:p>
            <a:endParaRPr lang="en-GB" dirty="0"/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7BC6B258-C348-4752-9525-E1F7109E51FB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8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76E-CE51-4191-83AC-7D3093C5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BBB38-9C1B-45B7-91BE-0525398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859"/>
            <a:ext cx="6551805" cy="4481503"/>
          </a:xfrm>
        </p:spPr>
        <p:txBody>
          <a:bodyPr/>
          <a:lstStyle/>
          <a:p>
            <a:r>
              <a:rPr lang="en-GB" dirty="0"/>
              <a:t>A shoulder has been turned accurately to the sizes shown on the drawing. The shoulder will join the body of the base.</a:t>
            </a:r>
          </a:p>
          <a:p>
            <a:pPr lvl="1"/>
            <a:r>
              <a:rPr lang="en-GB" dirty="0"/>
              <a:t>Name the lathe tool that should be used to create the shoulder. 									(1 mark)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Name a hand tool that could be used to check diameter A is 60 mm. 									(1 mark)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04D34-7680-4FD9-AE3D-1634834A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6" t="31917" r="41397" b="43686"/>
          <a:stretch/>
        </p:blipFill>
        <p:spPr>
          <a:xfrm>
            <a:off x="7408073" y="1409252"/>
            <a:ext cx="4343266" cy="36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76E-CE51-4191-83AC-7D3093C5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BBB38-9C1B-45B7-91BE-0525398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859"/>
            <a:ext cx="6551805" cy="4481503"/>
          </a:xfrm>
        </p:spPr>
        <p:txBody>
          <a:bodyPr/>
          <a:lstStyle/>
          <a:p>
            <a:r>
              <a:rPr lang="en-GB" dirty="0"/>
              <a:t>A shoulder has been turned accurately to the sizes shown on the drawing. The shoulder will join the body of the base.</a:t>
            </a:r>
          </a:p>
          <a:p>
            <a:pPr lvl="1"/>
            <a:r>
              <a:rPr lang="en-GB" dirty="0"/>
              <a:t>Name the lathe tool that should be used to create the shoulder. 									(1 mark)</a:t>
            </a:r>
          </a:p>
          <a:p>
            <a:pPr marL="457200" lvl="1" indent="0">
              <a:buNone/>
            </a:pPr>
            <a:r>
              <a:rPr lang="en-GB" b="1" dirty="0"/>
              <a:t>1 worded answer required. </a:t>
            </a:r>
          </a:p>
          <a:p>
            <a:pPr marL="457200" lvl="1" indent="0">
              <a:buNone/>
            </a:pPr>
            <a:r>
              <a:rPr lang="en-GB" dirty="0"/>
              <a:t>Parting tool</a:t>
            </a:r>
          </a:p>
          <a:p>
            <a:pPr lvl="1"/>
            <a:r>
              <a:rPr lang="en-GB" dirty="0"/>
              <a:t>Name a hand tool that could be used to check diameter A is 60 mm. 									(1 mark)</a:t>
            </a:r>
          </a:p>
          <a:p>
            <a:pPr marL="457200" lvl="1" indent="0">
              <a:buNone/>
            </a:pPr>
            <a:r>
              <a:rPr lang="en-GB" b="1" dirty="0"/>
              <a:t>1 Worded answer required.</a:t>
            </a:r>
          </a:p>
          <a:p>
            <a:pPr marL="457200" lvl="1" indent="0">
              <a:buNone/>
            </a:pPr>
            <a:r>
              <a:rPr lang="en-GB" dirty="0"/>
              <a:t>Outside callipers</a:t>
            </a:r>
          </a:p>
          <a:p>
            <a:pPr marL="457200" lvl="1" indent="0">
              <a:buNone/>
            </a:pPr>
            <a:r>
              <a:rPr lang="en-GB" dirty="0"/>
              <a:t>Vernier callipers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04D34-7680-4FD9-AE3D-1634834A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6" t="31917" r="41397" b="43686"/>
          <a:stretch/>
        </p:blipFill>
        <p:spPr>
          <a:xfrm>
            <a:off x="7463526" y="1409252"/>
            <a:ext cx="4239296" cy="3556346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8E63F843-DDFE-474F-9538-72F4BDF360F5}"/>
              </a:ext>
            </a:extLst>
          </p:cNvPr>
          <p:cNvSpPr/>
          <p:nvPr/>
        </p:nvSpPr>
        <p:spPr>
          <a:xfrm rot="10800000">
            <a:off x="181990" y="75081"/>
            <a:ext cx="1320800" cy="62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885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1083</Words>
  <Application>Microsoft Office PowerPoint</Application>
  <PresentationFormat>Widescreen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</vt:lpstr>
      <vt:lpstr>Prelim Prep</vt:lpstr>
      <vt:lpstr>Learning intentions</vt:lpstr>
      <vt:lpstr>Breakdown </vt:lpstr>
      <vt:lpstr>Terms and understanding </vt:lpstr>
      <vt:lpstr>Section 1- 30  marks (workshop)  </vt:lpstr>
      <vt:lpstr>Example Question Section 1</vt:lpstr>
      <vt:lpstr>Example Question Section 1</vt:lpstr>
      <vt:lpstr>Example Question Section 1</vt:lpstr>
      <vt:lpstr>Example Question Section 1</vt:lpstr>
      <vt:lpstr>Exam Question Section 1</vt:lpstr>
      <vt:lpstr>Exam Question Section 1</vt:lpstr>
      <vt:lpstr>Exam Question Section 1</vt:lpstr>
      <vt:lpstr>Exam Question Section 1</vt:lpstr>
      <vt:lpstr>Exam Question Section 1</vt:lpstr>
      <vt:lpstr>Exam Question Section 1</vt:lpstr>
      <vt:lpstr>Exam Question Section 1</vt:lpstr>
      <vt:lpstr>Exam Question section 1 </vt:lpstr>
      <vt:lpstr>Exam Question section 1 </vt:lpstr>
      <vt:lpstr>Exam Question section 1 </vt:lpstr>
      <vt:lpstr>Exam question section 1</vt:lpstr>
      <vt:lpstr>Exam question section 1</vt:lpstr>
      <vt:lpstr>Exam question section 1 </vt:lpstr>
      <vt:lpstr>Exam question section 1 </vt:lpstr>
      <vt:lpstr>Exam Question Section 1 </vt:lpstr>
      <vt:lpstr>Exam Question Section 1 </vt:lpstr>
      <vt:lpstr>Exam Question Section 1</vt:lpstr>
      <vt:lpstr>Exam Question Section 1</vt:lpstr>
      <vt:lpstr>Exam Question Section 1</vt:lpstr>
      <vt:lpstr>Exam Question Section 1</vt:lpstr>
      <vt:lpstr>Exam Question Section 1 </vt:lpstr>
      <vt:lpstr>Exam Question Section 1 </vt:lpstr>
      <vt:lpstr>Exam Question Section 1</vt:lpstr>
      <vt:lpstr>Exam Question Section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 Prep</dc:title>
  <dc:creator>Ann-Marie Miller</dc:creator>
  <cp:lastModifiedBy>Ann-Marie Miller</cp:lastModifiedBy>
  <cp:revision>19</cp:revision>
  <dcterms:created xsi:type="dcterms:W3CDTF">2018-01-07T21:21:22Z</dcterms:created>
  <dcterms:modified xsi:type="dcterms:W3CDTF">2018-01-08T00:17:46Z</dcterms:modified>
</cp:coreProperties>
</file>