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56" r:id="rId3"/>
    <p:sldId id="273" r:id="rId4"/>
    <p:sldId id="274" r:id="rId5"/>
    <p:sldId id="27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BBC2-B1FA-4D68-A022-860969F328E2}"/>
              </a:ext>
            </a:extLst>
          </p:cNvPr>
          <p:cNvSpPr>
            <a:spLocks noGrp="1"/>
          </p:cNvSpPr>
          <p:nvPr>
            <p:ph type="title"/>
          </p:nvPr>
        </p:nvSpPr>
        <p:spPr/>
        <p:txBody>
          <a:bodyPr/>
          <a:lstStyle/>
          <a:p>
            <a:r>
              <a:rPr lang="en-GB" dirty="0"/>
              <a:t>Areas of study	</a:t>
            </a:r>
          </a:p>
        </p:txBody>
      </p:sp>
      <p:sp>
        <p:nvSpPr>
          <p:cNvPr id="3" name="Content Placeholder 2">
            <a:extLst>
              <a:ext uri="{FF2B5EF4-FFF2-40B4-BE49-F238E27FC236}">
                <a16:creationId xmlns:a16="http://schemas.microsoft.com/office/drawing/2014/main" id="{E1B8B90F-9227-47C4-AF4D-051A1F6A9BC5}"/>
              </a:ext>
            </a:extLst>
          </p:cNvPr>
          <p:cNvSpPr>
            <a:spLocks noGrp="1"/>
          </p:cNvSpPr>
          <p:nvPr>
            <p:ph idx="1"/>
          </p:nvPr>
        </p:nvSpPr>
        <p:spPr>
          <a:xfrm>
            <a:off x="4184724" y="2397257"/>
            <a:ext cx="4088304" cy="3880773"/>
          </a:xfrm>
        </p:spPr>
        <p:txBody>
          <a:bodyPr>
            <a:normAutofit/>
          </a:bodyPr>
          <a:lstStyle/>
          <a:p>
            <a:r>
              <a:rPr lang="en-GB" dirty="0"/>
              <a:t>Testing models</a:t>
            </a:r>
          </a:p>
          <a:p>
            <a:r>
              <a:rPr lang="en-GB" dirty="0"/>
              <a:t>Idea generation</a:t>
            </a:r>
          </a:p>
          <a:p>
            <a:r>
              <a:rPr lang="en-GB" dirty="0"/>
              <a:t>Graphic techniques</a:t>
            </a:r>
          </a:p>
          <a:p>
            <a:r>
              <a:rPr lang="en-GB" dirty="0"/>
              <a:t>Modelling</a:t>
            </a:r>
          </a:p>
          <a:p>
            <a:r>
              <a:rPr lang="en-GB" dirty="0"/>
              <a:t>Anthropometrics/ergonomics</a:t>
            </a:r>
          </a:p>
          <a:p>
            <a:r>
              <a:rPr lang="en-GB" dirty="0"/>
              <a:t>Aesthetics</a:t>
            </a:r>
          </a:p>
          <a:p>
            <a:r>
              <a:rPr lang="en-GB" dirty="0"/>
              <a:t>Testing and evaluating</a:t>
            </a:r>
          </a:p>
          <a:p>
            <a:r>
              <a:rPr lang="en-GB" dirty="0"/>
              <a:t>The design specification</a:t>
            </a:r>
          </a:p>
          <a:p>
            <a:r>
              <a:rPr lang="en-GB" dirty="0"/>
              <a:t>Choice of materials</a:t>
            </a:r>
          </a:p>
        </p:txBody>
      </p:sp>
      <p:sp>
        <p:nvSpPr>
          <p:cNvPr id="4" name="TextBox 3">
            <a:extLst>
              <a:ext uri="{FF2B5EF4-FFF2-40B4-BE49-F238E27FC236}">
                <a16:creationId xmlns:a16="http://schemas.microsoft.com/office/drawing/2014/main" id="{3312A028-E0A0-4007-82AA-56B98AD54337}"/>
              </a:ext>
            </a:extLst>
          </p:cNvPr>
          <p:cNvSpPr txBox="1"/>
          <p:nvPr/>
        </p:nvSpPr>
        <p:spPr>
          <a:xfrm>
            <a:off x="898121" y="2306318"/>
            <a:ext cx="3286603" cy="2308324"/>
          </a:xfrm>
          <a:prstGeom prst="rect">
            <a:avLst/>
          </a:prstGeom>
          <a:noFill/>
        </p:spPr>
        <p:txBody>
          <a:bodyPr wrap="square" rtlCol="0">
            <a:spAutoFit/>
          </a:bodyPr>
          <a:lstStyle/>
          <a:p>
            <a:pPr marL="285750" indent="-285750">
              <a:buFont typeface="Wingdings" panose="05000000000000000000" pitchFamily="2" charset="2"/>
              <a:buChar char="Ø"/>
            </a:pPr>
            <a:r>
              <a:rPr lang="en-GB" dirty="0"/>
              <a:t>Woodwork</a:t>
            </a:r>
          </a:p>
          <a:p>
            <a:pPr marL="285750" indent="-285750">
              <a:buFont typeface="Wingdings" panose="05000000000000000000" pitchFamily="2" charset="2"/>
              <a:buChar char="Ø"/>
            </a:pPr>
            <a:r>
              <a:rPr lang="en-GB" dirty="0"/>
              <a:t>Metalwork</a:t>
            </a:r>
          </a:p>
          <a:p>
            <a:pPr marL="285750" indent="-285750">
              <a:buFont typeface="Wingdings" panose="05000000000000000000" pitchFamily="2" charset="2"/>
              <a:buChar char="Ø"/>
            </a:pPr>
            <a:r>
              <a:rPr lang="en-GB" dirty="0"/>
              <a:t>Plastic</a:t>
            </a:r>
          </a:p>
          <a:p>
            <a:pPr marL="285750" indent="-285750">
              <a:buFont typeface="Wingdings" panose="05000000000000000000" pitchFamily="2" charset="2"/>
              <a:buChar char="Ø"/>
            </a:pPr>
            <a:r>
              <a:rPr lang="en-GB" dirty="0"/>
              <a:t>Standard components/knockdown fittings</a:t>
            </a:r>
          </a:p>
          <a:p>
            <a:pPr marL="285750" indent="-285750">
              <a:buFont typeface="Wingdings" panose="05000000000000000000" pitchFamily="2" charset="2"/>
              <a:buChar char="Ø"/>
            </a:pPr>
            <a:r>
              <a:rPr lang="en-GB" dirty="0"/>
              <a:t>Environmental considerations</a:t>
            </a:r>
          </a:p>
        </p:txBody>
      </p:sp>
      <p:sp>
        <p:nvSpPr>
          <p:cNvPr id="5" name="TextBox 4">
            <a:extLst>
              <a:ext uri="{FF2B5EF4-FFF2-40B4-BE49-F238E27FC236}">
                <a16:creationId xmlns:a16="http://schemas.microsoft.com/office/drawing/2014/main" id="{56385114-9421-4E84-B27E-D16CF429D899}"/>
              </a:ext>
            </a:extLst>
          </p:cNvPr>
          <p:cNvSpPr txBox="1"/>
          <p:nvPr/>
        </p:nvSpPr>
        <p:spPr>
          <a:xfrm>
            <a:off x="7832478" y="2306318"/>
            <a:ext cx="2731532" cy="2031325"/>
          </a:xfrm>
          <a:prstGeom prst="rect">
            <a:avLst/>
          </a:prstGeom>
          <a:noFill/>
        </p:spPr>
        <p:txBody>
          <a:bodyPr wrap="square" rtlCol="0">
            <a:spAutoFit/>
          </a:bodyPr>
          <a:lstStyle/>
          <a:p>
            <a:pPr marL="285750" indent="-285750">
              <a:buFont typeface="Wingdings" panose="05000000000000000000" pitchFamily="2" charset="2"/>
              <a:buChar char="Ø"/>
            </a:pPr>
            <a:r>
              <a:rPr lang="en-GB" dirty="0"/>
              <a:t>Mass production</a:t>
            </a:r>
          </a:p>
          <a:p>
            <a:pPr marL="285750" indent="-285750">
              <a:buFont typeface="Wingdings" panose="05000000000000000000" pitchFamily="2" charset="2"/>
              <a:buChar char="Ø"/>
            </a:pPr>
            <a:r>
              <a:rPr lang="en-GB" dirty="0"/>
              <a:t>Visible features from commercial processes</a:t>
            </a:r>
          </a:p>
          <a:p>
            <a:pPr marL="285750" indent="-285750">
              <a:buFont typeface="Wingdings" panose="05000000000000000000" pitchFamily="2" charset="2"/>
              <a:buChar char="Ø"/>
            </a:pPr>
            <a:r>
              <a:rPr lang="en-GB" dirty="0"/>
              <a:t>Selecting ad justifying suitable materials. </a:t>
            </a:r>
          </a:p>
          <a:p>
            <a:endParaRPr lang="en-GB" dirty="0"/>
          </a:p>
        </p:txBody>
      </p:sp>
      <p:sp>
        <p:nvSpPr>
          <p:cNvPr id="6" name="TextBox 5">
            <a:extLst>
              <a:ext uri="{FF2B5EF4-FFF2-40B4-BE49-F238E27FC236}">
                <a16:creationId xmlns:a16="http://schemas.microsoft.com/office/drawing/2014/main" id="{DA2EEC0B-6CE3-44DA-AA0C-6B88ED27242B}"/>
              </a:ext>
            </a:extLst>
          </p:cNvPr>
          <p:cNvSpPr txBox="1"/>
          <p:nvPr/>
        </p:nvSpPr>
        <p:spPr>
          <a:xfrm>
            <a:off x="1237129" y="1794496"/>
            <a:ext cx="2312894" cy="369332"/>
          </a:xfrm>
          <a:prstGeom prst="rect">
            <a:avLst/>
          </a:prstGeom>
          <a:noFill/>
        </p:spPr>
        <p:txBody>
          <a:bodyPr wrap="square" rtlCol="0">
            <a:spAutoFit/>
          </a:bodyPr>
          <a:lstStyle/>
          <a:p>
            <a:r>
              <a:rPr lang="en-GB" dirty="0"/>
              <a:t>Manufacture</a:t>
            </a:r>
          </a:p>
        </p:txBody>
      </p:sp>
      <p:sp>
        <p:nvSpPr>
          <p:cNvPr id="7" name="TextBox 6">
            <a:extLst>
              <a:ext uri="{FF2B5EF4-FFF2-40B4-BE49-F238E27FC236}">
                <a16:creationId xmlns:a16="http://schemas.microsoft.com/office/drawing/2014/main" id="{2F81BEF4-F5D7-4108-BF64-0FCE4D16CB2A}"/>
              </a:ext>
            </a:extLst>
          </p:cNvPr>
          <p:cNvSpPr txBox="1"/>
          <p:nvPr/>
        </p:nvSpPr>
        <p:spPr>
          <a:xfrm>
            <a:off x="4487731" y="1745734"/>
            <a:ext cx="2312894" cy="369332"/>
          </a:xfrm>
          <a:prstGeom prst="rect">
            <a:avLst/>
          </a:prstGeom>
          <a:noFill/>
        </p:spPr>
        <p:txBody>
          <a:bodyPr wrap="square" rtlCol="0">
            <a:spAutoFit/>
          </a:bodyPr>
          <a:lstStyle/>
          <a:p>
            <a:r>
              <a:rPr lang="en-GB" dirty="0"/>
              <a:t>Design</a:t>
            </a:r>
          </a:p>
        </p:txBody>
      </p:sp>
      <p:sp>
        <p:nvSpPr>
          <p:cNvPr id="8" name="TextBox 7">
            <a:extLst>
              <a:ext uri="{FF2B5EF4-FFF2-40B4-BE49-F238E27FC236}">
                <a16:creationId xmlns:a16="http://schemas.microsoft.com/office/drawing/2014/main" id="{CDFA196D-F0F8-4927-BBB9-9C4841DADC9D}"/>
              </a:ext>
            </a:extLst>
          </p:cNvPr>
          <p:cNvSpPr txBox="1"/>
          <p:nvPr/>
        </p:nvSpPr>
        <p:spPr>
          <a:xfrm>
            <a:off x="8041797" y="1794496"/>
            <a:ext cx="2312894" cy="369332"/>
          </a:xfrm>
          <a:prstGeom prst="rect">
            <a:avLst/>
          </a:prstGeom>
          <a:noFill/>
        </p:spPr>
        <p:txBody>
          <a:bodyPr wrap="square" rtlCol="0">
            <a:spAutoFit/>
          </a:bodyPr>
          <a:lstStyle/>
          <a:p>
            <a:r>
              <a:rPr lang="en-GB" dirty="0"/>
              <a:t>Commercial</a:t>
            </a:r>
          </a:p>
        </p:txBody>
      </p:sp>
    </p:spTree>
    <p:extLst>
      <p:ext uri="{BB962C8B-B14F-4D97-AF65-F5344CB8AC3E}">
        <p14:creationId xmlns:p14="http://schemas.microsoft.com/office/powerpoint/2010/main" val="3133247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2160589"/>
            <a:ext cx="6091956" cy="3880773"/>
          </a:xfrm>
        </p:spPr>
        <p:txBody>
          <a:bodyPr/>
          <a:lstStyle/>
          <a:p>
            <a:r>
              <a:rPr lang="en-GB" b="1" u="sng" dirty="0"/>
              <a:t>Describe</a:t>
            </a:r>
            <a:r>
              <a:rPr lang="en-GB" dirty="0"/>
              <a:t> how </a:t>
            </a:r>
            <a:r>
              <a:rPr lang="en-GB" b="1" u="sng" dirty="0"/>
              <a:t>ergonomics</a:t>
            </a:r>
            <a:r>
              <a:rPr lang="en-GB" dirty="0"/>
              <a:t> has influenced the design </a:t>
            </a:r>
            <a:r>
              <a:rPr lang="en-GB" dirty="0" smtClean="0"/>
              <a:t>of prams</a:t>
            </a:r>
            <a:r>
              <a:rPr lang="en-GB" dirty="0"/>
              <a:t>							 </a:t>
            </a:r>
            <a:r>
              <a:rPr lang="en-GB" dirty="0" smtClean="0"/>
              <a:t>         </a:t>
            </a:r>
            <a:r>
              <a:rPr lang="en-GB" dirty="0"/>
              <a:t>(6 marks)  </a:t>
            </a:r>
          </a:p>
          <a:p>
            <a:endParaRPr lang="en-GB" dirty="0"/>
          </a:p>
        </p:txBody>
      </p:sp>
      <p:pic>
        <p:nvPicPr>
          <p:cNvPr id="4" name="Picture 3"/>
          <p:cNvPicPr>
            <a:picLocks noChangeAspect="1"/>
          </p:cNvPicPr>
          <p:nvPr/>
        </p:nvPicPr>
        <p:blipFill rotWithShape="1">
          <a:blip r:embed="rId2"/>
          <a:srcRect l="39966" t="18595" r="43901" b="44594"/>
          <a:stretch/>
        </p:blipFill>
        <p:spPr>
          <a:xfrm>
            <a:off x="7055893" y="609600"/>
            <a:ext cx="4652700" cy="5971378"/>
          </a:xfrm>
          <a:prstGeom prst="rect">
            <a:avLst/>
          </a:prstGeom>
        </p:spPr>
      </p:pic>
    </p:spTree>
    <p:extLst>
      <p:ext uri="{BB962C8B-B14F-4D97-AF65-F5344CB8AC3E}">
        <p14:creationId xmlns:p14="http://schemas.microsoft.com/office/powerpoint/2010/main" val="264372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1519144"/>
            <a:ext cx="6091956" cy="4420389"/>
          </a:xfrm>
        </p:spPr>
        <p:txBody>
          <a:bodyPr>
            <a:normAutofit/>
          </a:bodyPr>
          <a:lstStyle/>
          <a:p>
            <a:r>
              <a:rPr lang="en-GB" b="1" u="sng" dirty="0"/>
              <a:t>Describe</a:t>
            </a:r>
            <a:r>
              <a:rPr lang="en-GB" dirty="0"/>
              <a:t> how </a:t>
            </a:r>
            <a:r>
              <a:rPr lang="en-GB" b="1" u="sng" dirty="0"/>
              <a:t>ergonomics</a:t>
            </a:r>
            <a:r>
              <a:rPr lang="en-GB" dirty="0"/>
              <a:t> has influenced the design </a:t>
            </a:r>
            <a:r>
              <a:rPr lang="en-GB" dirty="0" smtClean="0"/>
              <a:t>of prams</a:t>
            </a:r>
            <a:r>
              <a:rPr lang="en-GB" dirty="0"/>
              <a:t>							 </a:t>
            </a:r>
            <a:r>
              <a:rPr lang="en-GB" dirty="0" smtClean="0"/>
              <a:t>         </a:t>
            </a:r>
            <a:r>
              <a:rPr lang="en-GB" dirty="0"/>
              <a:t>(6 marks</a:t>
            </a:r>
            <a:r>
              <a:rPr lang="en-GB" dirty="0" smtClean="0"/>
              <a:t>)</a:t>
            </a:r>
          </a:p>
          <a:p>
            <a:endParaRPr lang="en-GB" dirty="0"/>
          </a:p>
          <a:p>
            <a:r>
              <a:rPr lang="en-GB" dirty="0"/>
              <a:t>For this type of question you are required to have </a:t>
            </a:r>
            <a:r>
              <a:rPr lang="en-GB" b="1" dirty="0"/>
              <a:t>AT LEAST</a:t>
            </a:r>
            <a:r>
              <a:rPr lang="en-GB" dirty="0"/>
              <a:t> one answer from the following three areas:</a:t>
            </a:r>
          </a:p>
          <a:p>
            <a:endParaRPr lang="en-GB" dirty="0"/>
          </a:p>
          <a:p>
            <a:r>
              <a:rPr lang="en-GB" dirty="0"/>
              <a:t>Anthropometrics</a:t>
            </a:r>
          </a:p>
          <a:p>
            <a:r>
              <a:rPr lang="en-GB" dirty="0"/>
              <a:t>Physiology</a:t>
            </a:r>
          </a:p>
          <a:p>
            <a:r>
              <a:rPr lang="en-GB" dirty="0"/>
              <a:t>Psychology</a:t>
            </a:r>
          </a:p>
          <a:p>
            <a:endParaRPr lang="en-GB" dirty="0"/>
          </a:p>
          <a:p>
            <a:r>
              <a:rPr lang="en-GB" dirty="0"/>
              <a:t>This is a describing question and therefore requires you to relate your answers to the product. </a:t>
            </a:r>
          </a:p>
          <a:p>
            <a:pPr marL="0" indent="0">
              <a:buNone/>
            </a:pPr>
            <a:endParaRPr lang="en-GB" dirty="0" smtClean="0"/>
          </a:p>
          <a:p>
            <a:endParaRPr lang="en-GB" dirty="0"/>
          </a:p>
        </p:txBody>
      </p:sp>
      <p:pic>
        <p:nvPicPr>
          <p:cNvPr id="4" name="Picture 3"/>
          <p:cNvPicPr>
            <a:picLocks noChangeAspect="1"/>
          </p:cNvPicPr>
          <p:nvPr/>
        </p:nvPicPr>
        <p:blipFill rotWithShape="1">
          <a:blip r:embed="rId2"/>
          <a:srcRect l="39966" t="18595" r="43901" b="44594"/>
          <a:stretch/>
        </p:blipFill>
        <p:spPr>
          <a:xfrm>
            <a:off x="7055893" y="609600"/>
            <a:ext cx="4652700" cy="5971378"/>
          </a:xfrm>
          <a:prstGeom prst="rect">
            <a:avLst/>
          </a:prstGeom>
        </p:spPr>
      </p:pic>
    </p:spTree>
    <p:extLst>
      <p:ext uri="{BB962C8B-B14F-4D97-AF65-F5344CB8AC3E}">
        <p14:creationId xmlns:p14="http://schemas.microsoft.com/office/powerpoint/2010/main" val="210419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1519144"/>
            <a:ext cx="6091956" cy="4420389"/>
          </a:xfrm>
        </p:spPr>
        <p:txBody>
          <a:bodyPr>
            <a:normAutofit/>
          </a:bodyPr>
          <a:lstStyle/>
          <a:p>
            <a:r>
              <a:rPr lang="en-GB" b="1" u="sng" dirty="0"/>
              <a:t>Describe</a:t>
            </a:r>
            <a:r>
              <a:rPr lang="en-GB" dirty="0"/>
              <a:t> how </a:t>
            </a:r>
            <a:r>
              <a:rPr lang="en-GB" b="1" u="sng" dirty="0"/>
              <a:t>ergonomics</a:t>
            </a:r>
            <a:r>
              <a:rPr lang="en-GB" dirty="0"/>
              <a:t> has influenced the design </a:t>
            </a:r>
            <a:r>
              <a:rPr lang="en-GB" dirty="0" smtClean="0"/>
              <a:t>of prams</a:t>
            </a:r>
            <a:r>
              <a:rPr lang="en-GB" dirty="0"/>
              <a:t>							 </a:t>
            </a:r>
            <a:r>
              <a:rPr lang="en-GB" dirty="0" smtClean="0"/>
              <a:t>         </a:t>
            </a:r>
            <a:r>
              <a:rPr lang="en-GB" dirty="0"/>
              <a:t>(6 marks</a:t>
            </a:r>
            <a:r>
              <a:rPr lang="en-GB" dirty="0" smtClean="0"/>
              <a:t>)</a:t>
            </a:r>
          </a:p>
          <a:p>
            <a:endParaRPr lang="en-GB" dirty="0"/>
          </a:p>
          <a:p>
            <a:r>
              <a:rPr lang="en-GB" dirty="0"/>
              <a:t>For this type of question you are required to have </a:t>
            </a:r>
            <a:r>
              <a:rPr lang="en-GB" b="1" dirty="0"/>
              <a:t>AT LEAST</a:t>
            </a:r>
            <a:r>
              <a:rPr lang="en-GB" dirty="0"/>
              <a:t> one answer from the following three areas:</a:t>
            </a:r>
          </a:p>
          <a:p>
            <a:endParaRPr lang="en-GB" dirty="0"/>
          </a:p>
          <a:p>
            <a:r>
              <a:rPr lang="en-GB" dirty="0"/>
              <a:t>Anthropometrics</a:t>
            </a:r>
          </a:p>
          <a:p>
            <a:r>
              <a:rPr lang="en-GB" dirty="0"/>
              <a:t>Physiology</a:t>
            </a:r>
          </a:p>
          <a:p>
            <a:r>
              <a:rPr lang="en-GB" dirty="0"/>
              <a:t>Psychology</a:t>
            </a:r>
          </a:p>
          <a:p>
            <a:endParaRPr lang="en-GB" dirty="0"/>
          </a:p>
          <a:p>
            <a:r>
              <a:rPr lang="en-GB" dirty="0"/>
              <a:t>This is a describing question and therefore requires you to relate your answers to the product. </a:t>
            </a:r>
          </a:p>
          <a:p>
            <a:pPr marL="0" indent="0">
              <a:buNone/>
            </a:pPr>
            <a:endParaRPr lang="en-GB" dirty="0" smtClean="0"/>
          </a:p>
          <a:p>
            <a:endParaRPr lang="en-GB" dirty="0"/>
          </a:p>
        </p:txBody>
      </p:sp>
      <p:pic>
        <p:nvPicPr>
          <p:cNvPr id="4" name="Picture 3"/>
          <p:cNvPicPr>
            <a:picLocks noChangeAspect="1"/>
          </p:cNvPicPr>
          <p:nvPr/>
        </p:nvPicPr>
        <p:blipFill rotWithShape="1">
          <a:blip r:embed="rId2"/>
          <a:srcRect l="39966" t="18595" r="43901" b="44594"/>
          <a:stretch/>
        </p:blipFill>
        <p:spPr>
          <a:xfrm>
            <a:off x="9274002" y="368096"/>
            <a:ext cx="2434591" cy="3124608"/>
          </a:xfrm>
          <a:prstGeom prst="rect">
            <a:avLst/>
          </a:prstGeom>
        </p:spPr>
      </p:pic>
      <p:sp>
        <p:nvSpPr>
          <p:cNvPr id="5" name="Right Arrow 4">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559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1519144"/>
            <a:ext cx="6091956" cy="910157"/>
          </a:xfrm>
        </p:spPr>
        <p:txBody>
          <a:bodyPr>
            <a:normAutofit/>
          </a:bodyPr>
          <a:lstStyle/>
          <a:p>
            <a:r>
              <a:rPr lang="en-GB" b="1" u="sng" dirty="0"/>
              <a:t>Describe</a:t>
            </a:r>
            <a:r>
              <a:rPr lang="en-GB" dirty="0"/>
              <a:t> how </a:t>
            </a:r>
            <a:r>
              <a:rPr lang="en-GB" b="1" u="sng" dirty="0"/>
              <a:t>ergonomics</a:t>
            </a:r>
            <a:r>
              <a:rPr lang="en-GB" dirty="0"/>
              <a:t> has influenced the design </a:t>
            </a:r>
            <a:r>
              <a:rPr lang="en-GB" dirty="0" smtClean="0"/>
              <a:t>of prams</a:t>
            </a:r>
            <a:r>
              <a:rPr lang="en-GB" dirty="0"/>
              <a:t>							 </a:t>
            </a:r>
            <a:r>
              <a:rPr lang="en-GB" dirty="0" smtClean="0"/>
              <a:t>         </a:t>
            </a:r>
            <a:r>
              <a:rPr lang="en-GB" dirty="0"/>
              <a:t>(6 marks</a:t>
            </a:r>
            <a:r>
              <a:rPr lang="en-GB" dirty="0" smtClean="0"/>
              <a:t>)</a:t>
            </a:r>
          </a:p>
          <a:p>
            <a:endParaRPr lang="en-GB" dirty="0"/>
          </a:p>
          <a:p>
            <a:pPr marL="0" indent="0">
              <a:buNone/>
            </a:pPr>
            <a:endParaRPr lang="en-GB" dirty="0" smtClean="0"/>
          </a:p>
          <a:p>
            <a:endParaRPr lang="en-GB" dirty="0"/>
          </a:p>
        </p:txBody>
      </p:sp>
      <p:pic>
        <p:nvPicPr>
          <p:cNvPr id="4" name="Picture 3"/>
          <p:cNvPicPr>
            <a:picLocks noChangeAspect="1"/>
          </p:cNvPicPr>
          <p:nvPr/>
        </p:nvPicPr>
        <p:blipFill rotWithShape="1">
          <a:blip r:embed="rId2"/>
          <a:srcRect l="39966" t="18595" r="43901" b="44594"/>
          <a:stretch/>
        </p:blipFill>
        <p:spPr>
          <a:xfrm>
            <a:off x="9274002" y="368096"/>
            <a:ext cx="2434591" cy="3124608"/>
          </a:xfrm>
          <a:prstGeom prst="rect">
            <a:avLst/>
          </a:prstGeom>
        </p:spPr>
      </p:pic>
      <p:sp>
        <p:nvSpPr>
          <p:cNvPr id="7" name="TextBox 6"/>
          <p:cNvSpPr txBox="1"/>
          <p:nvPr/>
        </p:nvSpPr>
        <p:spPr>
          <a:xfrm>
            <a:off x="529735" y="2839944"/>
            <a:ext cx="3193577" cy="3139321"/>
          </a:xfrm>
          <a:prstGeom prst="rect">
            <a:avLst/>
          </a:prstGeom>
          <a:noFill/>
        </p:spPr>
        <p:txBody>
          <a:bodyPr wrap="square" rtlCol="0">
            <a:spAutoFit/>
          </a:bodyPr>
          <a:lstStyle/>
          <a:p>
            <a:r>
              <a:rPr lang="en-GB" dirty="0" smtClean="0"/>
              <a:t>Anthropometric issues:</a:t>
            </a:r>
          </a:p>
          <a:p>
            <a:pPr marL="285750" indent="-285750">
              <a:buFont typeface="Arial" panose="020B0604020202020204" pitchFamily="34" charset="0"/>
              <a:buChar char="•"/>
            </a:pPr>
            <a:r>
              <a:rPr lang="en-GB" dirty="0" smtClean="0"/>
              <a:t>Chair seat width</a:t>
            </a:r>
          </a:p>
          <a:p>
            <a:pPr marL="285750" indent="-285750">
              <a:buFont typeface="Arial" panose="020B0604020202020204" pitchFamily="34" charset="0"/>
              <a:buChar char="•"/>
            </a:pPr>
            <a:r>
              <a:rPr lang="en-GB" dirty="0" smtClean="0"/>
              <a:t>Seat height increased to clear stairs</a:t>
            </a:r>
          </a:p>
          <a:p>
            <a:pPr marL="285750" indent="-285750">
              <a:buFont typeface="Arial" panose="020B0604020202020204" pitchFamily="34" charset="0"/>
              <a:buChar char="•"/>
            </a:pPr>
            <a:r>
              <a:rPr lang="en-GB" dirty="0" smtClean="0"/>
              <a:t>Longer back length to support baby</a:t>
            </a:r>
          </a:p>
          <a:p>
            <a:pPr marL="285750" indent="-285750">
              <a:buFont typeface="Arial" panose="020B0604020202020204" pitchFamily="34" charset="0"/>
              <a:buChar char="•"/>
            </a:pPr>
            <a:r>
              <a:rPr lang="en-GB" dirty="0" smtClean="0"/>
              <a:t>Adjustability of parts of the pram </a:t>
            </a:r>
            <a:r>
              <a:rPr lang="en-GB" dirty="0" err="1" smtClean="0"/>
              <a:t>eg</a:t>
            </a:r>
            <a:r>
              <a:rPr lang="en-GB" dirty="0" smtClean="0"/>
              <a:t> restraint straps/ handles/ seat angle</a:t>
            </a:r>
          </a:p>
          <a:p>
            <a:pPr marL="285750" indent="-285750">
              <a:buFont typeface="Arial" panose="020B0604020202020204" pitchFamily="34" charset="0"/>
              <a:buChar char="•"/>
            </a:pPr>
            <a:r>
              <a:rPr lang="en-GB" dirty="0" smtClean="0"/>
              <a:t>Hand grip.</a:t>
            </a:r>
          </a:p>
        </p:txBody>
      </p:sp>
      <p:sp>
        <p:nvSpPr>
          <p:cNvPr id="11" name="TextBox 10"/>
          <p:cNvSpPr txBox="1"/>
          <p:nvPr/>
        </p:nvSpPr>
        <p:spPr>
          <a:xfrm>
            <a:off x="4193866" y="2797791"/>
            <a:ext cx="2736027" cy="2862322"/>
          </a:xfrm>
          <a:prstGeom prst="rect">
            <a:avLst/>
          </a:prstGeom>
          <a:noFill/>
        </p:spPr>
        <p:txBody>
          <a:bodyPr wrap="square" rtlCol="0">
            <a:spAutoFit/>
          </a:bodyPr>
          <a:lstStyle/>
          <a:p>
            <a:r>
              <a:rPr lang="en-GB" dirty="0" smtClean="0"/>
              <a:t>Physiological issues:</a:t>
            </a:r>
          </a:p>
          <a:p>
            <a:pPr marL="285750" indent="-285750">
              <a:buFont typeface="Arial" panose="020B0604020202020204" pitchFamily="34" charset="0"/>
              <a:buChar char="•"/>
            </a:pPr>
            <a:r>
              <a:rPr lang="en-GB" dirty="0" smtClean="0"/>
              <a:t>Weight of chair</a:t>
            </a:r>
          </a:p>
          <a:p>
            <a:pPr marL="285750" indent="-285750">
              <a:buFont typeface="Arial" panose="020B0604020202020204" pitchFamily="34" charset="0"/>
              <a:buChar char="•"/>
            </a:pPr>
            <a:r>
              <a:rPr lang="en-GB" dirty="0" smtClean="0"/>
              <a:t>Strength of user</a:t>
            </a:r>
          </a:p>
          <a:p>
            <a:pPr marL="285750" indent="-285750">
              <a:buFont typeface="Arial" panose="020B0604020202020204" pitchFamily="34" charset="0"/>
              <a:buChar char="•"/>
            </a:pPr>
            <a:r>
              <a:rPr lang="en-GB" dirty="0" smtClean="0"/>
              <a:t>Comfort of user</a:t>
            </a:r>
          </a:p>
          <a:p>
            <a:pPr marL="285750" indent="-285750">
              <a:buFont typeface="Arial" panose="020B0604020202020204" pitchFamily="34" charset="0"/>
              <a:buChar char="•"/>
            </a:pPr>
            <a:r>
              <a:rPr lang="en-GB" dirty="0" smtClean="0"/>
              <a:t>Buttons for adjusting straps/height of pram</a:t>
            </a:r>
          </a:p>
          <a:p>
            <a:pPr marL="285750" indent="-285750">
              <a:buFont typeface="Arial" panose="020B0604020202020204" pitchFamily="34" charset="0"/>
              <a:buChar char="•"/>
            </a:pPr>
            <a:r>
              <a:rPr lang="en-GB" dirty="0" smtClean="0"/>
              <a:t>Ease of folding/unfolding</a:t>
            </a:r>
          </a:p>
          <a:p>
            <a:pPr marL="285750" indent="-285750">
              <a:buFont typeface="Arial" panose="020B0604020202020204" pitchFamily="34" charset="0"/>
              <a:buChar char="•"/>
            </a:pPr>
            <a:r>
              <a:rPr lang="en-GB" dirty="0" smtClean="0"/>
              <a:t>Accessing areas of the pram</a:t>
            </a:r>
          </a:p>
        </p:txBody>
      </p:sp>
      <p:sp>
        <p:nvSpPr>
          <p:cNvPr id="12" name="TextBox 11"/>
          <p:cNvSpPr txBox="1"/>
          <p:nvPr/>
        </p:nvSpPr>
        <p:spPr>
          <a:xfrm>
            <a:off x="7190356" y="2797791"/>
            <a:ext cx="2947916" cy="3416320"/>
          </a:xfrm>
          <a:prstGeom prst="rect">
            <a:avLst/>
          </a:prstGeom>
          <a:noFill/>
        </p:spPr>
        <p:txBody>
          <a:bodyPr wrap="square" rtlCol="0">
            <a:spAutoFit/>
          </a:bodyPr>
          <a:lstStyle/>
          <a:p>
            <a:r>
              <a:rPr lang="en-GB" dirty="0" smtClean="0"/>
              <a:t>Psychological issues:</a:t>
            </a:r>
          </a:p>
          <a:p>
            <a:pPr marL="285750" indent="-285750">
              <a:buFont typeface="Arial" panose="020B0604020202020204" pitchFamily="34" charset="0"/>
              <a:buChar char="•"/>
            </a:pPr>
            <a:r>
              <a:rPr lang="en-GB" dirty="0" smtClean="0"/>
              <a:t>Confidence issues surrounding user</a:t>
            </a:r>
          </a:p>
          <a:p>
            <a:pPr marL="285750" indent="-285750">
              <a:buFont typeface="Arial" panose="020B0604020202020204" pitchFamily="34" charset="0"/>
              <a:buChar char="•"/>
            </a:pPr>
            <a:r>
              <a:rPr lang="en-GB" dirty="0" smtClean="0"/>
              <a:t>Stability of chair</a:t>
            </a:r>
          </a:p>
          <a:p>
            <a:pPr marL="285750" indent="-285750">
              <a:buFont typeface="Arial" panose="020B0604020202020204" pitchFamily="34" charset="0"/>
              <a:buChar char="•"/>
            </a:pPr>
            <a:r>
              <a:rPr lang="en-GB" dirty="0" smtClean="0"/>
              <a:t>Belt for safety</a:t>
            </a:r>
          </a:p>
          <a:p>
            <a:pPr marL="285750" indent="-285750">
              <a:buFont typeface="Arial" panose="020B0604020202020204" pitchFamily="34" charset="0"/>
              <a:buChar char="•"/>
            </a:pPr>
            <a:r>
              <a:rPr lang="en-GB" dirty="0" smtClean="0"/>
              <a:t>High resolution colours used</a:t>
            </a:r>
          </a:p>
          <a:p>
            <a:pPr marL="285750" indent="-285750">
              <a:buFont typeface="Arial" panose="020B0604020202020204" pitchFamily="34" charset="0"/>
              <a:buChar char="•"/>
            </a:pPr>
            <a:r>
              <a:rPr lang="en-GB" dirty="0" smtClean="0"/>
              <a:t>Construction looks robust</a:t>
            </a:r>
          </a:p>
          <a:p>
            <a:pPr marL="285750" indent="-285750">
              <a:buFont typeface="Arial" panose="020B0604020202020204" pitchFamily="34" charset="0"/>
              <a:buChar char="•"/>
            </a:pPr>
            <a:r>
              <a:rPr lang="en-GB" dirty="0" smtClean="0"/>
              <a:t>Simplicity of use</a:t>
            </a:r>
          </a:p>
          <a:p>
            <a:pPr marL="285750" indent="-285750">
              <a:buFont typeface="Arial" panose="020B0604020202020204" pitchFamily="34" charset="0"/>
              <a:buChar char="•"/>
            </a:pPr>
            <a:r>
              <a:rPr lang="en-GB" dirty="0" smtClean="0"/>
              <a:t>Signalling of interactive components</a:t>
            </a:r>
            <a:endParaRPr lang="en-GB" dirty="0"/>
          </a:p>
        </p:txBody>
      </p:sp>
      <p:sp>
        <p:nvSpPr>
          <p:cNvPr id="9" name="Right Arrow 8">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3306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2160589"/>
            <a:ext cx="6175885" cy="3880773"/>
          </a:xfrm>
        </p:spPr>
        <p:txBody>
          <a:bodyPr/>
          <a:lstStyle/>
          <a:p>
            <a:r>
              <a:rPr lang="en-GB" dirty="0" smtClean="0"/>
              <a:t>Describe two way which the design of the headphones has been influenced by anthropometrics.	      (2marks)</a:t>
            </a:r>
          </a:p>
          <a:p>
            <a:endParaRPr lang="en-GB" dirty="0"/>
          </a:p>
          <a:p>
            <a:endParaRPr lang="en-GB" dirty="0" smtClean="0"/>
          </a:p>
          <a:p>
            <a:r>
              <a:rPr lang="en-GB" dirty="0" smtClean="0"/>
              <a:t>Anthropometrics: Human sizes</a:t>
            </a:r>
            <a:endParaRPr lang="en-GB" dirty="0"/>
          </a:p>
        </p:txBody>
      </p:sp>
      <p:pic>
        <p:nvPicPr>
          <p:cNvPr id="4" name="Picture 3"/>
          <p:cNvPicPr>
            <a:picLocks noChangeAspect="1"/>
          </p:cNvPicPr>
          <p:nvPr/>
        </p:nvPicPr>
        <p:blipFill rotWithShape="1">
          <a:blip r:embed="rId2"/>
          <a:srcRect l="32339" t="14411" r="35721" b="46053"/>
          <a:stretch/>
        </p:blipFill>
        <p:spPr>
          <a:xfrm>
            <a:off x="7071583" y="2160589"/>
            <a:ext cx="4841566" cy="3370997"/>
          </a:xfrm>
          <a:prstGeom prst="rect">
            <a:avLst/>
          </a:prstGeom>
        </p:spPr>
      </p:pic>
    </p:spTree>
    <p:extLst>
      <p:ext uri="{BB962C8B-B14F-4D97-AF65-F5344CB8AC3E}">
        <p14:creationId xmlns:p14="http://schemas.microsoft.com/office/powerpoint/2010/main" val="1966032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2160589"/>
            <a:ext cx="6175885" cy="3880773"/>
          </a:xfrm>
        </p:spPr>
        <p:txBody>
          <a:bodyPr/>
          <a:lstStyle/>
          <a:p>
            <a:r>
              <a:rPr lang="en-GB" dirty="0" smtClean="0"/>
              <a:t>Describe two way which the design of the headphones has been influenced by anthropometrics.	      (2marks)</a:t>
            </a:r>
          </a:p>
          <a:p>
            <a:endParaRPr lang="en-GB" dirty="0"/>
          </a:p>
          <a:p>
            <a:r>
              <a:rPr lang="en-GB" dirty="0"/>
              <a:t>One mark for each correct response up to a total of two marks. </a:t>
            </a:r>
          </a:p>
          <a:p>
            <a:r>
              <a:rPr lang="en-GB" dirty="0"/>
              <a:t>To gain marks, candidates must </a:t>
            </a:r>
            <a:r>
              <a:rPr lang="en-GB" b="1" dirty="0"/>
              <a:t>describe </a:t>
            </a:r>
            <a:r>
              <a:rPr lang="en-GB" dirty="0"/>
              <a:t>the </a:t>
            </a:r>
            <a:r>
              <a:rPr lang="en-GB" b="1" dirty="0"/>
              <a:t>relationship </a:t>
            </a:r>
            <a:r>
              <a:rPr lang="en-GB" dirty="0"/>
              <a:t>between the anthropometric consideration and all, or a part of, the headphones. 	</a:t>
            </a:r>
          </a:p>
          <a:p>
            <a:endParaRPr lang="en-GB" dirty="0" smtClean="0"/>
          </a:p>
        </p:txBody>
      </p:sp>
      <p:pic>
        <p:nvPicPr>
          <p:cNvPr id="4" name="Picture 3"/>
          <p:cNvPicPr>
            <a:picLocks noChangeAspect="1"/>
          </p:cNvPicPr>
          <p:nvPr/>
        </p:nvPicPr>
        <p:blipFill rotWithShape="1">
          <a:blip r:embed="rId2"/>
          <a:srcRect l="32339" t="14411" r="35721" b="46053"/>
          <a:stretch/>
        </p:blipFill>
        <p:spPr>
          <a:xfrm>
            <a:off x="7071583" y="2160589"/>
            <a:ext cx="4841566" cy="3370997"/>
          </a:xfrm>
          <a:prstGeom prst="rect">
            <a:avLst/>
          </a:prstGeom>
        </p:spPr>
      </p:pic>
      <p:sp>
        <p:nvSpPr>
          <p:cNvPr id="5" name="Right Arrow 4">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929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2160589"/>
            <a:ext cx="6175885" cy="3880773"/>
          </a:xfrm>
        </p:spPr>
        <p:txBody>
          <a:bodyPr>
            <a:normAutofit/>
          </a:bodyPr>
          <a:lstStyle/>
          <a:p>
            <a:r>
              <a:rPr lang="en-GB" dirty="0" smtClean="0"/>
              <a:t>Describe two way which the design of the headphones has been influenced by anthropometrics.	      (2marks)</a:t>
            </a:r>
          </a:p>
          <a:p>
            <a:endParaRPr lang="en-GB" dirty="0"/>
          </a:p>
          <a:p>
            <a:r>
              <a:rPr lang="en-GB" dirty="0" smtClean="0"/>
              <a:t>Example answer:	</a:t>
            </a:r>
          </a:p>
          <a:p>
            <a:pPr marL="0" indent="0">
              <a:buNone/>
            </a:pPr>
            <a:r>
              <a:rPr lang="en-GB" dirty="0"/>
              <a:t>	</a:t>
            </a:r>
            <a:r>
              <a:rPr lang="en-GB" dirty="0" smtClean="0"/>
              <a:t>Designer needs to make sure the headband fits around the users head and would have look at anthropometric data from the top of the head to ear. </a:t>
            </a:r>
            <a:endParaRPr lang="en-GB" dirty="0"/>
          </a:p>
          <a:p>
            <a:pPr marL="0" indent="0">
              <a:buNone/>
            </a:pPr>
            <a:r>
              <a:rPr lang="en-GB" dirty="0" smtClean="0"/>
              <a:t> The Button </a:t>
            </a:r>
            <a:r>
              <a:rPr lang="en-GB" dirty="0"/>
              <a:t>sized correctly for </a:t>
            </a:r>
            <a:r>
              <a:rPr lang="en-GB" dirty="0" smtClean="0"/>
              <a:t>finger this is so that the user is comfortable when selecting music.</a:t>
            </a:r>
            <a:endParaRPr lang="en-GB" dirty="0"/>
          </a:p>
          <a:p>
            <a:pPr marL="0" indent="0">
              <a:buNone/>
            </a:pPr>
            <a:endParaRPr lang="en-GB" dirty="0"/>
          </a:p>
          <a:p>
            <a:pPr marL="0" indent="0">
              <a:buNone/>
            </a:pPr>
            <a:r>
              <a:rPr lang="en-GB" dirty="0"/>
              <a:t>	</a:t>
            </a:r>
          </a:p>
          <a:p>
            <a:endParaRPr lang="en-GB" dirty="0" smtClean="0"/>
          </a:p>
        </p:txBody>
      </p:sp>
      <p:pic>
        <p:nvPicPr>
          <p:cNvPr id="4" name="Picture 3"/>
          <p:cNvPicPr>
            <a:picLocks noChangeAspect="1"/>
          </p:cNvPicPr>
          <p:nvPr/>
        </p:nvPicPr>
        <p:blipFill rotWithShape="1">
          <a:blip r:embed="rId2"/>
          <a:srcRect l="32339" t="14411" r="35721" b="46053"/>
          <a:stretch/>
        </p:blipFill>
        <p:spPr>
          <a:xfrm>
            <a:off x="7071583" y="2160589"/>
            <a:ext cx="4841566" cy="3370997"/>
          </a:xfrm>
          <a:prstGeom prst="rect">
            <a:avLst/>
          </a:prstGeom>
        </p:spPr>
      </p:pic>
      <p:sp>
        <p:nvSpPr>
          <p:cNvPr id="5" name="Right Arrow 4">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34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677334" y="2215180"/>
            <a:ext cx="6842582" cy="3880773"/>
          </a:xfrm>
        </p:spPr>
        <p:txBody>
          <a:bodyPr/>
          <a:lstStyle/>
          <a:p>
            <a:r>
              <a:rPr lang="en-GB" b="1" u="sng" dirty="0"/>
              <a:t>Describe</a:t>
            </a:r>
            <a:r>
              <a:rPr lang="en-GB" dirty="0"/>
              <a:t> how </a:t>
            </a:r>
            <a:r>
              <a:rPr lang="en-GB" b="1" u="sng" dirty="0"/>
              <a:t>ergonomics</a:t>
            </a:r>
            <a:r>
              <a:rPr lang="en-GB" dirty="0"/>
              <a:t> has influenced the design of </a:t>
            </a:r>
            <a:r>
              <a:rPr lang="en-GB" dirty="0" smtClean="0"/>
              <a:t>the smart wrist band.</a:t>
            </a:r>
            <a:r>
              <a:rPr lang="en-GB" dirty="0"/>
              <a:t>						          (6 marks)  </a:t>
            </a:r>
          </a:p>
          <a:p>
            <a:endParaRPr lang="en-GB" dirty="0"/>
          </a:p>
        </p:txBody>
      </p:sp>
      <p:pic>
        <p:nvPicPr>
          <p:cNvPr id="4" name="Picture 3"/>
          <p:cNvPicPr>
            <a:picLocks noChangeAspect="1"/>
          </p:cNvPicPr>
          <p:nvPr/>
        </p:nvPicPr>
        <p:blipFill rotWithShape="1">
          <a:blip r:embed="rId2"/>
          <a:srcRect l="40415" t="19145" r="42403" b="53085"/>
          <a:stretch/>
        </p:blipFill>
        <p:spPr>
          <a:xfrm>
            <a:off x="8284191" y="2019869"/>
            <a:ext cx="3721341" cy="3383130"/>
          </a:xfrm>
          <a:prstGeom prst="rect">
            <a:avLst/>
          </a:prstGeom>
        </p:spPr>
      </p:pic>
    </p:spTree>
    <p:extLst>
      <p:ext uri="{BB962C8B-B14F-4D97-AF65-F5344CB8AC3E}">
        <p14:creationId xmlns:p14="http://schemas.microsoft.com/office/powerpoint/2010/main" val="1934937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pic>
        <p:nvPicPr>
          <p:cNvPr id="4" name="Picture 3"/>
          <p:cNvPicPr>
            <a:picLocks noChangeAspect="1"/>
          </p:cNvPicPr>
          <p:nvPr/>
        </p:nvPicPr>
        <p:blipFill rotWithShape="1">
          <a:blip r:embed="rId2"/>
          <a:srcRect l="40415" t="19145" r="42403" b="53085"/>
          <a:stretch/>
        </p:blipFill>
        <p:spPr>
          <a:xfrm>
            <a:off x="8284191" y="2019869"/>
            <a:ext cx="3721341" cy="3383130"/>
          </a:xfrm>
          <a:prstGeom prst="rect">
            <a:avLst/>
          </a:prstGeom>
        </p:spPr>
      </p:pic>
      <p:sp>
        <p:nvSpPr>
          <p:cNvPr id="6" name="Content Placeholder 2"/>
          <p:cNvSpPr txBox="1">
            <a:spLocks/>
          </p:cNvSpPr>
          <p:nvPr/>
        </p:nvSpPr>
        <p:spPr>
          <a:xfrm>
            <a:off x="677333" y="1519144"/>
            <a:ext cx="7606857" cy="44203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smtClean="0"/>
              <a:t>Describe</a:t>
            </a:r>
            <a:r>
              <a:rPr lang="en-GB" dirty="0" smtClean="0"/>
              <a:t> how </a:t>
            </a:r>
            <a:r>
              <a:rPr lang="en-GB" b="1" u="sng" dirty="0" smtClean="0"/>
              <a:t>ergonomics</a:t>
            </a:r>
            <a:r>
              <a:rPr lang="en-GB" dirty="0" smtClean="0"/>
              <a:t> has influenced the design of the smart wrist band		     								(6 marks)</a:t>
            </a:r>
          </a:p>
          <a:p>
            <a:endParaRPr lang="en-GB" dirty="0" smtClean="0"/>
          </a:p>
          <a:p>
            <a:r>
              <a:rPr lang="en-GB" dirty="0" smtClean="0"/>
              <a:t>For this type of question you are required to have </a:t>
            </a:r>
            <a:r>
              <a:rPr lang="en-GB" b="1" dirty="0" smtClean="0"/>
              <a:t>AT LEAST</a:t>
            </a:r>
            <a:r>
              <a:rPr lang="en-GB" dirty="0" smtClean="0"/>
              <a:t> one answer from the following three areas:</a:t>
            </a:r>
          </a:p>
          <a:p>
            <a:endParaRPr lang="en-GB" dirty="0" smtClean="0"/>
          </a:p>
          <a:p>
            <a:r>
              <a:rPr lang="en-GB" dirty="0" smtClean="0"/>
              <a:t>Anthropometrics</a:t>
            </a:r>
          </a:p>
          <a:p>
            <a:r>
              <a:rPr lang="en-GB" dirty="0" smtClean="0"/>
              <a:t>Physiology</a:t>
            </a:r>
          </a:p>
          <a:p>
            <a:r>
              <a:rPr lang="en-GB" dirty="0" smtClean="0"/>
              <a:t>Psychology</a:t>
            </a:r>
          </a:p>
          <a:p>
            <a:endParaRPr lang="en-GB" dirty="0" smtClean="0"/>
          </a:p>
          <a:p>
            <a:r>
              <a:rPr lang="en-GB" dirty="0" smtClean="0"/>
              <a:t>This is a describing question and therefore requires you to relate your answers to the product. </a:t>
            </a:r>
          </a:p>
          <a:p>
            <a:pPr marL="0" indent="0">
              <a:buFont typeface="Wingdings 3" charset="2"/>
              <a:buNone/>
            </a:pPr>
            <a:endParaRPr lang="en-GB" dirty="0" smtClean="0"/>
          </a:p>
          <a:p>
            <a:endParaRPr lang="en-GB" dirty="0"/>
          </a:p>
        </p:txBody>
      </p:sp>
      <p:sp>
        <p:nvSpPr>
          <p:cNvPr id="5" name="Right Arrow 4">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4422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pic>
        <p:nvPicPr>
          <p:cNvPr id="4" name="Picture 3"/>
          <p:cNvPicPr>
            <a:picLocks noChangeAspect="1"/>
          </p:cNvPicPr>
          <p:nvPr/>
        </p:nvPicPr>
        <p:blipFill rotWithShape="1">
          <a:blip r:embed="rId2"/>
          <a:srcRect l="40415" t="19145" r="42403" b="53085"/>
          <a:stretch/>
        </p:blipFill>
        <p:spPr>
          <a:xfrm>
            <a:off x="9758149" y="293426"/>
            <a:ext cx="2261030" cy="2055538"/>
          </a:xfrm>
          <a:prstGeom prst="rect">
            <a:avLst/>
          </a:prstGeom>
        </p:spPr>
      </p:pic>
      <p:sp>
        <p:nvSpPr>
          <p:cNvPr id="6" name="Content Placeholder 2"/>
          <p:cNvSpPr txBox="1">
            <a:spLocks/>
          </p:cNvSpPr>
          <p:nvPr/>
        </p:nvSpPr>
        <p:spPr>
          <a:xfrm>
            <a:off x="677333" y="1519145"/>
            <a:ext cx="7606857" cy="8298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smtClean="0"/>
              <a:t>Describe</a:t>
            </a:r>
            <a:r>
              <a:rPr lang="en-GB" dirty="0" smtClean="0"/>
              <a:t> how </a:t>
            </a:r>
            <a:r>
              <a:rPr lang="en-GB" b="1" u="sng" dirty="0" smtClean="0"/>
              <a:t>ergonomics</a:t>
            </a:r>
            <a:r>
              <a:rPr lang="en-GB" dirty="0" smtClean="0"/>
              <a:t> has influenced the design of the smart wrist band		     								(4 marks)</a:t>
            </a:r>
          </a:p>
          <a:p>
            <a:endParaRPr lang="en-GB" dirty="0" smtClean="0"/>
          </a:p>
          <a:p>
            <a:pPr marL="0" indent="0">
              <a:buFont typeface="Wingdings 3" charset="2"/>
              <a:buNone/>
            </a:pPr>
            <a:endParaRPr lang="en-GB" dirty="0" smtClean="0"/>
          </a:p>
          <a:p>
            <a:endParaRPr lang="en-GB" dirty="0"/>
          </a:p>
        </p:txBody>
      </p:sp>
      <p:sp>
        <p:nvSpPr>
          <p:cNvPr id="5" name="TextBox 4"/>
          <p:cNvSpPr txBox="1"/>
          <p:nvPr/>
        </p:nvSpPr>
        <p:spPr>
          <a:xfrm>
            <a:off x="777922" y="2238233"/>
            <a:ext cx="7206018" cy="4524315"/>
          </a:xfrm>
          <a:prstGeom prst="rect">
            <a:avLst/>
          </a:prstGeom>
          <a:noFill/>
        </p:spPr>
        <p:txBody>
          <a:bodyPr wrap="square" rtlCol="0">
            <a:spAutoFit/>
          </a:bodyPr>
          <a:lstStyle/>
          <a:p>
            <a:r>
              <a:rPr lang="en-GB" dirty="0" smtClean="0"/>
              <a:t>Anthropometrics: the smart wrist watch would need to use anthropometrical data regarding the wrist diameter so that it suits the diameter of the band. </a:t>
            </a:r>
          </a:p>
          <a:p>
            <a:r>
              <a:rPr lang="en-GB" dirty="0" smtClean="0"/>
              <a:t>The size of the button would need to based around the average persons finger tip so that all users could press the button comfortably. </a:t>
            </a:r>
          </a:p>
          <a:p>
            <a:endParaRPr lang="en-GB" dirty="0"/>
          </a:p>
          <a:p>
            <a:r>
              <a:rPr lang="en-GB" dirty="0" smtClean="0"/>
              <a:t>Physiology: The non-slip inner coating does not slide on the wrist after user has worked out. </a:t>
            </a:r>
          </a:p>
          <a:p>
            <a:r>
              <a:rPr lang="en-GB" dirty="0" smtClean="0"/>
              <a:t>The product needs to be made of a lightweight material so the user does not feel strain on their wrist during exercise or wearing it constantly. </a:t>
            </a:r>
          </a:p>
          <a:p>
            <a:endParaRPr lang="en-GB" dirty="0"/>
          </a:p>
          <a:p>
            <a:r>
              <a:rPr lang="en-GB" dirty="0" smtClean="0"/>
              <a:t>Psychology: The colour scheme keeps you feeling energised as the yellow chosen for the numbers are bright and easy to see. </a:t>
            </a:r>
          </a:p>
          <a:p>
            <a:endParaRPr lang="en-GB" dirty="0" smtClean="0"/>
          </a:p>
        </p:txBody>
      </p:sp>
      <p:sp>
        <p:nvSpPr>
          <p:cNvPr id="7" name="Right Arrow 6">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00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Prelim prep</a:t>
            </a:r>
            <a:endParaRPr lang="en-GB" dirty="0"/>
          </a:p>
        </p:txBody>
      </p:sp>
      <p:sp>
        <p:nvSpPr>
          <p:cNvPr id="3" name="Subtitle 2"/>
          <p:cNvSpPr>
            <a:spLocks noGrp="1"/>
          </p:cNvSpPr>
          <p:nvPr>
            <p:ph type="subTitle" idx="1"/>
          </p:nvPr>
        </p:nvSpPr>
        <p:spPr/>
        <p:txBody>
          <a:bodyPr/>
          <a:lstStyle/>
          <a:p>
            <a:r>
              <a:rPr lang="en-GB" dirty="0" smtClean="0"/>
              <a:t>Ergonomics questions</a:t>
            </a:r>
            <a:endParaRPr lang="en-GB" dirty="0"/>
          </a:p>
        </p:txBody>
      </p:sp>
    </p:spTree>
    <p:extLst>
      <p:ext uri="{BB962C8B-B14F-4D97-AF65-F5344CB8AC3E}">
        <p14:creationId xmlns:p14="http://schemas.microsoft.com/office/powerpoint/2010/main" val="270387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28A2-8815-4DAA-A782-11653C25161C}"/>
              </a:ext>
            </a:extLst>
          </p:cNvPr>
          <p:cNvSpPr>
            <a:spLocks noGrp="1"/>
          </p:cNvSpPr>
          <p:nvPr>
            <p:ph type="title"/>
          </p:nvPr>
        </p:nvSpPr>
        <p:spPr/>
        <p:txBody>
          <a:bodyPr/>
          <a:lstStyle/>
          <a:p>
            <a:r>
              <a:rPr lang="en-GB" dirty="0"/>
              <a:t>Learning intentions</a:t>
            </a:r>
          </a:p>
        </p:txBody>
      </p:sp>
      <p:sp>
        <p:nvSpPr>
          <p:cNvPr id="3" name="Content Placeholder 2">
            <a:extLst>
              <a:ext uri="{FF2B5EF4-FFF2-40B4-BE49-F238E27FC236}">
                <a16:creationId xmlns:a16="http://schemas.microsoft.com/office/drawing/2014/main" id="{7E2FE679-AF45-4460-A070-658563FAF589}"/>
              </a:ext>
            </a:extLst>
          </p:cNvPr>
          <p:cNvSpPr>
            <a:spLocks noGrp="1"/>
          </p:cNvSpPr>
          <p:nvPr>
            <p:ph idx="1"/>
          </p:nvPr>
        </p:nvSpPr>
        <p:spPr/>
        <p:txBody>
          <a:bodyPr/>
          <a:lstStyle/>
          <a:p>
            <a:r>
              <a:rPr lang="en-GB" dirty="0"/>
              <a:t>End of this period:</a:t>
            </a:r>
          </a:p>
          <a:p>
            <a:pPr lvl="1"/>
            <a:r>
              <a:rPr lang="en-GB" dirty="0"/>
              <a:t>Have more knowledge of what Is expected within section 1 of prelim. </a:t>
            </a:r>
          </a:p>
          <a:p>
            <a:pPr lvl="1"/>
            <a:r>
              <a:rPr lang="en-GB" dirty="0"/>
              <a:t>Build upon personal skill of writing answers for exam/understanding of question types. </a:t>
            </a:r>
          </a:p>
          <a:p>
            <a:pPr lvl="1"/>
            <a:r>
              <a:rPr lang="en-GB" dirty="0"/>
              <a:t>Areas of focus for studying. </a:t>
            </a:r>
          </a:p>
        </p:txBody>
      </p:sp>
    </p:spTree>
    <p:extLst>
      <p:ext uri="{BB962C8B-B14F-4D97-AF65-F5344CB8AC3E}">
        <p14:creationId xmlns:p14="http://schemas.microsoft.com/office/powerpoint/2010/main" val="70812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6F7F-D4F1-4B64-9F42-0CE0250A7B53}"/>
              </a:ext>
            </a:extLst>
          </p:cNvPr>
          <p:cNvSpPr>
            <a:spLocks noGrp="1"/>
          </p:cNvSpPr>
          <p:nvPr>
            <p:ph type="title"/>
          </p:nvPr>
        </p:nvSpPr>
        <p:spPr/>
        <p:txBody>
          <a:bodyPr/>
          <a:lstStyle/>
          <a:p>
            <a:r>
              <a:rPr lang="en-GB" dirty="0"/>
              <a:t>Breakdown	</a:t>
            </a:r>
          </a:p>
        </p:txBody>
      </p:sp>
      <p:sp>
        <p:nvSpPr>
          <p:cNvPr id="3" name="Content Placeholder 2">
            <a:extLst>
              <a:ext uri="{FF2B5EF4-FFF2-40B4-BE49-F238E27FC236}">
                <a16:creationId xmlns:a16="http://schemas.microsoft.com/office/drawing/2014/main" id="{FD7C9A78-EB16-45AC-8503-2D083ED13309}"/>
              </a:ext>
            </a:extLst>
          </p:cNvPr>
          <p:cNvSpPr>
            <a:spLocks noGrp="1"/>
          </p:cNvSpPr>
          <p:nvPr>
            <p:ph idx="1"/>
          </p:nvPr>
        </p:nvSpPr>
        <p:spPr/>
        <p:txBody>
          <a:bodyPr>
            <a:normAutofit lnSpcReduction="10000"/>
          </a:bodyPr>
          <a:lstStyle/>
          <a:p>
            <a:r>
              <a:rPr lang="en-GB" dirty="0"/>
              <a:t>The exam paper is worth 45% of your final grade. </a:t>
            </a:r>
          </a:p>
          <a:p>
            <a:r>
              <a:rPr lang="en-GB" dirty="0"/>
              <a:t>Exam is out of 80 marks.</a:t>
            </a:r>
          </a:p>
          <a:p>
            <a:pPr lvl="1"/>
            <a:r>
              <a:rPr lang="en-GB" dirty="0"/>
              <a:t>Section 1 is 60 marks</a:t>
            </a:r>
          </a:p>
          <a:p>
            <a:pPr lvl="1"/>
            <a:r>
              <a:rPr lang="en-GB" dirty="0"/>
              <a:t>Section 2 is 20 marks</a:t>
            </a:r>
          </a:p>
          <a:p>
            <a:pPr lvl="1"/>
            <a:endParaRPr lang="en-GB" dirty="0"/>
          </a:p>
          <a:p>
            <a:pPr marL="0" indent="0">
              <a:buNone/>
            </a:pPr>
            <a:r>
              <a:rPr lang="en-GB" dirty="0"/>
              <a:t>Section 1 has two parts: It assesses a range of materials, hand tools and machinery and is based on a workshop-crafted product. </a:t>
            </a:r>
          </a:p>
          <a:p>
            <a:pPr marL="0" indent="0">
              <a:buNone/>
            </a:pPr>
            <a:r>
              <a:rPr lang="en-GB" dirty="0"/>
              <a:t>The remaining questions are worth 30 marks. The context of the questions is design work and products that focus on particular aspects of design.</a:t>
            </a:r>
          </a:p>
          <a:p>
            <a:pPr marL="0" indent="0">
              <a:buNone/>
            </a:pPr>
            <a:r>
              <a:rPr lang="en-GB" dirty="0"/>
              <a:t>Section 2 has 20 marks. This section assesses commercial manufacture and consists of four or five questions. </a:t>
            </a:r>
          </a:p>
        </p:txBody>
      </p:sp>
    </p:spTree>
    <p:extLst>
      <p:ext uri="{BB962C8B-B14F-4D97-AF65-F5344CB8AC3E}">
        <p14:creationId xmlns:p14="http://schemas.microsoft.com/office/powerpoint/2010/main" val="1267810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149-F1B2-4D40-B881-A47120E5D4A6}"/>
              </a:ext>
            </a:extLst>
          </p:cNvPr>
          <p:cNvSpPr>
            <a:spLocks noGrp="1"/>
          </p:cNvSpPr>
          <p:nvPr>
            <p:ph type="title"/>
          </p:nvPr>
        </p:nvSpPr>
        <p:spPr/>
        <p:txBody>
          <a:bodyPr/>
          <a:lstStyle/>
          <a:p>
            <a:r>
              <a:rPr lang="en-GB" dirty="0"/>
              <a:t>Terms and understanding	</a:t>
            </a:r>
          </a:p>
        </p:txBody>
      </p:sp>
      <p:sp>
        <p:nvSpPr>
          <p:cNvPr id="3" name="Content Placeholder 2">
            <a:extLst>
              <a:ext uri="{FF2B5EF4-FFF2-40B4-BE49-F238E27FC236}">
                <a16:creationId xmlns:a16="http://schemas.microsoft.com/office/drawing/2014/main" id="{196CDB12-3B46-40D0-9D6C-E0A4F7E86BD8}"/>
              </a:ext>
            </a:extLst>
          </p:cNvPr>
          <p:cNvSpPr>
            <a:spLocks noGrp="1"/>
          </p:cNvSpPr>
          <p:nvPr>
            <p:ph idx="1"/>
          </p:nvPr>
        </p:nvSpPr>
        <p:spPr>
          <a:xfrm>
            <a:off x="677334" y="1558161"/>
            <a:ext cx="8596668" cy="4697411"/>
          </a:xfrm>
        </p:spPr>
        <p:txBody>
          <a:bodyPr>
            <a:normAutofit/>
          </a:bodyPr>
          <a:lstStyle/>
          <a:p>
            <a:r>
              <a:rPr lang="en-GB" b="1" dirty="0"/>
              <a:t>Name/State: </a:t>
            </a:r>
            <a:r>
              <a:rPr lang="en-GB" dirty="0"/>
              <a:t>Candidates must provide the answer in brief form/name. Candidates will normally be required to make the same number of statements as marks available in the question.</a:t>
            </a:r>
          </a:p>
          <a:p>
            <a:r>
              <a:rPr lang="en-GB" b="1" dirty="0"/>
              <a:t>Outline: </a:t>
            </a:r>
            <a:r>
              <a:rPr lang="en-GB" dirty="0"/>
              <a:t>More than naming, but not a detailed description. Candidates will normally be required to make the same number of factual/appropriate points as marks available in the question</a:t>
            </a:r>
          </a:p>
          <a:p>
            <a:r>
              <a:rPr lang="en-GB" b="1" dirty="0"/>
              <a:t>Describe: </a:t>
            </a:r>
            <a:r>
              <a:rPr lang="en-GB" dirty="0"/>
              <a:t>Candidates must provide a statement or structure of characteristics and/or features. This should be more than an outline or a list. Candidates may refer to, for instance, a concept, experiment, situation, or facts in the context of, and appropriate to, the question. Candidates will normally be required to make the same number of factual/appropriate points as marks available in the question.</a:t>
            </a:r>
          </a:p>
          <a:p>
            <a:r>
              <a:rPr lang="en-GB" b="1" dirty="0"/>
              <a:t>Explain: </a:t>
            </a:r>
            <a:r>
              <a:rPr lang="en-GB" dirty="0"/>
              <a:t>Candidates must generally relate cause and effect and/or make relationships between things clear. This will be related to the context of the question or a specific area within a question. </a:t>
            </a:r>
          </a:p>
          <a:p>
            <a:endParaRPr lang="en-GB" dirty="0"/>
          </a:p>
        </p:txBody>
      </p:sp>
    </p:spTree>
    <p:extLst>
      <p:ext uri="{BB962C8B-B14F-4D97-AF65-F5344CB8AC3E}">
        <p14:creationId xmlns:p14="http://schemas.microsoft.com/office/powerpoint/2010/main" val="334359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Ergonomics</a:t>
            </a:r>
            <a:endParaRPr lang="en-GB" dirty="0"/>
          </a:p>
        </p:txBody>
      </p:sp>
      <p:sp>
        <p:nvSpPr>
          <p:cNvPr id="3" name="Content Placeholder 2"/>
          <p:cNvSpPr>
            <a:spLocks noGrp="1"/>
          </p:cNvSpPr>
          <p:nvPr>
            <p:ph idx="1"/>
          </p:nvPr>
        </p:nvSpPr>
        <p:spPr>
          <a:xfrm>
            <a:off x="677334" y="2160589"/>
            <a:ext cx="6895561" cy="3209433"/>
          </a:xfrm>
        </p:spPr>
        <p:txBody>
          <a:bodyPr>
            <a:normAutofit/>
          </a:bodyPr>
          <a:lstStyle/>
          <a:p>
            <a:r>
              <a:rPr lang="en-GB" dirty="0" smtClean="0"/>
              <a:t>For this area you are to describe the relationship between the ergonomic consideration and the part of the product. </a:t>
            </a:r>
          </a:p>
          <a:p>
            <a:r>
              <a:rPr lang="en-GB" dirty="0" smtClean="0"/>
              <a:t>You would be looking into the following areas:</a:t>
            </a:r>
          </a:p>
          <a:p>
            <a:pPr lvl="1"/>
            <a:r>
              <a:rPr lang="en-GB" dirty="0" smtClean="0"/>
              <a:t>Anthropometrics- human sizes </a:t>
            </a:r>
          </a:p>
          <a:p>
            <a:pPr lvl="1"/>
            <a:r>
              <a:rPr lang="en-GB" dirty="0" smtClean="0"/>
              <a:t>Physiology- the physical capabilities of the human body, can involve; strength, posture, movement, flexibility, reaction speed and muscle control. </a:t>
            </a:r>
          </a:p>
          <a:p>
            <a:pPr lvl="1"/>
            <a:r>
              <a:rPr lang="en-GB" dirty="0" smtClean="0"/>
              <a:t>Psychology how the user perceives a product and process information when using it. </a:t>
            </a:r>
          </a:p>
          <a:p>
            <a:pPr marL="457200" lvl="1" indent="0">
              <a:buNone/>
            </a:pPr>
            <a:endParaRPr lang="en-GB" dirty="0" smtClean="0"/>
          </a:p>
        </p:txBody>
      </p:sp>
      <p:pic>
        <p:nvPicPr>
          <p:cNvPr id="4" name="Picture 3">
            <a:hlinkClick r:id="rId2" action="ppaction://hlinksldjump"/>
          </p:cNvPr>
          <p:cNvPicPr>
            <a:picLocks noChangeAspect="1"/>
          </p:cNvPicPr>
          <p:nvPr/>
        </p:nvPicPr>
        <p:blipFill rotWithShape="1">
          <a:blip r:embed="rId3"/>
          <a:srcRect l="35398" t="30730" r="18557" b="23367"/>
          <a:stretch/>
        </p:blipFill>
        <p:spPr>
          <a:xfrm>
            <a:off x="9545922" y="149991"/>
            <a:ext cx="2099713" cy="1177473"/>
          </a:xfrm>
          <a:prstGeom prst="rect">
            <a:avLst/>
          </a:prstGeom>
        </p:spPr>
      </p:pic>
      <p:pic>
        <p:nvPicPr>
          <p:cNvPr id="5" name="Picture 4">
            <a:hlinkClick r:id="rId4" action="ppaction://hlinksldjump"/>
          </p:cNvPr>
          <p:cNvPicPr>
            <a:picLocks noChangeAspect="1"/>
          </p:cNvPicPr>
          <p:nvPr/>
        </p:nvPicPr>
        <p:blipFill rotWithShape="1">
          <a:blip r:embed="rId5"/>
          <a:srcRect l="19786" t="16888" r="4841" b="8950"/>
          <a:stretch/>
        </p:blipFill>
        <p:spPr>
          <a:xfrm>
            <a:off x="9450357" y="1750534"/>
            <a:ext cx="2336968" cy="1293431"/>
          </a:xfrm>
          <a:prstGeom prst="rect">
            <a:avLst/>
          </a:prstGeom>
        </p:spPr>
      </p:pic>
      <p:pic>
        <p:nvPicPr>
          <p:cNvPr id="6" name="Picture 5">
            <a:hlinkClick r:id="rId6" action="ppaction://hlinksldjump"/>
          </p:cNvPr>
          <p:cNvPicPr>
            <a:picLocks noChangeAspect="1"/>
          </p:cNvPicPr>
          <p:nvPr/>
        </p:nvPicPr>
        <p:blipFill rotWithShape="1">
          <a:blip r:embed="rId7"/>
          <a:srcRect l="34651" t="31659" r="19453" b="23101"/>
          <a:stretch/>
        </p:blipFill>
        <p:spPr>
          <a:xfrm>
            <a:off x="9450357" y="3467035"/>
            <a:ext cx="2336968" cy="1295783"/>
          </a:xfrm>
          <a:prstGeom prst="rect">
            <a:avLst/>
          </a:prstGeom>
        </p:spPr>
      </p:pic>
      <p:pic>
        <p:nvPicPr>
          <p:cNvPr id="7" name="Picture 6">
            <a:hlinkClick r:id="rId8" action="ppaction://hlinksldjump"/>
          </p:cNvPr>
          <p:cNvPicPr>
            <a:picLocks noChangeAspect="1"/>
          </p:cNvPicPr>
          <p:nvPr/>
        </p:nvPicPr>
        <p:blipFill rotWithShape="1">
          <a:blip r:embed="rId9"/>
          <a:srcRect l="34801" t="30995" r="19676" b="23234"/>
          <a:stretch/>
        </p:blipFill>
        <p:spPr>
          <a:xfrm>
            <a:off x="9450357" y="5185888"/>
            <a:ext cx="2336968" cy="1321728"/>
          </a:xfrm>
          <a:prstGeom prst="rect">
            <a:avLst/>
          </a:prstGeom>
        </p:spPr>
      </p:pic>
    </p:spTree>
    <p:extLst>
      <p:ext uri="{BB962C8B-B14F-4D97-AF65-F5344CB8AC3E}">
        <p14:creationId xmlns:p14="http://schemas.microsoft.com/office/powerpoint/2010/main" val="380782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pic>
        <p:nvPicPr>
          <p:cNvPr id="4" name="Picture 3"/>
          <p:cNvPicPr>
            <a:picLocks noChangeAspect="1"/>
          </p:cNvPicPr>
          <p:nvPr/>
        </p:nvPicPr>
        <p:blipFill rotWithShape="1">
          <a:blip r:embed="rId2"/>
          <a:srcRect l="40206" t="17938" r="44619" b="60918"/>
          <a:stretch/>
        </p:blipFill>
        <p:spPr>
          <a:xfrm>
            <a:off x="6835163" y="1160059"/>
            <a:ext cx="5277005" cy="4136030"/>
          </a:xfrm>
          <a:prstGeom prst="rect">
            <a:avLst/>
          </a:prstGeom>
        </p:spPr>
      </p:pic>
      <p:sp>
        <p:nvSpPr>
          <p:cNvPr id="5" name="TextBox 4"/>
          <p:cNvSpPr txBox="1"/>
          <p:nvPr/>
        </p:nvSpPr>
        <p:spPr>
          <a:xfrm>
            <a:off x="475305" y="2210178"/>
            <a:ext cx="6359858" cy="1515660"/>
          </a:xfrm>
          <a:prstGeom prst="rect">
            <a:avLst/>
          </a:prstGeom>
          <a:noFill/>
        </p:spPr>
        <p:txBody>
          <a:bodyPr wrap="square" rtlCol="0">
            <a:spAutoFit/>
          </a:bodyPr>
          <a:lstStyle/>
          <a:p>
            <a:r>
              <a:rPr lang="en-GB" dirty="0" smtClean="0"/>
              <a:t>The 2012 Olympic success of Team GB caused an increased interest in all forms of cycling for all ages.</a:t>
            </a:r>
          </a:p>
          <a:p>
            <a:endParaRPr lang="en-GB" dirty="0"/>
          </a:p>
          <a:p>
            <a:r>
              <a:rPr lang="en-GB" dirty="0" smtClean="0"/>
              <a:t>a) Describe how ergonomics has influenced the design of bicycles. 								    (6 marks)  </a:t>
            </a:r>
            <a:endParaRPr lang="en-GB" dirty="0"/>
          </a:p>
        </p:txBody>
      </p:sp>
    </p:spTree>
    <p:extLst>
      <p:ext uri="{BB962C8B-B14F-4D97-AF65-F5344CB8AC3E}">
        <p14:creationId xmlns:p14="http://schemas.microsoft.com/office/powerpoint/2010/main" val="298079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pic>
        <p:nvPicPr>
          <p:cNvPr id="4" name="Picture 3"/>
          <p:cNvPicPr>
            <a:picLocks noChangeAspect="1"/>
          </p:cNvPicPr>
          <p:nvPr/>
        </p:nvPicPr>
        <p:blipFill rotWithShape="1">
          <a:blip r:embed="rId2"/>
          <a:srcRect l="40206" t="17938" r="44619" b="60918"/>
          <a:stretch/>
        </p:blipFill>
        <p:spPr>
          <a:xfrm>
            <a:off x="6835163" y="1160059"/>
            <a:ext cx="5277005" cy="4136030"/>
          </a:xfrm>
          <a:prstGeom prst="rect">
            <a:avLst/>
          </a:prstGeom>
        </p:spPr>
      </p:pic>
      <p:sp>
        <p:nvSpPr>
          <p:cNvPr id="5" name="TextBox 4"/>
          <p:cNvSpPr txBox="1"/>
          <p:nvPr/>
        </p:nvSpPr>
        <p:spPr>
          <a:xfrm>
            <a:off x="475305" y="1339754"/>
            <a:ext cx="6359858" cy="4524315"/>
          </a:xfrm>
          <a:prstGeom prst="rect">
            <a:avLst/>
          </a:prstGeom>
          <a:noFill/>
        </p:spPr>
        <p:txBody>
          <a:bodyPr wrap="square" rtlCol="0">
            <a:spAutoFit/>
          </a:bodyPr>
          <a:lstStyle/>
          <a:p>
            <a:r>
              <a:rPr lang="en-GB" dirty="0" smtClean="0"/>
              <a:t>The 2012 Olympic success of Team GB caused an increased interest in all forms of cycling for all ages.</a:t>
            </a:r>
          </a:p>
          <a:p>
            <a:endParaRPr lang="en-GB" dirty="0"/>
          </a:p>
          <a:p>
            <a:pPr marL="342900" indent="-342900">
              <a:buAutoNum type="alphaLcParenR"/>
            </a:pPr>
            <a:r>
              <a:rPr lang="en-GB" b="1" u="sng" dirty="0" smtClean="0"/>
              <a:t>Describe</a:t>
            </a:r>
            <a:r>
              <a:rPr lang="en-GB" dirty="0" smtClean="0"/>
              <a:t> how </a:t>
            </a:r>
            <a:r>
              <a:rPr lang="en-GB" b="1" u="sng" dirty="0" smtClean="0"/>
              <a:t>ergonomics</a:t>
            </a:r>
            <a:r>
              <a:rPr lang="en-GB" dirty="0" smtClean="0"/>
              <a:t> has influenced the design of bicycles. 								    (6 marks)  </a:t>
            </a:r>
          </a:p>
          <a:p>
            <a:endParaRPr lang="en-GB" dirty="0" smtClean="0"/>
          </a:p>
          <a:p>
            <a:r>
              <a:rPr lang="en-GB" dirty="0" smtClean="0"/>
              <a:t>For this type of question you are required to have </a:t>
            </a:r>
            <a:r>
              <a:rPr lang="en-GB" b="1" dirty="0" smtClean="0"/>
              <a:t>AT LEAST</a:t>
            </a:r>
            <a:r>
              <a:rPr lang="en-GB" dirty="0" smtClean="0"/>
              <a:t> one answer from the following three areas:</a:t>
            </a:r>
          </a:p>
          <a:p>
            <a:endParaRPr lang="en-GB" dirty="0"/>
          </a:p>
          <a:p>
            <a:r>
              <a:rPr lang="en-GB" dirty="0" smtClean="0"/>
              <a:t>Anthropometrics</a:t>
            </a:r>
          </a:p>
          <a:p>
            <a:r>
              <a:rPr lang="en-GB" dirty="0" smtClean="0"/>
              <a:t>Physiology</a:t>
            </a:r>
          </a:p>
          <a:p>
            <a:r>
              <a:rPr lang="en-GB" dirty="0" smtClean="0"/>
              <a:t>Psychology</a:t>
            </a:r>
          </a:p>
          <a:p>
            <a:endParaRPr lang="en-GB" dirty="0"/>
          </a:p>
          <a:p>
            <a:r>
              <a:rPr lang="en-GB" dirty="0" smtClean="0"/>
              <a:t>This is a describing question and therefore requires you to relate your answers to the product. </a:t>
            </a:r>
            <a:endParaRPr lang="en-GB" dirty="0"/>
          </a:p>
          <a:p>
            <a:endParaRPr lang="en-GB" dirty="0" smtClean="0"/>
          </a:p>
        </p:txBody>
      </p:sp>
    </p:spTree>
    <p:extLst>
      <p:ext uri="{BB962C8B-B14F-4D97-AF65-F5344CB8AC3E}">
        <p14:creationId xmlns:p14="http://schemas.microsoft.com/office/powerpoint/2010/main" val="2955155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085" y="193396"/>
            <a:ext cx="8596668" cy="1320800"/>
          </a:xfrm>
        </p:spPr>
        <p:txBody>
          <a:bodyPr/>
          <a:lstStyle/>
          <a:p>
            <a:r>
              <a:rPr lang="en-GB" dirty="0" smtClean="0"/>
              <a:t>Example question</a:t>
            </a:r>
            <a:endParaRPr lang="en-GB" dirty="0"/>
          </a:p>
        </p:txBody>
      </p:sp>
      <p:pic>
        <p:nvPicPr>
          <p:cNvPr id="4" name="Picture 3"/>
          <p:cNvPicPr>
            <a:picLocks noChangeAspect="1"/>
          </p:cNvPicPr>
          <p:nvPr/>
        </p:nvPicPr>
        <p:blipFill rotWithShape="1">
          <a:blip r:embed="rId2"/>
          <a:srcRect l="40206" t="17938" r="44619" b="60918"/>
          <a:stretch/>
        </p:blipFill>
        <p:spPr>
          <a:xfrm>
            <a:off x="8773456" y="193396"/>
            <a:ext cx="3418544" cy="2679399"/>
          </a:xfrm>
          <a:prstGeom prst="rect">
            <a:avLst/>
          </a:prstGeom>
        </p:spPr>
      </p:pic>
      <p:sp>
        <p:nvSpPr>
          <p:cNvPr id="5" name="TextBox 4"/>
          <p:cNvSpPr txBox="1"/>
          <p:nvPr/>
        </p:nvSpPr>
        <p:spPr>
          <a:xfrm>
            <a:off x="379769" y="948690"/>
            <a:ext cx="9473915" cy="5909310"/>
          </a:xfrm>
          <a:prstGeom prst="rect">
            <a:avLst/>
          </a:prstGeom>
          <a:noFill/>
        </p:spPr>
        <p:txBody>
          <a:bodyPr wrap="square" rtlCol="0">
            <a:spAutoFit/>
          </a:bodyPr>
          <a:lstStyle/>
          <a:p>
            <a:r>
              <a:rPr lang="en-GB" dirty="0" smtClean="0"/>
              <a:t>The 2012 Olympic success of Team GB caused an increased interest in all forms </a:t>
            </a:r>
          </a:p>
          <a:p>
            <a:r>
              <a:rPr lang="en-GB" dirty="0" smtClean="0"/>
              <a:t>of cycling for all ages.</a:t>
            </a:r>
          </a:p>
          <a:p>
            <a:endParaRPr lang="en-GB" dirty="0"/>
          </a:p>
          <a:p>
            <a:pPr marL="342900" indent="-342900">
              <a:buAutoNum type="alphaLcParenR"/>
            </a:pPr>
            <a:r>
              <a:rPr lang="en-GB" b="1" u="sng" dirty="0" smtClean="0"/>
              <a:t>Describe</a:t>
            </a:r>
            <a:r>
              <a:rPr lang="en-GB" dirty="0" smtClean="0"/>
              <a:t> how </a:t>
            </a:r>
            <a:r>
              <a:rPr lang="en-GB" b="1" u="sng" dirty="0" smtClean="0"/>
              <a:t>ergonomics</a:t>
            </a:r>
            <a:r>
              <a:rPr lang="en-GB" dirty="0" smtClean="0"/>
              <a:t> has influenced the design of bicycles.  (6 marks)  </a:t>
            </a:r>
          </a:p>
          <a:p>
            <a:endParaRPr lang="en-GB" dirty="0" smtClean="0"/>
          </a:p>
          <a:p>
            <a:r>
              <a:rPr lang="en-GB" dirty="0" smtClean="0"/>
              <a:t>Example answer could be:</a:t>
            </a:r>
          </a:p>
          <a:p>
            <a:endParaRPr lang="en-GB" dirty="0"/>
          </a:p>
          <a:p>
            <a:r>
              <a:rPr lang="en-GB" dirty="0" smtClean="0"/>
              <a:t>When designing bikes anthropometrics is used to ensure that the sizes meet the needs of all users. For example the distance from the saddle to the peddles need to be comfortable for the height market the bike is designed for. (2 marks)</a:t>
            </a:r>
          </a:p>
          <a:p>
            <a:endParaRPr lang="en-GB" dirty="0" smtClean="0"/>
          </a:p>
          <a:p>
            <a:r>
              <a:rPr lang="en-GB" dirty="0" smtClean="0"/>
              <a:t>The percentile hand size to reach the brakes is another consideration for the designer as it does not want to cause stress or strain to the intended market when using the product. </a:t>
            </a:r>
          </a:p>
          <a:p>
            <a:endParaRPr lang="en-GB" dirty="0" smtClean="0"/>
          </a:p>
          <a:p>
            <a:r>
              <a:rPr lang="en-GB" dirty="0" smtClean="0"/>
              <a:t>Another area the designer would need to focus on would be the strength required to pedal, if this is too heavy the user will cause injury to themselves and not be able to use the product for its intended time. </a:t>
            </a:r>
          </a:p>
          <a:p>
            <a:endParaRPr lang="en-GB" dirty="0" smtClean="0"/>
          </a:p>
          <a:p>
            <a:r>
              <a:rPr lang="en-GB" dirty="0" smtClean="0"/>
              <a:t>The Overall look of a bike has an important </a:t>
            </a:r>
            <a:r>
              <a:rPr lang="en-GB" dirty="0" err="1" smtClean="0"/>
              <a:t>rols</a:t>
            </a:r>
            <a:r>
              <a:rPr lang="en-GB" dirty="0" smtClean="0"/>
              <a:t> for a designer, they need to ensure that the bike is user friendly as if it does not look safe no one will use it. The feeling of the rubber handlebars will give the user comfort and support when using the bike. </a:t>
            </a:r>
          </a:p>
        </p:txBody>
      </p:sp>
      <p:sp>
        <p:nvSpPr>
          <p:cNvPr id="3" name="TextBox 2"/>
          <p:cNvSpPr txBox="1"/>
          <p:nvPr/>
        </p:nvSpPr>
        <p:spPr>
          <a:xfrm>
            <a:off x="9990161" y="4135272"/>
            <a:ext cx="1637732" cy="369332"/>
          </a:xfrm>
          <a:prstGeom prst="rect">
            <a:avLst/>
          </a:prstGeom>
          <a:noFill/>
        </p:spPr>
        <p:txBody>
          <a:bodyPr wrap="square" rtlCol="0">
            <a:spAutoFit/>
          </a:bodyPr>
          <a:lstStyle/>
          <a:p>
            <a:r>
              <a:rPr lang="en-GB" dirty="0" smtClean="0"/>
              <a:t>(2 marks)</a:t>
            </a:r>
            <a:endParaRPr lang="en-GB" dirty="0"/>
          </a:p>
        </p:txBody>
      </p:sp>
      <p:sp>
        <p:nvSpPr>
          <p:cNvPr id="6" name="TextBox 5"/>
          <p:cNvSpPr txBox="1"/>
          <p:nvPr/>
        </p:nvSpPr>
        <p:spPr>
          <a:xfrm>
            <a:off x="9990161" y="4970060"/>
            <a:ext cx="1637732" cy="369332"/>
          </a:xfrm>
          <a:prstGeom prst="rect">
            <a:avLst/>
          </a:prstGeom>
          <a:noFill/>
        </p:spPr>
        <p:txBody>
          <a:bodyPr wrap="square" rtlCol="0">
            <a:spAutoFit/>
          </a:bodyPr>
          <a:lstStyle/>
          <a:p>
            <a:r>
              <a:rPr lang="en-GB" dirty="0" smtClean="0"/>
              <a:t>(1 marks)</a:t>
            </a:r>
            <a:endParaRPr lang="en-GB" dirty="0"/>
          </a:p>
        </p:txBody>
      </p:sp>
      <p:sp>
        <p:nvSpPr>
          <p:cNvPr id="8" name="TextBox 7"/>
          <p:cNvSpPr txBox="1"/>
          <p:nvPr/>
        </p:nvSpPr>
        <p:spPr>
          <a:xfrm>
            <a:off x="9990161" y="6171063"/>
            <a:ext cx="1637732" cy="369332"/>
          </a:xfrm>
          <a:prstGeom prst="rect">
            <a:avLst/>
          </a:prstGeom>
          <a:noFill/>
        </p:spPr>
        <p:txBody>
          <a:bodyPr wrap="square" rtlCol="0">
            <a:spAutoFit/>
          </a:bodyPr>
          <a:lstStyle/>
          <a:p>
            <a:r>
              <a:rPr lang="en-GB" dirty="0" smtClean="0"/>
              <a:t>(2 marks)</a:t>
            </a:r>
            <a:endParaRPr lang="en-GB" dirty="0"/>
          </a:p>
        </p:txBody>
      </p:sp>
      <p:sp>
        <p:nvSpPr>
          <p:cNvPr id="7" name="Right Arrow 6">
            <a:hlinkClick r:id="rId3" action="ppaction://hlinksldjump"/>
          </p:cNvPr>
          <p:cNvSpPr/>
          <p:nvPr/>
        </p:nvSpPr>
        <p:spPr>
          <a:xfrm rot="10800000">
            <a:off x="295195" y="74130"/>
            <a:ext cx="1282890" cy="77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31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47</TotalTime>
  <Words>1073</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Trebuchet MS</vt:lpstr>
      <vt:lpstr>Wingdings</vt:lpstr>
      <vt:lpstr>Wingdings 3</vt:lpstr>
      <vt:lpstr>Facet</vt:lpstr>
      <vt:lpstr>Areas of study </vt:lpstr>
      <vt:lpstr>Prelim prep</vt:lpstr>
      <vt:lpstr>Learning intentions</vt:lpstr>
      <vt:lpstr>Breakdown </vt:lpstr>
      <vt:lpstr>Terms and understanding </vt:lpstr>
      <vt:lpstr>Ergonomics</vt:lpstr>
      <vt:lpstr>Example question</vt:lpstr>
      <vt:lpstr>Example question</vt:lpstr>
      <vt:lpstr>Example question</vt:lpstr>
      <vt:lpstr>Example question</vt:lpstr>
      <vt:lpstr>Example question</vt:lpstr>
      <vt:lpstr>Example question</vt:lpstr>
      <vt:lpstr>Example question</vt:lpstr>
      <vt:lpstr>Example question</vt:lpstr>
      <vt:lpstr>Example question</vt:lpstr>
      <vt:lpstr>Example question</vt:lpstr>
      <vt:lpstr>Example question</vt:lpstr>
      <vt:lpstr>Example question</vt:lpstr>
      <vt:lpstr>Example question</vt:lpstr>
    </vt:vector>
  </TitlesOfParts>
  <Company>Fife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 prep</dc:title>
  <dc:creator>Ann-Marie Miller</dc:creator>
  <cp:lastModifiedBy>Ann-Marie Miller</cp:lastModifiedBy>
  <cp:revision>4</cp:revision>
  <dcterms:created xsi:type="dcterms:W3CDTF">2018-01-10T17:52:30Z</dcterms:created>
  <dcterms:modified xsi:type="dcterms:W3CDTF">2018-01-11T11:38:51Z</dcterms:modified>
</cp:coreProperties>
</file>