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6" r:id="rId7"/>
    <p:sldId id="262" r:id="rId8"/>
    <p:sldId id="264" r:id="rId9"/>
    <p:sldId id="265"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1" d="100"/>
          <a:sy n="91" d="100"/>
        </p:scale>
        <p:origin x="4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C3704-AB8A-4A9F-8544-90AD2C39E16E}"/>
              </a:ext>
            </a:extLst>
          </p:cNvPr>
          <p:cNvSpPr>
            <a:spLocks noGrp="1"/>
          </p:cNvSpPr>
          <p:nvPr>
            <p:ph type="ctrTitle"/>
          </p:nvPr>
        </p:nvSpPr>
        <p:spPr/>
        <p:txBody>
          <a:bodyPr/>
          <a:lstStyle/>
          <a:p>
            <a:r>
              <a:rPr lang="en-GB" dirty="0"/>
              <a:t>Prelim prep</a:t>
            </a:r>
          </a:p>
        </p:txBody>
      </p:sp>
      <p:sp>
        <p:nvSpPr>
          <p:cNvPr id="3" name="Subtitle 2">
            <a:extLst>
              <a:ext uri="{FF2B5EF4-FFF2-40B4-BE49-F238E27FC236}">
                <a16:creationId xmlns:a16="http://schemas.microsoft.com/office/drawing/2014/main" id="{B86F940F-CD8A-48F2-B391-A3D3A67E0BB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9190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DE38-98F9-4F5A-B414-CD85C74B29E9}"/>
              </a:ext>
            </a:extLst>
          </p:cNvPr>
          <p:cNvSpPr>
            <a:spLocks noGrp="1"/>
          </p:cNvSpPr>
          <p:nvPr>
            <p:ph type="title"/>
          </p:nvPr>
        </p:nvSpPr>
        <p:spPr>
          <a:xfrm>
            <a:off x="677334" y="609600"/>
            <a:ext cx="5067250" cy="1320800"/>
          </a:xfrm>
        </p:spPr>
        <p:txBody>
          <a:bodyPr/>
          <a:lstStyle/>
          <a:p>
            <a:r>
              <a:rPr lang="en-GB" dirty="0"/>
              <a:t>Example question</a:t>
            </a:r>
          </a:p>
        </p:txBody>
      </p:sp>
      <p:sp>
        <p:nvSpPr>
          <p:cNvPr id="3" name="Content Placeholder 2">
            <a:extLst>
              <a:ext uri="{FF2B5EF4-FFF2-40B4-BE49-F238E27FC236}">
                <a16:creationId xmlns:a16="http://schemas.microsoft.com/office/drawing/2014/main" id="{2C6F4776-5B9F-4538-8BD0-9572C1AA202C}"/>
              </a:ext>
            </a:extLst>
          </p:cNvPr>
          <p:cNvSpPr>
            <a:spLocks noGrp="1"/>
          </p:cNvSpPr>
          <p:nvPr>
            <p:ph idx="1"/>
          </p:nvPr>
        </p:nvSpPr>
        <p:spPr>
          <a:xfrm>
            <a:off x="677333" y="1338943"/>
            <a:ext cx="5572859" cy="4803673"/>
          </a:xfrm>
        </p:spPr>
        <p:txBody>
          <a:bodyPr>
            <a:normAutofit/>
          </a:bodyPr>
          <a:lstStyle/>
          <a:p>
            <a:r>
              <a:rPr lang="en-GB" dirty="0"/>
              <a:t>An example question could be:</a:t>
            </a:r>
          </a:p>
          <a:p>
            <a:endParaRPr lang="en-GB" dirty="0"/>
          </a:p>
          <a:p>
            <a:pPr lvl="1"/>
            <a:r>
              <a:rPr lang="en-GB" dirty="0">
                <a:highlight>
                  <a:srgbClr val="FFFF00"/>
                </a:highlight>
              </a:rPr>
              <a:t>Outline</a:t>
            </a:r>
            <a:r>
              <a:rPr lang="en-GB" dirty="0"/>
              <a:t> one piece of information that could be gained about the electric scooter from the research techniques below.</a:t>
            </a:r>
          </a:p>
          <a:p>
            <a:pPr marL="457200" lvl="1" indent="0">
              <a:buNone/>
            </a:pPr>
            <a:r>
              <a:rPr lang="en-GB" dirty="0"/>
              <a:t>(a different piece of information must be outlined for each technique)</a:t>
            </a:r>
          </a:p>
          <a:p>
            <a:pPr marL="857250" lvl="1" indent="-400050">
              <a:buAutoNum type="romanLcParenR"/>
            </a:pPr>
            <a:r>
              <a:rPr lang="en-GB" dirty="0"/>
              <a:t>A user trip</a:t>
            </a:r>
          </a:p>
          <a:p>
            <a:pPr marL="857250" lvl="1" indent="-400050">
              <a:buAutoNum type="romanLcParenR"/>
            </a:pPr>
            <a:r>
              <a:rPr lang="en-GB" dirty="0"/>
              <a:t>A questionnaire</a:t>
            </a:r>
          </a:p>
          <a:p>
            <a:pPr lvl="1"/>
            <a:endParaRPr lang="en-GB" dirty="0"/>
          </a:p>
          <a:p>
            <a:pPr lvl="1"/>
            <a:r>
              <a:rPr lang="en-GB" dirty="0"/>
              <a:t>Select one of these research techniques and </a:t>
            </a:r>
            <a:r>
              <a:rPr lang="en-GB" dirty="0">
                <a:highlight>
                  <a:srgbClr val="FFFF00"/>
                </a:highlight>
              </a:rPr>
              <a:t>describe</a:t>
            </a:r>
            <a:r>
              <a:rPr lang="en-GB" dirty="0"/>
              <a:t> the key stages for the research technique you have selected. </a:t>
            </a:r>
          </a:p>
        </p:txBody>
      </p:sp>
      <p:pic>
        <p:nvPicPr>
          <p:cNvPr id="5" name="Picture 4">
            <a:extLst>
              <a:ext uri="{FF2B5EF4-FFF2-40B4-BE49-F238E27FC236}">
                <a16:creationId xmlns:a16="http://schemas.microsoft.com/office/drawing/2014/main" id="{583250B1-243F-4E33-A3E7-9C523AEA2FF0}"/>
              </a:ext>
            </a:extLst>
          </p:cNvPr>
          <p:cNvPicPr>
            <a:picLocks noChangeAspect="1"/>
          </p:cNvPicPr>
          <p:nvPr/>
        </p:nvPicPr>
        <p:blipFill rotWithShape="1">
          <a:blip r:embed="rId2"/>
          <a:srcRect l="54739" t="18510" r="8692" b="46336"/>
          <a:stretch/>
        </p:blipFill>
        <p:spPr>
          <a:xfrm>
            <a:off x="8240486" y="282673"/>
            <a:ext cx="3516086" cy="2112540"/>
          </a:xfrm>
          <a:prstGeom prst="rect">
            <a:avLst/>
          </a:prstGeom>
        </p:spPr>
      </p:pic>
      <p:sp>
        <p:nvSpPr>
          <p:cNvPr id="4" name="TextBox 3">
            <a:extLst>
              <a:ext uri="{FF2B5EF4-FFF2-40B4-BE49-F238E27FC236}">
                <a16:creationId xmlns:a16="http://schemas.microsoft.com/office/drawing/2014/main" id="{648AD023-F0E6-4270-B36E-A467D1CABF78}"/>
              </a:ext>
            </a:extLst>
          </p:cNvPr>
          <p:cNvSpPr txBox="1"/>
          <p:nvPr/>
        </p:nvSpPr>
        <p:spPr>
          <a:xfrm>
            <a:off x="6836229" y="2558143"/>
            <a:ext cx="4278085" cy="923330"/>
          </a:xfrm>
          <a:prstGeom prst="rect">
            <a:avLst/>
          </a:prstGeom>
          <a:noFill/>
        </p:spPr>
        <p:txBody>
          <a:bodyPr wrap="square" rtlCol="0">
            <a:spAutoFit/>
          </a:bodyPr>
          <a:lstStyle/>
          <a:p>
            <a:r>
              <a:rPr lang="en-GB" dirty="0"/>
              <a:t>To gain marks you are looking to provide a brief summary of content a detailed description I not required. </a:t>
            </a:r>
          </a:p>
        </p:txBody>
      </p:sp>
    </p:spTree>
    <p:extLst>
      <p:ext uri="{BB962C8B-B14F-4D97-AF65-F5344CB8AC3E}">
        <p14:creationId xmlns:p14="http://schemas.microsoft.com/office/powerpoint/2010/main" val="2630260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DE38-98F9-4F5A-B414-CD85C74B29E9}"/>
              </a:ext>
            </a:extLst>
          </p:cNvPr>
          <p:cNvSpPr>
            <a:spLocks noGrp="1"/>
          </p:cNvSpPr>
          <p:nvPr>
            <p:ph type="title"/>
          </p:nvPr>
        </p:nvSpPr>
        <p:spPr>
          <a:xfrm>
            <a:off x="677334" y="609600"/>
            <a:ext cx="5067250" cy="1320800"/>
          </a:xfrm>
        </p:spPr>
        <p:txBody>
          <a:bodyPr/>
          <a:lstStyle/>
          <a:p>
            <a:r>
              <a:rPr lang="en-GB" dirty="0"/>
              <a:t>Example question</a:t>
            </a:r>
          </a:p>
        </p:txBody>
      </p:sp>
      <p:sp>
        <p:nvSpPr>
          <p:cNvPr id="3" name="Content Placeholder 2">
            <a:extLst>
              <a:ext uri="{FF2B5EF4-FFF2-40B4-BE49-F238E27FC236}">
                <a16:creationId xmlns:a16="http://schemas.microsoft.com/office/drawing/2014/main" id="{2C6F4776-5B9F-4538-8BD0-9572C1AA202C}"/>
              </a:ext>
            </a:extLst>
          </p:cNvPr>
          <p:cNvSpPr>
            <a:spLocks noGrp="1"/>
          </p:cNvSpPr>
          <p:nvPr>
            <p:ph idx="1"/>
          </p:nvPr>
        </p:nvSpPr>
        <p:spPr>
          <a:xfrm>
            <a:off x="677333" y="1338943"/>
            <a:ext cx="6541048" cy="2781235"/>
          </a:xfrm>
        </p:spPr>
        <p:txBody>
          <a:bodyPr>
            <a:normAutofit fontScale="92500" lnSpcReduction="10000"/>
          </a:bodyPr>
          <a:lstStyle/>
          <a:p>
            <a:r>
              <a:rPr lang="en-GB" dirty="0"/>
              <a:t>An example question could be:</a:t>
            </a:r>
          </a:p>
          <a:p>
            <a:endParaRPr lang="en-GB" dirty="0"/>
          </a:p>
          <a:p>
            <a:pPr lvl="1"/>
            <a:r>
              <a:rPr lang="en-GB" dirty="0">
                <a:highlight>
                  <a:srgbClr val="FFFF00"/>
                </a:highlight>
              </a:rPr>
              <a:t>Outline</a:t>
            </a:r>
            <a:r>
              <a:rPr lang="en-GB" dirty="0"/>
              <a:t> one piece of information that could be gained about the electric scooter from the research techniques below.</a:t>
            </a:r>
          </a:p>
          <a:p>
            <a:pPr marL="457200" lvl="1" indent="0">
              <a:buNone/>
            </a:pPr>
            <a:r>
              <a:rPr lang="en-GB" dirty="0"/>
              <a:t>(a different piece of information must be outlined for each technique)</a:t>
            </a:r>
          </a:p>
          <a:p>
            <a:pPr marL="857250" lvl="1" indent="-400050">
              <a:buAutoNum type="romanLcParenR"/>
            </a:pPr>
            <a:r>
              <a:rPr lang="en-GB" dirty="0"/>
              <a:t>A user trip</a:t>
            </a:r>
          </a:p>
          <a:p>
            <a:pPr marL="857250" lvl="1" indent="-400050">
              <a:buAutoNum type="romanLcParenR"/>
            </a:pPr>
            <a:r>
              <a:rPr lang="en-GB" dirty="0"/>
              <a:t>A questionnaire</a:t>
            </a:r>
          </a:p>
          <a:p>
            <a:pPr marL="457200" lvl="1" indent="0">
              <a:buNone/>
            </a:pPr>
            <a:r>
              <a:rPr lang="en-GB" dirty="0"/>
              <a:t>		</a:t>
            </a:r>
          </a:p>
        </p:txBody>
      </p:sp>
      <p:pic>
        <p:nvPicPr>
          <p:cNvPr id="5" name="Picture 4">
            <a:extLst>
              <a:ext uri="{FF2B5EF4-FFF2-40B4-BE49-F238E27FC236}">
                <a16:creationId xmlns:a16="http://schemas.microsoft.com/office/drawing/2014/main" id="{583250B1-243F-4E33-A3E7-9C523AEA2FF0}"/>
              </a:ext>
            </a:extLst>
          </p:cNvPr>
          <p:cNvPicPr>
            <a:picLocks noChangeAspect="1"/>
          </p:cNvPicPr>
          <p:nvPr/>
        </p:nvPicPr>
        <p:blipFill rotWithShape="1">
          <a:blip r:embed="rId2"/>
          <a:srcRect l="54739" t="18510" r="8692" b="46336"/>
          <a:stretch/>
        </p:blipFill>
        <p:spPr>
          <a:xfrm>
            <a:off x="8240486" y="282673"/>
            <a:ext cx="3516086" cy="2112540"/>
          </a:xfrm>
          <a:prstGeom prst="rect">
            <a:avLst/>
          </a:prstGeom>
        </p:spPr>
      </p:pic>
      <p:sp>
        <p:nvSpPr>
          <p:cNvPr id="6" name="TextBox 5">
            <a:extLst>
              <a:ext uri="{FF2B5EF4-FFF2-40B4-BE49-F238E27FC236}">
                <a16:creationId xmlns:a16="http://schemas.microsoft.com/office/drawing/2014/main" id="{EDBFFB49-C4D4-4EA3-9A84-0E190367833C}"/>
              </a:ext>
            </a:extLst>
          </p:cNvPr>
          <p:cNvSpPr txBox="1"/>
          <p:nvPr/>
        </p:nvSpPr>
        <p:spPr>
          <a:xfrm>
            <a:off x="978548" y="4849521"/>
            <a:ext cx="6519532" cy="923330"/>
          </a:xfrm>
          <a:prstGeom prst="rect">
            <a:avLst/>
          </a:prstGeom>
          <a:noFill/>
        </p:spPr>
        <p:txBody>
          <a:bodyPr wrap="square" rtlCol="0">
            <a:spAutoFit/>
          </a:bodyPr>
          <a:lstStyle/>
          <a:p>
            <a:r>
              <a:rPr lang="en-GB" dirty="0"/>
              <a:t>Example 1:</a:t>
            </a:r>
          </a:p>
          <a:p>
            <a:pPr marL="400050" indent="-400050">
              <a:buAutoNum type="romanLcParenR"/>
            </a:pPr>
            <a:r>
              <a:rPr lang="en-GB" dirty="0"/>
              <a:t>How will the product be used?</a:t>
            </a:r>
          </a:p>
          <a:p>
            <a:pPr marL="400050" indent="-400050">
              <a:buAutoNum type="romanLcParenR"/>
            </a:pPr>
            <a:r>
              <a:rPr lang="en-GB" dirty="0"/>
              <a:t>Is the product aesthetically appealing to the consumer? </a:t>
            </a:r>
          </a:p>
        </p:txBody>
      </p:sp>
    </p:spTree>
    <p:extLst>
      <p:ext uri="{BB962C8B-B14F-4D97-AF65-F5344CB8AC3E}">
        <p14:creationId xmlns:p14="http://schemas.microsoft.com/office/powerpoint/2010/main" val="1369629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DE38-98F9-4F5A-B414-CD85C74B29E9}"/>
              </a:ext>
            </a:extLst>
          </p:cNvPr>
          <p:cNvSpPr>
            <a:spLocks noGrp="1"/>
          </p:cNvSpPr>
          <p:nvPr>
            <p:ph type="title"/>
          </p:nvPr>
        </p:nvSpPr>
        <p:spPr>
          <a:xfrm>
            <a:off x="677334" y="609600"/>
            <a:ext cx="5067250" cy="1320800"/>
          </a:xfrm>
        </p:spPr>
        <p:txBody>
          <a:bodyPr/>
          <a:lstStyle/>
          <a:p>
            <a:r>
              <a:rPr lang="en-GB" dirty="0"/>
              <a:t>Example question</a:t>
            </a:r>
          </a:p>
        </p:txBody>
      </p:sp>
      <p:sp>
        <p:nvSpPr>
          <p:cNvPr id="3" name="Content Placeholder 2">
            <a:extLst>
              <a:ext uri="{FF2B5EF4-FFF2-40B4-BE49-F238E27FC236}">
                <a16:creationId xmlns:a16="http://schemas.microsoft.com/office/drawing/2014/main" id="{2C6F4776-5B9F-4538-8BD0-9572C1AA202C}"/>
              </a:ext>
            </a:extLst>
          </p:cNvPr>
          <p:cNvSpPr>
            <a:spLocks noGrp="1"/>
          </p:cNvSpPr>
          <p:nvPr>
            <p:ph idx="1"/>
          </p:nvPr>
        </p:nvSpPr>
        <p:spPr>
          <a:xfrm>
            <a:off x="677333" y="1338944"/>
            <a:ext cx="6541048" cy="1813048"/>
          </a:xfrm>
        </p:spPr>
        <p:txBody>
          <a:bodyPr>
            <a:normAutofit fontScale="92500" lnSpcReduction="10000"/>
          </a:bodyPr>
          <a:lstStyle/>
          <a:p>
            <a:r>
              <a:rPr lang="en-GB" dirty="0"/>
              <a:t>An example question could be:</a:t>
            </a:r>
          </a:p>
          <a:p>
            <a:pPr marL="857250" lvl="1" indent="-400050">
              <a:buAutoNum type="romanLcParenR"/>
            </a:pPr>
            <a:r>
              <a:rPr lang="en-GB" dirty="0"/>
              <a:t>A user trip</a:t>
            </a:r>
          </a:p>
          <a:p>
            <a:pPr marL="857250" lvl="1" indent="-400050">
              <a:buAutoNum type="romanLcParenR"/>
            </a:pPr>
            <a:r>
              <a:rPr lang="en-GB" dirty="0"/>
              <a:t>A questionnaire</a:t>
            </a:r>
          </a:p>
          <a:p>
            <a:pPr lvl="1"/>
            <a:r>
              <a:rPr lang="en-GB" dirty="0"/>
              <a:t>Select one of these research techniques and </a:t>
            </a:r>
            <a:r>
              <a:rPr lang="en-GB" dirty="0">
                <a:highlight>
                  <a:srgbClr val="FFFF00"/>
                </a:highlight>
              </a:rPr>
              <a:t>describe</a:t>
            </a:r>
            <a:r>
              <a:rPr lang="en-GB" dirty="0"/>
              <a:t> the key stages for the research technique you have selected. 			</a:t>
            </a:r>
          </a:p>
        </p:txBody>
      </p:sp>
      <p:pic>
        <p:nvPicPr>
          <p:cNvPr id="5" name="Picture 4">
            <a:extLst>
              <a:ext uri="{FF2B5EF4-FFF2-40B4-BE49-F238E27FC236}">
                <a16:creationId xmlns:a16="http://schemas.microsoft.com/office/drawing/2014/main" id="{583250B1-243F-4E33-A3E7-9C523AEA2FF0}"/>
              </a:ext>
            </a:extLst>
          </p:cNvPr>
          <p:cNvPicPr>
            <a:picLocks noChangeAspect="1"/>
          </p:cNvPicPr>
          <p:nvPr/>
        </p:nvPicPr>
        <p:blipFill rotWithShape="1">
          <a:blip r:embed="rId2"/>
          <a:srcRect l="54739" t="18510" r="8692" b="46336"/>
          <a:stretch/>
        </p:blipFill>
        <p:spPr>
          <a:xfrm>
            <a:off x="8240486" y="282673"/>
            <a:ext cx="3516086" cy="2112540"/>
          </a:xfrm>
          <a:prstGeom prst="rect">
            <a:avLst/>
          </a:prstGeom>
        </p:spPr>
      </p:pic>
      <p:sp>
        <p:nvSpPr>
          <p:cNvPr id="4" name="TextBox 3">
            <a:extLst>
              <a:ext uri="{FF2B5EF4-FFF2-40B4-BE49-F238E27FC236}">
                <a16:creationId xmlns:a16="http://schemas.microsoft.com/office/drawing/2014/main" id="{47DEEA76-B5B3-4664-B745-E5E01A361F4E}"/>
              </a:ext>
            </a:extLst>
          </p:cNvPr>
          <p:cNvSpPr txBox="1"/>
          <p:nvPr/>
        </p:nvSpPr>
        <p:spPr>
          <a:xfrm>
            <a:off x="2754662" y="2887682"/>
            <a:ext cx="4974772" cy="3970318"/>
          </a:xfrm>
          <a:prstGeom prst="rect">
            <a:avLst/>
          </a:prstGeom>
          <a:noFill/>
        </p:spPr>
        <p:txBody>
          <a:bodyPr wrap="square" rtlCol="0">
            <a:spAutoFit/>
          </a:bodyPr>
          <a:lstStyle/>
          <a:p>
            <a:r>
              <a:rPr lang="en-GB" sz="1400" dirty="0"/>
              <a:t>Example:</a:t>
            </a:r>
          </a:p>
          <a:p>
            <a:r>
              <a:rPr lang="en-GB" sz="1400" dirty="0"/>
              <a:t>User trip: preparation- planning out the user trip, what information is required from the user trip. </a:t>
            </a:r>
          </a:p>
          <a:p>
            <a:r>
              <a:rPr lang="en-GB" sz="1400" dirty="0"/>
              <a:t>Undertaking- using the product at each stage, from taking out of packaging to installing it to the using the product, also use it in all types of environments. </a:t>
            </a:r>
          </a:p>
          <a:p>
            <a:r>
              <a:rPr lang="en-GB" sz="1400" dirty="0"/>
              <a:t>Collating- how to record and analyse the information from the user trip, this could be in the form of a report or a blog. </a:t>
            </a:r>
          </a:p>
          <a:p>
            <a:endParaRPr lang="en-GB" sz="1400" dirty="0"/>
          </a:p>
          <a:p>
            <a:r>
              <a:rPr lang="en-GB" sz="1400" dirty="0"/>
              <a:t>Questionnaire:</a:t>
            </a:r>
          </a:p>
          <a:p>
            <a:r>
              <a:rPr lang="en-GB" sz="1400" dirty="0"/>
              <a:t>Preparation- consider who the product is aimed at, identify what you are wanting to find out about the product to help you word your questions to get the best response. </a:t>
            </a:r>
          </a:p>
          <a:p>
            <a:r>
              <a:rPr lang="en-GB" sz="1400" dirty="0"/>
              <a:t>Undertake- hand questions to selected target market to fill in. </a:t>
            </a:r>
          </a:p>
          <a:p>
            <a:r>
              <a:rPr lang="en-GB" sz="1400" dirty="0"/>
              <a:t>Collating: how you are going to display the results from the questionnaires to give you the best information. </a:t>
            </a:r>
          </a:p>
        </p:txBody>
      </p:sp>
    </p:spTree>
    <p:extLst>
      <p:ext uri="{BB962C8B-B14F-4D97-AF65-F5344CB8AC3E}">
        <p14:creationId xmlns:p14="http://schemas.microsoft.com/office/powerpoint/2010/main" val="2973844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ABBC2-B1FA-4D68-A022-860969F328E2}"/>
              </a:ext>
            </a:extLst>
          </p:cNvPr>
          <p:cNvSpPr>
            <a:spLocks noGrp="1"/>
          </p:cNvSpPr>
          <p:nvPr>
            <p:ph type="title"/>
          </p:nvPr>
        </p:nvSpPr>
        <p:spPr/>
        <p:txBody>
          <a:bodyPr/>
          <a:lstStyle/>
          <a:p>
            <a:r>
              <a:rPr lang="en-GB" dirty="0"/>
              <a:t>Areas of study	</a:t>
            </a:r>
          </a:p>
        </p:txBody>
      </p:sp>
      <p:sp>
        <p:nvSpPr>
          <p:cNvPr id="3" name="Content Placeholder 2">
            <a:extLst>
              <a:ext uri="{FF2B5EF4-FFF2-40B4-BE49-F238E27FC236}">
                <a16:creationId xmlns:a16="http://schemas.microsoft.com/office/drawing/2014/main" id="{E1B8B90F-9227-47C4-AF4D-051A1F6A9BC5}"/>
              </a:ext>
            </a:extLst>
          </p:cNvPr>
          <p:cNvSpPr>
            <a:spLocks noGrp="1"/>
          </p:cNvSpPr>
          <p:nvPr>
            <p:ph idx="1"/>
          </p:nvPr>
        </p:nvSpPr>
        <p:spPr>
          <a:xfrm>
            <a:off x="4184724" y="2397257"/>
            <a:ext cx="4088304" cy="3880773"/>
          </a:xfrm>
        </p:spPr>
        <p:txBody>
          <a:bodyPr>
            <a:normAutofit/>
          </a:bodyPr>
          <a:lstStyle/>
          <a:p>
            <a:r>
              <a:rPr lang="en-GB" dirty="0"/>
              <a:t>Testing models</a:t>
            </a:r>
          </a:p>
          <a:p>
            <a:r>
              <a:rPr lang="en-GB" dirty="0"/>
              <a:t>Idea generation</a:t>
            </a:r>
          </a:p>
          <a:p>
            <a:r>
              <a:rPr lang="en-GB" dirty="0"/>
              <a:t>Graphic techniques</a:t>
            </a:r>
          </a:p>
          <a:p>
            <a:r>
              <a:rPr lang="en-GB" dirty="0"/>
              <a:t>Modelling</a:t>
            </a:r>
          </a:p>
          <a:p>
            <a:r>
              <a:rPr lang="en-GB" dirty="0"/>
              <a:t>Anthropometrics/ergonomics</a:t>
            </a:r>
          </a:p>
          <a:p>
            <a:r>
              <a:rPr lang="en-GB" dirty="0"/>
              <a:t>Aesthetics</a:t>
            </a:r>
          </a:p>
          <a:p>
            <a:r>
              <a:rPr lang="en-GB" dirty="0"/>
              <a:t>Testing and evaluating</a:t>
            </a:r>
          </a:p>
          <a:p>
            <a:r>
              <a:rPr lang="en-GB" dirty="0"/>
              <a:t>The design specification</a:t>
            </a:r>
          </a:p>
          <a:p>
            <a:r>
              <a:rPr lang="en-GB" dirty="0"/>
              <a:t>Choice of materials</a:t>
            </a:r>
          </a:p>
        </p:txBody>
      </p:sp>
      <p:sp>
        <p:nvSpPr>
          <p:cNvPr id="4" name="TextBox 3">
            <a:extLst>
              <a:ext uri="{FF2B5EF4-FFF2-40B4-BE49-F238E27FC236}">
                <a16:creationId xmlns:a16="http://schemas.microsoft.com/office/drawing/2014/main" id="{3312A028-E0A0-4007-82AA-56B98AD54337}"/>
              </a:ext>
            </a:extLst>
          </p:cNvPr>
          <p:cNvSpPr txBox="1"/>
          <p:nvPr/>
        </p:nvSpPr>
        <p:spPr>
          <a:xfrm>
            <a:off x="898121" y="2306318"/>
            <a:ext cx="3286603" cy="2308324"/>
          </a:xfrm>
          <a:prstGeom prst="rect">
            <a:avLst/>
          </a:prstGeom>
          <a:noFill/>
        </p:spPr>
        <p:txBody>
          <a:bodyPr wrap="square" rtlCol="0">
            <a:spAutoFit/>
          </a:bodyPr>
          <a:lstStyle/>
          <a:p>
            <a:pPr marL="285750" indent="-285750">
              <a:buFont typeface="Wingdings" panose="05000000000000000000" pitchFamily="2" charset="2"/>
              <a:buChar char="Ø"/>
            </a:pPr>
            <a:r>
              <a:rPr lang="en-GB" dirty="0"/>
              <a:t>Woodwork</a:t>
            </a:r>
          </a:p>
          <a:p>
            <a:pPr marL="285750" indent="-285750">
              <a:buFont typeface="Wingdings" panose="05000000000000000000" pitchFamily="2" charset="2"/>
              <a:buChar char="Ø"/>
            </a:pPr>
            <a:r>
              <a:rPr lang="en-GB" dirty="0"/>
              <a:t>Metalwork</a:t>
            </a:r>
          </a:p>
          <a:p>
            <a:pPr marL="285750" indent="-285750">
              <a:buFont typeface="Wingdings" panose="05000000000000000000" pitchFamily="2" charset="2"/>
              <a:buChar char="Ø"/>
            </a:pPr>
            <a:r>
              <a:rPr lang="en-GB" dirty="0"/>
              <a:t>Plastic</a:t>
            </a:r>
          </a:p>
          <a:p>
            <a:pPr marL="285750" indent="-285750">
              <a:buFont typeface="Wingdings" panose="05000000000000000000" pitchFamily="2" charset="2"/>
              <a:buChar char="Ø"/>
            </a:pPr>
            <a:r>
              <a:rPr lang="en-GB" dirty="0"/>
              <a:t>Standard components/knockdown fittings</a:t>
            </a:r>
          </a:p>
          <a:p>
            <a:pPr marL="285750" indent="-285750">
              <a:buFont typeface="Wingdings" panose="05000000000000000000" pitchFamily="2" charset="2"/>
              <a:buChar char="Ø"/>
            </a:pPr>
            <a:r>
              <a:rPr lang="en-GB" dirty="0"/>
              <a:t>Environmental considerations</a:t>
            </a:r>
          </a:p>
        </p:txBody>
      </p:sp>
      <p:sp>
        <p:nvSpPr>
          <p:cNvPr id="5" name="TextBox 4">
            <a:extLst>
              <a:ext uri="{FF2B5EF4-FFF2-40B4-BE49-F238E27FC236}">
                <a16:creationId xmlns:a16="http://schemas.microsoft.com/office/drawing/2014/main" id="{56385114-9421-4E84-B27E-D16CF429D899}"/>
              </a:ext>
            </a:extLst>
          </p:cNvPr>
          <p:cNvSpPr txBox="1"/>
          <p:nvPr/>
        </p:nvSpPr>
        <p:spPr>
          <a:xfrm>
            <a:off x="7832478" y="2306318"/>
            <a:ext cx="2731532" cy="2031325"/>
          </a:xfrm>
          <a:prstGeom prst="rect">
            <a:avLst/>
          </a:prstGeom>
          <a:noFill/>
        </p:spPr>
        <p:txBody>
          <a:bodyPr wrap="square" rtlCol="0">
            <a:spAutoFit/>
          </a:bodyPr>
          <a:lstStyle/>
          <a:p>
            <a:pPr marL="285750" indent="-285750">
              <a:buFont typeface="Wingdings" panose="05000000000000000000" pitchFamily="2" charset="2"/>
              <a:buChar char="Ø"/>
            </a:pPr>
            <a:r>
              <a:rPr lang="en-GB" dirty="0"/>
              <a:t>Mass production</a:t>
            </a:r>
          </a:p>
          <a:p>
            <a:pPr marL="285750" indent="-285750">
              <a:buFont typeface="Wingdings" panose="05000000000000000000" pitchFamily="2" charset="2"/>
              <a:buChar char="Ø"/>
            </a:pPr>
            <a:r>
              <a:rPr lang="en-GB" dirty="0"/>
              <a:t>Visible features from commercial processes</a:t>
            </a:r>
          </a:p>
          <a:p>
            <a:pPr marL="285750" indent="-285750">
              <a:buFont typeface="Wingdings" panose="05000000000000000000" pitchFamily="2" charset="2"/>
              <a:buChar char="Ø"/>
            </a:pPr>
            <a:r>
              <a:rPr lang="en-GB" dirty="0"/>
              <a:t>Selecting ad justifying suitable materials. </a:t>
            </a:r>
          </a:p>
          <a:p>
            <a:endParaRPr lang="en-GB" dirty="0"/>
          </a:p>
        </p:txBody>
      </p:sp>
      <p:sp>
        <p:nvSpPr>
          <p:cNvPr id="6" name="TextBox 5">
            <a:extLst>
              <a:ext uri="{FF2B5EF4-FFF2-40B4-BE49-F238E27FC236}">
                <a16:creationId xmlns:a16="http://schemas.microsoft.com/office/drawing/2014/main" id="{DA2EEC0B-6CE3-44DA-AA0C-6B88ED27242B}"/>
              </a:ext>
            </a:extLst>
          </p:cNvPr>
          <p:cNvSpPr txBox="1"/>
          <p:nvPr/>
        </p:nvSpPr>
        <p:spPr>
          <a:xfrm>
            <a:off x="1237129" y="1794496"/>
            <a:ext cx="2312894" cy="369332"/>
          </a:xfrm>
          <a:prstGeom prst="rect">
            <a:avLst/>
          </a:prstGeom>
          <a:noFill/>
        </p:spPr>
        <p:txBody>
          <a:bodyPr wrap="square" rtlCol="0">
            <a:spAutoFit/>
          </a:bodyPr>
          <a:lstStyle/>
          <a:p>
            <a:r>
              <a:rPr lang="en-GB" dirty="0"/>
              <a:t>Manufacture</a:t>
            </a:r>
          </a:p>
        </p:txBody>
      </p:sp>
      <p:sp>
        <p:nvSpPr>
          <p:cNvPr id="7" name="TextBox 6">
            <a:extLst>
              <a:ext uri="{FF2B5EF4-FFF2-40B4-BE49-F238E27FC236}">
                <a16:creationId xmlns:a16="http://schemas.microsoft.com/office/drawing/2014/main" id="{2F81BEF4-F5D7-4108-BF64-0FCE4D16CB2A}"/>
              </a:ext>
            </a:extLst>
          </p:cNvPr>
          <p:cNvSpPr txBox="1"/>
          <p:nvPr/>
        </p:nvSpPr>
        <p:spPr>
          <a:xfrm>
            <a:off x="4487731" y="1745734"/>
            <a:ext cx="2312894" cy="369332"/>
          </a:xfrm>
          <a:prstGeom prst="rect">
            <a:avLst/>
          </a:prstGeom>
          <a:noFill/>
        </p:spPr>
        <p:txBody>
          <a:bodyPr wrap="square" rtlCol="0">
            <a:spAutoFit/>
          </a:bodyPr>
          <a:lstStyle/>
          <a:p>
            <a:r>
              <a:rPr lang="en-GB" dirty="0"/>
              <a:t>Design</a:t>
            </a:r>
          </a:p>
        </p:txBody>
      </p:sp>
      <p:sp>
        <p:nvSpPr>
          <p:cNvPr id="8" name="TextBox 7">
            <a:extLst>
              <a:ext uri="{FF2B5EF4-FFF2-40B4-BE49-F238E27FC236}">
                <a16:creationId xmlns:a16="http://schemas.microsoft.com/office/drawing/2014/main" id="{CDFA196D-F0F8-4927-BBB9-9C4841DADC9D}"/>
              </a:ext>
            </a:extLst>
          </p:cNvPr>
          <p:cNvSpPr txBox="1"/>
          <p:nvPr/>
        </p:nvSpPr>
        <p:spPr>
          <a:xfrm>
            <a:off x="8041797" y="1794496"/>
            <a:ext cx="2312894" cy="369332"/>
          </a:xfrm>
          <a:prstGeom prst="rect">
            <a:avLst/>
          </a:prstGeom>
          <a:noFill/>
        </p:spPr>
        <p:txBody>
          <a:bodyPr wrap="square" rtlCol="0">
            <a:spAutoFit/>
          </a:bodyPr>
          <a:lstStyle/>
          <a:p>
            <a:r>
              <a:rPr lang="en-GB" dirty="0"/>
              <a:t>Commercial</a:t>
            </a:r>
          </a:p>
        </p:txBody>
      </p:sp>
    </p:spTree>
    <p:extLst>
      <p:ext uri="{BB962C8B-B14F-4D97-AF65-F5344CB8AC3E}">
        <p14:creationId xmlns:p14="http://schemas.microsoft.com/office/powerpoint/2010/main" val="1163004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F28A2-8815-4DAA-A782-11653C25161C}"/>
              </a:ext>
            </a:extLst>
          </p:cNvPr>
          <p:cNvSpPr>
            <a:spLocks noGrp="1"/>
          </p:cNvSpPr>
          <p:nvPr>
            <p:ph type="title"/>
          </p:nvPr>
        </p:nvSpPr>
        <p:spPr/>
        <p:txBody>
          <a:bodyPr/>
          <a:lstStyle/>
          <a:p>
            <a:r>
              <a:rPr lang="en-GB" dirty="0"/>
              <a:t>Learning intentions</a:t>
            </a:r>
          </a:p>
        </p:txBody>
      </p:sp>
      <p:sp>
        <p:nvSpPr>
          <p:cNvPr id="3" name="Content Placeholder 2">
            <a:extLst>
              <a:ext uri="{FF2B5EF4-FFF2-40B4-BE49-F238E27FC236}">
                <a16:creationId xmlns:a16="http://schemas.microsoft.com/office/drawing/2014/main" id="{7E2FE679-AF45-4460-A070-658563FAF589}"/>
              </a:ext>
            </a:extLst>
          </p:cNvPr>
          <p:cNvSpPr>
            <a:spLocks noGrp="1"/>
          </p:cNvSpPr>
          <p:nvPr>
            <p:ph idx="1"/>
          </p:nvPr>
        </p:nvSpPr>
        <p:spPr/>
        <p:txBody>
          <a:bodyPr/>
          <a:lstStyle/>
          <a:p>
            <a:r>
              <a:rPr lang="en-GB" dirty="0"/>
              <a:t>End of this period:</a:t>
            </a:r>
          </a:p>
          <a:p>
            <a:pPr lvl="1"/>
            <a:r>
              <a:rPr lang="en-GB" dirty="0"/>
              <a:t>Have more knowledge of what Is expected within section 1 of prelim. </a:t>
            </a:r>
          </a:p>
          <a:p>
            <a:pPr lvl="1"/>
            <a:r>
              <a:rPr lang="en-GB" dirty="0"/>
              <a:t>Build upon personal skill of writing answers for exam/understanding of question types. </a:t>
            </a:r>
          </a:p>
          <a:p>
            <a:pPr lvl="1"/>
            <a:r>
              <a:rPr lang="en-GB" dirty="0"/>
              <a:t>Areas of focus for studying. </a:t>
            </a:r>
          </a:p>
        </p:txBody>
      </p:sp>
    </p:spTree>
    <p:extLst>
      <p:ext uri="{BB962C8B-B14F-4D97-AF65-F5344CB8AC3E}">
        <p14:creationId xmlns:p14="http://schemas.microsoft.com/office/powerpoint/2010/main" val="235991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A6F7F-D4F1-4B64-9F42-0CE0250A7B53}"/>
              </a:ext>
            </a:extLst>
          </p:cNvPr>
          <p:cNvSpPr>
            <a:spLocks noGrp="1"/>
          </p:cNvSpPr>
          <p:nvPr>
            <p:ph type="title"/>
          </p:nvPr>
        </p:nvSpPr>
        <p:spPr/>
        <p:txBody>
          <a:bodyPr/>
          <a:lstStyle/>
          <a:p>
            <a:r>
              <a:rPr lang="en-GB" dirty="0"/>
              <a:t>Breakdown	</a:t>
            </a:r>
          </a:p>
        </p:txBody>
      </p:sp>
      <p:sp>
        <p:nvSpPr>
          <p:cNvPr id="3" name="Content Placeholder 2">
            <a:extLst>
              <a:ext uri="{FF2B5EF4-FFF2-40B4-BE49-F238E27FC236}">
                <a16:creationId xmlns:a16="http://schemas.microsoft.com/office/drawing/2014/main" id="{FD7C9A78-EB16-45AC-8503-2D083ED13309}"/>
              </a:ext>
            </a:extLst>
          </p:cNvPr>
          <p:cNvSpPr>
            <a:spLocks noGrp="1"/>
          </p:cNvSpPr>
          <p:nvPr>
            <p:ph idx="1"/>
          </p:nvPr>
        </p:nvSpPr>
        <p:spPr/>
        <p:txBody>
          <a:bodyPr>
            <a:normAutofit lnSpcReduction="10000"/>
          </a:bodyPr>
          <a:lstStyle/>
          <a:p>
            <a:r>
              <a:rPr lang="en-GB" dirty="0"/>
              <a:t>The exam paper is worth 45% of your final grade. </a:t>
            </a:r>
          </a:p>
          <a:p>
            <a:r>
              <a:rPr lang="en-GB" dirty="0"/>
              <a:t>Exam is out of 80 marks.</a:t>
            </a:r>
          </a:p>
          <a:p>
            <a:pPr lvl="1"/>
            <a:r>
              <a:rPr lang="en-GB" dirty="0"/>
              <a:t>Section 1 is 60 marks</a:t>
            </a:r>
          </a:p>
          <a:p>
            <a:pPr lvl="1"/>
            <a:r>
              <a:rPr lang="en-GB" dirty="0"/>
              <a:t>Section 2 is 20 marks</a:t>
            </a:r>
          </a:p>
          <a:p>
            <a:pPr lvl="1"/>
            <a:endParaRPr lang="en-GB" dirty="0"/>
          </a:p>
          <a:p>
            <a:pPr marL="0" indent="0">
              <a:buNone/>
            </a:pPr>
            <a:r>
              <a:rPr lang="en-GB" dirty="0"/>
              <a:t>Section 1 has two parts: It assesses a range of materials, hand tools and machinery and is based on a workshop-crafted product. </a:t>
            </a:r>
          </a:p>
          <a:p>
            <a:pPr marL="0" indent="0">
              <a:buNone/>
            </a:pPr>
            <a:r>
              <a:rPr lang="en-GB" dirty="0"/>
              <a:t>The remaining questions are worth 30 marks. The context of the questions is design work and products that focus on particular aspects of design.</a:t>
            </a:r>
          </a:p>
          <a:p>
            <a:pPr marL="0" indent="0">
              <a:buNone/>
            </a:pPr>
            <a:r>
              <a:rPr lang="en-GB" dirty="0"/>
              <a:t>Section 2 has 20 marks. This section assesses commercial manufacture and consists of four or five questions. </a:t>
            </a:r>
          </a:p>
        </p:txBody>
      </p:sp>
    </p:spTree>
    <p:extLst>
      <p:ext uri="{BB962C8B-B14F-4D97-AF65-F5344CB8AC3E}">
        <p14:creationId xmlns:p14="http://schemas.microsoft.com/office/powerpoint/2010/main" val="1444753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3E149-F1B2-4D40-B881-A47120E5D4A6}"/>
              </a:ext>
            </a:extLst>
          </p:cNvPr>
          <p:cNvSpPr>
            <a:spLocks noGrp="1"/>
          </p:cNvSpPr>
          <p:nvPr>
            <p:ph type="title"/>
          </p:nvPr>
        </p:nvSpPr>
        <p:spPr/>
        <p:txBody>
          <a:bodyPr/>
          <a:lstStyle/>
          <a:p>
            <a:r>
              <a:rPr lang="en-GB" dirty="0"/>
              <a:t>Terms and understanding	</a:t>
            </a:r>
          </a:p>
        </p:txBody>
      </p:sp>
      <p:sp>
        <p:nvSpPr>
          <p:cNvPr id="3" name="Content Placeholder 2">
            <a:extLst>
              <a:ext uri="{FF2B5EF4-FFF2-40B4-BE49-F238E27FC236}">
                <a16:creationId xmlns:a16="http://schemas.microsoft.com/office/drawing/2014/main" id="{196CDB12-3B46-40D0-9D6C-E0A4F7E86BD8}"/>
              </a:ext>
            </a:extLst>
          </p:cNvPr>
          <p:cNvSpPr>
            <a:spLocks noGrp="1"/>
          </p:cNvSpPr>
          <p:nvPr>
            <p:ph idx="1"/>
          </p:nvPr>
        </p:nvSpPr>
        <p:spPr>
          <a:xfrm>
            <a:off x="677334" y="1558161"/>
            <a:ext cx="8596668" cy="4697411"/>
          </a:xfrm>
        </p:spPr>
        <p:txBody>
          <a:bodyPr>
            <a:normAutofit/>
          </a:bodyPr>
          <a:lstStyle/>
          <a:p>
            <a:r>
              <a:rPr lang="en-GB" dirty="0"/>
              <a:t>Name/State: Candidates must provide the answer in brief form/name. Candidates will normally be required to make the same number of statements as marks available in the question.</a:t>
            </a:r>
          </a:p>
          <a:p>
            <a:r>
              <a:rPr lang="en-GB" b="1" dirty="0"/>
              <a:t>Outline: </a:t>
            </a:r>
            <a:r>
              <a:rPr lang="en-GB" dirty="0"/>
              <a:t>More than naming, but not a detailed description. Candidates will normally be required to make the same number of factual/appropriate points as marks available in the question</a:t>
            </a:r>
          </a:p>
          <a:p>
            <a:r>
              <a:rPr lang="en-GB" b="1" dirty="0"/>
              <a:t>Describe: </a:t>
            </a:r>
            <a:r>
              <a:rPr lang="en-GB" dirty="0"/>
              <a:t>Candidates must provide a statement or structure of characteristics and/or features. This should be more than an outline or a list. Candidates may refer to, for instance, a concept, experiment, situation, or facts in the context of, and appropriate to, the question. Candidates will normally be required to make the same number of factual/appropriate points as marks available in the question.</a:t>
            </a:r>
          </a:p>
          <a:p>
            <a:r>
              <a:rPr lang="en-GB" b="1" dirty="0"/>
              <a:t>Explain: </a:t>
            </a:r>
            <a:r>
              <a:rPr lang="en-GB" dirty="0"/>
              <a:t>Candidates must generally relate cause and effect and/or make relationships between things clear. This will be related to the context of the question or a specific area within a question. </a:t>
            </a:r>
          </a:p>
          <a:p>
            <a:endParaRPr lang="en-GB" dirty="0"/>
          </a:p>
        </p:txBody>
      </p:sp>
    </p:spTree>
    <p:extLst>
      <p:ext uri="{BB962C8B-B14F-4D97-AF65-F5344CB8AC3E}">
        <p14:creationId xmlns:p14="http://schemas.microsoft.com/office/powerpoint/2010/main" val="1622159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B83C9-9E37-48AD-BC99-C3B21F502673}"/>
              </a:ext>
            </a:extLst>
          </p:cNvPr>
          <p:cNvSpPr>
            <a:spLocks noGrp="1"/>
          </p:cNvSpPr>
          <p:nvPr>
            <p:ph type="title"/>
          </p:nvPr>
        </p:nvSpPr>
        <p:spPr/>
        <p:txBody>
          <a:bodyPr/>
          <a:lstStyle/>
          <a:p>
            <a:r>
              <a:rPr lang="en-GB" dirty="0"/>
              <a:t>Section 1- Design</a:t>
            </a:r>
          </a:p>
        </p:txBody>
      </p:sp>
      <p:sp>
        <p:nvSpPr>
          <p:cNvPr id="3" name="Content Placeholder 2">
            <a:extLst>
              <a:ext uri="{FF2B5EF4-FFF2-40B4-BE49-F238E27FC236}">
                <a16:creationId xmlns:a16="http://schemas.microsoft.com/office/drawing/2014/main" id="{71FCE68D-4C8D-4BE2-A7F1-22F4AA814BA2}"/>
              </a:ext>
            </a:extLst>
          </p:cNvPr>
          <p:cNvSpPr>
            <a:spLocks noGrp="1"/>
          </p:cNvSpPr>
          <p:nvPr>
            <p:ph idx="1"/>
          </p:nvPr>
        </p:nvSpPr>
        <p:spPr>
          <a:xfrm>
            <a:off x="1852992" y="-3321973"/>
            <a:ext cx="8596668" cy="3880773"/>
          </a:xfrm>
        </p:spPr>
        <p:txBody>
          <a:bodyPr/>
          <a:lstStyle/>
          <a:p>
            <a:r>
              <a:rPr lang="en-GB" dirty="0"/>
              <a:t>The remaining questions are worth 30 marks and assess design as specified in the ‘Skills, knowledge and understanding for the course’ table. The context of the questions is design work and products that focus on particular aspects of design.</a:t>
            </a:r>
          </a:p>
        </p:txBody>
      </p:sp>
      <p:sp>
        <p:nvSpPr>
          <p:cNvPr id="5" name="Content Placeholder 2">
            <a:extLst>
              <a:ext uri="{FF2B5EF4-FFF2-40B4-BE49-F238E27FC236}">
                <a16:creationId xmlns:a16="http://schemas.microsoft.com/office/drawing/2014/main" id="{25AAF753-549C-48C4-A2EE-9C3D3DBFA332}"/>
              </a:ext>
            </a:extLst>
          </p:cNvPr>
          <p:cNvSpPr txBox="1">
            <a:spLocks/>
          </p:cNvSpPr>
          <p:nvPr/>
        </p:nvSpPr>
        <p:spPr>
          <a:xfrm>
            <a:off x="481392" y="1474998"/>
            <a:ext cx="7640632"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Refers to the skills and knowledge picked up throughout the design phase of your coursework. </a:t>
            </a:r>
          </a:p>
          <a:p>
            <a:r>
              <a:rPr lang="en-GB" dirty="0"/>
              <a:t>Areas that could be included:</a:t>
            </a:r>
          </a:p>
          <a:p>
            <a:pPr lvl="1"/>
            <a:r>
              <a:rPr lang="en-GB" dirty="0"/>
              <a:t>Research techniques</a:t>
            </a:r>
          </a:p>
          <a:p>
            <a:pPr lvl="1"/>
            <a:r>
              <a:rPr lang="en-GB" dirty="0"/>
              <a:t>Product specification</a:t>
            </a:r>
          </a:p>
          <a:p>
            <a:pPr lvl="1"/>
            <a:r>
              <a:rPr lang="en-GB" dirty="0"/>
              <a:t>Idea generation techniques</a:t>
            </a:r>
          </a:p>
          <a:p>
            <a:pPr lvl="1"/>
            <a:r>
              <a:rPr lang="en-GB" dirty="0"/>
              <a:t>Graphic techniques</a:t>
            </a:r>
          </a:p>
          <a:p>
            <a:pPr lvl="1"/>
            <a:r>
              <a:rPr lang="en-GB" dirty="0"/>
              <a:t>Modelling</a:t>
            </a:r>
          </a:p>
          <a:p>
            <a:pPr lvl="1"/>
            <a:r>
              <a:rPr lang="en-GB" dirty="0"/>
              <a:t>Design factors</a:t>
            </a:r>
          </a:p>
          <a:p>
            <a:pPr lvl="1"/>
            <a:r>
              <a:rPr lang="en-GB" dirty="0"/>
              <a:t> commercial appeal</a:t>
            </a:r>
          </a:p>
          <a:p>
            <a:pPr lvl="1"/>
            <a:endParaRPr lang="en-GB" dirty="0"/>
          </a:p>
          <a:p>
            <a:endParaRPr lang="en-GB" dirty="0"/>
          </a:p>
        </p:txBody>
      </p:sp>
      <p:pic>
        <p:nvPicPr>
          <p:cNvPr id="6" name="Picture 5">
            <a:extLst>
              <a:ext uri="{FF2B5EF4-FFF2-40B4-BE49-F238E27FC236}">
                <a16:creationId xmlns:a16="http://schemas.microsoft.com/office/drawing/2014/main" id="{DF31BA81-E808-4841-93CD-FC8A002225C1}"/>
              </a:ext>
            </a:extLst>
          </p:cNvPr>
          <p:cNvPicPr>
            <a:picLocks noChangeAspect="1"/>
          </p:cNvPicPr>
          <p:nvPr/>
        </p:nvPicPr>
        <p:blipFill rotWithShape="1">
          <a:blip r:embed="rId2"/>
          <a:srcRect l="20032" t="19626" r="3007" b="10431"/>
          <a:stretch/>
        </p:blipFill>
        <p:spPr>
          <a:xfrm>
            <a:off x="8544408" y="862971"/>
            <a:ext cx="2913475" cy="1654885"/>
          </a:xfrm>
          <a:prstGeom prst="rect">
            <a:avLst/>
          </a:prstGeom>
        </p:spPr>
      </p:pic>
    </p:spTree>
    <p:extLst>
      <p:ext uri="{BB962C8B-B14F-4D97-AF65-F5344CB8AC3E}">
        <p14:creationId xmlns:p14="http://schemas.microsoft.com/office/powerpoint/2010/main" val="2304444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DE38-98F9-4F5A-B414-CD85C74B29E9}"/>
              </a:ext>
            </a:extLst>
          </p:cNvPr>
          <p:cNvSpPr>
            <a:spLocks noGrp="1"/>
          </p:cNvSpPr>
          <p:nvPr>
            <p:ph type="title"/>
          </p:nvPr>
        </p:nvSpPr>
        <p:spPr>
          <a:xfrm>
            <a:off x="677334" y="609600"/>
            <a:ext cx="5067250" cy="1320800"/>
          </a:xfrm>
        </p:spPr>
        <p:txBody>
          <a:bodyPr/>
          <a:lstStyle/>
          <a:p>
            <a:r>
              <a:rPr lang="en-GB" dirty="0"/>
              <a:t>Example question</a:t>
            </a:r>
          </a:p>
        </p:txBody>
      </p:sp>
      <p:sp>
        <p:nvSpPr>
          <p:cNvPr id="3" name="Content Placeholder 2">
            <a:extLst>
              <a:ext uri="{FF2B5EF4-FFF2-40B4-BE49-F238E27FC236}">
                <a16:creationId xmlns:a16="http://schemas.microsoft.com/office/drawing/2014/main" id="{2C6F4776-5B9F-4538-8BD0-9572C1AA202C}"/>
              </a:ext>
            </a:extLst>
          </p:cNvPr>
          <p:cNvSpPr>
            <a:spLocks noGrp="1"/>
          </p:cNvSpPr>
          <p:nvPr>
            <p:ph idx="1"/>
          </p:nvPr>
        </p:nvSpPr>
        <p:spPr>
          <a:xfrm>
            <a:off x="677333" y="1458687"/>
            <a:ext cx="5572859" cy="4683930"/>
          </a:xfrm>
        </p:spPr>
        <p:txBody>
          <a:bodyPr>
            <a:normAutofit/>
          </a:bodyPr>
          <a:lstStyle/>
          <a:p>
            <a:r>
              <a:rPr lang="en-GB" dirty="0"/>
              <a:t>An example question could be:</a:t>
            </a:r>
          </a:p>
          <a:p>
            <a:endParaRPr lang="en-GB" dirty="0"/>
          </a:p>
          <a:p>
            <a:pPr lvl="1"/>
            <a:r>
              <a:rPr lang="en-GB" dirty="0"/>
              <a:t>Outline one piece of information that could be gained about the electric scooter from the research techniques below.</a:t>
            </a:r>
          </a:p>
          <a:p>
            <a:pPr marL="457200" lvl="1" indent="0">
              <a:buNone/>
            </a:pPr>
            <a:r>
              <a:rPr lang="en-GB" dirty="0"/>
              <a:t>(a different piece of information must be outlined for each technique)</a:t>
            </a:r>
          </a:p>
          <a:p>
            <a:pPr marL="857250" lvl="1" indent="-400050">
              <a:buAutoNum type="romanLcParenR"/>
            </a:pPr>
            <a:r>
              <a:rPr lang="en-GB" dirty="0"/>
              <a:t>A user trip</a:t>
            </a:r>
          </a:p>
          <a:p>
            <a:pPr marL="857250" lvl="1" indent="-400050">
              <a:buAutoNum type="romanLcParenR"/>
            </a:pPr>
            <a:r>
              <a:rPr lang="en-GB" dirty="0"/>
              <a:t>A questionnaire</a:t>
            </a:r>
          </a:p>
          <a:p>
            <a:pPr lvl="1"/>
            <a:endParaRPr lang="en-GB" dirty="0"/>
          </a:p>
          <a:p>
            <a:pPr lvl="1"/>
            <a:r>
              <a:rPr lang="en-GB" dirty="0"/>
              <a:t>Select one of these research techniques and describe the key stages for the research technique you have selected. </a:t>
            </a:r>
          </a:p>
        </p:txBody>
      </p:sp>
      <p:pic>
        <p:nvPicPr>
          <p:cNvPr id="5" name="Picture 4">
            <a:extLst>
              <a:ext uri="{FF2B5EF4-FFF2-40B4-BE49-F238E27FC236}">
                <a16:creationId xmlns:a16="http://schemas.microsoft.com/office/drawing/2014/main" id="{583250B1-243F-4E33-A3E7-9C523AEA2FF0}"/>
              </a:ext>
            </a:extLst>
          </p:cNvPr>
          <p:cNvPicPr>
            <a:picLocks noChangeAspect="1"/>
          </p:cNvPicPr>
          <p:nvPr/>
        </p:nvPicPr>
        <p:blipFill rotWithShape="1">
          <a:blip r:embed="rId2"/>
          <a:srcRect l="54739" t="18510" r="8692" b="46336"/>
          <a:stretch/>
        </p:blipFill>
        <p:spPr>
          <a:xfrm>
            <a:off x="6171163" y="1590723"/>
            <a:ext cx="6020837" cy="3617449"/>
          </a:xfrm>
          <a:prstGeom prst="rect">
            <a:avLst/>
          </a:prstGeom>
        </p:spPr>
      </p:pic>
    </p:spTree>
    <p:extLst>
      <p:ext uri="{BB962C8B-B14F-4D97-AF65-F5344CB8AC3E}">
        <p14:creationId xmlns:p14="http://schemas.microsoft.com/office/powerpoint/2010/main" val="3442972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3D8C2-2C52-402B-962D-651AF91CD1C7}"/>
              </a:ext>
            </a:extLst>
          </p:cNvPr>
          <p:cNvSpPr>
            <a:spLocks noGrp="1"/>
          </p:cNvSpPr>
          <p:nvPr>
            <p:ph type="title"/>
          </p:nvPr>
        </p:nvSpPr>
        <p:spPr/>
        <p:txBody>
          <a:bodyPr/>
          <a:lstStyle/>
          <a:p>
            <a:r>
              <a:rPr lang="en-GB" dirty="0"/>
              <a:t>Research techniques</a:t>
            </a:r>
          </a:p>
        </p:txBody>
      </p:sp>
      <p:sp>
        <p:nvSpPr>
          <p:cNvPr id="3" name="Content Placeholder 2">
            <a:extLst>
              <a:ext uri="{FF2B5EF4-FFF2-40B4-BE49-F238E27FC236}">
                <a16:creationId xmlns:a16="http://schemas.microsoft.com/office/drawing/2014/main" id="{71CF60C4-6FA3-4587-967D-FEB49E680E5D}"/>
              </a:ext>
            </a:extLst>
          </p:cNvPr>
          <p:cNvSpPr>
            <a:spLocks noGrp="1"/>
          </p:cNvSpPr>
          <p:nvPr>
            <p:ph idx="1"/>
          </p:nvPr>
        </p:nvSpPr>
        <p:spPr>
          <a:xfrm>
            <a:off x="677334" y="1270000"/>
            <a:ext cx="7713631" cy="5001708"/>
          </a:xfrm>
        </p:spPr>
        <p:txBody>
          <a:bodyPr>
            <a:normAutofit lnSpcReduction="10000"/>
          </a:bodyPr>
          <a:lstStyle/>
          <a:p>
            <a:r>
              <a:rPr lang="en-GB" dirty="0"/>
              <a:t>For this you would be expected to be able to state and outline different research techniques. </a:t>
            </a:r>
          </a:p>
          <a:p>
            <a:r>
              <a:rPr lang="en-GB" dirty="0"/>
              <a:t>These could include:</a:t>
            </a:r>
          </a:p>
          <a:p>
            <a:pPr lvl="1"/>
            <a:r>
              <a:rPr lang="en-GB" dirty="0"/>
              <a:t>User trips</a:t>
            </a:r>
          </a:p>
          <a:p>
            <a:pPr lvl="2"/>
            <a:r>
              <a:rPr lang="en-GB" dirty="0"/>
              <a:t>Involve the designer physically using and testing a product to determine potential uses/areas for improvement for the product in question. User trips can also be used to identify market opportunities for new product developments.</a:t>
            </a:r>
          </a:p>
          <a:p>
            <a:pPr lvl="1"/>
            <a:r>
              <a:rPr lang="en-GB" dirty="0"/>
              <a:t>Questionnaire</a:t>
            </a:r>
          </a:p>
          <a:p>
            <a:pPr lvl="2"/>
            <a:r>
              <a:rPr lang="en-GB" dirty="0"/>
              <a:t>A selection of questions/tasks which are a good war of collecting a large number of responses quickly. </a:t>
            </a:r>
          </a:p>
          <a:p>
            <a:endParaRPr lang="en-GB" dirty="0"/>
          </a:p>
          <a:p>
            <a:r>
              <a:rPr lang="en-GB" dirty="0"/>
              <a:t>Within an exam you could be asked the following types of questions:</a:t>
            </a:r>
          </a:p>
          <a:p>
            <a:pPr lvl="1"/>
            <a:r>
              <a:rPr lang="en-GB" dirty="0"/>
              <a:t>To outline a piece of information you could find using the research technique.</a:t>
            </a:r>
          </a:p>
          <a:p>
            <a:pPr lvl="1"/>
            <a:r>
              <a:rPr lang="en-GB" dirty="0"/>
              <a:t>How you would go about carrying the research techniques, what steps you would take. </a:t>
            </a:r>
          </a:p>
          <a:p>
            <a:pPr lvl="1"/>
            <a:endParaRPr lang="en-GB" dirty="0"/>
          </a:p>
        </p:txBody>
      </p:sp>
    </p:spTree>
    <p:extLst>
      <p:ext uri="{BB962C8B-B14F-4D97-AF65-F5344CB8AC3E}">
        <p14:creationId xmlns:p14="http://schemas.microsoft.com/office/powerpoint/2010/main" val="3558966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014E1-9713-4250-A06D-1D414192B18D}"/>
              </a:ext>
            </a:extLst>
          </p:cNvPr>
          <p:cNvSpPr>
            <a:spLocks noGrp="1"/>
          </p:cNvSpPr>
          <p:nvPr>
            <p:ph type="title"/>
          </p:nvPr>
        </p:nvSpPr>
        <p:spPr/>
        <p:txBody>
          <a:bodyPr/>
          <a:lstStyle/>
          <a:p>
            <a:r>
              <a:rPr lang="en-GB" dirty="0"/>
              <a:t>User trip</a:t>
            </a:r>
          </a:p>
        </p:txBody>
      </p:sp>
      <p:sp>
        <p:nvSpPr>
          <p:cNvPr id="3" name="Content Placeholder 2">
            <a:extLst>
              <a:ext uri="{FF2B5EF4-FFF2-40B4-BE49-F238E27FC236}">
                <a16:creationId xmlns:a16="http://schemas.microsoft.com/office/drawing/2014/main" id="{C95E2219-80DB-4049-BC39-BA1BE6E53EDB}"/>
              </a:ext>
            </a:extLst>
          </p:cNvPr>
          <p:cNvSpPr>
            <a:spLocks noGrp="1"/>
          </p:cNvSpPr>
          <p:nvPr>
            <p:ph idx="1"/>
          </p:nvPr>
        </p:nvSpPr>
        <p:spPr>
          <a:xfrm>
            <a:off x="677334" y="1270000"/>
            <a:ext cx="7423174" cy="4205642"/>
          </a:xfrm>
        </p:spPr>
        <p:txBody>
          <a:bodyPr>
            <a:normAutofit fontScale="85000" lnSpcReduction="20000"/>
          </a:bodyPr>
          <a:lstStyle/>
          <a:p>
            <a:r>
              <a:rPr lang="en-GB" dirty="0"/>
              <a:t>A user trip involves the designer physically using and testing a product. This design analysis can relate to point highlighted from a brief analysis and will help the designer to determine potential issues/areas for improvement for the product in question. User trips can also be used to identify market opportunities for new product developments.</a:t>
            </a:r>
          </a:p>
          <a:p>
            <a:r>
              <a:rPr lang="en-GB" dirty="0"/>
              <a:t>To carry out a user trip, the designer will outline specific activities that are to be carried out in relation to the users in question. The designer may then consider questions such as:</a:t>
            </a:r>
          </a:p>
          <a:p>
            <a:pPr lvl="1"/>
            <a:r>
              <a:rPr lang="en-GB" dirty="0"/>
              <a:t>Who will be using the product and what issues may occur for different types of users?</a:t>
            </a:r>
          </a:p>
          <a:p>
            <a:pPr lvl="1"/>
            <a:r>
              <a:rPr lang="en-GB" dirty="0"/>
              <a:t>What does the user want the product to do?</a:t>
            </a:r>
          </a:p>
          <a:p>
            <a:pPr lvl="1"/>
            <a:r>
              <a:rPr lang="en-GB" dirty="0"/>
              <a:t>How will the product be used?</a:t>
            </a:r>
          </a:p>
          <a:p>
            <a:pPr lvl="1"/>
            <a:r>
              <a:rPr lang="en-GB" dirty="0"/>
              <a:t>How will the product perform when carrying out specific functions before, during and after use?</a:t>
            </a:r>
          </a:p>
          <a:p>
            <a:pPr lvl="1"/>
            <a:r>
              <a:rPr lang="en-GB" dirty="0"/>
              <a:t>In what sort of environment will the product be used?</a:t>
            </a:r>
          </a:p>
          <a:p>
            <a:pPr lvl="1"/>
            <a:r>
              <a:rPr lang="en-GB" dirty="0"/>
              <a:t>What are the priorities when using the product? For example, what functions will be used most often?</a:t>
            </a:r>
          </a:p>
        </p:txBody>
      </p:sp>
    </p:spTree>
    <p:extLst>
      <p:ext uri="{BB962C8B-B14F-4D97-AF65-F5344CB8AC3E}">
        <p14:creationId xmlns:p14="http://schemas.microsoft.com/office/powerpoint/2010/main" val="3686984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99C8A-B408-4DC5-B438-0BCA30AE35C2}"/>
              </a:ext>
            </a:extLst>
          </p:cNvPr>
          <p:cNvSpPr>
            <a:spLocks noGrp="1"/>
          </p:cNvSpPr>
          <p:nvPr>
            <p:ph type="title"/>
          </p:nvPr>
        </p:nvSpPr>
        <p:spPr/>
        <p:txBody>
          <a:bodyPr/>
          <a:lstStyle/>
          <a:p>
            <a:r>
              <a:rPr lang="en-GB" dirty="0"/>
              <a:t>Questionnaires/surveys</a:t>
            </a:r>
          </a:p>
        </p:txBody>
      </p:sp>
      <p:sp>
        <p:nvSpPr>
          <p:cNvPr id="3" name="Content Placeholder 2">
            <a:extLst>
              <a:ext uri="{FF2B5EF4-FFF2-40B4-BE49-F238E27FC236}">
                <a16:creationId xmlns:a16="http://schemas.microsoft.com/office/drawing/2014/main" id="{7F327F2A-8CFB-4F34-932F-26F103B1D900}"/>
              </a:ext>
            </a:extLst>
          </p:cNvPr>
          <p:cNvSpPr>
            <a:spLocks noGrp="1"/>
          </p:cNvSpPr>
          <p:nvPr>
            <p:ph idx="1"/>
          </p:nvPr>
        </p:nvSpPr>
        <p:spPr/>
        <p:txBody>
          <a:bodyPr/>
          <a:lstStyle/>
          <a:p>
            <a:r>
              <a:rPr lang="en-GB" dirty="0"/>
              <a:t>Good way of collecting a large number of responses. </a:t>
            </a:r>
          </a:p>
          <a:p>
            <a:r>
              <a:rPr lang="en-GB" dirty="0"/>
              <a:t>Useful when evaluating factors such as aesthetics,, were pictures can be shown and questions asked to determine the consumers preferences with regards to appearance and styling. </a:t>
            </a:r>
          </a:p>
          <a:p>
            <a:pPr lvl="1"/>
            <a:r>
              <a:rPr lang="en-GB" dirty="0"/>
              <a:t>E.g. On a scale of 1-5, with 5 being excellent, how would you rate the colour scheme of each of the following kettles?</a:t>
            </a:r>
          </a:p>
          <a:p>
            <a:pPr marL="0" indent="0">
              <a:buNone/>
            </a:pPr>
            <a:endParaRPr lang="en-GB" dirty="0"/>
          </a:p>
          <a:p>
            <a:pPr lvl="1"/>
            <a:endParaRPr lang="en-GB" dirty="0"/>
          </a:p>
        </p:txBody>
      </p:sp>
    </p:spTree>
    <p:extLst>
      <p:ext uri="{BB962C8B-B14F-4D97-AF65-F5344CB8AC3E}">
        <p14:creationId xmlns:p14="http://schemas.microsoft.com/office/powerpoint/2010/main" val="4077628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232</TotalTime>
  <Words>1195</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Trebuchet MS</vt:lpstr>
      <vt:lpstr>Wingdings</vt:lpstr>
      <vt:lpstr>Wingdings 3</vt:lpstr>
      <vt:lpstr>Facet</vt:lpstr>
      <vt:lpstr>Prelim prep</vt:lpstr>
      <vt:lpstr>Learning intentions</vt:lpstr>
      <vt:lpstr>Breakdown </vt:lpstr>
      <vt:lpstr>Terms and understanding </vt:lpstr>
      <vt:lpstr>Section 1- Design</vt:lpstr>
      <vt:lpstr>Example question</vt:lpstr>
      <vt:lpstr>Research techniques</vt:lpstr>
      <vt:lpstr>User trip</vt:lpstr>
      <vt:lpstr>Questionnaires/surveys</vt:lpstr>
      <vt:lpstr>Example question</vt:lpstr>
      <vt:lpstr>Example question</vt:lpstr>
      <vt:lpstr>Example question</vt:lpstr>
      <vt:lpstr>Areas of study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 prep</dc:title>
  <dc:creator>Ann-Marie Miller</dc:creator>
  <cp:lastModifiedBy>Ann-Marie Miller</cp:lastModifiedBy>
  <cp:revision>12</cp:revision>
  <dcterms:created xsi:type="dcterms:W3CDTF">2018-01-09T22:12:32Z</dcterms:created>
  <dcterms:modified xsi:type="dcterms:W3CDTF">2018-01-10T10:32:21Z</dcterms:modified>
</cp:coreProperties>
</file>