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1" r:id="rId4"/>
    <p:sldId id="273" r:id="rId5"/>
    <p:sldId id="274" r:id="rId6"/>
    <p:sldId id="275" r:id="rId7"/>
    <p:sldId id="276" r:id="rId8"/>
    <p:sldId id="277" r:id="rId9"/>
    <p:sldId id="280" r:id="rId10"/>
    <p:sldId id="278" r:id="rId11"/>
    <p:sldId id="279" r:id="rId12"/>
    <p:sldId id="281" r:id="rId13"/>
    <p:sldId id="282" r:id="rId14"/>
    <p:sldId id="283" r:id="rId15"/>
    <p:sldId id="284" r:id="rId16"/>
    <p:sldId id="272" r:id="rId17"/>
    <p:sldId id="285" r:id="rId18"/>
    <p:sldId id="266" r:id="rId19"/>
    <p:sldId id="286" r:id="rId20"/>
    <p:sldId id="267" r:id="rId21"/>
    <p:sldId id="287" r:id="rId22"/>
    <p:sldId id="268" r:id="rId23"/>
    <p:sldId id="269" r:id="rId24"/>
    <p:sldId id="270" r:id="rId25"/>
    <p:sldId id="288" r:id="rId26"/>
    <p:sldId id="289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EC1-E83C-4F77-AFB2-9751A4B5E490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4FD3-4A92-4DF9-BB30-65B053C3F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6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EC1-E83C-4F77-AFB2-9751A4B5E490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4FD3-4A92-4DF9-BB30-65B053C3F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07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EC1-E83C-4F77-AFB2-9751A4B5E490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4FD3-4A92-4DF9-BB30-65B053C3F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72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EC1-E83C-4F77-AFB2-9751A4B5E490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4FD3-4A92-4DF9-BB30-65B053C3F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5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EC1-E83C-4F77-AFB2-9751A4B5E490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4FD3-4A92-4DF9-BB30-65B053C3F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0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EC1-E83C-4F77-AFB2-9751A4B5E490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4FD3-4A92-4DF9-BB30-65B053C3F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44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EC1-E83C-4F77-AFB2-9751A4B5E490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4FD3-4A92-4DF9-BB30-65B053C3F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8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EC1-E83C-4F77-AFB2-9751A4B5E490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4FD3-4A92-4DF9-BB30-65B053C3F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20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EC1-E83C-4F77-AFB2-9751A4B5E490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4FD3-4A92-4DF9-BB30-65B053C3F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20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EC1-E83C-4F77-AFB2-9751A4B5E490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4FD3-4A92-4DF9-BB30-65B053C3F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7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EC1-E83C-4F77-AFB2-9751A4B5E490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4FD3-4A92-4DF9-BB30-65B053C3F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28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48EC1-E83C-4F77-AFB2-9751A4B5E490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E4FD3-4A92-4DF9-BB30-65B053C3F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6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adiolingua.com/2013/02/lesson-05-coffee-break-germa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622733" y="2034540"/>
            <a:ext cx="8102991" cy="3961529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This week we are going to </a:t>
            </a:r>
            <a:r>
              <a:rPr lang="en-GB" sz="3200" b="1" dirty="0" smtClean="0"/>
              <a:t>do the next </a:t>
            </a:r>
            <a:r>
              <a:rPr lang="en-GB" sz="3200" b="1" dirty="0" smtClean="0"/>
              <a:t>Coffee Break German podcast and learn to talk about </a:t>
            </a:r>
            <a:r>
              <a:rPr lang="en-GB" sz="3200" b="1" dirty="0" smtClean="0"/>
              <a:t>family members and say what their names are! Los </a:t>
            </a:r>
            <a:r>
              <a:rPr lang="en-GB" sz="3200" b="1" dirty="0" err="1" smtClean="0"/>
              <a:t>geht’s</a:t>
            </a:r>
            <a:r>
              <a:rPr lang="en-GB" sz="3200" b="1" dirty="0" smtClean="0"/>
              <a:t>!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85" y="2813584"/>
            <a:ext cx="3026448" cy="3481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151" y="0"/>
            <a:ext cx="8590539" cy="18016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THE ROBERT BURNS ACADEMY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011" y="137160"/>
            <a:ext cx="2390470" cy="18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Introducing 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people 2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4774" y="2527530"/>
            <a:ext cx="794255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We are now going to learn how to introduce feminine members of our family!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94" y="3826412"/>
            <a:ext cx="3756284" cy="2932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5" y="2516394"/>
            <a:ext cx="3026448" cy="34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flipH="1">
            <a:off x="3128108" y="2897934"/>
            <a:ext cx="6483356" cy="1730326"/>
          </a:xfrm>
          <a:prstGeom prst="wedgeEllipseCallou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Das </a:t>
            </a:r>
            <a:r>
              <a:rPr lang="en-GB" sz="4400" b="1" dirty="0" err="1" smtClean="0">
                <a:solidFill>
                  <a:schemeClr val="bg1"/>
                </a:solidFill>
              </a:rPr>
              <a:t>ist</a:t>
            </a:r>
            <a:r>
              <a:rPr lang="en-GB" sz="4400" b="1" dirty="0" smtClean="0">
                <a:solidFill>
                  <a:schemeClr val="bg1"/>
                </a:solidFill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</a:rPr>
              <a:t>meine</a:t>
            </a:r>
            <a:r>
              <a:rPr lang="en-GB" sz="4400" b="1" dirty="0" smtClean="0">
                <a:solidFill>
                  <a:schemeClr val="bg1"/>
                </a:solidFill>
              </a:rPr>
              <a:t> Mutter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142583" y="211016"/>
            <a:ext cx="8728617" cy="1204981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/>
              <a:t>Das </a:t>
            </a:r>
            <a:r>
              <a:rPr lang="en-GB" sz="4400" b="1" dirty="0" err="1" smtClean="0"/>
              <a:t>ist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meine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Schwester</a:t>
            </a:r>
            <a:endParaRPr lang="en-GB" sz="4400" b="1" dirty="0"/>
          </a:p>
        </p:txBody>
      </p:sp>
      <p:sp>
        <p:nvSpPr>
          <p:cNvPr id="12" name="Oval Callout 11"/>
          <p:cNvSpPr/>
          <p:nvPr/>
        </p:nvSpPr>
        <p:spPr>
          <a:xfrm flipH="1">
            <a:off x="1805639" y="75807"/>
            <a:ext cx="9402503" cy="2001023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This is my sister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142583" y="2740050"/>
            <a:ext cx="8102991" cy="240440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This is my mum</a:t>
            </a:r>
            <a:endParaRPr lang="en-GB" sz="4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80" y="333504"/>
            <a:ext cx="1442326" cy="1659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60" y="3319256"/>
            <a:ext cx="1442326" cy="16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4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flipH="1">
            <a:off x="3128107" y="2897934"/>
            <a:ext cx="7509841" cy="1730326"/>
          </a:xfrm>
          <a:prstGeom prst="wedgeEllipseCallou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Das </a:t>
            </a:r>
            <a:r>
              <a:rPr lang="en-GB" sz="4400" b="1" dirty="0" err="1" smtClean="0">
                <a:solidFill>
                  <a:schemeClr val="bg1"/>
                </a:solidFill>
              </a:rPr>
              <a:t>ist</a:t>
            </a:r>
            <a:r>
              <a:rPr lang="en-GB" sz="4400" b="1" dirty="0" smtClean="0">
                <a:solidFill>
                  <a:schemeClr val="bg1"/>
                </a:solidFill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</a:rPr>
              <a:t>meine</a:t>
            </a:r>
            <a:r>
              <a:rPr lang="en-GB" sz="4400" b="1" dirty="0" smtClean="0">
                <a:solidFill>
                  <a:schemeClr val="bg1"/>
                </a:solidFill>
              </a:rPr>
              <a:t> Mutter. </a:t>
            </a:r>
            <a:r>
              <a:rPr lang="en-GB" sz="4400" b="1" dirty="0" err="1" smtClean="0">
                <a:solidFill>
                  <a:schemeClr val="bg1"/>
                </a:solidFill>
              </a:rPr>
              <a:t>Sie</a:t>
            </a:r>
            <a:r>
              <a:rPr lang="en-GB" sz="4400" b="1" dirty="0" smtClean="0">
                <a:solidFill>
                  <a:schemeClr val="bg1"/>
                </a:solidFill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</a:rPr>
              <a:t>heißt</a:t>
            </a:r>
            <a:r>
              <a:rPr lang="en-GB" sz="4400" b="1" dirty="0" smtClean="0">
                <a:solidFill>
                  <a:schemeClr val="bg1"/>
                </a:solidFill>
              </a:rPr>
              <a:t> Sofia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142583" y="211016"/>
            <a:ext cx="8728617" cy="1617784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/>
              <a:t>Das </a:t>
            </a:r>
            <a:r>
              <a:rPr lang="en-GB" sz="4400" b="1" dirty="0" err="1" smtClean="0"/>
              <a:t>ist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meine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Schwester</a:t>
            </a:r>
            <a:r>
              <a:rPr lang="en-GB" sz="4400" b="1" dirty="0" smtClean="0"/>
              <a:t>. </a:t>
            </a:r>
            <a:r>
              <a:rPr lang="en-GB" sz="4400" b="1" dirty="0" err="1" smtClean="0"/>
              <a:t>Sie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heißt</a:t>
            </a:r>
            <a:r>
              <a:rPr lang="en-GB" sz="4400" b="1" dirty="0" smtClean="0"/>
              <a:t> Susanna</a:t>
            </a:r>
            <a:endParaRPr lang="en-GB" sz="4400" b="1" dirty="0"/>
          </a:p>
        </p:txBody>
      </p:sp>
      <p:sp>
        <p:nvSpPr>
          <p:cNvPr id="12" name="Oval Callout 11"/>
          <p:cNvSpPr/>
          <p:nvPr/>
        </p:nvSpPr>
        <p:spPr>
          <a:xfrm flipH="1">
            <a:off x="1906086" y="143923"/>
            <a:ext cx="9402503" cy="203847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This is my </a:t>
            </a:r>
            <a:r>
              <a:rPr lang="en-GB" sz="4400" b="1" dirty="0" smtClean="0">
                <a:solidFill>
                  <a:schemeClr val="tx1"/>
                </a:solidFill>
              </a:rPr>
              <a:t>sister. She is called Susanna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979710" y="2574160"/>
            <a:ext cx="8102991" cy="240440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This is my </a:t>
            </a:r>
            <a:r>
              <a:rPr lang="en-GB" sz="4400" b="1" dirty="0" smtClean="0">
                <a:solidFill>
                  <a:schemeClr val="tx1"/>
                </a:solidFill>
              </a:rPr>
              <a:t>mum. She is called Sofia</a:t>
            </a:r>
            <a:endParaRPr lang="en-GB" sz="4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80" y="333504"/>
            <a:ext cx="1442326" cy="1659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60" y="3319256"/>
            <a:ext cx="1442326" cy="16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5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Introducing 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people 3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4774" y="2527530"/>
            <a:ext cx="794255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Saying sentences like “My brother is called” is really easy! Look at these examples!!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94" y="3826412"/>
            <a:ext cx="3756284" cy="2932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5" y="2516394"/>
            <a:ext cx="3026448" cy="34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8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0" y="251303"/>
            <a:ext cx="2825576" cy="1545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8507" y="251303"/>
            <a:ext cx="776596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b="1" dirty="0" smtClean="0"/>
              <a:t>Mein </a:t>
            </a:r>
            <a:r>
              <a:rPr lang="en-GB" sz="5400" b="1" dirty="0" err="1" smtClean="0"/>
              <a:t>Bruder</a:t>
            </a:r>
            <a:r>
              <a:rPr lang="en-GB" sz="5400" b="1" dirty="0" smtClean="0"/>
              <a:t> </a:t>
            </a:r>
            <a:r>
              <a:rPr lang="en-GB" sz="5400" b="1" dirty="0" err="1" smtClean="0"/>
              <a:t>heißt</a:t>
            </a:r>
            <a:r>
              <a:rPr lang="en-GB" sz="5400" b="1" dirty="0" smtClean="0"/>
              <a:t> Paul</a:t>
            </a:r>
            <a:endParaRPr lang="en-GB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9" y="3110413"/>
            <a:ext cx="2825576" cy="1545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8506" y="3110413"/>
            <a:ext cx="776596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b="1" dirty="0" err="1" smtClean="0"/>
              <a:t>Meine</a:t>
            </a:r>
            <a:r>
              <a:rPr lang="en-GB" sz="5400" b="1" dirty="0" smtClean="0"/>
              <a:t> </a:t>
            </a:r>
            <a:r>
              <a:rPr lang="en-GB" sz="5400" b="1" dirty="0" err="1" smtClean="0"/>
              <a:t>Schwester</a:t>
            </a:r>
            <a:r>
              <a:rPr lang="en-GB" sz="5400" b="1" dirty="0" smtClean="0"/>
              <a:t> </a:t>
            </a:r>
            <a:r>
              <a:rPr lang="en-GB" sz="5400" b="1" dirty="0" err="1" smtClean="0"/>
              <a:t>heißt</a:t>
            </a:r>
            <a:r>
              <a:rPr lang="en-GB" sz="5400" b="1" dirty="0" smtClean="0"/>
              <a:t> Nicole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5609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Meine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Familie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192172" y="1843874"/>
            <a:ext cx="7118253" cy="4135902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Now </a:t>
            </a:r>
            <a:r>
              <a:rPr lang="en-GB" sz="3200" b="1" dirty="0" smtClean="0"/>
              <a:t>for more family members!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95" y="2516394"/>
            <a:ext cx="3026448" cy="34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8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3601" y="1773161"/>
            <a:ext cx="272473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Der </a:t>
            </a:r>
            <a:r>
              <a:rPr lang="en-GB" sz="4400" b="1" dirty="0" err="1" smtClean="0"/>
              <a:t>Sohn</a:t>
            </a:r>
            <a:endParaRPr lang="en-GB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10149" y="1743649"/>
            <a:ext cx="372140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Die </a:t>
            </a:r>
            <a:r>
              <a:rPr lang="en-GB" sz="4400" b="1" dirty="0" err="1" smtClean="0"/>
              <a:t>Tochter</a:t>
            </a:r>
            <a:endParaRPr lang="en-GB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3601" y="2625670"/>
            <a:ext cx="272473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The </a:t>
            </a:r>
            <a:r>
              <a:rPr lang="en-GB" sz="4400" b="1" dirty="0" smtClean="0"/>
              <a:t>son</a:t>
            </a:r>
            <a:endParaRPr lang="en-GB" sz="4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17448" y="2608698"/>
            <a:ext cx="373887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The daughter</a:t>
            </a:r>
            <a:endParaRPr lang="en-GB" sz="4400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85" y="0"/>
            <a:ext cx="2030195" cy="169009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348" y="107269"/>
            <a:ext cx="2592852" cy="1453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825" y="107269"/>
            <a:ext cx="2001375" cy="146630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273595" y="1690093"/>
            <a:ext cx="285375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Das Kind</a:t>
            </a:r>
            <a:endParaRPr lang="en-GB" sz="4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230825" y="2546190"/>
            <a:ext cx="289652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400" b="1" dirty="0" smtClean="0"/>
              <a:t>The child</a:t>
            </a:r>
            <a:endParaRPr lang="en-GB" sz="4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73601" y="3692468"/>
            <a:ext cx="272473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Mein </a:t>
            </a:r>
            <a:r>
              <a:rPr lang="en-GB" sz="4400" b="1" dirty="0" err="1" smtClean="0"/>
              <a:t>Sohn</a:t>
            </a:r>
            <a:endParaRPr lang="en-GB" sz="4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034918" y="3688697"/>
            <a:ext cx="372140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Meine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Tochter</a:t>
            </a:r>
            <a:endParaRPr lang="en-GB" sz="4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230825" y="3692468"/>
            <a:ext cx="289652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Mein Kind</a:t>
            </a:r>
            <a:endParaRPr lang="en-GB" sz="4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73601" y="4728597"/>
            <a:ext cx="272473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my </a:t>
            </a:r>
            <a:r>
              <a:rPr lang="en-GB" sz="4400" b="1" dirty="0" smtClean="0"/>
              <a:t>son</a:t>
            </a:r>
            <a:endParaRPr lang="en-GB" sz="4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044785" y="4687874"/>
            <a:ext cx="373887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my daughter</a:t>
            </a:r>
            <a:endParaRPr lang="en-GB" sz="4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8241063" y="4686598"/>
            <a:ext cx="288628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400" b="1" dirty="0" smtClean="0"/>
              <a:t>My child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61989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 animBg="1"/>
      <p:bldP spid="42" grpId="0" animBg="1"/>
      <p:bldP spid="43" grpId="0" animBg="1"/>
      <p:bldP spid="49" grpId="0" animBg="1"/>
      <p:bldP spid="50" grpId="0" animBg="1"/>
      <p:bldP spid="51" grpId="0" animBg="1"/>
      <p:bldP spid="60" grpId="0" animBg="1"/>
      <p:bldP spid="61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Introducing 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people 4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4774" y="2527530"/>
            <a:ext cx="794255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Can you remember wha</a:t>
            </a:r>
            <a:r>
              <a:rPr lang="en-GB" sz="3200" b="1" dirty="0" smtClean="0"/>
              <a:t>t the parts of this conversation mean?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94" y="3826412"/>
            <a:ext cx="3756284" cy="2932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5" y="2516394"/>
            <a:ext cx="3026448" cy="34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flipH="1">
            <a:off x="2494843" y="1303593"/>
            <a:ext cx="7871528" cy="107381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err="1" smtClean="0">
                <a:solidFill>
                  <a:schemeClr val="tx1"/>
                </a:solidFill>
              </a:rPr>
              <a:t>Es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</a:rPr>
              <a:t>freut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</a:rPr>
              <a:t>mich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</a:rPr>
              <a:t>Sie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</a:rPr>
              <a:t>kennenzulernen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856605" y="234177"/>
            <a:ext cx="8102991" cy="874542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/>
              <a:t>Das </a:t>
            </a:r>
            <a:r>
              <a:rPr lang="en-GB" sz="4400" b="1" dirty="0" err="1" smtClean="0"/>
              <a:t>ist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mein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Vater</a:t>
            </a:r>
            <a:endParaRPr lang="en-GB" sz="4400" b="1" dirty="0"/>
          </a:p>
        </p:txBody>
      </p:sp>
      <p:sp>
        <p:nvSpPr>
          <p:cNvPr id="6" name="Oval Callout 5"/>
          <p:cNvSpPr/>
          <p:nvPr/>
        </p:nvSpPr>
        <p:spPr>
          <a:xfrm>
            <a:off x="2150491" y="2886457"/>
            <a:ext cx="8102991" cy="838678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/>
              <a:t>Das </a:t>
            </a:r>
            <a:r>
              <a:rPr lang="en-GB" sz="4400" b="1" dirty="0" err="1" smtClean="0"/>
              <a:t>ist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meine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Tochter</a:t>
            </a:r>
            <a:endParaRPr lang="en-GB" sz="4400" b="1" dirty="0"/>
          </a:p>
        </p:txBody>
      </p:sp>
      <p:sp>
        <p:nvSpPr>
          <p:cNvPr id="9" name="Oval Callout 8"/>
          <p:cNvSpPr/>
          <p:nvPr/>
        </p:nvSpPr>
        <p:spPr>
          <a:xfrm flipH="1">
            <a:off x="1898787" y="4556789"/>
            <a:ext cx="8502231" cy="186934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 err="1" smtClean="0">
                <a:solidFill>
                  <a:schemeClr val="tx1"/>
                </a:solidFill>
              </a:rPr>
              <a:t>Es</a:t>
            </a:r>
            <a:r>
              <a:rPr lang="en-GB" sz="4000" b="1" dirty="0" smtClean="0">
                <a:solidFill>
                  <a:schemeClr val="tx1"/>
                </a:solidFill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</a:rPr>
              <a:t>freut</a:t>
            </a:r>
            <a:r>
              <a:rPr lang="en-GB" sz="4000" b="1" dirty="0" smtClean="0">
                <a:solidFill>
                  <a:schemeClr val="tx1"/>
                </a:solidFill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</a:rPr>
              <a:t>mich</a:t>
            </a:r>
            <a:r>
              <a:rPr lang="en-GB" sz="4000" b="1" dirty="0" smtClean="0">
                <a:solidFill>
                  <a:schemeClr val="tx1"/>
                </a:solidFill>
              </a:rPr>
              <a:t> dich </a:t>
            </a:r>
            <a:r>
              <a:rPr lang="en-GB" sz="4000" b="1" dirty="0" err="1" smtClean="0">
                <a:solidFill>
                  <a:schemeClr val="tx1"/>
                </a:solidFill>
              </a:rPr>
              <a:t>kennezulernen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42" y="149709"/>
            <a:ext cx="1382905" cy="1590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00" y="2574736"/>
            <a:ext cx="1382905" cy="15909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081" y="1303593"/>
            <a:ext cx="1050475" cy="1412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555" y="3693466"/>
            <a:ext cx="1050475" cy="1412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17" y="4999763"/>
            <a:ext cx="1382905" cy="1590952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1807257" y="234177"/>
            <a:ext cx="8102991" cy="874542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This is my dad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 flipH="1">
            <a:off x="2493708" y="1282152"/>
            <a:ext cx="7871528" cy="1073810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Pleased to meet you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150490" y="2862820"/>
            <a:ext cx="8102991" cy="874542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This is my daughter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 flipH="1">
            <a:off x="1856605" y="4440191"/>
            <a:ext cx="8551949" cy="1985946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Pleased to meet you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8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491" y="367457"/>
            <a:ext cx="9475739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b="1" dirty="0" smtClean="0"/>
              <a:t>Copy these </a:t>
            </a:r>
            <a:r>
              <a:rPr lang="en-GB" sz="4800" b="1" dirty="0" smtClean="0"/>
              <a:t>words from the next 2 slides </a:t>
            </a:r>
            <a:r>
              <a:rPr lang="en-GB" sz="4800" b="1" dirty="0" smtClean="0"/>
              <a:t>into your jotter. Be careful with the German words! Copy the capital letters!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78" y="676550"/>
            <a:ext cx="1762888" cy="1817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36" y="3632814"/>
            <a:ext cx="4177384" cy="277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3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50" y="0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Family members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3248" y="1954258"/>
            <a:ext cx="794255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hlinkClick r:id="rId2"/>
              </a:rPr>
              <a:t>https://radiolingua.com/2013/02/lesson-05-coffee-break-german/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3248" y="3167112"/>
            <a:ext cx="794255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Click on the hyperlink. This will take you to the page. Then press play!</a:t>
            </a:r>
            <a:endParaRPr lang="en-GB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5" y="2516394"/>
            <a:ext cx="3026448" cy="3481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68" y="4337366"/>
            <a:ext cx="8098332" cy="164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4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66047"/>
              </p:ext>
            </p:extLst>
          </p:nvPr>
        </p:nvGraphicFramePr>
        <p:xfrm>
          <a:off x="146755" y="110706"/>
          <a:ext cx="9911645" cy="64111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28318"/>
                <a:gridCol w="538332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Der</a:t>
                      </a:r>
                      <a:r>
                        <a:rPr lang="en-GB" sz="2200" b="1" baseline="0" dirty="0" smtClean="0"/>
                        <a:t> </a:t>
                      </a:r>
                      <a:r>
                        <a:rPr lang="en-GB" sz="2200" b="1" baseline="0" dirty="0" err="1" smtClean="0"/>
                        <a:t>Vater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Father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Der </a:t>
                      </a:r>
                      <a:r>
                        <a:rPr lang="en-GB" sz="2200" b="1" dirty="0" err="1" smtClean="0"/>
                        <a:t>Bruder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Brother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Der</a:t>
                      </a:r>
                      <a:r>
                        <a:rPr lang="en-GB" sz="2200" b="1" baseline="0" dirty="0" smtClean="0"/>
                        <a:t> </a:t>
                      </a:r>
                      <a:r>
                        <a:rPr lang="en-GB" sz="2200" b="1" baseline="0" dirty="0" err="1" smtClean="0"/>
                        <a:t>Sohn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Son</a:t>
                      </a:r>
                      <a:r>
                        <a:rPr lang="en-GB" sz="2200" b="1" baseline="0" dirty="0" smtClean="0"/>
                        <a:t> 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Die</a:t>
                      </a:r>
                      <a:r>
                        <a:rPr lang="en-GB" sz="2200" b="1" baseline="0" dirty="0" smtClean="0"/>
                        <a:t> Mutter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Mother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Die</a:t>
                      </a:r>
                      <a:r>
                        <a:rPr lang="en-GB" sz="2200" b="1" baseline="0" dirty="0" smtClean="0"/>
                        <a:t> </a:t>
                      </a:r>
                      <a:r>
                        <a:rPr lang="en-GB" sz="2200" b="1" baseline="0" dirty="0" err="1" smtClean="0"/>
                        <a:t>Schwester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Sister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Die</a:t>
                      </a:r>
                      <a:r>
                        <a:rPr lang="en-GB" sz="2200" b="1" baseline="0" dirty="0" smtClean="0"/>
                        <a:t> </a:t>
                      </a:r>
                      <a:r>
                        <a:rPr lang="en-GB" sz="2200" b="1" baseline="0" dirty="0" err="1" smtClean="0"/>
                        <a:t>Tochter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Daughter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Das</a:t>
                      </a:r>
                      <a:r>
                        <a:rPr lang="en-GB" sz="2200" b="1" baseline="0" dirty="0" smtClean="0"/>
                        <a:t> Kind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Child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Das</a:t>
                      </a:r>
                      <a:r>
                        <a:rPr lang="en-GB" sz="2200" b="1" baseline="0" dirty="0" smtClean="0"/>
                        <a:t> </a:t>
                      </a:r>
                      <a:r>
                        <a:rPr lang="en-GB" sz="2200" b="1" baseline="0" dirty="0" err="1" smtClean="0"/>
                        <a:t>ist</a:t>
                      </a:r>
                      <a:r>
                        <a:rPr lang="en-GB" sz="2200" b="1" baseline="0" dirty="0" smtClean="0"/>
                        <a:t>…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This is…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Mein </a:t>
                      </a:r>
                      <a:r>
                        <a:rPr lang="en-GB" sz="2200" b="1" dirty="0" err="1" smtClean="0"/>
                        <a:t>Vater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My dad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Mein </a:t>
                      </a:r>
                      <a:r>
                        <a:rPr lang="en-GB" sz="2200" b="1" dirty="0" err="1" smtClean="0"/>
                        <a:t>Bruder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My brother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Mein</a:t>
                      </a:r>
                      <a:r>
                        <a:rPr lang="en-GB" sz="2200" b="1" baseline="0" dirty="0" smtClean="0"/>
                        <a:t> </a:t>
                      </a:r>
                      <a:r>
                        <a:rPr lang="en-GB" sz="2200" b="1" baseline="0" dirty="0" err="1" smtClean="0"/>
                        <a:t>Sohn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My son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7075">
                <a:tc>
                  <a:txBody>
                    <a:bodyPr/>
                    <a:lstStyle/>
                    <a:p>
                      <a:r>
                        <a:rPr lang="en-GB" sz="2200" b="1" dirty="0" err="1" smtClean="0"/>
                        <a:t>Meine</a:t>
                      </a:r>
                      <a:r>
                        <a:rPr lang="en-GB" sz="2200" b="1" baseline="0" dirty="0" smtClean="0"/>
                        <a:t> Mutter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My mother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err="1" smtClean="0"/>
                        <a:t>Meine</a:t>
                      </a:r>
                      <a:r>
                        <a:rPr lang="en-GB" sz="2200" b="1" baseline="0" dirty="0" smtClean="0"/>
                        <a:t> </a:t>
                      </a:r>
                      <a:r>
                        <a:rPr lang="en-GB" sz="2200" b="1" baseline="0" dirty="0" err="1" smtClean="0"/>
                        <a:t>Schwester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My sister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err="1" smtClean="0"/>
                        <a:t>Meine</a:t>
                      </a:r>
                      <a:r>
                        <a:rPr lang="en-GB" sz="2200" b="1" dirty="0" smtClean="0"/>
                        <a:t> </a:t>
                      </a:r>
                      <a:r>
                        <a:rPr lang="en-GB" sz="2200" b="1" dirty="0" err="1" smtClean="0"/>
                        <a:t>Tochter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My</a:t>
                      </a:r>
                      <a:r>
                        <a:rPr lang="en-GB" sz="2200" b="1" baseline="0" dirty="0" smtClean="0"/>
                        <a:t> daughter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Mein</a:t>
                      </a:r>
                      <a:r>
                        <a:rPr lang="en-GB" sz="2200" b="1" baseline="0" dirty="0" smtClean="0"/>
                        <a:t> Kind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/>
                        <a:t>My chid</a:t>
                      </a:r>
                      <a:endParaRPr lang="en-GB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020" y="605306"/>
            <a:ext cx="1688065" cy="336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8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5319"/>
              </p:ext>
            </p:extLst>
          </p:nvPr>
        </p:nvGraphicFramePr>
        <p:xfrm>
          <a:off x="232893" y="244699"/>
          <a:ext cx="9911645" cy="29260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28318"/>
                <a:gridCol w="5383327"/>
              </a:tblGrid>
              <a:tr h="475060">
                <a:tc>
                  <a:txBody>
                    <a:bodyPr/>
                    <a:lstStyle/>
                    <a:p>
                      <a:r>
                        <a:rPr lang="en-GB" sz="2800" b="1" dirty="0" err="1" smtClean="0"/>
                        <a:t>Er</a:t>
                      </a:r>
                      <a:r>
                        <a:rPr lang="en-GB" sz="2800" b="1" baseline="0" dirty="0" smtClean="0"/>
                        <a:t> </a:t>
                      </a:r>
                      <a:r>
                        <a:rPr lang="en-GB" sz="2800" b="1" baseline="0" dirty="0" err="1" smtClean="0"/>
                        <a:t>heißt</a:t>
                      </a:r>
                      <a:r>
                        <a:rPr lang="en-GB" sz="2800" b="1" baseline="0" dirty="0" smtClean="0"/>
                        <a:t> Markus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He is</a:t>
                      </a:r>
                      <a:r>
                        <a:rPr lang="en-GB" sz="2800" b="1" baseline="0" dirty="0" smtClean="0"/>
                        <a:t> called </a:t>
                      </a:r>
                      <a:r>
                        <a:rPr lang="en-GB" sz="2800" b="1" baseline="0" dirty="0" smtClean="0"/>
                        <a:t>Markus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err="1" smtClean="0"/>
                        <a:t>Sie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heißt</a:t>
                      </a:r>
                      <a:r>
                        <a:rPr lang="en-GB" sz="2800" b="1" dirty="0" smtClean="0"/>
                        <a:t> Sofia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She is called Sofia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err="1" smtClean="0"/>
                        <a:t>Es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freut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mich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Sie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kennenzulernen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I am</a:t>
                      </a:r>
                      <a:r>
                        <a:rPr lang="en-GB" sz="2800" b="1" baseline="0" dirty="0" smtClean="0"/>
                        <a:t> pleased to meet you (formal)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err="1" smtClean="0"/>
                        <a:t>Es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freut</a:t>
                      </a:r>
                      <a:r>
                        <a:rPr lang="en-GB" sz="2800" b="1" dirty="0" smtClean="0"/>
                        <a:t> dich </a:t>
                      </a:r>
                      <a:r>
                        <a:rPr lang="en-GB" sz="2800" b="1" dirty="0" err="1" smtClean="0"/>
                        <a:t>Sie</a:t>
                      </a:r>
                      <a:r>
                        <a:rPr lang="en-GB" sz="2800" b="1" dirty="0" smtClean="0"/>
                        <a:t> </a:t>
                      </a:r>
                      <a:r>
                        <a:rPr lang="en-GB" sz="2800" b="1" dirty="0" err="1" smtClean="0"/>
                        <a:t>kennenzulernen</a:t>
                      </a:r>
                      <a:endParaRPr lang="en-GB" sz="28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I am</a:t>
                      </a:r>
                      <a:r>
                        <a:rPr lang="en-GB" sz="2800" b="1" baseline="0" dirty="0" smtClean="0"/>
                        <a:t> pleased to meet you (informal)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817" y="3482810"/>
            <a:ext cx="4383446" cy="29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5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Meine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Familie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7" y="2748932"/>
            <a:ext cx="3026448" cy="3481754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417408" y="2040820"/>
            <a:ext cx="7826325" cy="3764409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Translate these sentences into English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59575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533" y="191911"/>
            <a:ext cx="11063111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3600" b="1" dirty="0" smtClean="0"/>
              <a:t> Das </a:t>
            </a:r>
            <a:r>
              <a:rPr lang="en-GB" sz="3600" b="1" dirty="0" err="1" smtClean="0"/>
              <a:t>ist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mein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Vater</a:t>
            </a:r>
            <a:r>
              <a:rPr lang="en-GB" sz="3600" b="1" dirty="0" smtClean="0"/>
              <a:t>. </a:t>
            </a:r>
            <a:r>
              <a:rPr lang="en-GB" sz="3600" b="1" dirty="0" err="1" smtClean="0"/>
              <a:t>Er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heißt</a:t>
            </a:r>
            <a:r>
              <a:rPr lang="en-GB" sz="3600" b="1" dirty="0" smtClean="0"/>
              <a:t> Jonas. </a:t>
            </a:r>
            <a:r>
              <a:rPr lang="en-GB" sz="3600" b="1" dirty="0" err="1" smtClean="0"/>
              <a:t>Er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wohnt</a:t>
            </a:r>
            <a:r>
              <a:rPr lang="en-GB" sz="3600" b="1" dirty="0" smtClean="0"/>
              <a:t> in </a:t>
            </a:r>
            <a:r>
              <a:rPr lang="en-GB" sz="3600" b="1" dirty="0" err="1" smtClean="0"/>
              <a:t>Spanien</a:t>
            </a:r>
            <a:endParaRPr lang="en-GB" sz="3600" b="1" dirty="0" smtClean="0"/>
          </a:p>
          <a:p>
            <a:pPr marL="342900" indent="-342900">
              <a:buAutoNum type="arabicParenR"/>
            </a:pPr>
            <a:r>
              <a:rPr lang="en-GB" sz="3600" b="1" dirty="0"/>
              <a:t> </a:t>
            </a:r>
            <a:r>
              <a:rPr lang="en-GB" sz="3600" b="1" dirty="0" smtClean="0"/>
              <a:t>Das </a:t>
            </a:r>
            <a:r>
              <a:rPr lang="en-GB" sz="3600" b="1" dirty="0" err="1" smtClean="0"/>
              <a:t>ist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mein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Bruder</a:t>
            </a:r>
            <a:r>
              <a:rPr lang="en-GB" sz="3600" b="1" dirty="0" smtClean="0"/>
              <a:t>. </a:t>
            </a:r>
            <a:r>
              <a:rPr lang="en-GB" sz="3600" b="1" dirty="0" err="1" smtClean="0"/>
              <a:t>Er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heißt</a:t>
            </a:r>
            <a:r>
              <a:rPr lang="en-GB" sz="3600" b="1" dirty="0" smtClean="0"/>
              <a:t> Noah. </a:t>
            </a:r>
            <a:r>
              <a:rPr lang="en-GB" sz="3600" b="1" dirty="0" err="1" smtClean="0"/>
              <a:t>Er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wohnt</a:t>
            </a:r>
            <a:r>
              <a:rPr lang="en-GB" sz="3600" b="1" dirty="0" smtClean="0"/>
              <a:t> in 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Österrech</a:t>
            </a:r>
            <a:endParaRPr lang="en-GB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meine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Mutter. 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 smtClean="0"/>
              <a:t>heißt</a:t>
            </a:r>
            <a:r>
              <a:rPr lang="en-GB" sz="3600" b="1" dirty="0" smtClean="0"/>
              <a:t> Hanna. </a:t>
            </a:r>
            <a:r>
              <a:rPr lang="en-GB" sz="3600" b="1" dirty="0" err="1" smtClean="0"/>
              <a:t>Sie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wohnt</a:t>
            </a:r>
            <a:r>
              <a:rPr lang="en-GB" sz="3600" b="1" dirty="0" smtClean="0"/>
              <a:t> in der </a:t>
            </a:r>
            <a:r>
              <a:rPr lang="en-GB" sz="3600" b="1" dirty="0" err="1" smtClean="0"/>
              <a:t>Schweiz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AutoNum type="arabicParenR"/>
            </a:pP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meine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Tochter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 smtClean="0"/>
              <a:t>heißt</a:t>
            </a:r>
            <a:r>
              <a:rPr lang="en-GB" sz="3600" b="1" dirty="0" smtClean="0"/>
              <a:t> Emilia. </a:t>
            </a:r>
            <a:r>
              <a:rPr lang="en-GB" sz="3600" b="1" dirty="0" err="1" smtClean="0"/>
              <a:t>Sie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wohnt</a:t>
            </a:r>
            <a:r>
              <a:rPr lang="en-GB" sz="3600" b="1" dirty="0" smtClean="0"/>
              <a:t> in </a:t>
            </a:r>
            <a:r>
              <a:rPr lang="en-GB" sz="3600" b="1" dirty="0" err="1" smtClean="0"/>
              <a:t>Italien</a:t>
            </a:r>
            <a:endParaRPr lang="en-GB" sz="3600" b="1" dirty="0" smtClean="0"/>
          </a:p>
          <a:p>
            <a:pPr marL="342900" indent="-342900">
              <a:buAutoNum type="arabicParenR"/>
            </a:pPr>
            <a:r>
              <a:rPr lang="en-GB" sz="3600" b="1" dirty="0"/>
              <a:t> </a:t>
            </a:r>
            <a:r>
              <a:rPr lang="en-GB" sz="3600" b="1" dirty="0" smtClean="0"/>
              <a:t>Das </a:t>
            </a:r>
            <a:r>
              <a:rPr lang="en-GB" sz="3600" b="1" dirty="0" err="1" smtClean="0"/>
              <a:t>ist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mein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Sohn</a:t>
            </a:r>
            <a:r>
              <a:rPr lang="en-GB" sz="3600" b="1" dirty="0" smtClean="0"/>
              <a:t>. </a:t>
            </a:r>
            <a:r>
              <a:rPr lang="en-GB" sz="3600" b="1" dirty="0" err="1" smtClean="0"/>
              <a:t>Er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heißt</a:t>
            </a:r>
            <a:r>
              <a:rPr lang="en-GB" sz="3600" b="1" dirty="0" smtClean="0"/>
              <a:t> Oscar. </a:t>
            </a:r>
            <a:r>
              <a:rPr lang="en-GB" sz="3600" b="1" dirty="0" err="1" smtClean="0"/>
              <a:t>Er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wohnt</a:t>
            </a:r>
            <a:r>
              <a:rPr lang="en-GB" sz="3600" b="1" dirty="0" smtClean="0"/>
              <a:t> in Deutschland</a:t>
            </a:r>
            <a:endParaRPr lang="en-GB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784" y="5383369"/>
            <a:ext cx="3920411" cy="1322562"/>
          </a:xfrm>
          <a:prstGeom prst="rect">
            <a:avLst/>
          </a:prstGeom>
        </p:spPr>
      </p:pic>
      <p:sp>
        <p:nvSpPr>
          <p:cNvPr id="4" name="AutoShape 2" descr="Germany travel | Europe - Lonely Planet"/>
          <p:cNvSpPr>
            <a:spLocks noChangeAspect="1" noChangeArrowheads="1"/>
          </p:cNvSpPr>
          <p:nvPr/>
        </p:nvSpPr>
        <p:spPr bwMode="auto">
          <a:xfrm>
            <a:off x="63500" y="-136525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5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533" y="191911"/>
            <a:ext cx="11063111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3600" b="1" dirty="0"/>
              <a:t> </a:t>
            </a:r>
            <a:r>
              <a:rPr lang="en-GB" sz="3600" b="1" dirty="0" smtClean="0"/>
              <a:t>This is my dad. He is called Jonas. He lives in Spain</a:t>
            </a:r>
            <a:endParaRPr lang="en-GB" sz="3600" b="1" dirty="0" smtClean="0"/>
          </a:p>
          <a:p>
            <a:pPr marL="342900" indent="-342900">
              <a:buAutoNum type="arabicParenR"/>
            </a:pPr>
            <a:r>
              <a:rPr lang="en-GB" sz="3600" b="1" dirty="0" smtClean="0"/>
              <a:t> </a:t>
            </a:r>
            <a:r>
              <a:rPr lang="en-GB" sz="3600" b="1" dirty="0"/>
              <a:t>This is my </a:t>
            </a:r>
            <a:r>
              <a:rPr lang="en-GB" sz="3600" b="1" dirty="0" smtClean="0"/>
              <a:t>brother . </a:t>
            </a:r>
            <a:r>
              <a:rPr lang="en-GB" sz="3600" b="1" dirty="0"/>
              <a:t>He is called </a:t>
            </a:r>
            <a:r>
              <a:rPr lang="en-GB" sz="3600" b="1" dirty="0" smtClean="0"/>
              <a:t>Noah. </a:t>
            </a:r>
            <a:r>
              <a:rPr lang="en-GB" sz="3600" b="1" dirty="0"/>
              <a:t>He lives in </a:t>
            </a:r>
            <a:r>
              <a:rPr lang="en-GB" sz="3600" b="1" dirty="0" smtClean="0"/>
              <a:t>Austria</a:t>
            </a:r>
            <a:endParaRPr lang="en-GB" sz="3600" b="1" dirty="0"/>
          </a:p>
          <a:p>
            <a:pPr marL="342900" indent="-342900">
              <a:buAutoNum type="arabicParenR"/>
            </a:pPr>
            <a:r>
              <a:rPr lang="en-GB" sz="3600" b="1" dirty="0"/>
              <a:t> This is my </a:t>
            </a:r>
            <a:r>
              <a:rPr lang="en-GB" sz="3600" b="1" dirty="0" smtClean="0"/>
              <a:t>mum. She </a:t>
            </a:r>
            <a:r>
              <a:rPr lang="en-GB" sz="3600" b="1" dirty="0"/>
              <a:t>is called </a:t>
            </a:r>
            <a:r>
              <a:rPr lang="en-GB" sz="3600" b="1" dirty="0" smtClean="0"/>
              <a:t>Hanna. She </a:t>
            </a:r>
            <a:r>
              <a:rPr lang="en-GB" sz="3600" b="1" dirty="0"/>
              <a:t>lives in </a:t>
            </a:r>
            <a:r>
              <a:rPr lang="en-GB" sz="3600" b="1" dirty="0" smtClean="0"/>
              <a:t>Switzerland</a:t>
            </a:r>
            <a:endParaRPr lang="en-GB" sz="3600" b="1" dirty="0"/>
          </a:p>
          <a:p>
            <a:pPr marL="342900" indent="-342900">
              <a:buAutoNum type="arabicParenR"/>
            </a:pPr>
            <a:r>
              <a:rPr lang="en-GB" sz="3600" b="1" dirty="0"/>
              <a:t> This is my </a:t>
            </a:r>
            <a:r>
              <a:rPr lang="en-GB" sz="3600" b="1" dirty="0" smtClean="0"/>
              <a:t>daughter. </a:t>
            </a:r>
            <a:r>
              <a:rPr lang="en-GB" sz="3600" b="1" dirty="0"/>
              <a:t>He is called </a:t>
            </a:r>
            <a:r>
              <a:rPr lang="en-GB" sz="3600" b="1" dirty="0" err="1" smtClean="0"/>
              <a:t>Emilia.She</a:t>
            </a:r>
            <a:r>
              <a:rPr lang="en-GB" sz="3600" b="1" dirty="0" smtClean="0"/>
              <a:t> </a:t>
            </a:r>
            <a:r>
              <a:rPr lang="en-GB" sz="3600" b="1" dirty="0"/>
              <a:t>lives in </a:t>
            </a:r>
            <a:r>
              <a:rPr lang="en-GB" sz="3600" b="1" dirty="0" smtClean="0"/>
              <a:t>Italy</a:t>
            </a:r>
          </a:p>
          <a:p>
            <a:pPr marL="342900" indent="-342900">
              <a:buFontTx/>
              <a:buAutoNum type="arabicParenR"/>
            </a:pPr>
            <a:r>
              <a:rPr lang="en-GB" sz="3600" b="1" dirty="0"/>
              <a:t> This is my </a:t>
            </a:r>
            <a:r>
              <a:rPr lang="en-GB" sz="3600" b="1" dirty="0" smtClean="0"/>
              <a:t>son. </a:t>
            </a:r>
            <a:r>
              <a:rPr lang="en-GB" sz="3600" b="1" dirty="0"/>
              <a:t>He is called </a:t>
            </a:r>
            <a:r>
              <a:rPr lang="en-GB" sz="3600" b="1" dirty="0" smtClean="0"/>
              <a:t>Oscar. </a:t>
            </a:r>
            <a:r>
              <a:rPr lang="en-GB" sz="3600" b="1" dirty="0"/>
              <a:t>He lives in </a:t>
            </a:r>
            <a:r>
              <a:rPr lang="en-GB" sz="3600" b="1" dirty="0" smtClean="0"/>
              <a:t>Germany</a:t>
            </a:r>
            <a:endParaRPr lang="en-GB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342" y="4995672"/>
            <a:ext cx="2389576" cy="15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Mixed up Matthias!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417408" y="2040820"/>
            <a:ext cx="7826325" cy="3764409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Can you write the sentences correctly???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7" y="2641779"/>
            <a:ext cx="2857500" cy="316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86" y="281354"/>
            <a:ext cx="11226019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5400" b="1" dirty="0" smtClean="0"/>
              <a:t>MEIN</a:t>
            </a:r>
            <a:r>
              <a:rPr lang="en-GB" sz="5400" b="1" dirty="0" smtClean="0"/>
              <a:t> BRUDER JACOB </a:t>
            </a:r>
            <a:r>
              <a:rPr lang="en-GB" sz="5400" b="1" dirty="0" err="1" smtClean="0"/>
              <a:t>HEIßT</a:t>
            </a:r>
            <a:endParaRPr lang="en-GB" sz="5400" b="1" dirty="0" smtClean="0"/>
          </a:p>
          <a:p>
            <a:pPr marL="342900" indent="-342900">
              <a:buAutoNum type="arabicParenR"/>
            </a:pPr>
            <a:r>
              <a:rPr lang="en-GB" sz="5400" b="1" dirty="0" smtClean="0"/>
              <a:t>MEINE IST SCHWESTER DAS</a:t>
            </a:r>
            <a:endParaRPr lang="en-GB" sz="5400" b="1" dirty="0" smtClean="0"/>
          </a:p>
          <a:p>
            <a:pPr marL="342900" indent="-342900">
              <a:buAutoNum type="arabicParenR"/>
            </a:pPr>
            <a:r>
              <a:rPr lang="en-GB" sz="5400" b="1" dirty="0" smtClean="0"/>
              <a:t>SOHN IST MEIN DAS</a:t>
            </a:r>
            <a:endParaRPr lang="en-GB" sz="5400" b="1" dirty="0" smtClean="0"/>
          </a:p>
          <a:p>
            <a:pPr marL="342900" indent="-342900">
              <a:buAutoNum type="arabicParenR"/>
            </a:pPr>
            <a:r>
              <a:rPr lang="en-GB" sz="5400" b="1" dirty="0" err="1" smtClean="0"/>
              <a:t>HEIßT</a:t>
            </a:r>
            <a:r>
              <a:rPr lang="en-GB" sz="5400" b="1" dirty="0" smtClean="0"/>
              <a:t> SUSANNA MEINE MUTTER</a:t>
            </a:r>
            <a:endParaRPr lang="en-GB" sz="5400" b="1" dirty="0" smtClean="0"/>
          </a:p>
          <a:p>
            <a:pPr marL="342900" indent="-342900">
              <a:buAutoNum type="arabicParenR"/>
            </a:pPr>
            <a:r>
              <a:rPr lang="en-GB" sz="5400" b="1" dirty="0" smtClean="0"/>
              <a:t>PAUL </a:t>
            </a:r>
            <a:r>
              <a:rPr lang="en-GB" sz="5400" b="1" dirty="0" err="1" smtClean="0"/>
              <a:t>HEIßT</a:t>
            </a:r>
            <a:r>
              <a:rPr lang="en-GB" sz="5400" b="1" dirty="0" smtClean="0"/>
              <a:t> MEIN SOHN</a:t>
            </a:r>
            <a:endParaRPr lang="en-GB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7286" y="281353"/>
            <a:ext cx="11226019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GB" sz="5400" b="1" dirty="0" smtClean="0"/>
              <a:t>MEIN </a:t>
            </a:r>
            <a:r>
              <a:rPr lang="en-GB" sz="5400" b="1" dirty="0"/>
              <a:t>BRUDER </a:t>
            </a:r>
            <a:r>
              <a:rPr lang="en-GB" sz="5400" b="1" dirty="0" smtClean="0"/>
              <a:t> </a:t>
            </a:r>
            <a:r>
              <a:rPr lang="en-GB" sz="5400" b="1" dirty="0" err="1" smtClean="0"/>
              <a:t>HEIßT</a:t>
            </a:r>
            <a:r>
              <a:rPr lang="en-GB" sz="5400" b="1" dirty="0" smtClean="0"/>
              <a:t> JACOB</a:t>
            </a:r>
            <a:endParaRPr lang="en-GB" sz="5400" b="1" dirty="0" smtClean="0"/>
          </a:p>
          <a:p>
            <a:pPr marL="342900" indent="-342900">
              <a:buAutoNum type="arabicParenR"/>
            </a:pPr>
            <a:r>
              <a:rPr lang="en-GB" sz="5400" b="1" dirty="0" smtClean="0"/>
              <a:t>DAS IST MEINE SCHWESTER</a:t>
            </a:r>
            <a:endParaRPr lang="en-GB" sz="5400" b="1" dirty="0" smtClean="0"/>
          </a:p>
          <a:p>
            <a:pPr marL="342900" indent="-342900">
              <a:buAutoNum type="arabicParenR"/>
            </a:pPr>
            <a:r>
              <a:rPr lang="en-GB" sz="5400" b="1" dirty="0" smtClean="0"/>
              <a:t>DAS IST MEIN SOHN</a:t>
            </a:r>
            <a:endParaRPr lang="en-GB" sz="5400" b="1" dirty="0" smtClean="0"/>
          </a:p>
          <a:p>
            <a:pPr marL="342900" indent="-342900">
              <a:buFontTx/>
              <a:buAutoNum type="arabicParenR"/>
            </a:pPr>
            <a:r>
              <a:rPr lang="en-GB" sz="5400" b="1" dirty="0"/>
              <a:t>MEINE MUTTER </a:t>
            </a:r>
            <a:r>
              <a:rPr lang="en-GB" sz="5400" b="1" dirty="0" err="1" smtClean="0"/>
              <a:t>HEIßT</a:t>
            </a:r>
            <a:r>
              <a:rPr lang="en-GB" sz="5400" b="1" dirty="0" smtClean="0"/>
              <a:t> SUSANNA</a:t>
            </a:r>
            <a:endParaRPr lang="en-GB" sz="5400" b="1" dirty="0" smtClean="0"/>
          </a:p>
          <a:p>
            <a:pPr marL="342900" indent="-342900">
              <a:buAutoNum type="arabicParenR"/>
            </a:pPr>
            <a:r>
              <a:rPr lang="en-GB" sz="5400" b="1" dirty="0" smtClean="0"/>
              <a:t>MEIN SOHN </a:t>
            </a:r>
            <a:r>
              <a:rPr lang="en-GB" sz="5400" b="1" dirty="0" err="1" smtClean="0"/>
              <a:t>HEIßT</a:t>
            </a:r>
            <a:r>
              <a:rPr lang="en-GB" sz="5400" b="1" dirty="0" smtClean="0"/>
              <a:t> PAUL</a:t>
            </a:r>
            <a:endParaRPr lang="en-GB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800" y="4752303"/>
            <a:ext cx="4806989" cy="185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5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26151" y="184053"/>
            <a:ext cx="6004312" cy="2267018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Now log on to </a:t>
            </a:r>
            <a:r>
              <a:rPr lang="en-GB" sz="3200" b="1" dirty="0" err="1" smtClean="0"/>
              <a:t>Linguascope</a:t>
            </a:r>
            <a:r>
              <a:rPr lang="en-GB" sz="3200" b="1" dirty="0" smtClean="0"/>
              <a:t>:</a:t>
            </a:r>
          </a:p>
          <a:p>
            <a:pPr algn="ctr"/>
            <a:r>
              <a:rPr lang="en-GB" sz="3200" b="1" dirty="0" smtClean="0"/>
              <a:t>Username: </a:t>
            </a:r>
            <a:r>
              <a:rPr lang="en-GB" sz="3200" b="1" dirty="0" err="1" smtClean="0"/>
              <a:t>cumnock</a:t>
            </a:r>
            <a:endParaRPr lang="en-GB" sz="3200" b="1" dirty="0" smtClean="0"/>
          </a:p>
          <a:p>
            <a:pPr algn="ctr"/>
            <a:r>
              <a:rPr lang="en-GB" sz="3200" b="1" dirty="0" smtClean="0"/>
              <a:t>Password: </a:t>
            </a:r>
            <a:r>
              <a:rPr lang="en-GB" sz="3200" b="1" dirty="0" smtClean="0"/>
              <a:t>barony</a:t>
            </a:r>
            <a:endParaRPr lang="en-GB" sz="3200" b="1" dirty="0"/>
          </a:p>
        </p:txBody>
      </p:sp>
      <p:sp>
        <p:nvSpPr>
          <p:cNvPr id="4" name="Oval Callout 3"/>
          <p:cNvSpPr/>
          <p:nvPr/>
        </p:nvSpPr>
        <p:spPr>
          <a:xfrm>
            <a:off x="5073747" y="1806107"/>
            <a:ext cx="7118253" cy="1771021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Beginners </a:t>
            </a:r>
            <a:r>
              <a:rPr lang="en-GB" sz="3200" b="1" dirty="0" smtClean="0"/>
              <a:t>German </a:t>
            </a:r>
            <a:r>
              <a:rPr lang="en-GB" sz="3200" b="1" dirty="0" smtClean="0"/>
              <a:t>→ </a:t>
            </a:r>
            <a:r>
              <a:rPr lang="en-GB" sz="3200" b="1" dirty="0" err="1" smtClean="0"/>
              <a:t>Meine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Familie</a:t>
            </a:r>
            <a:r>
              <a:rPr lang="en-GB" sz="3200" b="1" dirty="0" smtClean="0"/>
              <a:t> und </a:t>
            </a:r>
            <a:r>
              <a:rPr lang="en-GB" sz="3200" b="1" dirty="0" err="1" smtClean="0"/>
              <a:t>ich</a:t>
            </a:r>
            <a:r>
              <a:rPr lang="en-GB" sz="3200" b="1" dirty="0" smtClean="0"/>
              <a:t> → Die </a:t>
            </a:r>
            <a:r>
              <a:rPr lang="en-GB" sz="3200" b="1" dirty="0" err="1" smtClean="0"/>
              <a:t>Familien-Mitgleider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44" y="3361386"/>
            <a:ext cx="4267536" cy="266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4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Meine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Familie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192172" y="1843874"/>
            <a:ext cx="7118253" cy="4135902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We are going to be using the German words for “the”</a:t>
            </a:r>
          </a:p>
          <a:p>
            <a:pPr algn="ctr"/>
            <a:r>
              <a:rPr lang="en-GB" sz="3200" b="1" dirty="0" smtClean="0"/>
              <a:t>For men &amp; boys, it’s “der”</a:t>
            </a:r>
          </a:p>
          <a:p>
            <a:pPr algn="ctr"/>
            <a:r>
              <a:rPr lang="en-GB" sz="3200" b="1" dirty="0" smtClean="0"/>
              <a:t>For women &amp; girls, it’s “die”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95" y="2516394"/>
            <a:ext cx="3026448" cy="34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3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Meine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Familie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192172" y="1843874"/>
            <a:ext cx="7118253" cy="4135902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Now try saying these words for yourself</a:t>
            </a:r>
            <a:r>
              <a:rPr lang="en-GB" sz="3200" b="1" smtClean="0"/>
              <a:t>! 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95" y="2516394"/>
            <a:ext cx="3026448" cy="34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5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41" y="1434903"/>
            <a:ext cx="25040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Der </a:t>
            </a:r>
            <a:r>
              <a:rPr lang="en-GB" sz="3600" b="1" dirty="0" err="1" smtClean="0"/>
              <a:t>Bruder</a:t>
            </a:r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68991" y="1434903"/>
            <a:ext cx="30222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Die </a:t>
            </a:r>
            <a:r>
              <a:rPr lang="en-GB" sz="3600" b="1" dirty="0" err="1" smtClean="0"/>
              <a:t>Schwester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49815" y="1434902"/>
            <a:ext cx="25626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Die Mutter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63353" y="1434902"/>
            <a:ext cx="29542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Der </a:t>
            </a:r>
            <a:r>
              <a:rPr lang="en-GB" sz="3600" b="1" dirty="0" err="1" smtClean="0"/>
              <a:t>Vater</a:t>
            </a:r>
            <a:endParaRPr lang="en-GB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2541" y="2315101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brother</a:t>
            </a:r>
            <a:endParaRPr lang="en-GB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81533" y="2302966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sister</a:t>
            </a:r>
            <a:endParaRPr lang="en-GB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08430" y="2315101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mother</a:t>
            </a:r>
            <a:endParaRPr lang="en-GB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63353" y="2315101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father</a:t>
            </a:r>
            <a:endParaRPr lang="en-GB" sz="44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63" y="140677"/>
            <a:ext cx="1968041" cy="10761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42" y="187351"/>
            <a:ext cx="2052466" cy="11129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41" y="107611"/>
            <a:ext cx="2171113" cy="11092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887" y="140677"/>
            <a:ext cx="2323516" cy="118346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2541" y="3318409"/>
            <a:ext cx="250405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Mein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Bruder</a:t>
            </a:r>
            <a:endParaRPr lang="en-GB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768991" y="3318409"/>
            <a:ext cx="302220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err="1" smtClean="0"/>
              <a:t>Meine</a:t>
            </a:r>
            <a:r>
              <a:rPr lang="en-GB" sz="3600" b="1" dirty="0" smtClean="0"/>
              <a:t>  </a:t>
            </a:r>
            <a:r>
              <a:rPr lang="en-GB" sz="3600" b="1" dirty="0" err="1" smtClean="0"/>
              <a:t>Schwester</a:t>
            </a:r>
            <a:endParaRPr lang="en-GB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849815" y="3318408"/>
            <a:ext cx="258774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err="1" smtClean="0"/>
              <a:t>Meine</a:t>
            </a:r>
            <a:r>
              <a:rPr lang="en-GB" sz="3600" b="1" dirty="0" smtClean="0"/>
              <a:t> </a:t>
            </a:r>
            <a:r>
              <a:rPr lang="en-GB" sz="3600" b="1" dirty="0" smtClean="0"/>
              <a:t> Mutter</a:t>
            </a:r>
            <a:endParaRPr lang="en-GB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663353" y="3318408"/>
            <a:ext cx="29542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Mein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Vater</a:t>
            </a:r>
            <a:endParaRPr lang="en-GB" sz="3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26610" y="4583327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My brother</a:t>
            </a:r>
            <a:endParaRPr lang="en-GB" sz="4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856450" y="4583327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My </a:t>
            </a:r>
            <a:r>
              <a:rPr lang="en-GB" sz="4400" b="1" dirty="0" smtClean="0"/>
              <a:t>sister</a:t>
            </a:r>
            <a:endParaRPr lang="en-GB" sz="4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933513" y="4583327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My mother</a:t>
            </a:r>
            <a:endParaRPr lang="en-GB" sz="4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753620" y="4596300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My father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423606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1" grpId="0" animBg="1"/>
      <p:bldP spid="12" grpId="0" animBg="1"/>
      <p:bldP spid="13" grpId="0" animBg="1"/>
      <p:bldP spid="1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Meine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Familie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192172" y="1843874"/>
            <a:ext cx="7118253" cy="4135902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Did you spot that there are different words for “my” in German?</a:t>
            </a:r>
            <a:endParaRPr lang="en-GB" sz="3200" b="1" dirty="0" smtClean="0"/>
          </a:p>
          <a:p>
            <a:pPr algn="ctr"/>
            <a:r>
              <a:rPr lang="en-GB" sz="3200" b="1" dirty="0" smtClean="0"/>
              <a:t>For men &amp; boys, it’s “</a:t>
            </a:r>
            <a:r>
              <a:rPr lang="en-GB" sz="3200" b="1" dirty="0" err="1" smtClean="0"/>
              <a:t>mein</a:t>
            </a:r>
            <a:r>
              <a:rPr lang="en-GB" sz="3200" b="1" dirty="0" smtClean="0"/>
              <a:t>”</a:t>
            </a:r>
          </a:p>
          <a:p>
            <a:pPr algn="ctr"/>
            <a:r>
              <a:rPr lang="en-GB" sz="3200" b="1" dirty="0" smtClean="0"/>
              <a:t>For women &amp; girls, it’s “</a:t>
            </a:r>
            <a:r>
              <a:rPr lang="en-GB" sz="3200" b="1" dirty="0" err="1" smtClean="0"/>
              <a:t>meine</a:t>
            </a:r>
            <a:r>
              <a:rPr lang="en-GB" sz="3200" b="1" dirty="0" smtClean="0"/>
              <a:t>”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95" y="2516394"/>
            <a:ext cx="3026448" cy="34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9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Introducing 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people 1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4774" y="2527530"/>
            <a:ext cx="794255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We are now going to learn how to introduce masculine members of our family!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94" y="3826412"/>
            <a:ext cx="3756284" cy="2932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5" y="2516394"/>
            <a:ext cx="3026448" cy="34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flipH="1">
            <a:off x="3128108" y="2897934"/>
            <a:ext cx="6483356" cy="1730326"/>
          </a:xfrm>
          <a:prstGeom prst="wedgeEllipseCallou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Das </a:t>
            </a:r>
            <a:r>
              <a:rPr lang="en-GB" sz="4400" b="1" dirty="0" err="1" smtClean="0">
                <a:solidFill>
                  <a:schemeClr val="bg1"/>
                </a:solidFill>
              </a:rPr>
              <a:t>ist</a:t>
            </a:r>
            <a:r>
              <a:rPr lang="en-GB" sz="4400" b="1" dirty="0" smtClean="0">
                <a:solidFill>
                  <a:schemeClr val="bg1"/>
                </a:solidFill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</a:rPr>
              <a:t>mein</a:t>
            </a:r>
            <a:r>
              <a:rPr lang="en-GB" sz="4400" b="1" dirty="0" smtClean="0">
                <a:solidFill>
                  <a:schemeClr val="bg1"/>
                </a:solidFill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</a:rPr>
              <a:t>Vater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142583" y="211016"/>
            <a:ext cx="8728617" cy="1204981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/>
              <a:t>Das </a:t>
            </a:r>
            <a:r>
              <a:rPr lang="en-GB" sz="4400" b="1" dirty="0" err="1" smtClean="0"/>
              <a:t>ist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mein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Bruder</a:t>
            </a:r>
            <a:endParaRPr lang="en-GB" sz="4400" b="1" dirty="0"/>
          </a:p>
        </p:txBody>
      </p:sp>
      <p:sp>
        <p:nvSpPr>
          <p:cNvPr id="12" name="Oval Callout 11"/>
          <p:cNvSpPr/>
          <p:nvPr/>
        </p:nvSpPr>
        <p:spPr>
          <a:xfrm flipH="1">
            <a:off x="2015327" y="0"/>
            <a:ext cx="9402503" cy="1643423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This is my brother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665082" y="2730299"/>
            <a:ext cx="8102991" cy="206559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This is my dad</a:t>
            </a:r>
            <a:endParaRPr lang="en-GB" sz="4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80" y="333504"/>
            <a:ext cx="1442326" cy="1659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80" y="3369797"/>
            <a:ext cx="1442326" cy="16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8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flipH="1">
            <a:off x="3089471" y="3829822"/>
            <a:ext cx="6483356" cy="1730326"/>
          </a:xfrm>
          <a:prstGeom prst="wedgeEllipseCallou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Das </a:t>
            </a:r>
            <a:r>
              <a:rPr lang="en-GB" sz="4400" b="1" dirty="0" err="1" smtClean="0">
                <a:solidFill>
                  <a:schemeClr val="bg1"/>
                </a:solidFill>
              </a:rPr>
              <a:t>ist</a:t>
            </a:r>
            <a:r>
              <a:rPr lang="en-GB" sz="4400" b="1" dirty="0" smtClean="0">
                <a:solidFill>
                  <a:schemeClr val="bg1"/>
                </a:solidFill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</a:rPr>
              <a:t>mein</a:t>
            </a:r>
            <a:r>
              <a:rPr lang="en-GB" sz="4400" b="1" dirty="0" smtClean="0">
                <a:solidFill>
                  <a:schemeClr val="bg1"/>
                </a:solidFill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</a:rPr>
              <a:t>Vater</a:t>
            </a:r>
            <a:r>
              <a:rPr lang="en-GB" sz="4400" b="1" dirty="0" smtClean="0">
                <a:solidFill>
                  <a:schemeClr val="bg1"/>
                </a:solidFill>
              </a:rPr>
              <a:t>. </a:t>
            </a:r>
            <a:r>
              <a:rPr lang="en-GB" sz="4400" b="1" dirty="0" err="1" smtClean="0">
                <a:solidFill>
                  <a:schemeClr val="bg1"/>
                </a:solidFill>
              </a:rPr>
              <a:t>Er</a:t>
            </a:r>
            <a:r>
              <a:rPr lang="en-GB" sz="4400" b="1" dirty="0" smtClean="0">
                <a:solidFill>
                  <a:schemeClr val="bg1"/>
                </a:solidFill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</a:rPr>
              <a:t>heißt</a:t>
            </a:r>
            <a:r>
              <a:rPr lang="en-GB" sz="4400" b="1" dirty="0" smtClean="0">
                <a:solidFill>
                  <a:schemeClr val="bg1"/>
                </a:solidFill>
              </a:rPr>
              <a:t> Thomas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142583" y="211016"/>
            <a:ext cx="8728617" cy="1618586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/>
              <a:t>Das </a:t>
            </a:r>
            <a:r>
              <a:rPr lang="en-GB" sz="4400" b="1" dirty="0" err="1" smtClean="0"/>
              <a:t>ist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mein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Bruder</a:t>
            </a:r>
            <a:r>
              <a:rPr lang="en-GB" sz="4400" b="1" dirty="0" smtClean="0"/>
              <a:t>. </a:t>
            </a:r>
            <a:r>
              <a:rPr lang="en-GB" sz="4400" b="1" dirty="0" err="1" smtClean="0"/>
              <a:t>Er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heißt</a:t>
            </a:r>
            <a:r>
              <a:rPr lang="en-GB" sz="4400" b="1" dirty="0" smtClean="0"/>
              <a:t> Hans</a:t>
            </a:r>
            <a:endParaRPr lang="en-GB" sz="4400" b="1" dirty="0"/>
          </a:p>
        </p:txBody>
      </p:sp>
      <p:sp>
        <p:nvSpPr>
          <p:cNvPr id="12" name="Oval Callout 11"/>
          <p:cNvSpPr/>
          <p:nvPr/>
        </p:nvSpPr>
        <p:spPr>
          <a:xfrm flipH="1">
            <a:off x="1936520" y="155106"/>
            <a:ext cx="9402503" cy="201610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This is my </a:t>
            </a:r>
            <a:r>
              <a:rPr lang="en-GB" sz="4400" b="1" dirty="0" smtClean="0">
                <a:solidFill>
                  <a:schemeClr val="tx1"/>
                </a:solidFill>
              </a:rPr>
              <a:t>brother. He is called Hans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586275" y="3662187"/>
            <a:ext cx="8102991" cy="249391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This is my </a:t>
            </a:r>
            <a:r>
              <a:rPr lang="en-GB" sz="4400" b="1" dirty="0" smtClean="0">
                <a:solidFill>
                  <a:schemeClr val="tx1"/>
                </a:solidFill>
              </a:rPr>
              <a:t>dad. He is called Thomas</a:t>
            </a:r>
            <a:endParaRPr lang="en-GB" sz="4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80" y="333504"/>
            <a:ext cx="1442326" cy="1659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80" y="3369797"/>
            <a:ext cx="1442326" cy="16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3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E91F37985534AAB2A3E7C9EF1A78D" ma:contentTypeVersion="5" ma:contentTypeDescription="Create a new document." ma:contentTypeScope="" ma:versionID="6b39403b59337af549a533232fcd6334">
  <xsd:schema xmlns:xsd="http://www.w3.org/2001/XMLSchema" xmlns:xs="http://www.w3.org/2001/XMLSchema" xmlns:p="http://schemas.microsoft.com/office/2006/metadata/properties" xmlns:ns2="fd61231e-2b89-4a0f-90c7-590898ec4a1d" xmlns:ns3="10dda800-8291-4131-b2ba-ccb5adcad048" targetNamespace="http://schemas.microsoft.com/office/2006/metadata/properties" ma:root="true" ma:fieldsID="b9472da094d44259b4394d10c6d55f3d" ns2:_="" ns3:_="">
    <xsd:import namespace="fd61231e-2b89-4a0f-90c7-590898ec4a1d"/>
    <xsd:import namespace="10dda800-8291-4131-b2ba-ccb5adcad048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1231e-2b89-4a0f-90c7-590898ec4a1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a800-8291-4131-b2ba-ccb5adcad04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fd61231e-2b89-4a0f-90c7-590898ec4a1d" xsi:nil="true"/>
    <SharedWithUsers xmlns="10dda800-8291-4131-b2ba-ccb5adcad048">
      <UserInfo>
        <DisplayName>Mr McGurn</DisplayName>
        <AccountId>38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2391D40-D9F3-48EC-BC15-CB6FD060DE7A}"/>
</file>

<file path=customXml/itemProps2.xml><?xml version="1.0" encoding="utf-8"?>
<ds:datastoreItem xmlns:ds="http://schemas.openxmlformats.org/officeDocument/2006/customXml" ds:itemID="{41A06373-CE0C-458A-BD11-CD3D700D0519}"/>
</file>

<file path=customXml/itemProps3.xml><?xml version="1.0" encoding="utf-8"?>
<ds:datastoreItem xmlns:ds="http://schemas.openxmlformats.org/officeDocument/2006/customXml" ds:itemID="{E4625CBE-9712-4738-B615-49387EBF101A}"/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753</Words>
  <Application>Microsoft Office PowerPoint</Application>
  <PresentationFormat>Widescreen</PresentationFormat>
  <Paragraphs>146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Ferguson</dc:creator>
  <cp:lastModifiedBy>Robin Ferguson</cp:lastModifiedBy>
  <cp:revision>28</cp:revision>
  <dcterms:created xsi:type="dcterms:W3CDTF">2020-06-02T12:24:56Z</dcterms:created>
  <dcterms:modified xsi:type="dcterms:W3CDTF">2020-06-09T13:32:05Z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0x010100083E91F37985534AAB2A3E7C9EF1A78D</vt:lpwstr>
  </property>
</Properties>
</file>