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75" r:id="rId5"/>
    <p:sldId id="276" r:id="rId6"/>
    <p:sldId id="277" r:id="rId7"/>
    <p:sldId id="278" r:id="rId8"/>
    <p:sldId id="279" r:id="rId9"/>
    <p:sldId id="273" r:id="rId10"/>
    <p:sldId id="280" r:id="rId11"/>
    <p:sldId id="281" r:id="rId12"/>
    <p:sldId id="282" r:id="rId13"/>
    <p:sldId id="285" r:id="rId14"/>
    <p:sldId id="283" r:id="rId15"/>
    <p:sldId id="284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9F9"/>
    <a:srgbClr val="FF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7E1-66C3-4F8C-A35F-06166F1780D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7BAC-E1FB-45B1-9053-9CF07DEFB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39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7E1-66C3-4F8C-A35F-06166F1780D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7BAC-E1FB-45B1-9053-9CF07DEFB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7E1-66C3-4F8C-A35F-06166F1780D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7BAC-E1FB-45B1-9053-9CF07DEFB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4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7E1-66C3-4F8C-A35F-06166F1780D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7BAC-E1FB-45B1-9053-9CF07DEFB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5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7E1-66C3-4F8C-A35F-06166F1780D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7BAC-E1FB-45B1-9053-9CF07DEFB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92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7E1-66C3-4F8C-A35F-06166F1780D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7BAC-E1FB-45B1-9053-9CF07DEFB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8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7E1-66C3-4F8C-A35F-06166F1780D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7BAC-E1FB-45B1-9053-9CF07DEFB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4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7E1-66C3-4F8C-A35F-06166F1780D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7BAC-E1FB-45B1-9053-9CF07DEFB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3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7E1-66C3-4F8C-A35F-06166F1780D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7BAC-E1FB-45B1-9053-9CF07DEFB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5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7E1-66C3-4F8C-A35F-06166F1780D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7BAC-E1FB-45B1-9053-9CF07DEFB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3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7E1-66C3-4F8C-A35F-06166F1780D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7BAC-E1FB-45B1-9053-9CF07DEFB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48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E97E1-66C3-4F8C-A35F-06166F1780D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47BAC-E1FB-45B1-9053-9CF07DEFB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5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lingua.com/2008/12/lesson-08-coffee-break-spanish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THE ROBERT BURNS ACADEMY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4" y="2438175"/>
            <a:ext cx="2949024" cy="374457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967089" y="1801670"/>
            <a:ext cx="7118253" cy="4135902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This week, we are going to do Coffee Break Spanish episode </a:t>
            </a:r>
            <a:r>
              <a:rPr lang="en-GB" sz="3200" b="1" dirty="0" smtClean="0"/>
              <a:t>8: </a:t>
            </a:r>
            <a:r>
              <a:rPr lang="en-GB" sz="3200" b="1" dirty="0" smtClean="0"/>
              <a:t>Talking about </a:t>
            </a:r>
            <a:r>
              <a:rPr lang="en-GB" sz="3200" b="1" dirty="0" smtClean="0"/>
              <a:t>likes and dislikes</a:t>
            </a:r>
            <a:endParaRPr lang="en-GB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2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2863864" y="1872175"/>
            <a:ext cx="7118253" cy="1467612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With masculine nouns, the word for the is “el”</a:t>
            </a:r>
            <a:endParaRPr lang="en-GB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6" y="2298778"/>
            <a:ext cx="2032987" cy="2581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151" y="126608"/>
            <a:ext cx="11760590" cy="81693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“the”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863865" y="4453596"/>
            <a:ext cx="7118253" cy="1467612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With feminine nouns, the word for the is “la”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01263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537962" y="520505"/>
            <a:ext cx="9217939" cy="2560321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question like </a:t>
            </a:r>
            <a:r>
              <a:rPr lang="en-GB" sz="2800" b="1" dirty="0"/>
              <a:t>¿</a:t>
            </a:r>
            <a:r>
              <a:rPr lang="en-GB" sz="2800" b="1" dirty="0" err="1"/>
              <a:t>Te</a:t>
            </a:r>
            <a:r>
              <a:rPr lang="en-GB" sz="2800" b="1" dirty="0"/>
              <a:t> </a:t>
            </a:r>
            <a:r>
              <a:rPr lang="en-GB" sz="2800" b="1" dirty="0" err="1"/>
              <a:t>gusta</a:t>
            </a:r>
            <a:r>
              <a:rPr lang="en-GB" sz="2800" b="1" dirty="0"/>
              <a:t> la </a:t>
            </a:r>
            <a:r>
              <a:rPr lang="en-GB" sz="2800" b="1" dirty="0" err="1"/>
              <a:t>m</a:t>
            </a:r>
            <a:r>
              <a:rPr lang="en-GB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úsica</a:t>
            </a:r>
            <a:r>
              <a:rPr lang="en-GB" sz="2800" b="1" dirty="0" smtClean="0"/>
              <a:t>? really means “Do you like the music? You cannot leave out the word for “the”</a:t>
            </a:r>
            <a:endParaRPr lang="en-GB" sz="2800" b="1" dirty="0"/>
          </a:p>
          <a:p>
            <a:pPr algn="ctr"/>
            <a:r>
              <a:rPr lang="en-GB" sz="3200" b="1" dirty="0" smtClean="0"/>
              <a:t> 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5" y="2813538"/>
            <a:ext cx="2032987" cy="258142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847451" y="3896751"/>
            <a:ext cx="9217939" cy="2403232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As well as saying what you like, you might want to say “I love”. In Spanish, this is</a:t>
            </a:r>
          </a:p>
          <a:p>
            <a:pPr algn="ctr"/>
            <a:r>
              <a:rPr lang="en-GB" sz="2800" b="1" dirty="0" smtClean="0"/>
              <a:t> “me </a:t>
            </a:r>
            <a:r>
              <a:rPr lang="en-GB" sz="2800" b="1" dirty="0" err="1" smtClean="0"/>
              <a:t>encanta</a:t>
            </a:r>
            <a:r>
              <a:rPr lang="en-GB" sz="2800" b="1" dirty="0" smtClean="0"/>
              <a:t>”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6042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3" y="1103923"/>
            <a:ext cx="1506900" cy="1597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390" y="2801422"/>
            <a:ext cx="44320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Me </a:t>
            </a:r>
            <a:r>
              <a:rPr lang="en-GB" sz="3600" b="1" dirty="0" err="1" smtClean="0"/>
              <a:t>encanta</a:t>
            </a:r>
            <a:r>
              <a:rPr lang="en-GB" sz="3600" b="1" dirty="0" smtClean="0"/>
              <a:t> la </a:t>
            </a:r>
            <a:r>
              <a:rPr lang="en-GB" sz="3600" b="1" dirty="0" err="1" smtClean="0"/>
              <a:t>m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úsica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8053" y="305192"/>
            <a:ext cx="400929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¿</a:t>
            </a:r>
            <a:r>
              <a:rPr lang="en-GB" sz="3600" b="1" dirty="0" err="1"/>
              <a:t>Te</a:t>
            </a:r>
            <a:r>
              <a:rPr lang="en-GB" sz="3600" b="1" dirty="0"/>
              <a:t> </a:t>
            </a:r>
            <a:r>
              <a:rPr lang="en-GB" sz="3600" b="1" dirty="0" err="1"/>
              <a:t>gusta</a:t>
            </a:r>
            <a:r>
              <a:rPr lang="en-GB" sz="3600" b="1" dirty="0"/>
              <a:t> </a:t>
            </a:r>
            <a:r>
              <a:rPr lang="en-GB" sz="3600" b="1" dirty="0" smtClean="0"/>
              <a:t>la </a:t>
            </a:r>
            <a:r>
              <a:rPr lang="en-GB" sz="3600" b="1" dirty="0" err="1" smtClean="0"/>
              <a:t>m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úsica</a:t>
            </a:r>
            <a:r>
              <a:rPr lang="en-GB" sz="3600" b="1" dirty="0" smtClean="0"/>
              <a:t>?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13341" y="305192"/>
            <a:ext cx="46282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¿</a:t>
            </a:r>
            <a:r>
              <a:rPr lang="en-GB" sz="3600" b="1" dirty="0" err="1"/>
              <a:t>Te</a:t>
            </a:r>
            <a:r>
              <a:rPr lang="en-GB" sz="3600" b="1" dirty="0"/>
              <a:t> </a:t>
            </a:r>
            <a:r>
              <a:rPr lang="en-GB" sz="3600" b="1" dirty="0" err="1"/>
              <a:t>gusta</a:t>
            </a:r>
            <a:r>
              <a:rPr lang="en-GB" sz="3600" b="1" dirty="0"/>
              <a:t> </a:t>
            </a:r>
            <a:r>
              <a:rPr lang="en-GB" sz="3600" b="1" dirty="0" smtClean="0"/>
              <a:t>la </a:t>
            </a:r>
            <a:r>
              <a:rPr lang="en-GB" sz="3600" b="1" dirty="0" err="1" smtClean="0"/>
              <a:t>literatura</a:t>
            </a:r>
            <a:r>
              <a:rPr lang="en-GB" sz="3600" b="1" dirty="0" smtClean="0"/>
              <a:t>?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30" y="1088875"/>
            <a:ext cx="1885070" cy="1653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8934" y="2801422"/>
            <a:ext cx="477129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Me </a:t>
            </a:r>
            <a:r>
              <a:rPr lang="en-GB" sz="3600" b="1" dirty="0" err="1" smtClean="0"/>
              <a:t>encanta</a:t>
            </a:r>
            <a:r>
              <a:rPr lang="en-GB" sz="3600" b="1" dirty="0" smtClean="0"/>
              <a:t> la </a:t>
            </a:r>
            <a:r>
              <a:rPr lang="en-GB" sz="3600" b="1" dirty="0" err="1" smtClean="0"/>
              <a:t>literatura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8053" y="3679093"/>
            <a:ext cx="47275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¿</a:t>
            </a:r>
            <a:r>
              <a:rPr lang="en-GB" sz="3600" b="1" dirty="0" err="1"/>
              <a:t>Te</a:t>
            </a:r>
            <a:r>
              <a:rPr lang="en-GB" sz="3600" b="1" dirty="0"/>
              <a:t> </a:t>
            </a:r>
            <a:r>
              <a:rPr lang="en-GB" sz="3600" b="1" dirty="0" err="1"/>
              <a:t>gusta</a:t>
            </a:r>
            <a:r>
              <a:rPr lang="en-GB" sz="3600" b="1" dirty="0"/>
              <a:t> </a:t>
            </a:r>
            <a:r>
              <a:rPr lang="en-GB" sz="3600" b="1" dirty="0" smtClean="0"/>
              <a:t>la </a:t>
            </a:r>
            <a:r>
              <a:rPr lang="en-GB" sz="3600" b="1" dirty="0" err="1" smtClean="0"/>
              <a:t>fotograf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ía</a:t>
            </a:r>
            <a:r>
              <a:rPr lang="en-GB" sz="3600" b="1" dirty="0" smtClean="0"/>
              <a:t>?</a:t>
            </a:r>
            <a:endParaRPr lang="en-GB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63" y="4551677"/>
            <a:ext cx="2400300" cy="12029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8052" y="5980913"/>
            <a:ext cx="526207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Me </a:t>
            </a:r>
            <a:r>
              <a:rPr lang="en-GB" sz="3600" b="1" dirty="0" err="1" smtClean="0"/>
              <a:t>encanta</a:t>
            </a:r>
            <a:r>
              <a:rPr lang="en-GB" sz="3600" b="1" dirty="0" smtClean="0"/>
              <a:t> la </a:t>
            </a:r>
            <a:r>
              <a:rPr lang="en-GB" sz="3600" b="1" dirty="0" err="1" smtClean="0"/>
              <a:t>fotograf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ía</a:t>
            </a:r>
            <a:endParaRPr lang="en-GB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39813" y="3679093"/>
            <a:ext cx="47275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¿</a:t>
            </a:r>
            <a:r>
              <a:rPr lang="en-GB" sz="3600" b="1" dirty="0" err="1"/>
              <a:t>Te</a:t>
            </a:r>
            <a:r>
              <a:rPr lang="en-GB" sz="3600" b="1" dirty="0"/>
              <a:t> </a:t>
            </a:r>
            <a:r>
              <a:rPr lang="en-GB" sz="3600" b="1" dirty="0" err="1"/>
              <a:t>gusta</a:t>
            </a:r>
            <a:r>
              <a:rPr lang="en-GB" sz="3600" b="1" dirty="0"/>
              <a:t> </a:t>
            </a:r>
            <a:r>
              <a:rPr lang="en-GB" sz="3600" b="1" dirty="0" smtClean="0"/>
              <a:t>el chocolate?</a:t>
            </a:r>
            <a:endParaRPr lang="en-GB" sz="3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030" y="4517109"/>
            <a:ext cx="1707979" cy="11722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56932" y="5953542"/>
            <a:ext cx="59521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Me </a:t>
            </a:r>
            <a:r>
              <a:rPr lang="en-GB" sz="3600" b="1" dirty="0" err="1" smtClean="0"/>
              <a:t>encanta</a:t>
            </a:r>
            <a:r>
              <a:rPr lang="en-GB" sz="3600" b="1" dirty="0" smtClean="0"/>
              <a:t> el chocolate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33104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495759" y="562708"/>
            <a:ext cx="9217939" cy="3756076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We can also use “me </a:t>
            </a:r>
            <a:r>
              <a:rPr lang="en-GB" sz="4000" b="1" dirty="0" err="1" smtClean="0"/>
              <a:t>gusta</a:t>
            </a:r>
            <a:r>
              <a:rPr lang="en-GB" sz="4000" b="1" dirty="0" smtClean="0"/>
              <a:t>” and “me </a:t>
            </a:r>
            <a:r>
              <a:rPr lang="en-GB" sz="4000" b="1" dirty="0" err="1" smtClean="0"/>
              <a:t>encanta</a:t>
            </a:r>
            <a:r>
              <a:rPr lang="en-GB" sz="4000" b="1" dirty="0" smtClean="0"/>
              <a:t>” with verbs (doing words).  </a:t>
            </a:r>
            <a:endParaRPr lang="en-GB" sz="4000" b="1" dirty="0"/>
          </a:p>
          <a:p>
            <a:pPr algn="ctr"/>
            <a:r>
              <a:rPr lang="en-GB" sz="3200" b="1" dirty="0" smtClean="0"/>
              <a:t> 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3028073"/>
            <a:ext cx="2032987" cy="2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5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390" y="2801422"/>
            <a:ext cx="44320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Me </a:t>
            </a:r>
            <a:r>
              <a:rPr lang="en-GB" sz="3600" b="1" dirty="0" err="1" smtClean="0"/>
              <a:t>gusta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cantar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8053" y="305192"/>
            <a:ext cx="400929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¿</a:t>
            </a:r>
            <a:r>
              <a:rPr lang="en-GB" sz="3600" b="1" dirty="0" err="1"/>
              <a:t>Te</a:t>
            </a:r>
            <a:r>
              <a:rPr lang="en-GB" sz="3600" b="1" dirty="0"/>
              <a:t> </a:t>
            </a:r>
            <a:r>
              <a:rPr lang="en-GB" sz="3600" b="1" dirty="0" err="1"/>
              <a:t>gusta</a:t>
            </a:r>
            <a:r>
              <a:rPr lang="en-GB" sz="3600" b="1" dirty="0"/>
              <a:t> </a:t>
            </a:r>
            <a:r>
              <a:rPr lang="en-GB" sz="3600" b="1" dirty="0" err="1" smtClean="0"/>
              <a:t>cantar</a:t>
            </a:r>
            <a:r>
              <a:rPr lang="en-GB" sz="3600" b="1" dirty="0" smtClean="0"/>
              <a:t>?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13341" y="305192"/>
            <a:ext cx="46282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¿</a:t>
            </a:r>
            <a:r>
              <a:rPr lang="en-GB" sz="3600" b="1" dirty="0" err="1"/>
              <a:t>Te</a:t>
            </a:r>
            <a:r>
              <a:rPr lang="en-GB" sz="3600" b="1" dirty="0"/>
              <a:t> </a:t>
            </a:r>
            <a:r>
              <a:rPr lang="en-GB" sz="3600" b="1" dirty="0" err="1" smtClean="0"/>
              <a:t>gusta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bailar</a:t>
            </a:r>
            <a:r>
              <a:rPr lang="en-GB" sz="3600" b="1" dirty="0" smtClean="0"/>
              <a:t>?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8934" y="2801422"/>
            <a:ext cx="477129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Me </a:t>
            </a:r>
            <a:r>
              <a:rPr lang="en-GB" sz="3600" b="1" dirty="0" err="1" smtClean="0"/>
              <a:t>gusta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bailar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8053" y="3679093"/>
            <a:ext cx="47275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¿</a:t>
            </a:r>
            <a:r>
              <a:rPr lang="en-GB" sz="3600" b="1" dirty="0" err="1"/>
              <a:t>Te</a:t>
            </a:r>
            <a:r>
              <a:rPr lang="en-GB" sz="3600" b="1" dirty="0"/>
              <a:t> </a:t>
            </a:r>
            <a:r>
              <a:rPr lang="en-GB" sz="3600" b="1" dirty="0" err="1"/>
              <a:t>gusta</a:t>
            </a:r>
            <a:r>
              <a:rPr lang="en-GB" sz="3600" b="1" dirty="0"/>
              <a:t> </a:t>
            </a:r>
            <a:r>
              <a:rPr lang="en-GB" sz="3600" b="1" dirty="0" smtClean="0"/>
              <a:t>comer?</a:t>
            </a:r>
            <a:endParaRPr lang="en-GB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8052" y="5980913"/>
            <a:ext cx="526207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Me </a:t>
            </a:r>
            <a:r>
              <a:rPr lang="en-GB" sz="3600" b="1" dirty="0" err="1" smtClean="0"/>
              <a:t>gusta</a:t>
            </a:r>
            <a:r>
              <a:rPr lang="en-GB" sz="3600" b="1" dirty="0" smtClean="0"/>
              <a:t> comer</a:t>
            </a:r>
            <a:endParaRPr lang="en-GB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39813" y="3679093"/>
            <a:ext cx="47275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¿</a:t>
            </a:r>
            <a:r>
              <a:rPr lang="en-GB" sz="3600" b="1" dirty="0" err="1"/>
              <a:t>Te</a:t>
            </a:r>
            <a:r>
              <a:rPr lang="en-GB" sz="3600" b="1" dirty="0"/>
              <a:t> </a:t>
            </a:r>
            <a:r>
              <a:rPr lang="en-GB" sz="3600" b="1" dirty="0" err="1"/>
              <a:t>gusta</a:t>
            </a:r>
            <a:r>
              <a:rPr lang="en-GB" sz="3600" b="1" dirty="0"/>
              <a:t> </a:t>
            </a:r>
            <a:r>
              <a:rPr lang="en-GB" sz="3600" b="1" dirty="0" err="1" smtClean="0"/>
              <a:t>salir</a:t>
            </a:r>
            <a:r>
              <a:rPr lang="en-GB" sz="3600" b="1" dirty="0" smtClean="0"/>
              <a:t>?</a:t>
            </a:r>
            <a:endParaRPr lang="en-GB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56932" y="5953542"/>
            <a:ext cx="59521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Me </a:t>
            </a:r>
            <a:r>
              <a:rPr lang="en-GB" sz="3200" b="1" dirty="0" err="1" smtClean="0"/>
              <a:t>gusta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salir</a:t>
            </a:r>
            <a:endParaRPr lang="en-GB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3" y="1140066"/>
            <a:ext cx="1728249" cy="1602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00" y="1215690"/>
            <a:ext cx="2047363" cy="14868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53" y="4517109"/>
            <a:ext cx="2290292" cy="1381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776" y="4434957"/>
            <a:ext cx="2637285" cy="14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4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390" y="2801422"/>
            <a:ext cx="44320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Me </a:t>
            </a:r>
            <a:r>
              <a:rPr lang="en-GB" sz="3600" b="1" dirty="0" err="1" smtClean="0"/>
              <a:t>gusta</a:t>
            </a:r>
            <a:r>
              <a:rPr lang="en-GB" sz="3600" b="1" dirty="0" smtClean="0"/>
              <a:t> leer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8053" y="305192"/>
            <a:ext cx="400929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¿</a:t>
            </a:r>
            <a:r>
              <a:rPr lang="en-GB" sz="3600" b="1" dirty="0" err="1"/>
              <a:t>Te</a:t>
            </a:r>
            <a:r>
              <a:rPr lang="en-GB" sz="3600" b="1" dirty="0"/>
              <a:t> </a:t>
            </a:r>
            <a:r>
              <a:rPr lang="en-GB" sz="3600" b="1" dirty="0" err="1"/>
              <a:t>gusta</a:t>
            </a:r>
            <a:r>
              <a:rPr lang="en-GB" sz="3600" b="1" dirty="0"/>
              <a:t> </a:t>
            </a:r>
            <a:r>
              <a:rPr lang="en-GB" sz="3600" b="1" dirty="0" smtClean="0"/>
              <a:t>leer?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03520" y="305192"/>
            <a:ext cx="583809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¿</a:t>
            </a:r>
            <a:r>
              <a:rPr lang="en-GB" sz="3600" b="1" dirty="0" err="1"/>
              <a:t>Te</a:t>
            </a:r>
            <a:r>
              <a:rPr lang="en-GB" sz="3600" b="1" dirty="0"/>
              <a:t> </a:t>
            </a:r>
            <a:r>
              <a:rPr lang="en-GB" sz="3600" b="1" dirty="0" err="1" smtClean="0"/>
              <a:t>gusta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aprender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espa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ñol</a:t>
            </a:r>
            <a:r>
              <a:rPr lang="en-GB" sz="3600" b="1" dirty="0" smtClean="0"/>
              <a:t>?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03520" y="2801422"/>
            <a:ext cx="58967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Me </a:t>
            </a:r>
            <a:r>
              <a:rPr lang="en-GB" sz="3600" b="1" dirty="0" err="1" smtClean="0"/>
              <a:t>encanta</a:t>
            </a:r>
            <a:r>
              <a:rPr lang="en-GB" sz="3600" b="1" dirty="0" smtClean="0"/>
              <a:t> </a:t>
            </a:r>
            <a:r>
              <a:rPr lang="en-GB" sz="3600" b="1" dirty="0" err="1"/>
              <a:t>aprender</a:t>
            </a:r>
            <a:r>
              <a:rPr lang="en-GB" sz="3600" b="1" dirty="0"/>
              <a:t> </a:t>
            </a:r>
            <a:r>
              <a:rPr lang="en-GB" sz="3600" b="1" dirty="0" err="1"/>
              <a:t>espa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ñol</a:t>
            </a:r>
            <a:r>
              <a:rPr lang="en-GB" sz="3600" b="1" dirty="0" smtClean="0"/>
              <a:t> </a:t>
            </a:r>
            <a:endParaRPr lang="en-GB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6" y="1052928"/>
            <a:ext cx="1994268" cy="1647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89" y="1094997"/>
            <a:ext cx="1562950" cy="156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952812"/>
              </p:ext>
            </p:extLst>
          </p:nvPr>
        </p:nvGraphicFramePr>
        <p:xfrm>
          <a:off x="386081" y="114755"/>
          <a:ext cx="8128000" cy="6400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me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gusta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I like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me </a:t>
                      </a:r>
                      <a:r>
                        <a:rPr lang="en-GB" sz="2400" b="1" dirty="0" err="1" smtClean="0"/>
                        <a:t>encanta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I love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la </a:t>
                      </a:r>
                      <a:r>
                        <a:rPr lang="en-GB" sz="2400" b="1" dirty="0" err="1" smtClean="0"/>
                        <a:t>m</a:t>
                      </a:r>
                      <a:r>
                        <a:rPr lang="en-GB" sz="24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úsica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music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la </a:t>
                      </a:r>
                      <a:r>
                        <a:rPr lang="en-GB" sz="2400" b="1" dirty="0" err="1" smtClean="0"/>
                        <a:t>literatura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litterature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la </a:t>
                      </a:r>
                      <a:r>
                        <a:rPr lang="en-GB" sz="2400" b="1" dirty="0" err="1" smtClean="0"/>
                        <a:t>fotograf</a:t>
                      </a:r>
                      <a:r>
                        <a:rPr lang="en-GB" sz="24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ía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photography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el chocolate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chocolate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el cine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cinema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el </a:t>
                      </a:r>
                      <a:r>
                        <a:rPr lang="en-GB" sz="2400" b="1" dirty="0" err="1" smtClean="0"/>
                        <a:t>deporte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sport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cantar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singing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bailar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dancing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comer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eating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salir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going</a:t>
                      </a:r>
                      <a:r>
                        <a:rPr lang="en-GB" sz="2400" b="1" baseline="0" dirty="0" smtClean="0"/>
                        <a:t> out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leer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reading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aprender</a:t>
                      </a:r>
                      <a:r>
                        <a:rPr lang="en-GB" sz="2400" b="1" dirty="0" smtClean="0"/>
                        <a:t> </a:t>
                      </a:r>
                      <a:r>
                        <a:rPr lang="en-GB" sz="2400" b="1" dirty="0" err="1" smtClean="0"/>
                        <a:t>espa</a:t>
                      </a:r>
                      <a:r>
                        <a:rPr lang="en-GB" sz="24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ñol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learning</a:t>
                      </a:r>
                      <a:r>
                        <a:rPr lang="en-GB" sz="2400" b="1" baseline="0" dirty="0" smtClean="0"/>
                        <a:t> Spanish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66" y="1856935"/>
            <a:ext cx="2032987" cy="2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8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7" y="2550717"/>
            <a:ext cx="2949024" cy="3744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Likes and dislikes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3248" y="2360247"/>
            <a:ext cx="794255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hlinkClick r:id="rId3"/>
              </a:rPr>
              <a:t>https://radiolingua.com/2008/12/lesson-08-coffee-break-spanish/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3248" y="3550007"/>
            <a:ext cx="794255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Click on the hyperlink. This will take you to the page. Then press play!</a:t>
            </a:r>
            <a:endParaRPr lang="en-GB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48" y="4739767"/>
            <a:ext cx="8100717" cy="18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6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4" y="2438175"/>
            <a:ext cx="2949024" cy="374457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031483" y="1763034"/>
            <a:ext cx="7118253" cy="4135902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In the last lesson, we learned:</a:t>
            </a:r>
          </a:p>
          <a:p>
            <a:pPr algn="ctr"/>
            <a:r>
              <a:rPr lang="en-GB" sz="3200" b="1" dirty="0" smtClean="0"/>
              <a:t>Me </a:t>
            </a:r>
            <a:r>
              <a:rPr lang="en-GB" sz="3200" b="1" dirty="0" err="1" smtClean="0"/>
              <a:t>gusta</a:t>
            </a:r>
            <a:r>
              <a:rPr lang="en-GB" sz="3200" b="1" dirty="0" smtClean="0"/>
              <a:t> = I like</a:t>
            </a:r>
          </a:p>
          <a:p>
            <a:pPr algn="ctr"/>
            <a:r>
              <a:rPr lang="en-GB" sz="3200" b="1" dirty="0" smtClean="0"/>
              <a:t>No me </a:t>
            </a:r>
            <a:r>
              <a:rPr lang="en-GB" sz="3200" b="1" dirty="0" err="1" smtClean="0"/>
              <a:t>gusta</a:t>
            </a:r>
            <a:r>
              <a:rPr lang="en-GB" sz="3200" b="1" dirty="0" smtClean="0"/>
              <a:t> = I do not like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7135" y="180304"/>
            <a:ext cx="11760590" cy="146126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Rapid revision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8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1" y="347729"/>
            <a:ext cx="1916768" cy="218511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453895" y="218941"/>
            <a:ext cx="5749948" cy="1648908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/>
              <a:t>¿</a:t>
            </a:r>
            <a:r>
              <a:rPr lang="en-GB" sz="3200" b="1" dirty="0" err="1"/>
              <a:t>Te</a:t>
            </a:r>
            <a:r>
              <a:rPr lang="en-GB" sz="3200" b="1" dirty="0"/>
              <a:t> </a:t>
            </a:r>
            <a:r>
              <a:rPr lang="en-GB" sz="3200" b="1" dirty="0" err="1"/>
              <a:t>gusta</a:t>
            </a:r>
            <a:r>
              <a:rPr lang="en-GB" sz="3200" b="1" dirty="0"/>
              <a:t> </a:t>
            </a:r>
            <a:r>
              <a:rPr lang="en-GB" sz="3200" b="1" dirty="0" err="1"/>
              <a:t>tu</a:t>
            </a:r>
            <a:r>
              <a:rPr lang="en-GB" sz="3200" b="1" dirty="0"/>
              <a:t> </a:t>
            </a:r>
            <a:r>
              <a:rPr lang="en-GB" sz="3200" b="1" dirty="0" err="1"/>
              <a:t>trabajo</a:t>
            </a:r>
            <a:r>
              <a:rPr lang="en-GB" sz="3200" b="1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89" y="4482451"/>
            <a:ext cx="2143125" cy="214312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41121" y="3095111"/>
            <a:ext cx="5155127" cy="1219915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err="1"/>
              <a:t>Sí</a:t>
            </a:r>
            <a:r>
              <a:rPr lang="en-GB" sz="3200" b="1" dirty="0"/>
              <a:t>, me </a:t>
            </a:r>
            <a:r>
              <a:rPr lang="en-GB" sz="3200" b="1" dirty="0" err="1"/>
              <a:t>gusta</a:t>
            </a:r>
            <a:r>
              <a:rPr lang="en-GB" sz="3200" b="1" dirty="0"/>
              <a:t> mi </a:t>
            </a:r>
            <a:r>
              <a:rPr lang="en-GB" sz="3200" b="1" dirty="0" err="1"/>
              <a:t>trabajo</a:t>
            </a:r>
            <a:endParaRPr lang="en-GB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568" y="4668188"/>
            <a:ext cx="2581275" cy="177165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330682" y="3095110"/>
            <a:ext cx="5155127" cy="1219915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/>
              <a:t>No, no me </a:t>
            </a:r>
            <a:r>
              <a:rPr lang="en-GB" sz="3200" b="1" dirty="0" err="1" smtClean="0"/>
              <a:t>gusta</a:t>
            </a:r>
            <a:r>
              <a:rPr lang="en-GB" sz="3200" b="1" dirty="0" smtClean="0"/>
              <a:t> mi </a:t>
            </a:r>
            <a:r>
              <a:rPr lang="en-GB" sz="3200" b="1" dirty="0" err="1" smtClean="0"/>
              <a:t>trabajo</a:t>
            </a:r>
            <a:endParaRPr lang="en-GB" sz="3200" b="1" dirty="0"/>
          </a:p>
        </p:txBody>
      </p:sp>
      <p:sp>
        <p:nvSpPr>
          <p:cNvPr id="9" name="Oval 8"/>
          <p:cNvSpPr/>
          <p:nvPr/>
        </p:nvSpPr>
        <p:spPr>
          <a:xfrm>
            <a:off x="8925059" y="515155"/>
            <a:ext cx="2560750" cy="1867437"/>
          </a:xfrm>
          <a:prstGeom prst="ellipse">
            <a:avLst/>
          </a:prstGeom>
          <a:gradFill>
            <a:gsLst>
              <a:gs pos="0">
                <a:srgbClr val="F9A9F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Informal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5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1" y="347729"/>
            <a:ext cx="1916768" cy="218511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453895" y="218941"/>
            <a:ext cx="5749948" cy="1648908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/>
              <a:t>¿Le </a:t>
            </a:r>
            <a:r>
              <a:rPr lang="en-GB" sz="3200" b="1" dirty="0" err="1" smtClean="0"/>
              <a:t>gusta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su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trabajo</a:t>
            </a:r>
            <a:r>
              <a:rPr lang="en-GB" sz="3200" b="1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89" y="4482451"/>
            <a:ext cx="2143125" cy="214312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41121" y="3095111"/>
            <a:ext cx="5155127" cy="1219915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err="1"/>
              <a:t>Sí</a:t>
            </a:r>
            <a:r>
              <a:rPr lang="en-GB" sz="3200" b="1" dirty="0"/>
              <a:t>, me </a:t>
            </a:r>
            <a:r>
              <a:rPr lang="en-GB" sz="3200" b="1" dirty="0" err="1"/>
              <a:t>gusta</a:t>
            </a:r>
            <a:r>
              <a:rPr lang="en-GB" sz="3200" b="1" dirty="0"/>
              <a:t> mi </a:t>
            </a:r>
            <a:r>
              <a:rPr lang="en-GB" sz="3200" b="1" dirty="0" err="1"/>
              <a:t>trabajo</a:t>
            </a:r>
            <a:endParaRPr lang="en-GB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568" y="4668188"/>
            <a:ext cx="2581275" cy="177165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330682" y="3095110"/>
            <a:ext cx="5155127" cy="1219915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/>
              <a:t>No, no me </a:t>
            </a:r>
            <a:r>
              <a:rPr lang="en-GB" sz="3200" b="1" dirty="0" err="1" smtClean="0"/>
              <a:t>gusta</a:t>
            </a:r>
            <a:r>
              <a:rPr lang="en-GB" sz="3200" b="1" dirty="0" smtClean="0"/>
              <a:t> mi </a:t>
            </a:r>
            <a:r>
              <a:rPr lang="en-GB" sz="3200" b="1" dirty="0" err="1" smtClean="0"/>
              <a:t>trabajo</a:t>
            </a:r>
            <a:endParaRPr lang="en-GB" sz="3200" b="1" dirty="0"/>
          </a:p>
        </p:txBody>
      </p:sp>
      <p:sp>
        <p:nvSpPr>
          <p:cNvPr id="9" name="Oval 8"/>
          <p:cNvSpPr/>
          <p:nvPr/>
        </p:nvSpPr>
        <p:spPr>
          <a:xfrm>
            <a:off x="8925059" y="515155"/>
            <a:ext cx="2560750" cy="1867437"/>
          </a:xfrm>
          <a:prstGeom prst="ellipse">
            <a:avLst/>
          </a:prstGeom>
          <a:gradFill>
            <a:gsLst>
              <a:gs pos="0">
                <a:srgbClr val="F9A9F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F</a:t>
            </a:r>
            <a:r>
              <a:rPr lang="en-GB" sz="3600" b="1" dirty="0" smtClean="0">
                <a:solidFill>
                  <a:schemeClr val="tx1"/>
                </a:solidFill>
              </a:rPr>
              <a:t>ormal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4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4" y="2438175"/>
            <a:ext cx="2949024" cy="374457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031483" y="2438174"/>
            <a:ext cx="7118253" cy="3460761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We will now use “me </a:t>
            </a:r>
            <a:r>
              <a:rPr lang="en-GB" sz="3200" b="1" dirty="0" err="1" smtClean="0"/>
              <a:t>gusta</a:t>
            </a:r>
            <a:r>
              <a:rPr lang="en-GB" sz="3200" b="1" dirty="0" smtClean="0"/>
              <a:t>” and “no me </a:t>
            </a:r>
            <a:r>
              <a:rPr lang="en-GB" sz="3200" b="1" dirty="0" err="1" smtClean="0"/>
              <a:t>gusta</a:t>
            </a:r>
            <a:r>
              <a:rPr lang="en-GB" sz="3200" b="1" dirty="0" smtClean="0"/>
              <a:t>” to talk about what things we like  and dislike</a:t>
            </a:r>
            <a:endParaRPr lang="en-GB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Likes and dislikes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9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3" y="1103923"/>
            <a:ext cx="1506900" cy="1597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391" y="2801422"/>
            <a:ext cx="38686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Me </a:t>
            </a:r>
            <a:r>
              <a:rPr lang="en-GB" sz="3600" b="1" dirty="0" err="1" smtClean="0"/>
              <a:t>gusta</a:t>
            </a:r>
            <a:r>
              <a:rPr lang="en-GB" sz="3600" b="1" dirty="0" smtClean="0"/>
              <a:t> la </a:t>
            </a:r>
            <a:r>
              <a:rPr lang="en-GB" sz="3600" b="1" dirty="0" err="1" smtClean="0"/>
              <a:t>m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úsica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8053" y="305192"/>
            <a:ext cx="400929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¿</a:t>
            </a:r>
            <a:r>
              <a:rPr lang="en-GB" sz="3600" b="1" dirty="0" err="1"/>
              <a:t>Te</a:t>
            </a:r>
            <a:r>
              <a:rPr lang="en-GB" sz="3600" b="1" dirty="0"/>
              <a:t> </a:t>
            </a:r>
            <a:r>
              <a:rPr lang="en-GB" sz="3600" b="1" dirty="0" err="1"/>
              <a:t>gusta</a:t>
            </a:r>
            <a:r>
              <a:rPr lang="en-GB" sz="3600" b="1" dirty="0"/>
              <a:t> </a:t>
            </a:r>
            <a:r>
              <a:rPr lang="en-GB" sz="3600" b="1" dirty="0" smtClean="0"/>
              <a:t>la </a:t>
            </a:r>
            <a:r>
              <a:rPr lang="en-GB" sz="3600" b="1" dirty="0" err="1" smtClean="0"/>
              <a:t>m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úsica</a:t>
            </a:r>
            <a:r>
              <a:rPr lang="en-GB" sz="3600" b="1" dirty="0" smtClean="0"/>
              <a:t>?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13341" y="305192"/>
            <a:ext cx="46282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¿</a:t>
            </a:r>
            <a:r>
              <a:rPr lang="en-GB" sz="3600" b="1" dirty="0" err="1"/>
              <a:t>Te</a:t>
            </a:r>
            <a:r>
              <a:rPr lang="en-GB" sz="3600" b="1" dirty="0"/>
              <a:t> </a:t>
            </a:r>
            <a:r>
              <a:rPr lang="en-GB" sz="3600" b="1" dirty="0" err="1"/>
              <a:t>gusta</a:t>
            </a:r>
            <a:r>
              <a:rPr lang="en-GB" sz="3600" b="1" dirty="0"/>
              <a:t> </a:t>
            </a:r>
            <a:r>
              <a:rPr lang="en-GB" sz="3600" b="1" dirty="0" smtClean="0"/>
              <a:t>la </a:t>
            </a:r>
            <a:r>
              <a:rPr lang="en-GB" sz="3600" b="1" dirty="0" err="1" smtClean="0"/>
              <a:t>literatura</a:t>
            </a:r>
            <a:r>
              <a:rPr lang="en-GB" sz="3600" b="1" dirty="0" smtClean="0"/>
              <a:t>?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30" y="1088875"/>
            <a:ext cx="1885070" cy="1653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8934" y="2801422"/>
            <a:ext cx="477129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Me </a:t>
            </a:r>
            <a:r>
              <a:rPr lang="en-GB" sz="3600" b="1" dirty="0" err="1" smtClean="0"/>
              <a:t>gusta</a:t>
            </a:r>
            <a:r>
              <a:rPr lang="en-GB" sz="3600" b="1" dirty="0" smtClean="0"/>
              <a:t> la </a:t>
            </a:r>
            <a:r>
              <a:rPr lang="en-GB" sz="3600" b="1" dirty="0" err="1" smtClean="0"/>
              <a:t>literatura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8053" y="3679093"/>
            <a:ext cx="47275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¿</a:t>
            </a:r>
            <a:r>
              <a:rPr lang="en-GB" sz="3600" b="1" dirty="0" err="1"/>
              <a:t>Te</a:t>
            </a:r>
            <a:r>
              <a:rPr lang="en-GB" sz="3600" b="1" dirty="0"/>
              <a:t> </a:t>
            </a:r>
            <a:r>
              <a:rPr lang="en-GB" sz="3600" b="1" dirty="0" err="1"/>
              <a:t>gusta</a:t>
            </a:r>
            <a:r>
              <a:rPr lang="en-GB" sz="3600" b="1" dirty="0"/>
              <a:t> </a:t>
            </a:r>
            <a:r>
              <a:rPr lang="en-GB" sz="3600" b="1" dirty="0" smtClean="0"/>
              <a:t>la </a:t>
            </a:r>
            <a:r>
              <a:rPr lang="en-GB" sz="3600" b="1" dirty="0" err="1" smtClean="0"/>
              <a:t>fotograf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ía</a:t>
            </a:r>
            <a:r>
              <a:rPr lang="en-GB" sz="3600" b="1" dirty="0" smtClean="0"/>
              <a:t>?</a:t>
            </a:r>
            <a:endParaRPr lang="en-GB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63" y="4551677"/>
            <a:ext cx="2400300" cy="12029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8052" y="5980913"/>
            <a:ext cx="47275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Me </a:t>
            </a:r>
            <a:r>
              <a:rPr lang="en-GB" sz="3600" b="1" dirty="0" err="1" smtClean="0"/>
              <a:t>gusta</a:t>
            </a:r>
            <a:r>
              <a:rPr lang="en-GB" sz="3600" b="1" dirty="0" smtClean="0"/>
              <a:t> la </a:t>
            </a:r>
            <a:r>
              <a:rPr lang="en-GB" sz="3600" b="1" dirty="0" err="1" smtClean="0"/>
              <a:t>fotograf</a:t>
            </a:r>
            <a:r>
              <a:rPr lang="en-GB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ía</a:t>
            </a:r>
            <a:endParaRPr lang="en-GB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39813" y="3679093"/>
            <a:ext cx="47275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¿</a:t>
            </a:r>
            <a:r>
              <a:rPr lang="en-GB" sz="3600" b="1" dirty="0" err="1"/>
              <a:t>Te</a:t>
            </a:r>
            <a:r>
              <a:rPr lang="en-GB" sz="3600" b="1" dirty="0"/>
              <a:t> </a:t>
            </a:r>
            <a:r>
              <a:rPr lang="en-GB" sz="3600" b="1" dirty="0" err="1"/>
              <a:t>gusta</a:t>
            </a:r>
            <a:r>
              <a:rPr lang="en-GB" sz="3600" b="1" dirty="0"/>
              <a:t> </a:t>
            </a:r>
            <a:r>
              <a:rPr lang="en-GB" sz="3600" b="1" dirty="0" smtClean="0"/>
              <a:t>el chocolate?</a:t>
            </a:r>
            <a:endParaRPr lang="en-GB" sz="3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030" y="4517109"/>
            <a:ext cx="1707979" cy="11722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56932" y="5953542"/>
            <a:ext cx="59521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Me </a:t>
            </a:r>
            <a:r>
              <a:rPr lang="en-GB" sz="3600" b="1" dirty="0" err="1" smtClean="0"/>
              <a:t>gusta</a:t>
            </a:r>
            <a:r>
              <a:rPr lang="en-GB" sz="3600" b="1" dirty="0" smtClean="0"/>
              <a:t> mucho el chocolate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33006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391" y="2801422"/>
            <a:ext cx="38686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Me </a:t>
            </a:r>
            <a:r>
              <a:rPr lang="en-GB" sz="3600" b="1" dirty="0" err="1" smtClean="0"/>
              <a:t>gusta</a:t>
            </a:r>
            <a:r>
              <a:rPr lang="en-GB" sz="3600" b="1" dirty="0" smtClean="0"/>
              <a:t> el cine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8053" y="305192"/>
            <a:ext cx="400929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¿</a:t>
            </a:r>
            <a:r>
              <a:rPr lang="en-GB" sz="3600" b="1" dirty="0" err="1"/>
              <a:t>Te</a:t>
            </a:r>
            <a:r>
              <a:rPr lang="en-GB" sz="3600" b="1" dirty="0"/>
              <a:t> </a:t>
            </a:r>
            <a:r>
              <a:rPr lang="en-GB" sz="3600" b="1" dirty="0" err="1"/>
              <a:t>gusta</a:t>
            </a:r>
            <a:r>
              <a:rPr lang="en-GB" sz="3600" b="1" dirty="0"/>
              <a:t> </a:t>
            </a:r>
            <a:r>
              <a:rPr lang="en-GB" sz="3600" b="1" dirty="0" smtClean="0"/>
              <a:t>el cine?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13341" y="305192"/>
            <a:ext cx="46282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¿</a:t>
            </a:r>
            <a:r>
              <a:rPr lang="en-GB" sz="3600" b="1" dirty="0" err="1"/>
              <a:t>Te</a:t>
            </a:r>
            <a:r>
              <a:rPr lang="en-GB" sz="3600" b="1" dirty="0"/>
              <a:t> </a:t>
            </a:r>
            <a:r>
              <a:rPr lang="en-GB" sz="3600" b="1" dirty="0" err="1"/>
              <a:t>gusta</a:t>
            </a:r>
            <a:r>
              <a:rPr lang="en-GB" sz="3600" b="1" dirty="0"/>
              <a:t> </a:t>
            </a:r>
            <a:r>
              <a:rPr lang="en-GB" sz="3600" b="1" dirty="0" smtClean="0"/>
              <a:t>el </a:t>
            </a:r>
            <a:r>
              <a:rPr lang="en-GB" sz="3600" b="1" dirty="0" err="1" smtClean="0"/>
              <a:t>deporte</a:t>
            </a:r>
            <a:r>
              <a:rPr lang="en-GB" sz="3600" b="1" dirty="0" smtClean="0"/>
              <a:t>?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8934" y="2801422"/>
            <a:ext cx="477129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/>
              <a:t>Me </a:t>
            </a:r>
            <a:r>
              <a:rPr lang="en-GB" sz="3600" b="1" dirty="0" err="1" smtClean="0"/>
              <a:t>gusta</a:t>
            </a:r>
            <a:r>
              <a:rPr lang="en-GB" sz="3600" b="1" dirty="0" smtClean="0"/>
              <a:t> el </a:t>
            </a:r>
            <a:r>
              <a:rPr lang="en-GB" sz="3600" b="1" dirty="0" err="1" smtClean="0"/>
              <a:t>deporte</a:t>
            </a:r>
            <a:endParaRPr lang="en-GB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3" y="1226055"/>
            <a:ext cx="1795171" cy="1270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89" y="1218705"/>
            <a:ext cx="3480583" cy="12780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47" y="3731058"/>
            <a:ext cx="2032987" cy="2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7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4" y="2438175"/>
            <a:ext cx="2949024" cy="374457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031483" y="1763034"/>
            <a:ext cx="7118253" cy="4135902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Today</a:t>
            </a:r>
            <a:r>
              <a:rPr lang="en-GB" sz="3200" b="1" dirty="0"/>
              <a:t> </a:t>
            </a:r>
            <a:r>
              <a:rPr lang="en-GB" sz="3200" b="1" dirty="0" smtClean="0"/>
              <a:t>we are going to learn the Spanish words for “the”.</a:t>
            </a:r>
            <a:endParaRPr lang="en-GB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A bit of grammar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2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451</Words>
  <Application>Microsoft Office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Ferguson</dc:creator>
  <cp:lastModifiedBy>Robin Ferguson</cp:lastModifiedBy>
  <cp:revision>19</cp:revision>
  <dcterms:created xsi:type="dcterms:W3CDTF">2020-06-05T11:18:01Z</dcterms:created>
  <dcterms:modified xsi:type="dcterms:W3CDTF">2020-06-12T12:54:17Z</dcterms:modified>
</cp:coreProperties>
</file>