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5" r:id="rId10"/>
    <p:sldId id="264" r:id="rId11"/>
    <p:sldId id="266" r:id="rId12"/>
    <p:sldId id="267" r:id="rId13"/>
    <p:sldId id="268" r:id="rId14"/>
    <p:sldId id="270" r:id="rId15"/>
    <p:sldId id="271" r:id="rId16"/>
    <p:sldId id="272" r:id="rId17"/>
    <p:sldId id="269" r:id="rId18"/>
    <p:sldId id="273" r:id="rId19"/>
    <p:sldId id="274" r:id="rId20"/>
    <p:sldId id="280" r:id="rId21"/>
    <p:sldId id="275" r:id="rId22"/>
    <p:sldId id="27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5C91A2B-ED21-474B-B96C-4616CBE57A4B}"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E979EE-EBF4-477D-BF6F-E78C0483DA87}" type="slidenum">
              <a:rPr lang="en-GB" smtClean="0"/>
              <a:t>‹#›</a:t>
            </a:fld>
            <a:endParaRPr lang="en-GB"/>
          </a:p>
        </p:txBody>
      </p:sp>
    </p:spTree>
    <p:extLst>
      <p:ext uri="{BB962C8B-B14F-4D97-AF65-F5344CB8AC3E}">
        <p14:creationId xmlns:p14="http://schemas.microsoft.com/office/powerpoint/2010/main" val="59583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C91A2B-ED21-474B-B96C-4616CBE57A4B}"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E979EE-EBF4-477D-BF6F-E78C0483DA87}" type="slidenum">
              <a:rPr lang="en-GB" smtClean="0"/>
              <a:t>‹#›</a:t>
            </a:fld>
            <a:endParaRPr lang="en-GB"/>
          </a:p>
        </p:txBody>
      </p:sp>
    </p:spTree>
    <p:extLst>
      <p:ext uri="{BB962C8B-B14F-4D97-AF65-F5344CB8AC3E}">
        <p14:creationId xmlns:p14="http://schemas.microsoft.com/office/powerpoint/2010/main" val="1878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C91A2B-ED21-474B-B96C-4616CBE57A4B}"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E979EE-EBF4-477D-BF6F-E78C0483DA87}" type="slidenum">
              <a:rPr lang="en-GB" smtClean="0"/>
              <a:t>‹#›</a:t>
            </a:fld>
            <a:endParaRPr lang="en-GB"/>
          </a:p>
        </p:txBody>
      </p:sp>
    </p:spTree>
    <p:extLst>
      <p:ext uri="{BB962C8B-B14F-4D97-AF65-F5344CB8AC3E}">
        <p14:creationId xmlns:p14="http://schemas.microsoft.com/office/powerpoint/2010/main" val="1829380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C91A2B-ED21-474B-B96C-4616CBE57A4B}"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E979EE-EBF4-477D-BF6F-E78C0483DA87}" type="slidenum">
              <a:rPr lang="en-GB" smtClean="0"/>
              <a:t>‹#›</a:t>
            </a:fld>
            <a:endParaRPr lang="en-GB"/>
          </a:p>
        </p:txBody>
      </p:sp>
    </p:spTree>
    <p:extLst>
      <p:ext uri="{BB962C8B-B14F-4D97-AF65-F5344CB8AC3E}">
        <p14:creationId xmlns:p14="http://schemas.microsoft.com/office/powerpoint/2010/main" val="97682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91A2B-ED21-474B-B96C-4616CBE57A4B}"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E979EE-EBF4-477D-BF6F-E78C0483DA87}" type="slidenum">
              <a:rPr lang="en-GB" smtClean="0"/>
              <a:t>‹#›</a:t>
            </a:fld>
            <a:endParaRPr lang="en-GB"/>
          </a:p>
        </p:txBody>
      </p:sp>
    </p:spTree>
    <p:extLst>
      <p:ext uri="{BB962C8B-B14F-4D97-AF65-F5344CB8AC3E}">
        <p14:creationId xmlns:p14="http://schemas.microsoft.com/office/powerpoint/2010/main" val="275157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5C91A2B-ED21-474B-B96C-4616CBE57A4B}"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E979EE-EBF4-477D-BF6F-E78C0483DA87}" type="slidenum">
              <a:rPr lang="en-GB" smtClean="0"/>
              <a:t>‹#›</a:t>
            </a:fld>
            <a:endParaRPr lang="en-GB"/>
          </a:p>
        </p:txBody>
      </p:sp>
    </p:spTree>
    <p:extLst>
      <p:ext uri="{BB962C8B-B14F-4D97-AF65-F5344CB8AC3E}">
        <p14:creationId xmlns:p14="http://schemas.microsoft.com/office/powerpoint/2010/main" val="16971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5C91A2B-ED21-474B-B96C-4616CBE57A4B}" type="datetimeFigureOut">
              <a:rPr lang="en-GB" smtClean="0"/>
              <a:t>27/05/2020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E979EE-EBF4-477D-BF6F-E78C0483DA87}" type="slidenum">
              <a:rPr lang="en-GB" smtClean="0"/>
              <a:t>‹#›</a:t>
            </a:fld>
            <a:endParaRPr lang="en-GB"/>
          </a:p>
        </p:txBody>
      </p:sp>
    </p:spTree>
    <p:extLst>
      <p:ext uri="{BB962C8B-B14F-4D97-AF65-F5344CB8AC3E}">
        <p14:creationId xmlns:p14="http://schemas.microsoft.com/office/powerpoint/2010/main" val="39850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5C91A2B-ED21-474B-B96C-4616CBE57A4B}" type="datetimeFigureOut">
              <a:rPr lang="en-GB" smtClean="0"/>
              <a:t>27/05/2020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E979EE-EBF4-477D-BF6F-E78C0483DA87}" type="slidenum">
              <a:rPr lang="en-GB" smtClean="0"/>
              <a:t>‹#›</a:t>
            </a:fld>
            <a:endParaRPr lang="en-GB"/>
          </a:p>
        </p:txBody>
      </p:sp>
    </p:spTree>
    <p:extLst>
      <p:ext uri="{BB962C8B-B14F-4D97-AF65-F5344CB8AC3E}">
        <p14:creationId xmlns:p14="http://schemas.microsoft.com/office/powerpoint/2010/main" val="158709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91A2B-ED21-474B-B96C-4616CBE57A4B}" type="datetimeFigureOut">
              <a:rPr lang="en-GB" smtClean="0"/>
              <a:t>27/05/2020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E979EE-EBF4-477D-BF6F-E78C0483DA87}" type="slidenum">
              <a:rPr lang="en-GB" smtClean="0"/>
              <a:t>‹#›</a:t>
            </a:fld>
            <a:endParaRPr lang="en-GB"/>
          </a:p>
        </p:txBody>
      </p:sp>
    </p:spTree>
    <p:extLst>
      <p:ext uri="{BB962C8B-B14F-4D97-AF65-F5344CB8AC3E}">
        <p14:creationId xmlns:p14="http://schemas.microsoft.com/office/powerpoint/2010/main" val="225860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91A2B-ED21-474B-B96C-4616CBE57A4B}"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E979EE-EBF4-477D-BF6F-E78C0483DA87}" type="slidenum">
              <a:rPr lang="en-GB" smtClean="0"/>
              <a:t>‹#›</a:t>
            </a:fld>
            <a:endParaRPr lang="en-GB"/>
          </a:p>
        </p:txBody>
      </p:sp>
    </p:spTree>
    <p:extLst>
      <p:ext uri="{BB962C8B-B14F-4D97-AF65-F5344CB8AC3E}">
        <p14:creationId xmlns:p14="http://schemas.microsoft.com/office/powerpoint/2010/main" val="106871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91A2B-ED21-474B-B96C-4616CBE57A4B}"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E979EE-EBF4-477D-BF6F-E78C0483DA87}" type="slidenum">
              <a:rPr lang="en-GB" smtClean="0"/>
              <a:t>‹#›</a:t>
            </a:fld>
            <a:endParaRPr lang="en-GB"/>
          </a:p>
        </p:txBody>
      </p:sp>
    </p:spTree>
    <p:extLst>
      <p:ext uri="{BB962C8B-B14F-4D97-AF65-F5344CB8AC3E}">
        <p14:creationId xmlns:p14="http://schemas.microsoft.com/office/powerpoint/2010/main" val="3590790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91A2B-ED21-474B-B96C-4616CBE57A4B}" type="datetimeFigureOut">
              <a:rPr lang="en-GB" smtClean="0"/>
              <a:t>27/05/2020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979EE-EBF4-477D-BF6F-E78C0483DA87}" type="slidenum">
              <a:rPr lang="en-GB" smtClean="0"/>
              <a:t>‹#›</a:t>
            </a:fld>
            <a:endParaRPr lang="en-GB"/>
          </a:p>
        </p:txBody>
      </p:sp>
    </p:spTree>
    <p:extLst>
      <p:ext uri="{BB962C8B-B14F-4D97-AF65-F5344CB8AC3E}">
        <p14:creationId xmlns:p14="http://schemas.microsoft.com/office/powerpoint/2010/main" val="71430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adiolingua.com/2013/01/lesson-02-coffee-break-german/"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adiolingua.com/2013/02/lesson-03-coffee-break-german/"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radiolingua.com/2013/01/lesson-01-coffee-break-german/"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287" y="239152"/>
            <a:ext cx="11760590" cy="1801668"/>
          </a:xfrm>
          <a:prstGeom prst="rect">
            <a:avLst/>
          </a:prstGeom>
          <a:noFill/>
        </p:spPr>
        <p:txBody>
          <a:bodyPr wrap="square" rtlCol="0">
            <a:prstTxWarp prst="textDeflate">
              <a:avLst/>
            </a:prstTxWarp>
            <a:spAutoFit/>
          </a:bodyPr>
          <a:lstStyle/>
          <a:p>
            <a:r>
              <a:rPr lang="en-GB" sz="4800" b="1" dirty="0" smtClean="0">
                <a:ln w="22225">
                  <a:solidFill>
                    <a:srgbClr val="FFFF00"/>
                  </a:solidFill>
                  <a:prstDash val="solid"/>
                </a:ln>
                <a:solidFill>
                  <a:srgbClr val="FF0000"/>
                </a:solidFill>
              </a:rPr>
              <a:t>THE ROBERT BURNS ACADEMY</a:t>
            </a:r>
            <a:endParaRPr lang="en-GB" sz="4800" b="1" dirty="0">
              <a:ln w="22225">
                <a:solidFill>
                  <a:srgbClr val="FFFF00"/>
                </a:solidFill>
                <a:prstDash val="solid"/>
              </a:ln>
              <a:solidFill>
                <a:srgbClr val="FF0000"/>
              </a:solidFill>
            </a:endParaRPr>
          </a:p>
        </p:txBody>
      </p:sp>
      <p:pic>
        <p:nvPicPr>
          <p:cNvPr id="6" name="Picture 5"/>
          <p:cNvPicPr>
            <a:picLocks noChangeAspect="1"/>
          </p:cNvPicPr>
          <p:nvPr/>
        </p:nvPicPr>
        <p:blipFill>
          <a:blip r:embed="rId2"/>
          <a:stretch>
            <a:fillRect/>
          </a:stretch>
        </p:blipFill>
        <p:spPr>
          <a:xfrm>
            <a:off x="808307" y="2757268"/>
            <a:ext cx="3026448" cy="3481754"/>
          </a:xfrm>
          <a:prstGeom prst="rect">
            <a:avLst/>
          </a:prstGeom>
        </p:spPr>
      </p:pic>
      <p:sp>
        <p:nvSpPr>
          <p:cNvPr id="7" name="Oval Callout 6"/>
          <p:cNvSpPr/>
          <p:nvPr/>
        </p:nvSpPr>
        <p:spPr>
          <a:xfrm>
            <a:off x="4418644" y="1869403"/>
            <a:ext cx="7118253" cy="4135902"/>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This week, we are starting to learn Spanish! This week we will learn: How to say how we are feeling; say our name and say where we are from.</a:t>
            </a:r>
            <a:endParaRPr lang="en-GB" sz="3200" b="1" dirty="0"/>
          </a:p>
        </p:txBody>
      </p:sp>
    </p:spTree>
    <p:extLst>
      <p:ext uri="{BB962C8B-B14F-4D97-AF65-F5344CB8AC3E}">
        <p14:creationId xmlns:p14="http://schemas.microsoft.com/office/powerpoint/2010/main" val="4079745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01670412"/>
              </p:ext>
            </p:extLst>
          </p:nvPr>
        </p:nvGraphicFramePr>
        <p:xfrm>
          <a:off x="146756" y="136464"/>
          <a:ext cx="8128000" cy="5699760"/>
        </p:xfrm>
        <a:graphic>
          <a:graphicData uri="http://schemas.openxmlformats.org/drawingml/2006/table">
            <a:tbl>
              <a:tblPr firstRow="1" bandRow="1">
                <a:tableStyleId>{5DA37D80-6434-44D0-A028-1B22A696006F}</a:tableStyleId>
              </a:tblPr>
              <a:tblGrid>
                <a:gridCol w="4064000"/>
                <a:gridCol w="4064000"/>
              </a:tblGrid>
              <a:tr h="370840">
                <a:tc>
                  <a:txBody>
                    <a:bodyPr/>
                    <a:lstStyle/>
                    <a:p>
                      <a:r>
                        <a:rPr lang="en-GB" sz="2800" b="1" baseline="0" dirty="0" err="1" smtClean="0"/>
                        <a:t>Wie</a:t>
                      </a:r>
                      <a:r>
                        <a:rPr lang="en-GB" sz="2800" b="1" baseline="0" dirty="0" smtClean="0"/>
                        <a:t> </a:t>
                      </a:r>
                      <a:r>
                        <a:rPr lang="en-GB" sz="2800" b="1" baseline="0" dirty="0" err="1" smtClean="0"/>
                        <a:t>geht’s</a:t>
                      </a:r>
                      <a:r>
                        <a:rPr lang="en-GB" sz="2800" b="1" baseline="0" dirty="0" smtClean="0"/>
                        <a:t>?</a:t>
                      </a:r>
                      <a:endParaRPr lang="en-GB" sz="2800" b="1" dirty="0"/>
                    </a:p>
                  </a:txBody>
                  <a:tcPr>
                    <a:solidFill>
                      <a:schemeClr val="bg1"/>
                    </a:solidFill>
                  </a:tcPr>
                </a:tc>
                <a:tc>
                  <a:txBody>
                    <a:bodyPr/>
                    <a:lstStyle/>
                    <a:p>
                      <a:r>
                        <a:rPr lang="en-GB" sz="2800" b="1" dirty="0" smtClean="0"/>
                        <a:t>Are you ready?</a:t>
                      </a:r>
                      <a:endParaRPr lang="en-GB" sz="2800" b="1" dirty="0"/>
                    </a:p>
                  </a:txBody>
                  <a:tcPr>
                    <a:solidFill>
                      <a:schemeClr val="bg1"/>
                    </a:solidFill>
                  </a:tcPr>
                </a:tc>
              </a:tr>
              <a:tr h="370840">
                <a:tc>
                  <a:txBody>
                    <a:bodyPr/>
                    <a:lstStyle/>
                    <a:p>
                      <a:r>
                        <a:rPr lang="en-GB" sz="2800" b="1" dirty="0" smtClean="0"/>
                        <a:t>Gut</a:t>
                      </a:r>
                      <a:endParaRPr lang="en-GB" sz="2800" b="1" dirty="0"/>
                    </a:p>
                  </a:txBody>
                  <a:tcPr>
                    <a:solidFill>
                      <a:schemeClr val="bg1"/>
                    </a:solidFill>
                  </a:tcPr>
                </a:tc>
                <a:tc>
                  <a:txBody>
                    <a:bodyPr/>
                    <a:lstStyle/>
                    <a:p>
                      <a:r>
                        <a:rPr lang="en-GB" sz="2800" b="1" dirty="0" smtClean="0"/>
                        <a:t>Yes</a:t>
                      </a:r>
                      <a:endParaRPr lang="en-GB" sz="2800" b="1" dirty="0"/>
                    </a:p>
                  </a:txBody>
                  <a:tcPr>
                    <a:solidFill>
                      <a:schemeClr val="bg1"/>
                    </a:solidFill>
                  </a:tcPr>
                </a:tc>
              </a:tr>
              <a:tr h="370840">
                <a:tc>
                  <a:txBody>
                    <a:bodyPr/>
                    <a:lstStyle/>
                    <a:p>
                      <a:r>
                        <a:rPr lang="en-GB" sz="2800" b="1" dirty="0" err="1" smtClean="0"/>
                        <a:t>Sehr</a:t>
                      </a:r>
                      <a:r>
                        <a:rPr lang="en-GB" sz="2800" b="1" dirty="0" smtClean="0"/>
                        <a:t> gut</a:t>
                      </a:r>
                      <a:endParaRPr lang="en-GB" sz="2800" b="1" dirty="0"/>
                    </a:p>
                  </a:txBody>
                  <a:tcPr>
                    <a:solidFill>
                      <a:schemeClr val="bg1"/>
                    </a:solidFill>
                  </a:tcPr>
                </a:tc>
                <a:tc>
                  <a:txBody>
                    <a:bodyPr/>
                    <a:lstStyle/>
                    <a:p>
                      <a:r>
                        <a:rPr lang="en-GB" sz="2800" b="1" dirty="0" smtClean="0"/>
                        <a:t>No</a:t>
                      </a:r>
                      <a:endParaRPr lang="en-GB" sz="2800" b="1" dirty="0"/>
                    </a:p>
                  </a:txBody>
                  <a:tcPr>
                    <a:solidFill>
                      <a:schemeClr val="bg1"/>
                    </a:solidFill>
                  </a:tcPr>
                </a:tc>
              </a:tr>
              <a:tr h="370840">
                <a:tc>
                  <a:txBody>
                    <a:bodyPr/>
                    <a:lstStyle/>
                    <a:p>
                      <a:r>
                        <a:rPr lang="en-GB" sz="2800" b="1" dirty="0" smtClean="0"/>
                        <a:t>Mir</a:t>
                      </a:r>
                      <a:r>
                        <a:rPr lang="en-GB" sz="2800" b="1" baseline="0" dirty="0" smtClean="0"/>
                        <a:t> </a:t>
                      </a:r>
                      <a:r>
                        <a:rPr lang="en-GB" sz="2800" b="1" baseline="0" dirty="0" err="1" smtClean="0"/>
                        <a:t>geht’s</a:t>
                      </a:r>
                      <a:r>
                        <a:rPr lang="en-GB" sz="2800" b="1" baseline="0" dirty="0" smtClean="0"/>
                        <a:t> gut</a:t>
                      </a:r>
                      <a:endParaRPr lang="en-GB" sz="2800" b="1" dirty="0"/>
                    </a:p>
                  </a:txBody>
                  <a:tcPr>
                    <a:solidFill>
                      <a:schemeClr val="bg1"/>
                    </a:solidFill>
                  </a:tcPr>
                </a:tc>
                <a:tc>
                  <a:txBody>
                    <a:bodyPr/>
                    <a:lstStyle/>
                    <a:p>
                      <a:r>
                        <a:rPr lang="en-GB" sz="2800" b="1" dirty="0" smtClean="0"/>
                        <a:t>Hello</a:t>
                      </a:r>
                      <a:endParaRPr lang="en-GB" sz="2800" b="1" dirty="0"/>
                    </a:p>
                  </a:txBody>
                  <a:tcPr>
                    <a:solidFill>
                      <a:schemeClr val="bg1"/>
                    </a:solidFill>
                  </a:tcPr>
                </a:tc>
              </a:tr>
              <a:tr h="370840">
                <a:tc>
                  <a:txBody>
                    <a:bodyPr/>
                    <a:lstStyle/>
                    <a:p>
                      <a:r>
                        <a:rPr lang="en-GB" sz="2800" b="1" dirty="0" smtClean="0"/>
                        <a:t>Mir </a:t>
                      </a:r>
                      <a:r>
                        <a:rPr lang="en-GB" sz="2800" b="1" dirty="0" err="1" smtClean="0"/>
                        <a:t>geht’s</a:t>
                      </a:r>
                      <a:r>
                        <a:rPr lang="en-GB" sz="2800" b="1" dirty="0" smtClean="0"/>
                        <a:t> </a:t>
                      </a:r>
                      <a:r>
                        <a:rPr lang="en-GB" sz="2800" b="1" dirty="0" err="1" smtClean="0"/>
                        <a:t>sehr</a:t>
                      </a:r>
                      <a:r>
                        <a:rPr lang="en-GB" sz="2800" b="1" baseline="0" dirty="0" smtClean="0"/>
                        <a:t> gut</a:t>
                      </a:r>
                      <a:endParaRPr lang="en-GB" sz="2800" b="1" dirty="0"/>
                    </a:p>
                  </a:txBody>
                  <a:tcPr>
                    <a:solidFill>
                      <a:schemeClr val="bg1"/>
                    </a:solidFill>
                  </a:tcPr>
                </a:tc>
                <a:tc>
                  <a:txBody>
                    <a:bodyPr/>
                    <a:lstStyle/>
                    <a:p>
                      <a:r>
                        <a:rPr lang="en-GB" sz="2800" b="1" dirty="0" smtClean="0"/>
                        <a:t>Goodbye</a:t>
                      </a:r>
                      <a:endParaRPr lang="en-GB" sz="2800" b="1" dirty="0"/>
                    </a:p>
                  </a:txBody>
                  <a:tcPr>
                    <a:solidFill>
                      <a:schemeClr val="bg1"/>
                    </a:solidFill>
                  </a:tcPr>
                </a:tc>
              </a:tr>
              <a:tr h="370840">
                <a:tc>
                  <a:txBody>
                    <a:bodyPr/>
                    <a:lstStyle/>
                    <a:p>
                      <a:r>
                        <a:rPr lang="en-GB" sz="2800" b="1" dirty="0" err="1" smtClean="0"/>
                        <a:t>Schlecht</a:t>
                      </a:r>
                      <a:endParaRPr lang="en-GB" sz="2800" b="1" dirty="0"/>
                    </a:p>
                  </a:txBody>
                  <a:tcPr>
                    <a:solidFill>
                      <a:schemeClr val="bg1"/>
                    </a:solidFill>
                  </a:tcPr>
                </a:tc>
                <a:tc>
                  <a:txBody>
                    <a:bodyPr/>
                    <a:lstStyle/>
                    <a:p>
                      <a:r>
                        <a:rPr lang="en-GB" sz="2800" b="1" dirty="0" smtClean="0"/>
                        <a:t>Bye</a:t>
                      </a:r>
                      <a:endParaRPr lang="en-GB" sz="2800" b="1" dirty="0"/>
                    </a:p>
                  </a:txBody>
                  <a:tcPr>
                    <a:solidFill>
                      <a:schemeClr val="bg1"/>
                    </a:solidFill>
                  </a:tcPr>
                </a:tc>
              </a:tr>
              <a:tr h="370840">
                <a:tc>
                  <a:txBody>
                    <a:bodyPr/>
                    <a:lstStyle/>
                    <a:p>
                      <a:r>
                        <a:rPr lang="en-GB" sz="2800" b="1" dirty="0" smtClean="0"/>
                        <a:t>Mir</a:t>
                      </a:r>
                      <a:r>
                        <a:rPr lang="en-GB" sz="2800" b="1" baseline="0" dirty="0" smtClean="0"/>
                        <a:t> </a:t>
                      </a:r>
                      <a:r>
                        <a:rPr lang="en-GB" sz="2800" b="1" baseline="0" dirty="0" err="1" smtClean="0"/>
                        <a:t>geht’s</a:t>
                      </a:r>
                      <a:r>
                        <a:rPr lang="en-GB" sz="2800" b="1" baseline="0" dirty="0" smtClean="0"/>
                        <a:t> </a:t>
                      </a:r>
                      <a:r>
                        <a:rPr lang="en-GB" sz="2800" b="1" baseline="0" dirty="0" err="1" smtClean="0"/>
                        <a:t>schlecht</a:t>
                      </a:r>
                      <a:endParaRPr lang="en-GB" sz="2800" b="1" dirty="0"/>
                    </a:p>
                  </a:txBody>
                  <a:tcPr>
                    <a:solidFill>
                      <a:schemeClr val="bg1"/>
                    </a:solidFill>
                  </a:tcPr>
                </a:tc>
                <a:tc>
                  <a:txBody>
                    <a:bodyPr/>
                    <a:lstStyle/>
                    <a:p>
                      <a:r>
                        <a:rPr lang="en-GB" sz="2800" b="1" dirty="0" smtClean="0"/>
                        <a:t>See you tomorrow</a:t>
                      </a:r>
                      <a:endParaRPr lang="en-GB" sz="2800" b="1" dirty="0"/>
                    </a:p>
                  </a:txBody>
                  <a:tcPr>
                    <a:solidFill>
                      <a:schemeClr val="bg1"/>
                    </a:solidFill>
                  </a:tcPr>
                </a:tc>
              </a:tr>
              <a:tr h="370840">
                <a:tc>
                  <a:txBody>
                    <a:bodyPr/>
                    <a:lstStyle/>
                    <a:p>
                      <a:r>
                        <a:rPr lang="en-GB" sz="2800" b="1" dirty="0" smtClean="0"/>
                        <a:t>Mir</a:t>
                      </a:r>
                      <a:r>
                        <a:rPr lang="en-GB" sz="2800" b="1" baseline="0" dirty="0" smtClean="0"/>
                        <a:t> </a:t>
                      </a:r>
                      <a:r>
                        <a:rPr lang="en-GB" sz="2800" b="1" baseline="0" dirty="0" err="1" smtClean="0"/>
                        <a:t>geht’s</a:t>
                      </a:r>
                      <a:r>
                        <a:rPr lang="en-GB" sz="2800" b="1" baseline="0" dirty="0" smtClean="0"/>
                        <a:t> </a:t>
                      </a:r>
                      <a:r>
                        <a:rPr lang="en-GB" sz="2800" b="1" baseline="0" dirty="0" err="1" smtClean="0"/>
                        <a:t>nicht</a:t>
                      </a:r>
                      <a:r>
                        <a:rPr lang="en-GB" sz="2800" b="1" baseline="0" dirty="0" smtClean="0"/>
                        <a:t> so gut</a:t>
                      </a:r>
                      <a:endParaRPr lang="en-GB" sz="2800" b="1" dirty="0"/>
                    </a:p>
                  </a:txBody>
                  <a:tcPr>
                    <a:solidFill>
                      <a:schemeClr val="bg1"/>
                    </a:solidFill>
                  </a:tcPr>
                </a:tc>
                <a:tc>
                  <a:txBody>
                    <a:bodyPr/>
                    <a:lstStyle/>
                    <a:p>
                      <a:r>
                        <a:rPr lang="en-GB" sz="2800" b="1" dirty="0" smtClean="0"/>
                        <a:t>Good day / hello</a:t>
                      </a:r>
                      <a:endParaRPr lang="en-GB" sz="2800" b="1" dirty="0"/>
                    </a:p>
                  </a:txBody>
                  <a:tcPr>
                    <a:solidFill>
                      <a:schemeClr val="bg1"/>
                    </a:solidFill>
                  </a:tcPr>
                </a:tc>
              </a:tr>
              <a:tr h="370840">
                <a:tc>
                  <a:txBody>
                    <a:bodyPr/>
                    <a:lstStyle/>
                    <a:p>
                      <a:r>
                        <a:rPr lang="en-GB" sz="2800" b="1" dirty="0" smtClean="0"/>
                        <a:t>Mir </a:t>
                      </a:r>
                      <a:r>
                        <a:rPr lang="en-GB" sz="2800" b="1" dirty="0" err="1" smtClean="0"/>
                        <a:t>geht’s</a:t>
                      </a:r>
                      <a:r>
                        <a:rPr lang="en-GB" sz="2800" b="1" dirty="0" smtClean="0"/>
                        <a:t> </a:t>
                      </a:r>
                      <a:r>
                        <a:rPr lang="en-GB" sz="2800" b="1" dirty="0" err="1" smtClean="0"/>
                        <a:t>wunderbar</a:t>
                      </a:r>
                      <a:endParaRPr lang="en-GB" sz="2800" b="1" dirty="0"/>
                    </a:p>
                  </a:txBody>
                  <a:tcPr>
                    <a:solidFill>
                      <a:schemeClr val="bg1"/>
                    </a:solidFill>
                  </a:tcPr>
                </a:tc>
                <a:tc>
                  <a:txBody>
                    <a:bodyPr/>
                    <a:lstStyle/>
                    <a:p>
                      <a:r>
                        <a:rPr lang="en-GB" sz="2800" b="1" dirty="0" smtClean="0"/>
                        <a:t>I feel</a:t>
                      </a:r>
                      <a:r>
                        <a:rPr lang="en-GB" sz="2800" b="1" baseline="0" dirty="0" smtClean="0"/>
                        <a:t> fantastic</a:t>
                      </a:r>
                      <a:endParaRPr lang="en-GB" sz="2800" b="1" dirty="0"/>
                    </a:p>
                  </a:txBody>
                  <a:tcPr>
                    <a:solidFill>
                      <a:schemeClr val="bg1"/>
                    </a:solidFill>
                  </a:tcPr>
                </a:tc>
              </a:tr>
              <a:tr h="370840">
                <a:tc>
                  <a:txBody>
                    <a:bodyPr/>
                    <a:lstStyle/>
                    <a:p>
                      <a:r>
                        <a:rPr lang="en-GB" sz="2800" b="1" dirty="0" smtClean="0"/>
                        <a:t>Mir</a:t>
                      </a:r>
                      <a:r>
                        <a:rPr lang="en-GB" sz="2800" b="1" baseline="0" dirty="0" smtClean="0"/>
                        <a:t> </a:t>
                      </a:r>
                      <a:r>
                        <a:rPr lang="en-GB" sz="2800" b="1" baseline="0" dirty="0" err="1" smtClean="0"/>
                        <a:t>geht’s</a:t>
                      </a:r>
                      <a:r>
                        <a:rPr lang="en-GB" sz="2800" b="1" baseline="0" dirty="0" smtClean="0"/>
                        <a:t> </a:t>
                      </a:r>
                      <a:r>
                        <a:rPr lang="en-GB" sz="2800" b="1" baseline="0" dirty="0" err="1" smtClean="0"/>
                        <a:t>ausgezeichnet</a:t>
                      </a:r>
                      <a:endParaRPr lang="en-GB" sz="2800" b="1" dirty="0"/>
                    </a:p>
                  </a:txBody>
                  <a:tcPr>
                    <a:solidFill>
                      <a:schemeClr val="bg1"/>
                    </a:solidFill>
                  </a:tcPr>
                </a:tc>
                <a:tc>
                  <a:txBody>
                    <a:bodyPr/>
                    <a:lstStyle/>
                    <a:p>
                      <a:r>
                        <a:rPr lang="en-GB" sz="2800" b="1" dirty="0" smtClean="0"/>
                        <a:t>I feel excellent</a:t>
                      </a:r>
                      <a:endParaRPr lang="en-GB" sz="2800" b="1" dirty="0"/>
                    </a:p>
                  </a:txBody>
                  <a:tcPr>
                    <a:solidFill>
                      <a:schemeClr val="bg1"/>
                    </a:solidFill>
                  </a:tcPr>
                </a:tc>
              </a:tr>
              <a:tr h="370840">
                <a:tc>
                  <a:txBody>
                    <a:bodyPr/>
                    <a:lstStyle/>
                    <a:p>
                      <a:r>
                        <a:rPr lang="en-GB" sz="2800" b="1" dirty="0" err="1" smtClean="0"/>
                        <a:t>Danke</a:t>
                      </a:r>
                      <a:endParaRPr lang="en-GB" sz="2800" b="1" dirty="0"/>
                    </a:p>
                  </a:txBody>
                  <a:tcPr>
                    <a:solidFill>
                      <a:schemeClr val="bg1"/>
                    </a:solidFill>
                  </a:tcPr>
                </a:tc>
                <a:tc>
                  <a:txBody>
                    <a:bodyPr/>
                    <a:lstStyle/>
                    <a:p>
                      <a:r>
                        <a:rPr lang="en-GB" sz="2800" b="1" dirty="0" smtClean="0"/>
                        <a:t>Thank</a:t>
                      </a:r>
                      <a:r>
                        <a:rPr lang="en-GB" sz="2800" b="1" baseline="0" dirty="0" smtClean="0"/>
                        <a:t> you</a:t>
                      </a:r>
                      <a:endParaRPr lang="en-GB" sz="2800" b="1" dirty="0"/>
                    </a:p>
                  </a:txBody>
                  <a:tcPr>
                    <a:solidFill>
                      <a:schemeClr val="bg1"/>
                    </a:solidFill>
                  </a:tcPr>
                </a:tc>
              </a:tr>
            </a:tbl>
          </a:graphicData>
        </a:graphic>
      </p:graphicFrame>
      <p:sp>
        <p:nvSpPr>
          <p:cNvPr id="3" name="TextBox 2"/>
          <p:cNvSpPr txBox="1"/>
          <p:nvPr/>
        </p:nvSpPr>
        <p:spPr>
          <a:xfrm>
            <a:off x="8658578" y="2914160"/>
            <a:ext cx="3409244"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Copy these words into your jotter. Be careful with the German words! Copy the capital letters!</a:t>
            </a:r>
            <a:endParaRPr lang="en-GB" sz="3200" b="1" dirty="0"/>
          </a:p>
        </p:txBody>
      </p:sp>
      <p:pic>
        <p:nvPicPr>
          <p:cNvPr id="4" name="Picture 3"/>
          <p:cNvPicPr>
            <a:picLocks noChangeAspect="1"/>
          </p:cNvPicPr>
          <p:nvPr/>
        </p:nvPicPr>
        <p:blipFill>
          <a:blip r:embed="rId2"/>
          <a:stretch>
            <a:fillRect/>
          </a:stretch>
        </p:blipFill>
        <p:spPr>
          <a:xfrm>
            <a:off x="9147879" y="587021"/>
            <a:ext cx="1762888" cy="1817512"/>
          </a:xfrm>
          <a:prstGeom prst="rect">
            <a:avLst/>
          </a:prstGeom>
        </p:spPr>
      </p:pic>
    </p:spTree>
    <p:extLst>
      <p:ext uri="{BB962C8B-B14F-4D97-AF65-F5344CB8AC3E}">
        <p14:creationId xmlns:p14="http://schemas.microsoft.com/office/powerpoint/2010/main" val="4090071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4787" y="2399656"/>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Match up the new </a:t>
            </a:r>
            <a:r>
              <a:rPr lang="en-GB" sz="3200" b="1" dirty="0" smtClean="0"/>
              <a:t>German </a:t>
            </a:r>
            <a:r>
              <a:rPr lang="en-GB" sz="3200" b="1" dirty="0" smtClean="0"/>
              <a:t>words! You will need a pen and paper!</a:t>
            </a:r>
            <a:endParaRPr lang="en-GB" sz="3200" b="1" dirty="0"/>
          </a:p>
        </p:txBody>
      </p:sp>
      <p:sp>
        <p:nvSpPr>
          <p:cNvPr id="6" name="TextBox 5"/>
          <p:cNvSpPr txBox="1"/>
          <p:nvPr/>
        </p:nvSpPr>
        <p:spPr>
          <a:xfrm>
            <a:off x="267287" y="239152"/>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Greetings &amp; saying your name</a:t>
            </a:r>
            <a:endParaRPr lang="en-GB" sz="4800" b="1" dirty="0">
              <a:ln w="22225">
                <a:solidFill>
                  <a:srgbClr val="FFFF00"/>
                </a:solidFill>
                <a:prstDash val="solid"/>
              </a:ln>
              <a:solidFill>
                <a:srgbClr val="FF0000"/>
              </a:solidFill>
            </a:endParaRPr>
          </a:p>
        </p:txBody>
      </p:sp>
      <p:pic>
        <p:nvPicPr>
          <p:cNvPr id="7" name="Picture 6"/>
          <p:cNvPicPr>
            <a:picLocks noChangeAspect="1"/>
          </p:cNvPicPr>
          <p:nvPr/>
        </p:nvPicPr>
        <p:blipFill>
          <a:blip r:embed="rId2"/>
          <a:stretch>
            <a:fillRect/>
          </a:stretch>
        </p:blipFill>
        <p:spPr>
          <a:xfrm>
            <a:off x="4433615" y="3835710"/>
            <a:ext cx="2300221" cy="2646272"/>
          </a:xfrm>
          <a:prstGeom prst="rect">
            <a:avLst/>
          </a:prstGeom>
        </p:spPr>
      </p:pic>
    </p:spTree>
    <p:extLst>
      <p:ext uri="{BB962C8B-B14F-4D97-AF65-F5344CB8AC3E}">
        <p14:creationId xmlns:p14="http://schemas.microsoft.com/office/powerpoint/2010/main" val="403378902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1502" y="253215"/>
            <a:ext cx="4152900"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2) </a:t>
            </a:r>
            <a:r>
              <a:rPr lang="en-GB" sz="3600" b="1" dirty="0" smtClean="0"/>
              <a:t>Auf </a:t>
            </a:r>
            <a:r>
              <a:rPr lang="en-GB" sz="3600" b="1" dirty="0" err="1" smtClean="0"/>
              <a:t>wiedersehen</a:t>
            </a:r>
            <a:endParaRPr lang="en-GB" sz="3600" b="1" dirty="0"/>
          </a:p>
        </p:txBody>
      </p:sp>
      <p:sp>
        <p:nvSpPr>
          <p:cNvPr id="4" name="TextBox 3"/>
          <p:cNvSpPr txBox="1"/>
          <p:nvPr/>
        </p:nvSpPr>
        <p:spPr>
          <a:xfrm>
            <a:off x="118404" y="253216"/>
            <a:ext cx="3505329"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1) </a:t>
            </a:r>
            <a:r>
              <a:rPr lang="en-GB" sz="3600" b="1" dirty="0" err="1" smtClean="0"/>
              <a:t>Guten</a:t>
            </a:r>
            <a:r>
              <a:rPr lang="en-GB" sz="3600" b="1" dirty="0" smtClean="0"/>
              <a:t> Morgen</a:t>
            </a:r>
            <a:endParaRPr lang="en-GB" sz="3600" b="1" dirty="0"/>
          </a:p>
        </p:txBody>
      </p:sp>
      <p:sp>
        <p:nvSpPr>
          <p:cNvPr id="5" name="TextBox 4"/>
          <p:cNvSpPr txBox="1"/>
          <p:nvPr/>
        </p:nvSpPr>
        <p:spPr>
          <a:xfrm>
            <a:off x="8132171" y="253215"/>
            <a:ext cx="3456072"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3) </a:t>
            </a:r>
            <a:r>
              <a:rPr lang="en-GB" sz="3600" b="1" dirty="0" err="1" smtClean="0"/>
              <a:t>Bis</a:t>
            </a:r>
            <a:r>
              <a:rPr lang="en-GB" sz="3600" b="1" dirty="0" smtClean="0"/>
              <a:t> Morgen</a:t>
            </a:r>
            <a:endParaRPr lang="en-GB" sz="3600" b="1" dirty="0"/>
          </a:p>
        </p:txBody>
      </p:sp>
      <p:sp>
        <p:nvSpPr>
          <p:cNvPr id="7" name="TextBox 6"/>
          <p:cNvSpPr txBox="1"/>
          <p:nvPr/>
        </p:nvSpPr>
        <p:spPr>
          <a:xfrm>
            <a:off x="118404" y="988057"/>
            <a:ext cx="2053885"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4) </a:t>
            </a:r>
            <a:r>
              <a:rPr lang="en-GB" sz="3600" b="1" dirty="0" err="1" smtClean="0"/>
              <a:t>Tsch</a:t>
            </a:r>
            <a:r>
              <a:rPr lang="en-GB" sz="3600" b="1" dirty="0" err="1" smtClean="0">
                <a:latin typeface="Calibri" panose="020F0502020204030204" pitchFamily="34" charset="0"/>
                <a:cs typeface="Calibri" panose="020F0502020204030204" pitchFamily="34" charset="0"/>
              </a:rPr>
              <a:t>üs</a:t>
            </a:r>
            <a:endParaRPr lang="en-GB" sz="3600" b="1" dirty="0"/>
          </a:p>
        </p:txBody>
      </p:sp>
      <p:sp>
        <p:nvSpPr>
          <p:cNvPr id="8" name="TextBox 7"/>
          <p:cNvSpPr txBox="1"/>
          <p:nvPr/>
        </p:nvSpPr>
        <p:spPr>
          <a:xfrm>
            <a:off x="2208627" y="1005357"/>
            <a:ext cx="3334043"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5) </a:t>
            </a:r>
            <a:r>
              <a:rPr lang="en-GB" sz="3600" b="1" dirty="0" smtClean="0"/>
              <a:t>Mir </a:t>
            </a:r>
            <a:r>
              <a:rPr lang="en-GB" sz="3600" b="1" dirty="0" err="1" smtClean="0"/>
              <a:t>geht’s</a:t>
            </a:r>
            <a:r>
              <a:rPr lang="en-GB" sz="3600" b="1" dirty="0" smtClean="0"/>
              <a:t> gut</a:t>
            </a:r>
            <a:endParaRPr lang="en-GB" sz="3600" b="1" dirty="0"/>
          </a:p>
        </p:txBody>
      </p:sp>
      <p:sp>
        <p:nvSpPr>
          <p:cNvPr id="9" name="TextBox 8"/>
          <p:cNvSpPr txBox="1"/>
          <p:nvPr/>
        </p:nvSpPr>
        <p:spPr>
          <a:xfrm>
            <a:off x="5716477" y="1005357"/>
            <a:ext cx="2738902"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6) </a:t>
            </a:r>
            <a:r>
              <a:rPr lang="en-GB" sz="3600" b="1" dirty="0" err="1" smtClean="0"/>
              <a:t>Wie</a:t>
            </a:r>
            <a:r>
              <a:rPr lang="en-GB" sz="3600" b="1" dirty="0" smtClean="0"/>
              <a:t> </a:t>
            </a:r>
            <a:r>
              <a:rPr lang="en-GB" sz="3600" b="1" dirty="0" err="1" smtClean="0"/>
              <a:t>geht’s</a:t>
            </a:r>
            <a:endParaRPr lang="en-GB" sz="3600" b="1" dirty="0"/>
          </a:p>
        </p:txBody>
      </p:sp>
      <p:sp>
        <p:nvSpPr>
          <p:cNvPr id="10" name="TextBox 9"/>
          <p:cNvSpPr txBox="1"/>
          <p:nvPr/>
        </p:nvSpPr>
        <p:spPr>
          <a:xfrm>
            <a:off x="118404" y="1708641"/>
            <a:ext cx="3910820"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7) </a:t>
            </a:r>
            <a:r>
              <a:rPr lang="en-GB" sz="3200" b="1" dirty="0" smtClean="0"/>
              <a:t>Mir </a:t>
            </a:r>
            <a:r>
              <a:rPr lang="en-GB" sz="3200" b="1" dirty="0" err="1" smtClean="0"/>
              <a:t>geht’s</a:t>
            </a:r>
            <a:r>
              <a:rPr lang="en-GB" sz="3200" b="1" dirty="0" smtClean="0"/>
              <a:t> </a:t>
            </a:r>
            <a:r>
              <a:rPr lang="en-GB" sz="3200" b="1" dirty="0" err="1" smtClean="0"/>
              <a:t>sehr</a:t>
            </a:r>
            <a:r>
              <a:rPr lang="en-GB" sz="3200" b="1" dirty="0" smtClean="0"/>
              <a:t> gut</a:t>
            </a:r>
            <a:endParaRPr lang="en-GB" sz="3200" b="1" dirty="0"/>
          </a:p>
        </p:txBody>
      </p:sp>
      <p:sp>
        <p:nvSpPr>
          <p:cNvPr id="11" name="TextBox 10"/>
          <p:cNvSpPr txBox="1"/>
          <p:nvPr/>
        </p:nvSpPr>
        <p:spPr>
          <a:xfrm>
            <a:off x="4189091" y="1687911"/>
            <a:ext cx="3943080" cy="646331"/>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t>8) </a:t>
            </a:r>
            <a:r>
              <a:rPr lang="en-GB" sz="3200" b="1" dirty="0" smtClean="0"/>
              <a:t>Mir </a:t>
            </a:r>
            <a:r>
              <a:rPr lang="en-GB" sz="3200" b="1" dirty="0" err="1" smtClean="0"/>
              <a:t>geht’s</a:t>
            </a:r>
            <a:r>
              <a:rPr lang="en-GB" sz="3200" b="1" dirty="0" smtClean="0"/>
              <a:t> </a:t>
            </a:r>
            <a:r>
              <a:rPr lang="en-GB" sz="3200" b="1" dirty="0" err="1" smtClean="0"/>
              <a:t>schlecht</a:t>
            </a:r>
            <a:endParaRPr lang="en-GB" sz="3200" b="1" dirty="0"/>
          </a:p>
        </p:txBody>
      </p:sp>
      <p:sp>
        <p:nvSpPr>
          <p:cNvPr id="12" name="TextBox 11"/>
          <p:cNvSpPr txBox="1"/>
          <p:nvPr/>
        </p:nvSpPr>
        <p:spPr>
          <a:xfrm>
            <a:off x="118404" y="2484955"/>
            <a:ext cx="4469532" cy="584775"/>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9) </a:t>
            </a:r>
            <a:r>
              <a:rPr lang="en-GB" sz="3200" b="1" dirty="0" smtClean="0"/>
              <a:t>Mir </a:t>
            </a:r>
            <a:r>
              <a:rPr lang="en-GB" sz="3200" b="1" dirty="0" err="1" smtClean="0"/>
              <a:t>geht’s</a:t>
            </a:r>
            <a:r>
              <a:rPr lang="en-GB" sz="3200" b="1" dirty="0" smtClean="0"/>
              <a:t> </a:t>
            </a:r>
            <a:r>
              <a:rPr lang="en-GB" sz="3200" b="1" dirty="0" err="1" smtClean="0"/>
              <a:t>nicht</a:t>
            </a:r>
            <a:r>
              <a:rPr lang="en-GB" sz="3200" b="1" dirty="0" smtClean="0"/>
              <a:t> so gut</a:t>
            </a:r>
            <a:endParaRPr lang="en-GB" sz="3200" b="1" dirty="0"/>
          </a:p>
        </p:txBody>
      </p:sp>
      <p:sp>
        <p:nvSpPr>
          <p:cNvPr id="22" name="TextBox 21"/>
          <p:cNvSpPr txBox="1"/>
          <p:nvPr/>
        </p:nvSpPr>
        <p:spPr>
          <a:xfrm>
            <a:off x="4748307" y="2496480"/>
            <a:ext cx="4469532" cy="584775"/>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9) </a:t>
            </a:r>
            <a:r>
              <a:rPr lang="en-GB" sz="3200" b="1" dirty="0" smtClean="0"/>
              <a:t>Mir </a:t>
            </a:r>
            <a:r>
              <a:rPr lang="en-GB" sz="3200" b="1" dirty="0" err="1" smtClean="0"/>
              <a:t>geht’s</a:t>
            </a:r>
            <a:r>
              <a:rPr lang="en-GB" sz="3200" b="1" dirty="0" smtClean="0"/>
              <a:t> </a:t>
            </a:r>
            <a:r>
              <a:rPr lang="en-GB" sz="3200" b="1" dirty="0" err="1" smtClean="0"/>
              <a:t>wunderbar</a:t>
            </a:r>
            <a:endParaRPr lang="en-GB" sz="3200" b="1" dirty="0"/>
          </a:p>
        </p:txBody>
      </p:sp>
      <p:sp>
        <p:nvSpPr>
          <p:cNvPr id="23" name="TextBox 22"/>
          <p:cNvSpPr txBox="1"/>
          <p:nvPr/>
        </p:nvSpPr>
        <p:spPr>
          <a:xfrm>
            <a:off x="6574270" y="3850611"/>
            <a:ext cx="2760264"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a:solidFill>
                  <a:schemeClr val="bg1"/>
                </a:solidFill>
              </a:rPr>
              <a:t>F</a:t>
            </a:r>
            <a:r>
              <a:rPr lang="en-GB" sz="3600" b="1" dirty="0" smtClean="0">
                <a:solidFill>
                  <a:schemeClr val="bg1"/>
                </a:solidFill>
              </a:rPr>
              <a:t>) Good day</a:t>
            </a:r>
            <a:endParaRPr lang="en-GB" sz="3600" b="1" dirty="0">
              <a:solidFill>
                <a:schemeClr val="bg1"/>
              </a:solidFill>
            </a:endParaRPr>
          </a:p>
        </p:txBody>
      </p:sp>
      <p:sp>
        <p:nvSpPr>
          <p:cNvPr id="26" name="TextBox 25"/>
          <p:cNvSpPr txBox="1"/>
          <p:nvPr/>
        </p:nvSpPr>
        <p:spPr>
          <a:xfrm>
            <a:off x="142382" y="3871440"/>
            <a:ext cx="2760264"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a:solidFill>
                  <a:schemeClr val="bg1"/>
                </a:solidFill>
              </a:rPr>
              <a:t>D</a:t>
            </a:r>
            <a:r>
              <a:rPr lang="en-GB" sz="3600" b="1" dirty="0" smtClean="0">
                <a:solidFill>
                  <a:schemeClr val="bg1"/>
                </a:solidFill>
              </a:rPr>
              <a:t>) Goodbye</a:t>
            </a:r>
            <a:endParaRPr lang="en-GB" sz="3600" b="1" dirty="0">
              <a:solidFill>
                <a:schemeClr val="bg1"/>
              </a:solidFill>
            </a:endParaRPr>
          </a:p>
        </p:txBody>
      </p:sp>
      <p:sp>
        <p:nvSpPr>
          <p:cNvPr id="27" name="TextBox 26"/>
          <p:cNvSpPr txBox="1"/>
          <p:nvPr/>
        </p:nvSpPr>
        <p:spPr>
          <a:xfrm>
            <a:off x="4419503" y="4571663"/>
            <a:ext cx="4309534"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a:solidFill>
                  <a:schemeClr val="bg1"/>
                </a:solidFill>
              </a:rPr>
              <a:t>H</a:t>
            </a:r>
            <a:r>
              <a:rPr lang="en-GB" sz="3600" b="1" dirty="0" smtClean="0">
                <a:solidFill>
                  <a:schemeClr val="bg1"/>
                </a:solidFill>
              </a:rPr>
              <a:t>) See you tomorrow</a:t>
            </a:r>
            <a:endParaRPr lang="en-GB" sz="3600" b="1" dirty="0">
              <a:solidFill>
                <a:schemeClr val="bg1"/>
              </a:solidFill>
            </a:endParaRPr>
          </a:p>
        </p:txBody>
      </p:sp>
      <p:sp>
        <p:nvSpPr>
          <p:cNvPr id="28" name="TextBox 27"/>
          <p:cNvSpPr txBox="1"/>
          <p:nvPr/>
        </p:nvSpPr>
        <p:spPr>
          <a:xfrm>
            <a:off x="3814006" y="5274245"/>
            <a:ext cx="2760264"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J) Bye </a:t>
            </a:r>
            <a:r>
              <a:rPr lang="en-GB" sz="3600" b="1" dirty="0" err="1" smtClean="0">
                <a:solidFill>
                  <a:schemeClr val="bg1"/>
                </a:solidFill>
              </a:rPr>
              <a:t>bye</a:t>
            </a:r>
            <a:endParaRPr lang="en-GB" sz="3600" b="1" dirty="0">
              <a:solidFill>
                <a:schemeClr val="bg1"/>
              </a:solidFill>
            </a:endParaRPr>
          </a:p>
        </p:txBody>
      </p:sp>
      <p:sp>
        <p:nvSpPr>
          <p:cNvPr id="29" name="TextBox 28"/>
          <p:cNvSpPr txBox="1"/>
          <p:nvPr/>
        </p:nvSpPr>
        <p:spPr>
          <a:xfrm>
            <a:off x="7641061" y="3150855"/>
            <a:ext cx="2760264"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C) I am well</a:t>
            </a:r>
            <a:endParaRPr lang="en-GB" sz="3600" b="1" dirty="0">
              <a:solidFill>
                <a:schemeClr val="bg1"/>
              </a:solidFill>
            </a:endParaRPr>
          </a:p>
        </p:txBody>
      </p:sp>
      <p:sp>
        <p:nvSpPr>
          <p:cNvPr id="30" name="TextBox 29"/>
          <p:cNvSpPr txBox="1"/>
          <p:nvPr/>
        </p:nvSpPr>
        <p:spPr>
          <a:xfrm>
            <a:off x="4105392" y="3141873"/>
            <a:ext cx="3411946"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a:solidFill>
                  <a:schemeClr val="bg1"/>
                </a:solidFill>
              </a:rPr>
              <a:t>B</a:t>
            </a:r>
            <a:r>
              <a:rPr lang="en-GB" sz="3600" b="1" dirty="0" smtClean="0">
                <a:solidFill>
                  <a:schemeClr val="bg1"/>
                </a:solidFill>
              </a:rPr>
              <a:t>) How are you?</a:t>
            </a:r>
            <a:endParaRPr lang="en-GB" sz="3600" b="1" dirty="0">
              <a:solidFill>
                <a:schemeClr val="bg1"/>
              </a:solidFill>
            </a:endParaRPr>
          </a:p>
        </p:txBody>
      </p:sp>
      <p:sp>
        <p:nvSpPr>
          <p:cNvPr id="31" name="TextBox 30"/>
          <p:cNvSpPr txBox="1"/>
          <p:nvPr/>
        </p:nvSpPr>
        <p:spPr>
          <a:xfrm>
            <a:off x="180420" y="5274245"/>
            <a:ext cx="3505329"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I) I am very well</a:t>
            </a:r>
            <a:endParaRPr lang="en-GB" sz="3600" b="1" dirty="0">
              <a:solidFill>
                <a:schemeClr val="bg1"/>
              </a:solidFill>
            </a:endParaRPr>
          </a:p>
        </p:txBody>
      </p:sp>
      <p:sp>
        <p:nvSpPr>
          <p:cNvPr id="32" name="TextBox 31"/>
          <p:cNvSpPr txBox="1"/>
          <p:nvPr/>
        </p:nvSpPr>
        <p:spPr>
          <a:xfrm>
            <a:off x="3047903" y="3848822"/>
            <a:ext cx="3400809"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a:solidFill>
                  <a:schemeClr val="bg1"/>
                </a:solidFill>
              </a:rPr>
              <a:t>E</a:t>
            </a:r>
            <a:r>
              <a:rPr lang="en-GB" sz="3600" b="1" dirty="0" smtClean="0">
                <a:solidFill>
                  <a:schemeClr val="bg1"/>
                </a:solidFill>
              </a:rPr>
              <a:t>) I am not well</a:t>
            </a:r>
            <a:endParaRPr lang="en-GB" sz="3600" b="1" dirty="0">
              <a:solidFill>
                <a:schemeClr val="bg1"/>
              </a:solidFill>
            </a:endParaRPr>
          </a:p>
        </p:txBody>
      </p:sp>
      <p:sp>
        <p:nvSpPr>
          <p:cNvPr id="33" name="TextBox 32"/>
          <p:cNvSpPr txBox="1"/>
          <p:nvPr/>
        </p:nvSpPr>
        <p:spPr>
          <a:xfrm>
            <a:off x="165958" y="4577656"/>
            <a:ext cx="4193953"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a:solidFill>
                  <a:schemeClr val="bg1"/>
                </a:solidFill>
              </a:rPr>
              <a:t>G</a:t>
            </a:r>
            <a:r>
              <a:rPr lang="en-GB" sz="3600" b="1" dirty="0" smtClean="0">
                <a:solidFill>
                  <a:schemeClr val="bg1"/>
                </a:solidFill>
              </a:rPr>
              <a:t>) I am not so good</a:t>
            </a:r>
            <a:endParaRPr lang="en-GB" sz="3600" b="1" dirty="0">
              <a:solidFill>
                <a:schemeClr val="bg1"/>
              </a:solidFill>
            </a:endParaRPr>
          </a:p>
        </p:txBody>
      </p:sp>
      <p:sp>
        <p:nvSpPr>
          <p:cNvPr id="34" name="TextBox 33"/>
          <p:cNvSpPr txBox="1"/>
          <p:nvPr/>
        </p:nvSpPr>
        <p:spPr>
          <a:xfrm>
            <a:off x="165958" y="3150856"/>
            <a:ext cx="3815711" cy="646331"/>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600" b="1" dirty="0" smtClean="0">
                <a:solidFill>
                  <a:schemeClr val="bg1"/>
                </a:solidFill>
              </a:rPr>
              <a:t>A) I am fantastic</a:t>
            </a:r>
            <a:endParaRPr lang="en-GB" sz="3600" b="1" dirty="0">
              <a:solidFill>
                <a:schemeClr val="bg1"/>
              </a:solidFill>
            </a:endParaRPr>
          </a:p>
        </p:txBody>
      </p:sp>
    </p:spTree>
    <p:extLst>
      <p:ext uri="{BB962C8B-B14F-4D97-AF65-F5344CB8AC3E}">
        <p14:creationId xmlns:p14="http://schemas.microsoft.com/office/powerpoint/2010/main" val="798983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12" grpId="0" animBg="1"/>
      <p:bldP spid="22" grpId="0" animBg="1"/>
      <p:bldP spid="23"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331" y="-100370"/>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Saying your name and Greetings</a:t>
            </a:r>
            <a:endParaRPr lang="en-GB" sz="4800" b="1" dirty="0">
              <a:ln w="22225">
                <a:solidFill>
                  <a:srgbClr val="FFFF00"/>
                </a:solidFill>
                <a:prstDash val="solid"/>
              </a:ln>
              <a:solidFill>
                <a:srgbClr val="FF0000"/>
              </a:solidFill>
            </a:endParaRPr>
          </a:p>
        </p:txBody>
      </p:sp>
      <p:sp>
        <p:nvSpPr>
          <p:cNvPr id="4" name="Rectangle 3"/>
          <p:cNvSpPr/>
          <p:nvPr/>
        </p:nvSpPr>
        <p:spPr>
          <a:xfrm>
            <a:off x="3723248" y="1954258"/>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3200" b="1" dirty="0">
                <a:solidFill>
                  <a:srgbClr val="FF0000"/>
                </a:solidFill>
                <a:hlinkClick r:id="rId2"/>
              </a:rPr>
              <a:t>https://radiolingua.com/2013/01/lesson-02-coffee-break-german/</a:t>
            </a:r>
            <a:endParaRPr lang="en-GB" sz="3200" b="1" dirty="0">
              <a:solidFill>
                <a:srgbClr val="FF0000"/>
              </a:solidFill>
            </a:endParaRPr>
          </a:p>
        </p:txBody>
      </p:sp>
      <p:sp>
        <p:nvSpPr>
          <p:cNvPr id="5" name="TextBox 4"/>
          <p:cNvSpPr txBox="1"/>
          <p:nvPr/>
        </p:nvSpPr>
        <p:spPr>
          <a:xfrm>
            <a:off x="3723248" y="3167112"/>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Click on the hyperlink. This will take you to the page. Then press play!</a:t>
            </a:r>
            <a:endParaRPr lang="en-GB" sz="3200" b="1" dirty="0"/>
          </a:p>
        </p:txBody>
      </p:sp>
      <p:pic>
        <p:nvPicPr>
          <p:cNvPr id="7" name="Picture 6"/>
          <p:cNvPicPr>
            <a:picLocks noChangeAspect="1"/>
          </p:cNvPicPr>
          <p:nvPr/>
        </p:nvPicPr>
        <p:blipFill>
          <a:blip r:embed="rId3"/>
          <a:stretch>
            <a:fillRect/>
          </a:stretch>
        </p:blipFill>
        <p:spPr>
          <a:xfrm>
            <a:off x="541020" y="2715065"/>
            <a:ext cx="3026448" cy="348175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249" y="4470196"/>
            <a:ext cx="7942552" cy="2186952"/>
          </a:xfrm>
          <a:prstGeom prst="rect">
            <a:avLst/>
          </a:prstGeom>
        </p:spPr>
      </p:pic>
    </p:spTree>
    <p:extLst>
      <p:ext uri="{BB962C8B-B14F-4D97-AF65-F5344CB8AC3E}">
        <p14:creationId xmlns:p14="http://schemas.microsoft.com/office/powerpoint/2010/main" val="36555384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287" y="239152"/>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Saying your name &amp; g</a:t>
            </a:r>
            <a:r>
              <a:rPr lang="en-GB" sz="4800" b="1" dirty="0" smtClean="0">
                <a:ln w="22225">
                  <a:solidFill>
                    <a:srgbClr val="FFFF00"/>
                  </a:solidFill>
                  <a:prstDash val="solid"/>
                </a:ln>
                <a:solidFill>
                  <a:srgbClr val="FF0000"/>
                </a:solidFill>
              </a:rPr>
              <a:t>reetings</a:t>
            </a:r>
            <a:endParaRPr lang="en-GB" sz="4800" b="1" dirty="0">
              <a:ln w="22225">
                <a:solidFill>
                  <a:srgbClr val="FFFF00"/>
                </a:solidFill>
                <a:prstDash val="solid"/>
              </a:ln>
              <a:solidFill>
                <a:srgbClr val="FF0000"/>
              </a:solidFill>
            </a:endParaRPr>
          </a:p>
        </p:txBody>
      </p:sp>
      <p:sp>
        <p:nvSpPr>
          <p:cNvPr id="5" name="TextBox 4"/>
          <p:cNvSpPr txBox="1"/>
          <p:nvPr/>
        </p:nvSpPr>
        <p:spPr>
          <a:xfrm>
            <a:off x="3723248" y="3167112"/>
            <a:ext cx="7942552"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We will learn greeting for different times of the day! Learn the words and then see if you can remember what they mean!</a:t>
            </a:r>
            <a:endParaRPr lang="en-GB" sz="3200" b="1" dirty="0"/>
          </a:p>
        </p:txBody>
      </p:sp>
      <p:pic>
        <p:nvPicPr>
          <p:cNvPr id="7" name="Picture 6"/>
          <p:cNvPicPr>
            <a:picLocks noChangeAspect="1"/>
          </p:cNvPicPr>
          <p:nvPr/>
        </p:nvPicPr>
        <p:blipFill>
          <a:blip r:embed="rId2"/>
          <a:stretch>
            <a:fillRect/>
          </a:stretch>
        </p:blipFill>
        <p:spPr>
          <a:xfrm>
            <a:off x="541020" y="2715065"/>
            <a:ext cx="3026448" cy="3481754"/>
          </a:xfrm>
          <a:prstGeom prst="rect">
            <a:avLst/>
          </a:prstGeom>
        </p:spPr>
      </p:pic>
    </p:spTree>
    <p:extLst>
      <p:ext uri="{BB962C8B-B14F-4D97-AF65-F5344CB8AC3E}">
        <p14:creationId xmlns:p14="http://schemas.microsoft.com/office/powerpoint/2010/main" val="9111395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flipH="1">
            <a:off x="3883016" y="1303593"/>
            <a:ext cx="6483356" cy="107381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solidFill>
                  <a:schemeClr val="tx1"/>
                </a:solidFill>
              </a:rPr>
              <a:t>Guten</a:t>
            </a:r>
            <a:r>
              <a:rPr lang="en-GB" sz="4400" b="1" dirty="0" smtClean="0">
                <a:solidFill>
                  <a:schemeClr val="tx1"/>
                </a:solidFill>
              </a:rPr>
              <a:t> Abend!</a:t>
            </a:r>
            <a:endParaRPr lang="en-GB" sz="4400" b="1" dirty="0">
              <a:solidFill>
                <a:schemeClr val="tx1"/>
              </a:solidFill>
            </a:endParaRPr>
          </a:p>
        </p:txBody>
      </p:sp>
      <p:sp>
        <p:nvSpPr>
          <p:cNvPr id="5" name="Oval Callout 4"/>
          <p:cNvSpPr/>
          <p:nvPr/>
        </p:nvSpPr>
        <p:spPr>
          <a:xfrm>
            <a:off x="1849071" y="127615"/>
            <a:ext cx="8102991" cy="874542"/>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t>Guten</a:t>
            </a:r>
            <a:r>
              <a:rPr lang="en-GB" sz="4400" b="1" dirty="0" smtClean="0"/>
              <a:t> Tag!</a:t>
            </a:r>
            <a:endParaRPr lang="en-GB" sz="4400" b="1" dirty="0"/>
          </a:p>
        </p:txBody>
      </p:sp>
      <p:sp>
        <p:nvSpPr>
          <p:cNvPr id="6" name="Oval Callout 5"/>
          <p:cNvSpPr/>
          <p:nvPr/>
        </p:nvSpPr>
        <p:spPr>
          <a:xfrm>
            <a:off x="1961960" y="2726520"/>
            <a:ext cx="8102991" cy="838678"/>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t>Gute</a:t>
            </a:r>
            <a:r>
              <a:rPr lang="en-GB" sz="4400" b="1" dirty="0" smtClean="0"/>
              <a:t> </a:t>
            </a:r>
            <a:r>
              <a:rPr lang="en-GB" sz="4400" b="1" dirty="0" err="1" smtClean="0"/>
              <a:t>Nacht</a:t>
            </a:r>
            <a:r>
              <a:rPr lang="en-GB" sz="4400" b="1" dirty="0" smtClean="0">
                <a:latin typeface="Calibri" panose="020F0502020204030204" pitchFamily="34" charset="0"/>
                <a:cs typeface="Calibri" panose="020F0502020204030204" pitchFamily="34" charset="0"/>
              </a:rPr>
              <a:t>!</a:t>
            </a:r>
            <a:endParaRPr lang="en-GB" sz="4400" b="1" dirty="0"/>
          </a:p>
        </p:txBody>
      </p:sp>
      <p:pic>
        <p:nvPicPr>
          <p:cNvPr id="7" name="Picture 6"/>
          <p:cNvPicPr>
            <a:picLocks noChangeAspect="1"/>
          </p:cNvPicPr>
          <p:nvPr/>
        </p:nvPicPr>
        <p:blipFill>
          <a:blip r:embed="rId2"/>
          <a:stretch>
            <a:fillRect/>
          </a:stretch>
        </p:blipFill>
        <p:spPr>
          <a:xfrm>
            <a:off x="213642" y="149709"/>
            <a:ext cx="1382905" cy="1590952"/>
          </a:xfrm>
          <a:prstGeom prst="rect">
            <a:avLst/>
          </a:prstGeom>
        </p:spPr>
      </p:pic>
      <p:pic>
        <p:nvPicPr>
          <p:cNvPr id="8" name="Picture 7"/>
          <p:cNvPicPr>
            <a:picLocks noChangeAspect="1"/>
          </p:cNvPicPr>
          <p:nvPr/>
        </p:nvPicPr>
        <p:blipFill>
          <a:blip r:embed="rId2"/>
          <a:stretch>
            <a:fillRect/>
          </a:stretch>
        </p:blipFill>
        <p:spPr>
          <a:xfrm>
            <a:off x="473700" y="2574736"/>
            <a:ext cx="1382905" cy="1590952"/>
          </a:xfrm>
          <a:prstGeom prst="rect">
            <a:avLst/>
          </a:prstGeom>
        </p:spPr>
      </p:pic>
      <p:pic>
        <p:nvPicPr>
          <p:cNvPr id="2" name="Picture 1"/>
          <p:cNvPicPr>
            <a:picLocks noChangeAspect="1"/>
          </p:cNvPicPr>
          <p:nvPr/>
        </p:nvPicPr>
        <p:blipFill>
          <a:blip r:embed="rId3"/>
          <a:stretch>
            <a:fillRect/>
          </a:stretch>
        </p:blipFill>
        <p:spPr>
          <a:xfrm>
            <a:off x="10577081" y="1303593"/>
            <a:ext cx="1050475" cy="1412068"/>
          </a:xfrm>
          <a:prstGeom prst="rect">
            <a:avLst/>
          </a:prstGeom>
        </p:spPr>
      </p:pic>
      <p:sp>
        <p:nvSpPr>
          <p:cNvPr id="13" name="Oval Callout 12"/>
          <p:cNvSpPr/>
          <p:nvPr/>
        </p:nvSpPr>
        <p:spPr>
          <a:xfrm>
            <a:off x="1856605" y="139343"/>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Good day!</a:t>
            </a:r>
            <a:endParaRPr lang="en-GB" sz="4400" b="1" dirty="0">
              <a:solidFill>
                <a:schemeClr val="tx1"/>
              </a:solidFill>
            </a:endParaRPr>
          </a:p>
        </p:txBody>
      </p:sp>
      <p:sp>
        <p:nvSpPr>
          <p:cNvPr id="15" name="Oval Callout 14"/>
          <p:cNvSpPr/>
          <p:nvPr/>
        </p:nvSpPr>
        <p:spPr>
          <a:xfrm flipH="1">
            <a:off x="3883016" y="1303593"/>
            <a:ext cx="6483356" cy="107381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Good evening!</a:t>
            </a:r>
            <a:endParaRPr lang="en-GB" sz="4400" b="1" dirty="0">
              <a:solidFill>
                <a:schemeClr val="tx1"/>
              </a:solidFill>
            </a:endParaRPr>
          </a:p>
        </p:txBody>
      </p:sp>
      <p:sp>
        <p:nvSpPr>
          <p:cNvPr id="16" name="Oval Callout 15"/>
          <p:cNvSpPr/>
          <p:nvPr/>
        </p:nvSpPr>
        <p:spPr>
          <a:xfrm>
            <a:off x="1961959" y="2692858"/>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Good night!</a:t>
            </a:r>
            <a:endParaRPr lang="en-GB" sz="4400" b="1" dirty="0">
              <a:solidFill>
                <a:schemeClr val="tx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1867" y="3979957"/>
            <a:ext cx="2384778" cy="2384778"/>
          </a:xfrm>
          <a:prstGeom prst="rect">
            <a:avLst/>
          </a:prstGeom>
        </p:spPr>
      </p:pic>
    </p:spTree>
    <p:extLst>
      <p:ext uri="{BB962C8B-B14F-4D97-AF65-F5344CB8AC3E}">
        <p14:creationId xmlns:p14="http://schemas.microsoft.com/office/powerpoint/2010/main" val="19907362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fltVal val="0"/>
                                          </p:val>
                                        </p:tav>
                                        <p:tav tm="100000">
                                          <p:val>
                                            <p:strVal val="#ppt_w"/>
                                          </p:val>
                                        </p:tav>
                                      </p:tavLst>
                                    </p:anim>
                                    <p:anim calcmode="lin" valueType="num">
                                      <p:cBhvr>
                                        <p:cTn id="34" dur="1000" fill="hold"/>
                                        <p:tgtEl>
                                          <p:spTgt spid="15"/>
                                        </p:tgtEl>
                                        <p:attrNameLst>
                                          <p:attrName>ppt_h</p:attrName>
                                        </p:attrNameLst>
                                      </p:cBhvr>
                                      <p:tavLst>
                                        <p:tav tm="0">
                                          <p:val>
                                            <p:fltVal val="0"/>
                                          </p:val>
                                        </p:tav>
                                        <p:tav tm="100000">
                                          <p:val>
                                            <p:strVal val="#ppt_h"/>
                                          </p:val>
                                        </p:tav>
                                      </p:tavLst>
                                    </p:anim>
                                    <p:anim calcmode="lin" valueType="num">
                                      <p:cBhvr>
                                        <p:cTn id="35" dur="1000" fill="hold"/>
                                        <p:tgtEl>
                                          <p:spTgt spid="15"/>
                                        </p:tgtEl>
                                        <p:attrNameLst>
                                          <p:attrName>style.rotation</p:attrName>
                                        </p:attrNameLst>
                                      </p:cBhvr>
                                      <p:tavLst>
                                        <p:tav tm="0">
                                          <p:val>
                                            <p:fltVal val="90"/>
                                          </p:val>
                                        </p:tav>
                                        <p:tav tm="100000">
                                          <p:val>
                                            <p:fltVal val="0"/>
                                          </p:val>
                                        </p:tav>
                                      </p:tavLst>
                                    </p:anim>
                                    <p:animEffect transition="in" filter="fade">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 calcmode="lin" valueType="num">
                                      <p:cBhvr>
                                        <p:cTn id="43" dur="1000" fill="hold"/>
                                        <p:tgtEl>
                                          <p:spTgt spid="16"/>
                                        </p:tgtEl>
                                        <p:attrNameLst>
                                          <p:attrName>style.rotation</p:attrName>
                                        </p:attrNameLst>
                                      </p:cBhvr>
                                      <p:tavLst>
                                        <p:tav tm="0">
                                          <p:val>
                                            <p:fltVal val="90"/>
                                          </p:val>
                                        </p:tav>
                                        <p:tav tm="100000">
                                          <p:val>
                                            <p:fltVal val="0"/>
                                          </p:val>
                                        </p:tav>
                                      </p:tavLst>
                                    </p:anim>
                                    <p:animEffect transition="in" filter="fade">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flipH="1">
            <a:off x="3883016" y="1303593"/>
            <a:ext cx="6483356" cy="107381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solidFill>
                  <a:schemeClr val="tx1"/>
                </a:solidFill>
              </a:rPr>
              <a:t>Ich</a:t>
            </a:r>
            <a:r>
              <a:rPr lang="en-GB" sz="4400" b="1" dirty="0" smtClean="0">
                <a:solidFill>
                  <a:schemeClr val="tx1"/>
                </a:solidFill>
              </a:rPr>
              <a:t> </a:t>
            </a:r>
            <a:r>
              <a:rPr lang="en-GB" sz="4400" b="1" dirty="0" err="1" smtClean="0">
                <a:solidFill>
                  <a:schemeClr val="tx1"/>
                </a:solidFill>
              </a:rPr>
              <a:t>hei</a:t>
            </a:r>
            <a:r>
              <a:rPr lang="en-GB" sz="4400" b="1" dirty="0" err="1" smtClean="0">
                <a:solidFill>
                  <a:schemeClr val="tx1"/>
                </a:solidFill>
                <a:latin typeface="Calibri" panose="020F0502020204030204" pitchFamily="34" charset="0"/>
                <a:cs typeface="Calibri" panose="020F0502020204030204" pitchFamily="34" charset="0"/>
              </a:rPr>
              <a:t>ße</a:t>
            </a:r>
            <a:r>
              <a:rPr lang="en-GB" sz="4400" b="1" dirty="0" smtClean="0">
                <a:solidFill>
                  <a:schemeClr val="tx1"/>
                </a:solidFill>
                <a:latin typeface="Calibri" panose="020F0502020204030204" pitchFamily="34" charset="0"/>
                <a:cs typeface="Calibri" panose="020F0502020204030204" pitchFamily="34" charset="0"/>
              </a:rPr>
              <a:t> Sofia</a:t>
            </a:r>
            <a:r>
              <a:rPr lang="en-GB" sz="4400" b="1" dirty="0" smtClean="0">
                <a:solidFill>
                  <a:schemeClr val="tx1"/>
                </a:solidFill>
              </a:rPr>
              <a:t>!</a:t>
            </a:r>
            <a:endParaRPr lang="en-GB" sz="4400" b="1" dirty="0">
              <a:solidFill>
                <a:schemeClr val="tx1"/>
              </a:solidFill>
            </a:endParaRPr>
          </a:p>
        </p:txBody>
      </p:sp>
      <p:sp>
        <p:nvSpPr>
          <p:cNvPr id="5" name="Oval Callout 4"/>
          <p:cNvSpPr/>
          <p:nvPr/>
        </p:nvSpPr>
        <p:spPr>
          <a:xfrm>
            <a:off x="1856604" y="138119"/>
            <a:ext cx="8102991" cy="874542"/>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t>Wie</a:t>
            </a:r>
            <a:r>
              <a:rPr lang="en-GB" sz="4400" b="1" dirty="0" smtClean="0"/>
              <a:t> </a:t>
            </a:r>
            <a:r>
              <a:rPr lang="en-GB" sz="4400" b="1" dirty="0" err="1" smtClean="0"/>
              <a:t>hei</a:t>
            </a:r>
            <a:r>
              <a:rPr lang="en-GB" sz="4400" b="1" dirty="0" err="1" smtClean="0">
                <a:latin typeface="Calibri" panose="020F0502020204030204" pitchFamily="34" charset="0"/>
                <a:cs typeface="Calibri" panose="020F0502020204030204" pitchFamily="34" charset="0"/>
              </a:rPr>
              <a:t>ßen</a:t>
            </a:r>
            <a:r>
              <a:rPr lang="en-GB" sz="4400" b="1" dirty="0" smtClean="0">
                <a:latin typeface="Calibri" panose="020F0502020204030204" pitchFamily="34" charset="0"/>
                <a:cs typeface="Calibri" panose="020F0502020204030204" pitchFamily="34" charset="0"/>
              </a:rPr>
              <a:t> </a:t>
            </a:r>
            <a:r>
              <a:rPr lang="en-GB" sz="4400" b="1" dirty="0" err="1" smtClean="0">
                <a:latin typeface="Calibri" panose="020F0502020204030204" pitchFamily="34" charset="0"/>
                <a:cs typeface="Calibri" panose="020F0502020204030204" pitchFamily="34" charset="0"/>
              </a:rPr>
              <a:t>Sie</a:t>
            </a:r>
            <a:r>
              <a:rPr lang="en-GB" sz="4400" b="1" dirty="0" smtClean="0">
                <a:latin typeface="Calibri" panose="020F0502020204030204" pitchFamily="34" charset="0"/>
                <a:cs typeface="Calibri" panose="020F0502020204030204" pitchFamily="34" charset="0"/>
              </a:rPr>
              <a:t>?</a:t>
            </a:r>
            <a:endParaRPr lang="en-GB" sz="4400" b="1" dirty="0"/>
          </a:p>
        </p:txBody>
      </p:sp>
      <p:sp>
        <p:nvSpPr>
          <p:cNvPr id="6" name="Oval Callout 5"/>
          <p:cNvSpPr/>
          <p:nvPr/>
        </p:nvSpPr>
        <p:spPr>
          <a:xfrm>
            <a:off x="1961960" y="2726520"/>
            <a:ext cx="8102991" cy="838678"/>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Mein Name is Thomas</a:t>
            </a:r>
            <a:r>
              <a:rPr lang="en-GB" sz="4400" b="1" dirty="0" smtClean="0">
                <a:latin typeface="Calibri" panose="020F0502020204030204" pitchFamily="34" charset="0"/>
                <a:cs typeface="Calibri" panose="020F0502020204030204" pitchFamily="34" charset="0"/>
              </a:rPr>
              <a:t>!</a:t>
            </a:r>
            <a:endParaRPr lang="en-GB" sz="4400" b="1" dirty="0"/>
          </a:p>
        </p:txBody>
      </p:sp>
      <p:pic>
        <p:nvPicPr>
          <p:cNvPr id="7" name="Picture 6"/>
          <p:cNvPicPr>
            <a:picLocks noChangeAspect="1"/>
          </p:cNvPicPr>
          <p:nvPr/>
        </p:nvPicPr>
        <p:blipFill>
          <a:blip r:embed="rId2"/>
          <a:stretch>
            <a:fillRect/>
          </a:stretch>
        </p:blipFill>
        <p:spPr>
          <a:xfrm>
            <a:off x="213642" y="149709"/>
            <a:ext cx="1382905" cy="1590952"/>
          </a:xfrm>
          <a:prstGeom prst="rect">
            <a:avLst/>
          </a:prstGeom>
        </p:spPr>
      </p:pic>
      <p:pic>
        <p:nvPicPr>
          <p:cNvPr id="8" name="Picture 7"/>
          <p:cNvPicPr>
            <a:picLocks noChangeAspect="1"/>
          </p:cNvPicPr>
          <p:nvPr/>
        </p:nvPicPr>
        <p:blipFill>
          <a:blip r:embed="rId2"/>
          <a:stretch>
            <a:fillRect/>
          </a:stretch>
        </p:blipFill>
        <p:spPr>
          <a:xfrm>
            <a:off x="473700" y="2574736"/>
            <a:ext cx="1382905" cy="1590952"/>
          </a:xfrm>
          <a:prstGeom prst="rect">
            <a:avLst/>
          </a:prstGeom>
        </p:spPr>
      </p:pic>
      <p:pic>
        <p:nvPicPr>
          <p:cNvPr id="2" name="Picture 1"/>
          <p:cNvPicPr>
            <a:picLocks noChangeAspect="1"/>
          </p:cNvPicPr>
          <p:nvPr/>
        </p:nvPicPr>
        <p:blipFill>
          <a:blip r:embed="rId3"/>
          <a:stretch>
            <a:fillRect/>
          </a:stretch>
        </p:blipFill>
        <p:spPr>
          <a:xfrm>
            <a:off x="10577081" y="1303593"/>
            <a:ext cx="1050475" cy="1412068"/>
          </a:xfrm>
          <a:prstGeom prst="rect">
            <a:avLst/>
          </a:prstGeom>
        </p:spPr>
      </p:pic>
      <p:sp>
        <p:nvSpPr>
          <p:cNvPr id="13" name="Oval Callout 12"/>
          <p:cNvSpPr/>
          <p:nvPr/>
        </p:nvSpPr>
        <p:spPr>
          <a:xfrm>
            <a:off x="1856604" y="156051"/>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What is your name?</a:t>
            </a:r>
            <a:endParaRPr lang="en-GB" sz="4400" b="1" dirty="0">
              <a:solidFill>
                <a:schemeClr val="tx1"/>
              </a:solidFill>
            </a:endParaRPr>
          </a:p>
        </p:txBody>
      </p:sp>
      <p:sp>
        <p:nvSpPr>
          <p:cNvPr id="15" name="Oval Callout 14"/>
          <p:cNvSpPr/>
          <p:nvPr/>
        </p:nvSpPr>
        <p:spPr>
          <a:xfrm flipH="1">
            <a:off x="3883016" y="1303593"/>
            <a:ext cx="6483356" cy="107381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I am called Sofia!</a:t>
            </a:r>
            <a:endParaRPr lang="en-GB" sz="4400" b="1" dirty="0">
              <a:solidFill>
                <a:schemeClr val="tx1"/>
              </a:solidFill>
            </a:endParaRPr>
          </a:p>
        </p:txBody>
      </p:sp>
      <p:sp>
        <p:nvSpPr>
          <p:cNvPr id="16" name="Oval Callout 15"/>
          <p:cNvSpPr/>
          <p:nvPr/>
        </p:nvSpPr>
        <p:spPr>
          <a:xfrm>
            <a:off x="1961959" y="2708588"/>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My name is Thomas!</a:t>
            </a:r>
            <a:endParaRPr lang="en-GB" sz="4400" b="1" dirty="0">
              <a:solidFill>
                <a:schemeClr val="tx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1059" y="4400726"/>
            <a:ext cx="3351919" cy="2143125"/>
          </a:xfrm>
          <a:prstGeom prst="rect">
            <a:avLst/>
          </a:prstGeom>
        </p:spPr>
      </p:pic>
    </p:spTree>
    <p:extLst>
      <p:ext uri="{BB962C8B-B14F-4D97-AF65-F5344CB8AC3E}">
        <p14:creationId xmlns:p14="http://schemas.microsoft.com/office/powerpoint/2010/main" val="337699010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fltVal val="0"/>
                                          </p:val>
                                        </p:tav>
                                        <p:tav tm="100000">
                                          <p:val>
                                            <p:strVal val="#ppt_w"/>
                                          </p:val>
                                        </p:tav>
                                      </p:tavLst>
                                    </p:anim>
                                    <p:anim calcmode="lin" valueType="num">
                                      <p:cBhvr>
                                        <p:cTn id="34" dur="1000" fill="hold"/>
                                        <p:tgtEl>
                                          <p:spTgt spid="15"/>
                                        </p:tgtEl>
                                        <p:attrNameLst>
                                          <p:attrName>ppt_h</p:attrName>
                                        </p:attrNameLst>
                                      </p:cBhvr>
                                      <p:tavLst>
                                        <p:tav tm="0">
                                          <p:val>
                                            <p:fltVal val="0"/>
                                          </p:val>
                                        </p:tav>
                                        <p:tav tm="100000">
                                          <p:val>
                                            <p:strVal val="#ppt_h"/>
                                          </p:val>
                                        </p:tav>
                                      </p:tavLst>
                                    </p:anim>
                                    <p:anim calcmode="lin" valueType="num">
                                      <p:cBhvr>
                                        <p:cTn id="35" dur="1000" fill="hold"/>
                                        <p:tgtEl>
                                          <p:spTgt spid="15"/>
                                        </p:tgtEl>
                                        <p:attrNameLst>
                                          <p:attrName>style.rotation</p:attrName>
                                        </p:attrNameLst>
                                      </p:cBhvr>
                                      <p:tavLst>
                                        <p:tav tm="0">
                                          <p:val>
                                            <p:fltVal val="90"/>
                                          </p:val>
                                        </p:tav>
                                        <p:tav tm="100000">
                                          <p:val>
                                            <p:fltVal val="0"/>
                                          </p:val>
                                        </p:tav>
                                      </p:tavLst>
                                    </p:anim>
                                    <p:animEffect transition="in" filter="fade">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 calcmode="lin" valueType="num">
                                      <p:cBhvr>
                                        <p:cTn id="43" dur="1000" fill="hold"/>
                                        <p:tgtEl>
                                          <p:spTgt spid="16"/>
                                        </p:tgtEl>
                                        <p:attrNameLst>
                                          <p:attrName>style.rotation</p:attrName>
                                        </p:attrNameLst>
                                      </p:cBhvr>
                                      <p:tavLst>
                                        <p:tav tm="0">
                                          <p:val>
                                            <p:fltVal val="90"/>
                                          </p:val>
                                        </p:tav>
                                        <p:tav tm="100000">
                                          <p:val>
                                            <p:fltVal val="0"/>
                                          </p:val>
                                        </p:tav>
                                      </p:tavLst>
                                    </p:anim>
                                    <p:animEffect transition="in" filter="fade">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flipH="1">
            <a:off x="3883016" y="1303593"/>
            <a:ext cx="6483356" cy="107381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solidFill>
                  <a:schemeClr val="tx1"/>
                </a:solidFill>
              </a:rPr>
              <a:t>Ich</a:t>
            </a:r>
            <a:r>
              <a:rPr lang="en-GB" sz="4400" b="1" dirty="0" smtClean="0">
                <a:solidFill>
                  <a:schemeClr val="tx1"/>
                </a:solidFill>
              </a:rPr>
              <a:t> </a:t>
            </a:r>
            <a:r>
              <a:rPr lang="en-GB" sz="4400" b="1" dirty="0" err="1" smtClean="0">
                <a:solidFill>
                  <a:schemeClr val="tx1"/>
                </a:solidFill>
              </a:rPr>
              <a:t>hei</a:t>
            </a:r>
            <a:r>
              <a:rPr lang="en-GB" sz="4400" b="1" dirty="0" err="1" smtClean="0">
                <a:solidFill>
                  <a:schemeClr val="tx1"/>
                </a:solidFill>
                <a:latin typeface="Calibri" panose="020F0502020204030204" pitchFamily="34" charset="0"/>
                <a:cs typeface="Calibri" panose="020F0502020204030204" pitchFamily="34" charset="0"/>
              </a:rPr>
              <a:t>ße</a:t>
            </a:r>
            <a:r>
              <a:rPr lang="en-GB" sz="4400" b="1" dirty="0" smtClean="0">
                <a:solidFill>
                  <a:schemeClr val="tx1"/>
                </a:solidFill>
                <a:latin typeface="Calibri" panose="020F0502020204030204" pitchFamily="34" charset="0"/>
                <a:cs typeface="Calibri" panose="020F0502020204030204" pitchFamily="34" charset="0"/>
              </a:rPr>
              <a:t> Sofia</a:t>
            </a:r>
            <a:r>
              <a:rPr lang="en-GB" sz="4400" b="1" dirty="0" smtClean="0">
                <a:solidFill>
                  <a:schemeClr val="tx1"/>
                </a:solidFill>
              </a:rPr>
              <a:t>!</a:t>
            </a:r>
            <a:endParaRPr lang="en-GB" sz="4400" b="1" dirty="0">
              <a:solidFill>
                <a:schemeClr val="tx1"/>
              </a:solidFill>
            </a:endParaRPr>
          </a:p>
        </p:txBody>
      </p:sp>
      <p:sp>
        <p:nvSpPr>
          <p:cNvPr id="5" name="Oval Callout 4"/>
          <p:cNvSpPr/>
          <p:nvPr/>
        </p:nvSpPr>
        <p:spPr>
          <a:xfrm>
            <a:off x="1856604" y="138119"/>
            <a:ext cx="8102991" cy="874542"/>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t>Wie</a:t>
            </a:r>
            <a:r>
              <a:rPr lang="en-GB" sz="4400" b="1" dirty="0" smtClean="0"/>
              <a:t> </a:t>
            </a:r>
            <a:r>
              <a:rPr lang="en-GB" sz="4400" b="1" dirty="0" err="1" smtClean="0"/>
              <a:t>hei</a:t>
            </a:r>
            <a:r>
              <a:rPr lang="en-GB" sz="4400" b="1" dirty="0" err="1" smtClean="0">
                <a:latin typeface="Calibri" panose="020F0502020204030204" pitchFamily="34" charset="0"/>
                <a:cs typeface="Calibri" panose="020F0502020204030204" pitchFamily="34" charset="0"/>
              </a:rPr>
              <a:t>ßt</a:t>
            </a:r>
            <a:r>
              <a:rPr lang="en-GB" sz="4400" b="1" dirty="0" smtClean="0">
                <a:latin typeface="Calibri" panose="020F0502020204030204" pitchFamily="34" charset="0"/>
                <a:cs typeface="Calibri" panose="020F0502020204030204" pitchFamily="34" charset="0"/>
              </a:rPr>
              <a:t> du?</a:t>
            </a:r>
            <a:endParaRPr lang="en-GB" sz="4400" b="1" dirty="0"/>
          </a:p>
        </p:txBody>
      </p:sp>
      <p:pic>
        <p:nvPicPr>
          <p:cNvPr id="7" name="Picture 6"/>
          <p:cNvPicPr>
            <a:picLocks noChangeAspect="1"/>
          </p:cNvPicPr>
          <p:nvPr/>
        </p:nvPicPr>
        <p:blipFill>
          <a:blip r:embed="rId2"/>
          <a:stretch>
            <a:fillRect/>
          </a:stretch>
        </p:blipFill>
        <p:spPr>
          <a:xfrm>
            <a:off x="213642" y="149709"/>
            <a:ext cx="1382905" cy="1590952"/>
          </a:xfrm>
          <a:prstGeom prst="rect">
            <a:avLst/>
          </a:prstGeom>
        </p:spPr>
      </p:pic>
      <p:pic>
        <p:nvPicPr>
          <p:cNvPr id="2" name="Picture 1"/>
          <p:cNvPicPr>
            <a:picLocks noChangeAspect="1"/>
          </p:cNvPicPr>
          <p:nvPr/>
        </p:nvPicPr>
        <p:blipFill>
          <a:blip r:embed="rId3"/>
          <a:stretch>
            <a:fillRect/>
          </a:stretch>
        </p:blipFill>
        <p:spPr>
          <a:xfrm>
            <a:off x="10577081" y="1303593"/>
            <a:ext cx="1050475" cy="1412068"/>
          </a:xfrm>
          <a:prstGeom prst="rect">
            <a:avLst/>
          </a:prstGeom>
        </p:spPr>
      </p:pic>
      <p:sp>
        <p:nvSpPr>
          <p:cNvPr id="13" name="Oval Callout 12"/>
          <p:cNvSpPr/>
          <p:nvPr/>
        </p:nvSpPr>
        <p:spPr>
          <a:xfrm>
            <a:off x="1726077" y="146204"/>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What is your name?</a:t>
            </a:r>
            <a:endParaRPr lang="en-GB" sz="4400" b="1" dirty="0">
              <a:solidFill>
                <a:schemeClr val="tx1"/>
              </a:solidFill>
            </a:endParaRPr>
          </a:p>
        </p:txBody>
      </p:sp>
      <p:sp>
        <p:nvSpPr>
          <p:cNvPr id="15" name="Oval Callout 14"/>
          <p:cNvSpPr/>
          <p:nvPr/>
        </p:nvSpPr>
        <p:spPr>
          <a:xfrm flipH="1">
            <a:off x="3883016" y="1303593"/>
            <a:ext cx="6483356" cy="107381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I am called Sofia!</a:t>
            </a:r>
            <a:endParaRPr lang="en-GB" sz="4400" b="1" dirty="0">
              <a:solidFill>
                <a:schemeClr val="tx1"/>
              </a:solidFill>
            </a:endParaRPr>
          </a:p>
        </p:txBody>
      </p:sp>
      <p:pic>
        <p:nvPicPr>
          <p:cNvPr id="3" name="Picture 2"/>
          <p:cNvPicPr>
            <a:picLocks noChangeAspect="1"/>
          </p:cNvPicPr>
          <p:nvPr/>
        </p:nvPicPr>
        <p:blipFill>
          <a:blip r:embed="rId4"/>
          <a:stretch>
            <a:fillRect/>
          </a:stretch>
        </p:blipFill>
        <p:spPr>
          <a:xfrm>
            <a:off x="3206093" y="3227655"/>
            <a:ext cx="4007508" cy="3074543"/>
          </a:xfrm>
          <a:prstGeom prst="rect">
            <a:avLst/>
          </a:prstGeom>
        </p:spPr>
      </p:pic>
    </p:spTree>
    <p:extLst>
      <p:ext uri="{BB962C8B-B14F-4D97-AF65-F5344CB8AC3E}">
        <p14:creationId xmlns:p14="http://schemas.microsoft.com/office/powerpoint/2010/main" val="34954456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8333897"/>
              </p:ext>
            </p:extLst>
          </p:nvPr>
        </p:nvGraphicFramePr>
        <p:xfrm>
          <a:off x="135467" y="1039576"/>
          <a:ext cx="8128000" cy="4480560"/>
        </p:xfrm>
        <a:graphic>
          <a:graphicData uri="http://schemas.openxmlformats.org/drawingml/2006/table">
            <a:tbl>
              <a:tblPr firstRow="1" bandRow="1">
                <a:tableStyleId>{5DA37D80-6434-44D0-A028-1B22A696006F}</a:tableStyleId>
              </a:tblPr>
              <a:tblGrid>
                <a:gridCol w="4064000"/>
                <a:gridCol w="4064000"/>
              </a:tblGrid>
              <a:tr h="370840">
                <a:tc>
                  <a:txBody>
                    <a:bodyPr/>
                    <a:lstStyle/>
                    <a:p>
                      <a:r>
                        <a:rPr lang="en-GB" sz="2800" b="1" baseline="0" dirty="0" err="1" smtClean="0"/>
                        <a:t>Guten</a:t>
                      </a:r>
                      <a:r>
                        <a:rPr lang="en-GB" sz="2800" b="1" baseline="0" dirty="0" smtClean="0"/>
                        <a:t> Tag</a:t>
                      </a:r>
                      <a:endParaRPr lang="en-GB" sz="2800" b="1" dirty="0"/>
                    </a:p>
                  </a:txBody>
                  <a:tcPr>
                    <a:solidFill>
                      <a:schemeClr val="bg1"/>
                    </a:solidFill>
                  </a:tcPr>
                </a:tc>
                <a:tc>
                  <a:txBody>
                    <a:bodyPr/>
                    <a:lstStyle/>
                    <a:p>
                      <a:r>
                        <a:rPr lang="en-GB" sz="2800" b="1" dirty="0" smtClean="0"/>
                        <a:t>Good day</a:t>
                      </a:r>
                      <a:endParaRPr lang="en-GB" sz="2800" b="1" dirty="0"/>
                    </a:p>
                  </a:txBody>
                  <a:tcPr>
                    <a:solidFill>
                      <a:schemeClr val="bg1"/>
                    </a:solidFill>
                  </a:tcPr>
                </a:tc>
              </a:tr>
              <a:tr h="370840">
                <a:tc>
                  <a:txBody>
                    <a:bodyPr/>
                    <a:lstStyle/>
                    <a:p>
                      <a:r>
                        <a:rPr lang="en-GB" sz="2800" b="1" dirty="0" err="1" smtClean="0"/>
                        <a:t>Guten</a:t>
                      </a:r>
                      <a:r>
                        <a:rPr lang="en-GB" sz="2800" b="1" dirty="0" smtClean="0"/>
                        <a:t> Abend</a:t>
                      </a:r>
                      <a:endParaRPr lang="en-GB" sz="2800" b="1" dirty="0"/>
                    </a:p>
                  </a:txBody>
                  <a:tcPr>
                    <a:solidFill>
                      <a:schemeClr val="bg1"/>
                    </a:solidFill>
                  </a:tcPr>
                </a:tc>
                <a:tc>
                  <a:txBody>
                    <a:bodyPr/>
                    <a:lstStyle/>
                    <a:p>
                      <a:r>
                        <a:rPr lang="en-GB" sz="2800" b="1" dirty="0" smtClean="0"/>
                        <a:t>Good</a:t>
                      </a:r>
                      <a:r>
                        <a:rPr lang="en-GB" sz="2800" b="1" baseline="0" dirty="0" smtClean="0"/>
                        <a:t> evening</a:t>
                      </a:r>
                      <a:endParaRPr lang="en-GB" sz="2800" b="1" dirty="0"/>
                    </a:p>
                  </a:txBody>
                  <a:tcPr>
                    <a:solidFill>
                      <a:schemeClr val="bg1"/>
                    </a:solidFill>
                  </a:tcPr>
                </a:tc>
              </a:tr>
              <a:tr h="370840">
                <a:tc>
                  <a:txBody>
                    <a:bodyPr/>
                    <a:lstStyle/>
                    <a:p>
                      <a:r>
                        <a:rPr lang="en-GB" sz="2800" b="1" dirty="0" err="1" smtClean="0"/>
                        <a:t>Gute</a:t>
                      </a:r>
                      <a:r>
                        <a:rPr lang="en-GB" sz="2800" b="1" baseline="0" dirty="0" smtClean="0"/>
                        <a:t> </a:t>
                      </a:r>
                      <a:r>
                        <a:rPr lang="en-GB" sz="2800" b="1" baseline="0" dirty="0" err="1" smtClean="0"/>
                        <a:t>Nacht</a:t>
                      </a:r>
                      <a:endParaRPr lang="en-GB" sz="2800" b="1" dirty="0"/>
                    </a:p>
                  </a:txBody>
                  <a:tcPr>
                    <a:solidFill>
                      <a:schemeClr val="bg1"/>
                    </a:solidFill>
                  </a:tcPr>
                </a:tc>
                <a:tc>
                  <a:txBody>
                    <a:bodyPr/>
                    <a:lstStyle/>
                    <a:p>
                      <a:r>
                        <a:rPr lang="en-GB" sz="2800" b="1" dirty="0" smtClean="0"/>
                        <a:t>Good</a:t>
                      </a:r>
                      <a:r>
                        <a:rPr lang="en-GB" sz="2800" b="1" baseline="0" dirty="0" smtClean="0"/>
                        <a:t> night</a:t>
                      </a:r>
                      <a:endParaRPr lang="en-GB" sz="2800" b="1" dirty="0"/>
                    </a:p>
                  </a:txBody>
                  <a:tcPr>
                    <a:solidFill>
                      <a:schemeClr val="bg1"/>
                    </a:solidFill>
                  </a:tcPr>
                </a:tc>
              </a:tr>
              <a:tr h="370840">
                <a:tc>
                  <a:txBody>
                    <a:bodyPr/>
                    <a:lstStyle/>
                    <a:p>
                      <a:r>
                        <a:rPr lang="en-GB" sz="2800" b="1" dirty="0" err="1" smtClean="0"/>
                        <a:t>Wie</a:t>
                      </a:r>
                      <a:r>
                        <a:rPr lang="en-GB" sz="2800" b="1" baseline="0" dirty="0" smtClean="0"/>
                        <a:t> </a:t>
                      </a:r>
                      <a:r>
                        <a:rPr lang="en-GB" sz="2800" b="1" baseline="0" dirty="0" err="1" smtClean="0"/>
                        <a:t>hei</a:t>
                      </a:r>
                      <a:r>
                        <a:rPr lang="en-GB" sz="2800" b="1" baseline="0" dirty="0" err="1" smtClean="0">
                          <a:latin typeface="Calibri" panose="020F0502020204030204" pitchFamily="34" charset="0"/>
                          <a:cs typeface="Calibri" panose="020F0502020204030204" pitchFamily="34" charset="0"/>
                        </a:rPr>
                        <a:t>ßen</a:t>
                      </a:r>
                      <a:r>
                        <a:rPr lang="en-GB" sz="2800" b="1" baseline="0" dirty="0" smtClean="0">
                          <a:latin typeface="Calibri" panose="020F0502020204030204" pitchFamily="34" charset="0"/>
                          <a:cs typeface="Calibri" panose="020F0502020204030204" pitchFamily="34" charset="0"/>
                        </a:rPr>
                        <a:t> </a:t>
                      </a:r>
                      <a:r>
                        <a:rPr lang="en-GB" sz="2800" b="1" baseline="0" dirty="0" err="1" smtClean="0">
                          <a:latin typeface="Calibri" panose="020F0502020204030204" pitchFamily="34" charset="0"/>
                          <a:cs typeface="Calibri" panose="020F0502020204030204" pitchFamily="34" charset="0"/>
                        </a:rPr>
                        <a:t>Sie</a:t>
                      </a:r>
                      <a:endParaRPr lang="en-GB" sz="2800" b="1" dirty="0"/>
                    </a:p>
                  </a:txBody>
                  <a:tcPr>
                    <a:solidFill>
                      <a:schemeClr val="bg1"/>
                    </a:solidFill>
                  </a:tcPr>
                </a:tc>
                <a:tc>
                  <a:txBody>
                    <a:bodyPr/>
                    <a:lstStyle/>
                    <a:p>
                      <a:r>
                        <a:rPr lang="en-GB" sz="2800" b="1" dirty="0" smtClean="0"/>
                        <a:t>What</a:t>
                      </a:r>
                      <a:r>
                        <a:rPr lang="en-GB" sz="2800" b="1" baseline="0" dirty="0" smtClean="0"/>
                        <a:t> is your name? (formal)</a:t>
                      </a:r>
                      <a:endParaRPr lang="en-GB" sz="2800" b="1" dirty="0"/>
                    </a:p>
                  </a:txBody>
                  <a:tcPr>
                    <a:solidFill>
                      <a:schemeClr val="bg1"/>
                    </a:solidFill>
                  </a:tcPr>
                </a:tc>
              </a:tr>
              <a:tr h="370840">
                <a:tc>
                  <a:txBody>
                    <a:bodyPr/>
                    <a:lstStyle/>
                    <a:p>
                      <a:r>
                        <a:rPr lang="en-GB" sz="2800" b="1" dirty="0" err="1" smtClean="0"/>
                        <a:t>Ich</a:t>
                      </a:r>
                      <a:r>
                        <a:rPr lang="en-GB" sz="2800" b="1" baseline="0" dirty="0" smtClean="0"/>
                        <a:t> </a:t>
                      </a:r>
                      <a:r>
                        <a:rPr lang="en-GB" sz="2800" b="1" baseline="0" dirty="0" err="1" smtClean="0"/>
                        <a:t>hei</a:t>
                      </a:r>
                      <a:r>
                        <a:rPr lang="en-GB" sz="2800" b="1" baseline="0" dirty="0" err="1" smtClean="0">
                          <a:latin typeface="Calibri" panose="020F0502020204030204" pitchFamily="34" charset="0"/>
                          <a:cs typeface="Calibri" panose="020F0502020204030204" pitchFamily="34" charset="0"/>
                        </a:rPr>
                        <a:t>ße</a:t>
                      </a:r>
                      <a:r>
                        <a:rPr lang="en-GB" sz="2800" b="1" baseline="0" dirty="0" smtClean="0">
                          <a:latin typeface="Calibri" panose="020F0502020204030204" pitchFamily="34" charset="0"/>
                          <a:cs typeface="Calibri" panose="020F0502020204030204" pitchFamily="34" charset="0"/>
                        </a:rPr>
                        <a:t> Thomas</a:t>
                      </a:r>
                      <a:endParaRPr lang="en-GB" sz="2800" b="1" dirty="0"/>
                    </a:p>
                  </a:txBody>
                  <a:tcPr>
                    <a:solidFill>
                      <a:schemeClr val="bg1"/>
                    </a:solidFill>
                  </a:tcPr>
                </a:tc>
                <a:tc>
                  <a:txBody>
                    <a:bodyPr/>
                    <a:lstStyle/>
                    <a:p>
                      <a:r>
                        <a:rPr lang="en-GB" sz="2800" b="1" dirty="0" smtClean="0"/>
                        <a:t>I</a:t>
                      </a:r>
                      <a:r>
                        <a:rPr lang="en-GB" sz="2800" b="1" baseline="0" dirty="0" smtClean="0"/>
                        <a:t> am called Thomas</a:t>
                      </a:r>
                      <a:endParaRPr lang="en-GB" sz="2800" b="1" dirty="0"/>
                    </a:p>
                  </a:txBody>
                  <a:tcPr>
                    <a:solidFill>
                      <a:schemeClr val="bg1"/>
                    </a:solidFill>
                  </a:tcPr>
                </a:tc>
              </a:tr>
              <a:tr h="370840">
                <a:tc>
                  <a:txBody>
                    <a:bodyPr/>
                    <a:lstStyle/>
                    <a:p>
                      <a:r>
                        <a:rPr lang="en-GB" sz="2800" b="1" dirty="0" smtClean="0"/>
                        <a:t>Mein</a:t>
                      </a:r>
                      <a:r>
                        <a:rPr lang="en-GB" sz="2800" b="1" baseline="0" dirty="0" smtClean="0"/>
                        <a:t> Name </a:t>
                      </a:r>
                      <a:r>
                        <a:rPr lang="en-GB" sz="2800" b="1" baseline="0" dirty="0" err="1" smtClean="0"/>
                        <a:t>ist</a:t>
                      </a:r>
                      <a:r>
                        <a:rPr lang="en-GB" sz="2800" b="1" baseline="0" dirty="0" smtClean="0"/>
                        <a:t> Sofia</a:t>
                      </a:r>
                      <a:endParaRPr lang="en-GB" sz="2800" b="1" dirty="0"/>
                    </a:p>
                  </a:txBody>
                  <a:tcPr>
                    <a:solidFill>
                      <a:schemeClr val="bg1"/>
                    </a:solidFill>
                  </a:tcPr>
                </a:tc>
                <a:tc>
                  <a:txBody>
                    <a:bodyPr/>
                    <a:lstStyle/>
                    <a:p>
                      <a:r>
                        <a:rPr lang="en-GB" sz="2800" b="1" dirty="0" smtClean="0"/>
                        <a:t>My</a:t>
                      </a:r>
                      <a:r>
                        <a:rPr lang="en-GB" sz="2800" b="1" baseline="0" dirty="0" smtClean="0"/>
                        <a:t> name is Sofia</a:t>
                      </a:r>
                      <a:endParaRPr lang="en-GB" sz="2800" b="1" dirty="0"/>
                    </a:p>
                  </a:txBody>
                  <a:tcPr>
                    <a:solidFill>
                      <a:schemeClr val="bg1"/>
                    </a:solidFill>
                  </a:tcPr>
                </a:tc>
              </a:tr>
              <a:tr h="370840">
                <a:tc>
                  <a:txBody>
                    <a:bodyPr/>
                    <a:lstStyle/>
                    <a:p>
                      <a:r>
                        <a:rPr lang="en-GB" sz="2800" b="1" dirty="0" err="1" smtClean="0"/>
                        <a:t>Wie</a:t>
                      </a:r>
                      <a:r>
                        <a:rPr lang="en-GB" sz="2800" b="1" baseline="0" dirty="0" smtClean="0"/>
                        <a:t> </a:t>
                      </a:r>
                      <a:r>
                        <a:rPr lang="en-GB" sz="2800" b="1" baseline="0" dirty="0" err="1" smtClean="0"/>
                        <a:t>hei</a:t>
                      </a:r>
                      <a:r>
                        <a:rPr lang="en-GB" sz="2800" b="1" baseline="0" dirty="0" err="1" smtClean="0">
                          <a:latin typeface="Calibri" panose="020F0502020204030204" pitchFamily="34" charset="0"/>
                          <a:cs typeface="Calibri" panose="020F0502020204030204" pitchFamily="34" charset="0"/>
                        </a:rPr>
                        <a:t>ßt</a:t>
                      </a:r>
                      <a:r>
                        <a:rPr lang="en-GB" sz="2800" b="1" baseline="0" dirty="0" smtClean="0">
                          <a:latin typeface="Calibri" panose="020F0502020204030204" pitchFamily="34" charset="0"/>
                          <a:cs typeface="Calibri" panose="020F0502020204030204" pitchFamily="34" charset="0"/>
                        </a:rPr>
                        <a:t> du?</a:t>
                      </a:r>
                      <a:endParaRPr lang="en-GB" sz="2800" b="1" dirty="0"/>
                    </a:p>
                  </a:txBody>
                  <a:tcPr>
                    <a:solidFill>
                      <a:schemeClr val="bg1"/>
                    </a:solidFill>
                  </a:tcPr>
                </a:tc>
                <a:tc>
                  <a:txBody>
                    <a:bodyPr/>
                    <a:lstStyle/>
                    <a:p>
                      <a:r>
                        <a:rPr lang="en-GB" sz="2800" b="1" dirty="0" smtClean="0"/>
                        <a:t>What</a:t>
                      </a:r>
                      <a:r>
                        <a:rPr lang="en-GB" sz="2800" b="1" baseline="0" dirty="0" smtClean="0"/>
                        <a:t> is your name? (informal)</a:t>
                      </a:r>
                      <a:endParaRPr lang="en-GB" sz="2800" b="1" dirty="0"/>
                    </a:p>
                  </a:txBody>
                  <a:tcPr>
                    <a:solidFill>
                      <a:schemeClr val="bg1"/>
                    </a:solidFill>
                  </a:tcPr>
                </a:tc>
              </a:tr>
            </a:tbl>
          </a:graphicData>
        </a:graphic>
      </p:graphicFrame>
      <p:sp>
        <p:nvSpPr>
          <p:cNvPr id="3" name="TextBox 2"/>
          <p:cNvSpPr txBox="1"/>
          <p:nvPr/>
        </p:nvSpPr>
        <p:spPr>
          <a:xfrm>
            <a:off x="8658578" y="2914160"/>
            <a:ext cx="3409244"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Copy these words into your jotter. Be careful with the German words! Copy the capital letters!</a:t>
            </a:r>
            <a:endParaRPr lang="en-GB" sz="3200" b="1" dirty="0"/>
          </a:p>
        </p:txBody>
      </p:sp>
      <p:pic>
        <p:nvPicPr>
          <p:cNvPr id="4" name="Picture 3"/>
          <p:cNvPicPr>
            <a:picLocks noChangeAspect="1"/>
          </p:cNvPicPr>
          <p:nvPr/>
        </p:nvPicPr>
        <p:blipFill>
          <a:blip r:embed="rId2"/>
          <a:stretch>
            <a:fillRect/>
          </a:stretch>
        </p:blipFill>
        <p:spPr>
          <a:xfrm>
            <a:off x="9147879" y="587021"/>
            <a:ext cx="1762888" cy="1817512"/>
          </a:xfrm>
          <a:prstGeom prst="rect">
            <a:avLst/>
          </a:prstGeom>
        </p:spPr>
      </p:pic>
    </p:spTree>
    <p:extLst>
      <p:ext uri="{BB962C8B-B14F-4D97-AF65-F5344CB8AC3E}">
        <p14:creationId xmlns:p14="http://schemas.microsoft.com/office/powerpoint/2010/main" val="1991211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620" y="144757"/>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Saying where you are from</a:t>
            </a:r>
            <a:endParaRPr lang="en-GB" sz="4800" b="1" dirty="0">
              <a:ln w="22225">
                <a:solidFill>
                  <a:srgbClr val="FFFF00"/>
                </a:solidFill>
                <a:prstDash val="solid"/>
              </a:ln>
              <a:solidFill>
                <a:srgbClr val="FF0000"/>
              </a:solidFill>
            </a:endParaRPr>
          </a:p>
        </p:txBody>
      </p:sp>
      <p:sp>
        <p:nvSpPr>
          <p:cNvPr id="4" name="Rectangle 3"/>
          <p:cNvSpPr/>
          <p:nvPr/>
        </p:nvSpPr>
        <p:spPr>
          <a:xfrm>
            <a:off x="3723248" y="1946425"/>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3200" b="1" dirty="0">
                <a:solidFill>
                  <a:srgbClr val="FF0000"/>
                </a:solidFill>
                <a:hlinkClick r:id="rId2"/>
              </a:rPr>
              <a:t>https://radiolingua.com/2013/02/lesson-03-coffee-break-german/</a:t>
            </a:r>
            <a:endParaRPr lang="en-GB" sz="3200" b="1" dirty="0">
              <a:solidFill>
                <a:srgbClr val="FF0000"/>
              </a:solidFill>
            </a:endParaRPr>
          </a:p>
        </p:txBody>
      </p:sp>
      <p:sp>
        <p:nvSpPr>
          <p:cNvPr id="5" name="TextBox 4"/>
          <p:cNvSpPr txBox="1"/>
          <p:nvPr/>
        </p:nvSpPr>
        <p:spPr>
          <a:xfrm>
            <a:off x="3723248" y="3167112"/>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Click on the hyperlink. This will take you to the page. Then press play!</a:t>
            </a:r>
            <a:endParaRPr lang="en-GB" sz="3200" b="1" dirty="0"/>
          </a:p>
        </p:txBody>
      </p:sp>
      <p:pic>
        <p:nvPicPr>
          <p:cNvPr id="7" name="Picture 6"/>
          <p:cNvPicPr>
            <a:picLocks noChangeAspect="1"/>
          </p:cNvPicPr>
          <p:nvPr/>
        </p:nvPicPr>
        <p:blipFill>
          <a:blip r:embed="rId3"/>
          <a:stretch>
            <a:fillRect/>
          </a:stretch>
        </p:blipFill>
        <p:spPr>
          <a:xfrm>
            <a:off x="541020" y="2715065"/>
            <a:ext cx="3026448" cy="34817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0919" y="4387799"/>
            <a:ext cx="8152104" cy="2010692"/>
          </a:xfrm>
          <a:prstGeom prst="rect">
            <a:avLst/>
          </a:prstGeom>
        </p:spPr>
      </p:pic>
    </p:spTree>
    <p:extLst>
      <p:ext uri="{BB962C8B-B14F-4D97-AF65-F5344CB8AC3E}">
        <p14:creationId xmlns:p14="http://schemas.microsoft.com/office/powerpoint/2010/main" val="14975437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1020" y="2715065"/>
            <a:ext cx="3026448" cy="3481754"/>
          </a:xfrm>
          <a:prstGeom prst="rect">
            <a:avLst/>
          </a:prstGeom>
        </p:spPr>
      </p:pic>
      <p:sp>
        <p:nvSpPr>
          <p:cNvPr id="5" name="Oval Callout 4"/>
          <p:cNvSpPr/>
          <p:nvPr/>
        </p:nvSpPr>
        <p:spPr>
          <a:xfrm>
            <a:off x="3756074" y="240156"/>
            <a:ext cx="8102991" cy="5527597"/>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We are going to listen to 3 podcasts from the Coffee Break German series. Listen the podcasts and repeat the vocabulary. This is series 1. You can follow the hyperlink or download the Podcasts on Apple, Google or Spotify</a:t>
            </a:r>
            <a:endParaRPr lang="en-GB" sz="3200" b="1" dirty="0"/>
          </a:p>
        </p:txBody>
      </p:sp>
      <p:pic>
        <p:nvPicPr>
          <p:cNvPr id="4" name="Picture 3"/>
          <p:cNvPicPr>
            <a:picLocks noChangeAspect="1"/>
          </p:cNvPicPr>
          <p:nvPr/>
        </p:nvPicPr>
        <p:blipFill>
          <a:blip r:embed="rId2"/>
          <a:stretch>
            <a:fillRect/>
          </a:stretch>
        </p:blipFill>
        <p:spPr>
          <a:xfrm>
            <a:off x="574887" y="2681198"/>
            <a:ext cx="3026448" cy="3481754"/>
          </a:xfrm>
          <a:prstGeom prst="rect">
            <a:avLst/>
          </a:prstGeom>
        </p:spPr>
      </p:pic>
      <p:sp>
        <p:nvSpPr>
          <p:cNvPr id="7" name="Oval Callout 6"/>
          <p:cNvSpPr/>
          <p:nvPr/>
        </p:nvSpPr>
        <p:spPr>
          <a:xfrm>
            <a:off x="3789941" y="206289"/>
            <a:ext cx="8102991" cy="5527597"/>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We are going to listen to 3 podcasts from the Coffee Break German series. Listen the podcasts and repeat the vocabulary. This is series 1. You can follow the hyperlink or download the Podcasts on Apple, Google or Spotify</a:t>
            </a:r>
            <a:endParaRPr lang="en-GB" sz="3200" b="1" dirty="0"/>
          </a:p>
        </p:txBody>
      </p:sp>
    </p:spTree>
    <p:extLst>
      <p:ext uri="{BB962C8B-B14F-4D97-AF65-F5344CB8AC3E}">
        <p14:creationId xmlns:p14="http://schemas.microsoft.com/office/powerpoint/2010/main" val="3112701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5515" y="1255018"/>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Listen to the podcast and learn these new words. Can you remember what they mean?</a:t>
            </a:r>
            <a:endParaRPr lang="en-GB" sz="3200" b="1" dirty="0"/>
          </a:p>
        </p:txBody>
      </p:sp>
      <p:pic>
        <p:nvPicPr>
          <p:cNvPr id="7" name="Picture 6"/>
          <p:cNvPicPr>
            <a:picLocks noChangeAspect="1"/>
          </p:cNvPicPr>
          <p:nvPr/>
        </p:nvPicPr>
        <p:blipFill>
          <a:blip r:embed="rId2"/>
          <a:stretch>
            <a:fillRect/>
          </a:stretch>
        </p:blipFill>
        <p:spPr>
          <a:xfrm>
            <a:off x="439420" y="1255018"/>
            <a:ext cx="3026448" cy="3481754"/>
          </a:xfrm>
          <a:prstGeom prst="rect">
            <a:avLst/>
          </a:prstGeom>
        </p:spPr>
      </p:pic>
    </p:spTree>
    <p:extLst>
      <p:ext uri="{BB962C8B-B14F-4D97-AF65-F5344CB8AC3E}">
        <p14:creationId xmlns:p14="http://schemas.microsoft.com/office/powerpoint/2010/main" val="7472216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flipH="1">
            <a:off x="3883016" y="1292744"/>
            <a:ext cx="6483356" cy="107381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solidFill>
                  <a:schemeClr val="tx1"/>
                </a:solidFill>
              </a:rPr>
              <a:t>Wie</a:t>
            </a:r>
            <a:r>
              <a:rPr lang="en-GB" sz="4400" b="1" dirty="0" smtClean="0">
                <a:solidFill>
                  <a:schemeClr val="tx1"/>
                </a:solidFill>
              </a:rPr>
              <a:t> </a:t>
            </a:r>
            <a:r>
              <a:rPr lang="en-GB" sz="4400" b="1" dirty="0" err="1" smtClean="0">
                <a:solidFill>
                  <a:schemeClr val="tx1"/>
                </a:solidFill>
              </a:rPr>
              <a:t>hei</a:t>
            </a:r>
            <a:r>
              <a:rPr lang="en-GB" sz="4400" b="1" dirty="0" err="1" smtClean="0">
                <a:solidFill>
                  <a:schemeClr val="tx1"/>
                </a:solidFill>
                <a:latin typeface="Calibri" panose="020F0502020204030204" pitchFamily="34" charset="0"/>
                <a:cs typeface="Calibri" panose="020F0502020204030204" pitchFamily="34" charset="0"/>
              </a:rPr>
              <a:t>ßt</a:t>
            </a:r>
            <a:r>
              <a:rPr lang="en-GB" sz="4400" b="1" dirty="0" smtClean="0">
                <a:solidFill>
                  <a:schemeClr val="tx1"/>
                </a:solidFill>
                <a:latin typeface="Calibri" panose="020F0502020204030204" pitchFamily="34" charset="0"/>
                <a:cs typeface="Calibri" panose="020F0502020204030204" pitchFamily="34" charset="0"/>
              </a:rPr>
              <a:t> du?</a:t>
            </a:r>
            <a:endParaRPr lang="en-GB" sz="4400" b="1" dirty="0">
              <a:solidFill>
                <a:schemeClr val="tx1"/>
              </a:solidFill>
            </a:endParaRPr>
          </a:p>
        </p:txBody>
      </p:sp>
      <p:sp>
        <p:nvSpPr>
          <p:cNvPr id="5" name="Oval Callout 4"/>
          <p:cNvSpPr/>
          <p:nvPr/>
        </p:nvSpPr>
        <p:spPr>
          <a:xfrm>
            <a:off x="1849071" y="127615"/>
            <a:ext cx="8102991" cy="874542"/>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t>Gr</a:t>
            </a:r>
            <a:r>
              <a:rPr lang="en-GB" sz="4400" b="1" dirty="0" err="1" smtClean="0">
                <a:latin typeface="Calibri" panose="020F0502020204030204" pitchFamily="34" charset="0"/>
                <a:cs typeface="Calibri" panose="020F0502020204030204" pitchFamily="34" charset="0"/>
              </a:rPr>
              <a:t>üß</a:t>
            </a:r>
            <a:r>
              <a:rPr lang="en-GB" sz="4400" b="1" dirty="0" smtClean="0">
                <a:latin typeface="Calibri" panose="020F0502020204030204" pitchFamily="34" charset="0"/>
                <a:cs typeface="Calibri" panose="020F0502020204030204" pitchFamily="34" charset="0"/>
              </a:rPr>
              <a:t> </a:t>
            </a:r>
            <a:r>
              <a:rPr lang="en-GB" sz="4400" b="1" dirty="0" err="1" smtClean="0">
                <a:latin typeface="Calibri" panose="020F0502020204030204" pitchFamily="34" charset="0"/>
                <a:cs typeface="Calibri" panose="020F0502020204030204" pitchFamily="34" charset="0"/>
              </a:rPr>
              <a:t>Gott</a:t>
            </a:r>
            <a:r>
              <a:rPr lang="en-GB" sz="4400" b="1" dirty="0" smtClean="0"/>
              <a:t>!</a:t>
            </a:r>
            <a:endParaRPr lang="en-GB" sz="4400" b="1" dirty="0"/>
          </a:p>
        </p:txBody>
      </p:sp>
      <p:sp>
        <p:nvSpPr>
          <p:cNvPr id="6" name="Oval Callout 5"/>
          <p:cNvSpPr/>
          <p:nvPr/>
        </p:nvSpPr>
        <p:spPr>
          <a:xfrm>
            <a:off x="2067316" y="3135595"/>
            <a:ext cx="9180173" cy="838678"/>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t>Ich</a:t>
            </a:r>
            <a:r>
              <a:rPr lang="en-GB" sz="4400" b="1" dirty="0" smtClean="0"/>
              <a:t> </a:t>
            </a:r>
            <a:r>
              <a:rPr lang="en-GB" sz="4400" b="1" dirty="0" err="1" smtClean="0"/>
              <a:t>hei</a:t>
            </a:r>
            <a:r>
              <a:rPr lang="en-GB" sz="4400" b="1" dirty="0" err="1" smtClean="0">
                <a:latin typeface="Calibri" panose="020F0502020204030204" pitchFamily="34" charset="0"/>
                <a:cs typeface="Calibri" panose="020F0502020204030204" pitchFamily="34" charset="0"/>
              </a:rPr>
              <a:t>ße</a:t>
            </a:r>
            <a:r>
              <a:rPr lang="en-GB" sz="4400" b="1" dirty="0" smtClean="0">
                <a:latin typeface="Calibri" panose="020F0502020204030204" pitchFamily="34" charset="0"/>
                <a:cs typeface="Calibri" panose="020F0502020204030204" pitchFamily="34" charset="0"/>
              </a:rPr>
              <a:t> Thomas und du?</a:t>
            </a:r>
            <a:endParaRPr lang="en-GB" sz="4400" b="1" dirty="0"/>
          </a:p>
        </p:txBody>
      </p:sp>
      <p:pic>
        <p:nvPicPr>
          <p:cNvPr id="7" name="Picture 6"/>
          <p:cNvPicPr>
            <a:picLocks noChangeAspect="1"/>
          </p:cNvPicPr>
          <p:nvPr/>
        </p:nvPicPr>
        <p:blipFill>
          <a:blip r:embed="rId2"/>
          <a:stretch>
            <a:fillRect/>
          </a:stretch>
        </p:blipFill>
        <p:spPr>
          <a:xfrm>
            <a:off x="213642" y="149709"/>
            <a:ext cx="1382905" cy="1590952"/>
          </a:xfrm>
          <a:prstGeom prst="rect">
            <a:avLst/>
          </a:prstGeom>
        </p:spPr>
      </p:pic>
      <p:pic>
        <p:nvPicPr>
          <p:cNvPr id="8" name="Picture 7"/>
          <p:cNvPicPr>
            <a:picLocks noChangeAspect="1"/>
          </p:cNvPicPr>
          <p:nvPr/>
        </p:nvPicPr>
        <p:blipFill>
          <a:blip r:embed="rId2"/>
          <a:stretch>
            <a:fillRect/>
          </a:stretch>
        </p:blipFill>
        <p:spPr>
          <a:xfrm>
            <a:off x="473700" y="2574736"/>
            <a:ext cx="1382905" cy="1590952"/>
          </a:xfrm>
          <a:prstGeom prst="rect">
            <a:avLst/>
          </a:prstGeom>
        </p:spPr>
      </p:pic>
      <p:pic>
        <p:nvPicPr>
          <p:cNvPr id="2" name="Picture 1"/>
          <p:cNvPicPr>
            <a:picLocks noChangeAspect="1"/>
          </p:cNvPicPr>
          <p:nvPr/>
        </p:nvPicPr>
        <p:blipFill>
          <a:blip r:embed="rId3"/>
          <a:stretch>
            <a:fillRect/>
          </a:stretch>
        </p:blipFill>
        <p:spPr>
          <a:xfrm>
            <a:off x="10667392" y="1286333"/>
            <a:ext cx="1050475" cy="1412068"/>
          </a:xfrm>
          <a:prstGeom prst="rect">
            <a:avLst/>
          </a:prstGeom>
        </p:spPr>
      </p:pic>
      <p:sp>
        <p:nvSpPr>
          <p:cNvPr id="13" name="Oval Callout 12"/>
          <p:cNvSpPr/>
          <p:nvPr/>
        </p:nvSpPr>
        <p:spPr>
          <a:xfrm>
            <a:off x="1849070" y="146270"/>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Hello</a:t>
            </a:r>
            <a:r>
              <a:rPr lang="en-GB" sz="4400" b="1" dirty="0" smtClean="0">
                <a:solidFill>
                  <a:schemeClr val="tx1"/>
                </a:solidFill>
              </a:rPr>
              <a:t>!</a:t>
            </a:r>
            <a:endParaRPr lang="en-GB" sz="4400" b="1" dirty="0">
              <a:solidFill>
                <a:schemeClr val="tx1"/>
              </a:solidFill>
            </a:endParaRPr>
          </a:p>
        </p:txBody>
      </p:sp>
      <p:sp>
        <p:nvSpPr>
          <p:cNvPr id="15" name="Oval Callout 14"/>
          <p:cNvSpPr/>
          <p:nvPr/>
        </p:nvSpPr>
        <p:spPr>
          <a:xfrm flipH="1">
            <a:off x="3296543" y="1325085"/>
            <a:ext cx="7220339" cy="107381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What is your name?</a:t>
            </a:r>
            <a:endParaRPr lang="en-GB" sz="4400" b="1" dirty="0">
              <a:solidFill>
                <a:schemeClr val="tx1"/>
              </a:solidFill>
            </a:endParaRPr>
          </a:p>
        </p:txBody>
      </p:sp>
      <p:sp>
        <p:nvSpPr>
          <p:cNvPr id="16" name="Oval Callout 15"/>
          <p:cNvSpPr/>
          <p:nvPr/>
        </p:nvSpPr>
        <p:spPr>
          <a:xfrm>
            <a:off x="1961960" y="2532302"/>
            <a:ext cx="9285529" cy="2112283"/>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My name is Thomas and you?</a:t>
            </a:r>
            <a:endParaRPr lang="en-GB" sz="4400" b="1" dirty="0">
              <a:solidFill>
                <a:schemeClr val="tx1"/>
              </a:solidFill>
            </a:endParaRPr>
          </a:p>
        </p:txBody>
      </p:sp>
      <p:pic>
        <p:nvPicPr>
          <p:cNvPr id="19" name="Picture 18"/>
          <p:cNvPicPr>
            <a:picLocks noChangeAspect="1"/>
          </p:cNvPicPr>
          <p:nvPr/>
        </p:nvPicPr>
        <p:blipFill>
          <a:blip r:embed="rId3"/>
          <a:stretch>
            <a:fillRect/>
          </a:stretch>
        </p:blipFill>
        <p:spPr>
          <a:xfrm>
            <a:off x="10366372" y="5099180"/>
            <a:ext cx="1050475" cy="1412068"/>
          </a:xfrm>
          <a:prstGeom prst="rect">
            <a:avLst/>
          </a:prstGeom>
        </p:spPr>
      </p:pic>
      <p:sp>
        <p:nvSpPr>
          <p:cNvPr id="20" name="Oval Callout 19"/>
          <p:cNvSpPr/>
          <p:nvPr/>
        </p:nvSpPr>
        <p:spPr>
          <a:xfrm flipH="1">
            <a:off x="3146033" y="5061916"/>
            <a:ext cx="6483356" cy="107381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solidFill>
                  <a:schemeClr val="tx1"/>
                </a:solidFill>
              </a:rPr>
              <a:t>Ich</a:t>
            </a:r>
            <a:r>
              <a:rPr lang="en-GB" sz="4400" b="1" dirty="0" smtClean="0">
                <a:solidFill>
                  <a:schemeClr val="tx1"/>
                </a:solidFill>
              </a:rPr>
              <a:t> </a:t>
            </a:r>
            <a:r>
              <a:rPr lang="en-GB" sz="4400" b="1" dirty="0" err="1" smtClean="0">
                <a:solidFill>
                  <a:schemeClr val="tx1"/>
                </a:solidFill>
              </a:rPr>
              <a:t>hei</a:t>
            </a:r>
            <a:r>
              <a:rPr lang="en-GB" sz="4400" b="1" dirty="0" err="1" smtClean="0">
                <a:solidFill>
                  <a:schemeClr val="tx1"/>
                </a:solidFill>
                <a:latin typeface="Calibri" panose="020F0502020204030204" pitchFamily="34" charset="0"/>
                <a:cs typeface="Calibri" panose="020F0502020204030204" pitchFamily="34" charset="0"/>
              </a:rPr>
              <a:t>ße</a:t>
            </a:r>
            <a:r>
              <a:rPr lang="en-GB" sz="4400" b="1" dirty="0" smtClean="0">
                <a:solidFill>
                  <a:schemeClr val="tx1"/>
                </a:solidFill>
                <a:latin typeface="Calibri" panose="020F0502020204030204" pitchFamily="34" charset="0"/>
                <a:cs typeface="Calibri" panose="020F0502020204030204" pitchFamily="34" charset="0"/>
              </a:rPr>
              <a:t> Sofia</a:t>
            </a:r>
            <a:endParaRPr lang="en-GB" sz="4400" b="1" dirty="0">
              <a:solidFill>
                <a:schemeClr val="tx1"/>
              </a:solidFill>
            </a:endParaRPr>
          </a:p>
        </p:txBody>
      </p:sp>
      <p:sp>
        <p:nvSpPr>
          <p:cNvPr id="22" name="Oval Callout 21"/>
          <p:cNvSpPr/>
          <p:nvPr/>
        </p:nvSpPr>
        <p:spPr>
          <a:xfrm flipH="1">
            <a:off x="2731722" y="5061916"/>
            <a:ext cx="7220339" cy="107381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My name is Sofia</a:t>
            </a:r>
            <a:endParaRPr lang="en-GB" sz="4400" b="1" dirty="0">
              <a:solidFill>
                <a:schemeClr val="tx1"/>
              </a:solidFill>
            </a:endParaRPr>
          </a:p>
        </p:txBody>
      </p:sp>
    </p:spTree>
    <p:extLst>
      <p:ext uri="{BB962C8B-B14F-4D97-AF65-F5344CB8AC3E}">
        <p14:creationId xmlns:p14="http://schemas.microsoft.com/office/powerpoint/2010/main" val="17550421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style.rotation</p:attrName>
                                        </p:attrNameLst>
                                      </p:cBhvr>
                                      <p:tavLst>
                                        <p:tav tm="0">
                                          <p:val>
                                            <p:fltVal val="90"/>
                                          </p:val>
                                        </p:tav>
                                        <p:tav tm="100000">
                                          <p:val>
                                            <p:fltVal val="0"/>
                                          </p:val>
                                        </p:tav>
                                      </p:tavLst>
                                    </p:anim>
                                    <p:animEffect transition="in" filter="fade">
                                      <p:cBhvr>
                                        <p:cTn id="50" dur="1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fltVal val="0"/>
                                          </p:val>
                                        </p:tav>
                                        <p:tav tm="100000">
                                          <p:val>
                                            <p:strVal val="#ppt_w"/>
                                          </p:val>
                                        </p:tav>
                                      </p:tavLst>
                                    </p:anim>
                                    <p:anim calcmode="lin" valueType="num">
                                      <p:cBhvr>
                                        <p:cTn id="56" dur="1000" fill="hold"/>
                                        <p:tgtEl>
                                          <p:spTgt spid="22"/>
                                        </p:tgtEl>
                                        <p:attrNameLst>
                                          <p:attrName>ppt_h</p:attrName>
                                        </p:attrNameLst>
                                      </p:cBhvr>
                                      <p:tavLst>
                                        <p:tav tm="0">
                                          <p:val>
                                            <p:fltVal val="0"/>
                                          </p:val>
                                        </p:tav>
                                        <p:tav tm="100000">
                                          <p:val>
                                            <p:strVal val="#ppt_h"/>
                                          </p:val>
                                        </p:tav>
                                      </p:tavLst>
                                    </p:anim>
                                    <p:anim calcmode="lin" valueType="num">
                                      <p:cBhvr>
                                        <p:cTn id="57" dur="1000" fill="hold"/>
                                        <p:tgtEl>
                                          <p:spTgt spid="22"/>
                                        </p:tgtEl>
                                        <p:attrNameLst>
                                          <p:attrName>style.rotation</p:attrName>
                                        </p:attrNameLst>
                                      </p:cBhvr>
                                      <p:tavLst>
                                        <p:tav tm="0">
                                          <p:val>
                                            <p:fltVal val="90"/>
                                          </p:val>
                                        </p:tav>
                                        <p:tav tm="100000">
                                          <p:val>
                                            <p:fltVal val="0"/>
                                          </p:val>
                                        </p:tav>
                                      </p:tavLst>
                                    </p:anim>
                                    <p:animEffect transition="in" filter="fade">
                                      <p:cBhvr>
                                        <p:cTn id="5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5" grpId="0" animBg="1"/>
      <p:bldP spid="16" grpId="0" animBg="1"/>
      <p:bldP spid="20"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flipH="1">
            <a:off x="2332493" y="2373744"/>
            <a:ext cx="8769825" cy="2206612"/>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solidFill>
                  <a:schemeClr val="tx1"/>
                </a:solidFill>
              </a:rPr>
              <a:t>Ich</a:t>
            </a:r>
            <a:r>
              <a:rPr lang="en-GB" sz="4400" b="1" dirty="0" smtClean="0">
                <a:solidFill>
                  <a:schemeClr val="tx1"/>
                </a:solidFill>
              </a:rPr>
              <a:t> </a:t>
            </a:r>
            <a:r>
              <a:rPr lang="en-GB" sz="4400" b="1" dirty="0" err="1" smtClean="0">
                <a:solidFill>
                  <a:schemeClr val="tx1"/>
                </a:solidFill>
              </a:rPr>
              <a:t>ko</a:t>
            </a:r>
            <a:r>
              <a:rPr lang="en-GB" sz="4400" b="1" dirty="0" err="1" smtClean="0">
                <a:solidFill>
                  <a:schemeClr val="tx1"/>
                </a:solidFill>
              </a:rPr>
              <a:t>mme</a:t>
            </a:r>
            <a:r>
              <a:rPr lang="en-GB" sz="4400" b="1" dirty="0" smtClean="0">
                <a:solidFill>
                  <a:schemeClr val="tx1"/>
                </a:solidFill>
              </a:rPr>
              <a:t> </a:t>
            </a:r>
            <a:r>
              <a:rPr lang="en-GB" sz="4400" b="1" dirty="0" err="1" smtClean="0">
                <a:solidFill>
                  <a:schemeClr val="tx1"/>
                </a:solidFill>
              </a:rPr>
              <a:t>aus</a:t>
            </a:r>
            <a:r>
              <a:rPr lang="en-GB" sz="4400" b="1" dirty="0" smtClean="0">
                <a:solidFill>
                  <a:schemeClr val="tx1"/>
                </a:solidFill>
              </a:rPr>
              <a:t> Deutschland</a:t>
            </a:r>
            <a:endParaRPr lang="en-GB" sz="4400" b="1" dirty="0">
              <a:solidFill>
                <a:schemeClr val="tx1"/>
              </a:solidFill>
            </a:endParaRPr>
          </a:p>
        </p:txBody>
      </p:sp>
      <p:sp>
        <p:nvSpPr>
          <p:cNvPr id="5" name="Oval Callout 4"/>
          <p:cNvSpPr/>
          <p:nvPr/>
        </p:nvSpPr>
        <p:spPr>
          <a:xfrm>
            <a:off x="1849071" y="127615"/>
            <a:ext cx="8102991" cy="874542"/>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t>Woher</a:t>
            </a:r>
            <a:r>
              <a:rPr lang="en-GB" sz="4400" b="1" dirty="0" smtClean="0"/>
              <a:t> </a:t>
            </a:r>
            <a:r>
              <a:rPr lang="en-GB" sz="4400" b="1" dirty="0" err="1" smtClean="0"/>
              <a:t>kommen</a:t>
            </a:r>
            <a:r>
              <a:rPr lang="en-GB" sz="4400" b="1" dirty="0" smtClean="0"/>
              <a:t> </a:t>
            </a:r>
            <a:r>
              <a:rPr lang="en-GB" sz="4400" b="1" dirty="0" err="1" smtClean="0"/>
              <a:t>Sie</a:t>
            </a:r>
            <a:r>
              <a:rPr lang="en-GB" sz="4400" b="1" dirty="0" smtClean="0"/>
              <a:t>?</a:t>
            </a:r>
            <a:endParaRPr lang="en-GB" sz="4400" b="1" dirty="0"/>
          </a:p>
        </p:txBody>
      </p:sp>
      <p:pic>
        <p:nvPicPr>
          <p:cNvPr id="7" name="Picture 6"/>
          <p:cNvPicPr>
            <a:picLocks noChangeAspect="1"/>
          </p:cNvPicPr>
          <p:nvPr/>
        </p:nvPicPr>
        <p:blipFill>
          <a:blip r:embed="rId2"/>
          <a:stretch>
            <a:fillRect/>
          </a:stretch>
        </p:blipFill>
        <p:spPr>
          <a:xfrm>
            <a:off x="213642" y="149709"/>
            <a:ext cx="1382905" cy="1590952"/>
          </a:xfrm>
          <a:prstGeom prst="rect">
            <a:avLst/>
          </a:prstGeom>
        </p:spPr>
      </p:pic>
      <p:pic>
        <p:nvPicPr>
          <p:cNvPr id="8" name="Picture 7"/>
          <p:cNvPicPr>
            <a:picLocks noChangeAspect="1"/>
          </p:cNvPicPr>
          <p:nvPr/>
        </p:nvPicPr>
        <p:blipFill>
          <a:blip r:embed="rId2"/>
          <a:stretch>
            <a:fillRect/>
          </a:stretch>
        </p:blipFill>
        <p:spPr>
          <a:xfrm>
            <a:off x="473700" y="2574736"/>
            <a:ext cx="1382905" cy="1590952"/>
          </a:xfrm>
          <a:prstGeom prst="rect">
            <a:avLst/>
          </a:prstGeom>
        </p:spPr>
      </p:pic>
      <p:pic>
        <p:nvPicPr>
          <p:cNvPr id="2" name="Picture 1"/>
          <p:cNvPicPr>
            <a:picLocks noChangeAspect="1"/>
          </p:cNvPicPr>
          <p:nvPr/>
        </p:nvPicPr>
        <p:blipFill>
          <a:blip r:embed="rId3"/>
          <a:stretch>
            <a:fillRect/>
          </a:stretch>
        </p:blipFill>
        <p:spPr>
          <a:xfrm>
            <a:off x="10577081" y="1303593"/>
            <a:ext cx="1050475" cy="1412068"/>
          </a:xfrm>
          <a:prstGeom prst="rect">
            <a:avLst/>
          </a:prstGeom>
        </p:spPr>
      </p:pic>
      <p:sp>
        <p:nvSpPr>
          <p:cNvPr id="13" name="Oval Callout 12"/>
          <p:cNvSpPr/>
          <p:nvPr/>
        </p:nvSpPr>
        <p:spPr>
          <a:xfrm>
            <a:off x="1849070" y="127615"/>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Where are you from?</a:t>
            </a:r>
            <a:endParaRPr lang="en-GB" sz="4400" b="1" dirty="0">
              <a:solidFill>
                <a:schemeClr val="tx1"/>
              </a:solidFill>
            </a:endParaRPr>
          </a:p>
        </p:txBody>
      </p:sp>
      <p:sp>
        <p:nvSpPr>
          <p:cNvPr id="15" name="Oval Callout 14"/>
          <p:cNvSpPr/>
          <p:nvPr/>
        </p:nvSpPr>
        <p:spPr>
          <a:xfrm flipH="1">
            <a:off x="2223774" y="2373744"/>
            <a:ext cx="8878544" cy="2198256"/>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I come from Germany</a:t>
            </a:r>
            <a:endParaRPr lang="en-GB" sz="4400" b="1" dirty="0">
              <a:solidFill>
                <a:schemeClr val="tx1"/>
              </a:solidFill>
            </a:endParaRPr>
          </a:p>
        </p:txBody>
      </p:sp>
    </p:spTree>
    <p:extLst>
      <p:ext uri="{BB962C8B-B14F-4D97-AF65-F5344CB8AC3E}">
        <p14:creationId xmlns:p14="http://schemas.microsoft.com/office/powerpoint/2010/main" val="23807516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fltVal val="0"/>
                                          </p:val>
                                        </p:tav>
                                        <p:tav tm="100000">
                                          <p:val>
                                            <p:strVal val="#ppt_w"/>
                                          </p:val>
                                        </p:tav>
                                      </p:tavLst>
                                    </p:anim>
                                    <p:anim calcmode="lin" valueType="num">
                                      <p:cBhvr>
                                        <p:cTn id="28" dur="1000" fill="hold"/>
                                        <p:tgtEl>
                                          <p:spTgt spid="15"/>
                                        </p:tgtEl>
                                        <p:attrNameLst>
                                          <p:attrName>ppt_h</p:attrName>
                                        </p:attrNameLst>
                                      </p:cBhvr>
                                      <p:tavLst>
                                        <p:tav tm="0">
                                          <p:val>
                                            <p:fltVal val="0"/>
                                          </p:val>
                                        </p:tav>
                                        <p:tav tm="100000">
                                          <p:val>
                                            <p:strVal val="#ppt_h"/>
                                          </p:val>
                                        </p:tav>
                                      </p:tavLst>
                                    </p:anim>
                                    <p:anim calcmode="lin" valueType="num">
                                      <p:cBhvr>
                                        <p:cTn id="29" dur="1000" fill="hold"/>
                                        <p:tgtEl>
                                          <p:spTgt spid="15"/>
                                        </p:tgtEl>
                                        <p:attrNameLst>
                                          <p:attrName>style.rotation</p:attrName>
                                        </p:attrNameLst>
                                      </p:cBhvr>
                                      <p:tavLst>
                                        <p:tav tm="0">
                                          <p:val>
                                            <p:fltVal val="90"/>
                                          </p:val>
                                        </p:tav>
                                        <p:tav tm="100000">
                                          <p:val>
                                            <p:fltVal val="0"/>
                                          </p:val>
                                        </p:tav>
                                      </p:tavLst>
                                    </p:anim>
                                    <p:animEffect transition="in" filter="fade">
                                      <p:cBhvr>
                                        <p:cTn id="3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flipH="1">
            <a:off x="1957789" y="1438550"/>
            <a:ext cx="8769825" cy="2206612"/>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solidFill>
                  <a:schemeClr val="tx1"/>
                </a:solidFill>
              </a:rPr>
              <a:t>Ich</a:t>
            </a:r>
            <a:r>
              <a:rPr lang="en-GB" sz="4400" b="1" dirty="0" smtClean="0">
                <a:solidFill>
                  <a:schemeClr val="tx1"/>
                </a:solidFill>
              </a:rPr>
              <a:t> </a:t>
            </a:r>
            <a:r>
              <a:rPr lang="en-GB" sz="4400" b="1" dirty="0" err="1" smtClean="0">
                <a:solidFill>
                  <a:schemeClr val="tx1"/>
                </a:solidFill>
              </a:rPr>
              <a:t>ko</a:t>
            </a:r>
            <a:r>
              <a:rPr lang="en-GB" sz="4400" b="1" dirty="0" err="1" smtClean="0">
                <a:solidFill>
                  <a:schemeClr val="tx1"/>
                </a:solidFill>
              </a:rPr>
              <a:t>mme</a:t>
            </a:r>
            <a:r>
              <a:rPr lang="en-GB" sz="4400" b="1" dirty="0" smtClean="0">
                <a:solidFill>
                  <a:schemeClr val="tx1"/>
                </a:solidFill>
              </a:rPr>
              <a:t> </a:t>
            </a:r>
            <a:r>
              <a:rPr lang="en-GB" sz="4400" b="1" dirty="0" err="1" smtClean="0">
                <a:solidFill>
                  <a:schemeClr val="tx1"/>
                </a:solidFill>
              </a:rPr>
              <a:t>aus</a:t>
            </a:r>
            <a:r>
              <a:rPr lang="en-GB" sz="4400" b="1" dirty="0" smtClean="0">
                <a:solidFill>
                  <a:schemeClr val="tx1"/>
                </a:solidFill>
              </a:rPr>
              <a:t> </a:t>
            </a:r>
            <a:r>
              <a:rPr lang="en-GB" sz="4400" b="1" dirty="0" err="1" smtClean="0">
                <a:solidFill>
                  <a:schemeClr val="tx1"/>
                </a:solidFill>
              </a:rPr>
              <a:t>Schottland</a:t>
            </a:r>
            <a:endParaRPr lang="en-GB" sz="4400" b="1" dirty="0">
              <a:solidFill>
                <a:schemeClr val="tx1"/>
              </a:solidFill>
            </a:endParaRPr>
          </a:p>
        </p:txBody>
      </p:sp>
      <p:sp>
        <p:nvSpPr>
          <p:cNvPr id="5" name="Oval Callout 4"/>
          <p:cNvSpPr/>
          <p:nvPr/>
        </p:nvSpPr>
        <p:spPr>
          <a:xfrm>
            <a:off x="1957788" y="175369"/>
            <a:ext cx="8102991" cy="874542"/>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t>Woher</a:t>
            </a:r>
            <a:r>
              <a:rPr lang="en-GB" sz="4400" b="1" dirty="0" smtClean="0"/>
              <a:t> </a:t>
            </a:r>
            <a:r>
              <a:rPr lang="en-GB" sz="4400" b="1" dirty="0" err="1" smtClean="0"/>
              <a:t>kommen</a:t>
            </a:r>
            <a:r>
              <a:rPr lang="en-GB" sz="4400" b="1" dirty="0" smtClean="0"/>
              <a:t> </a:t>
            </a:r>
            <a:r>
              <a:rPr lang="en-GB" sz="4400" b="1" dirty="0" err="1" smtClean="0"/>
              <a:t>Sie</a:t>
            </a:r>
            <a:r>
              <a:rPr lang="en-GB" sz="4400" b="1" dirty="0" smtClean="0"/>
              <a:t>?</a:t>
            </a:r>
            <a:endParaRPr lang="en-GB" sz="4400" b="1" dirty="0"/>
          </a:p>
        </p:txBody>
      </p:sp>
      <p:pic>
        <p:nvPicPr>
          <p:cNvPr id="7" name="Picture 6"/>
          <p:cNvPicPr>
            <a:picLocks noChangeAspect="1"/>
          </p:cNvPicPr>
          <p:nvPr/>
        </p:nvPicPr>
        <p:blipFill>
          <a:blip r:embed="rId2"/>
          <a:stretch>
            <a:fillRect/>
          </a:stretch>
        </p:blipFill>
        <p:spPr>
          <a:xfrm>
            <a:off x="128972" y="254435"/>
            <a:ext cx="1382905" cy="1590952"/>
          </a:xfrm>
          <a:prstGeom prst="rect">
            <a:avLst/>
          </a:prstGeom>
        </p:spPr>
      </p:pic>
      <p:sp>
        <p:nvSpPr>
          <p:cNvPr id="13" name="Oval Callout 12"/>
          <p:cNvSpPr/>
          <p:nvPr/>
        </p:nvSpPr>
        <p:spPr>
          <a:xfrm>
            <a:off x="1849070" y="200631"/>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Where are you from?</a:t>
            </a:r>
            <a:endParaRPr lang="en-GB" sz="4400" b="1" dirty="0">
              <a:solidFill>
                <a:schemeClr val="tx1"/>
              </a:solidFill>
            </a:endParaRPr>
          </a:p>
        </p:txBody>
      </p:sp>
      <p:sp>
        <p:nvSpPr>
          <p:cNvPr id="15" name="Oval Callout 14"/>
          <p:cNvSpPr/>
          <p:nvPr/>
        </p:nvSpPr>
        <p:spPr>
          <a:xfrm flipH="1">
            <a:off x="1903429" y="1432559"/>
            <a:ext cx="8878544" cy="2198256"/>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I come from Scotland</a:t>
            </a:r>
            <a:endParaRPr lang="en-GB" sz="4400" b="1" dirty="0">
              <a:solidFill>
                <a:schemeClr val="tx1"/>
              </a:solidFill>
            </a:endParaRPr>
          </a:p>
        </p:txBody>
      </p:sp>
      <p:pic>
        <p:nvPicPr>
          <p:cNvPr id="3" name="Picture 2"/>
          <p:cNvPicPr>
            <a:picLocks noChangeAspect="1"/>
          </p:cNvPicPr>
          <p:nvPr/>
        </p:nvPicPr>
        <p:blipFill>
          <a:blip r:embed="rId3"/>
          <a:stretch>
            <a:fillRect/>
          </a:stretch>
        </p:blipFill>
        <p:spPr>
          <a:xfrm>
            <a:off x="10287162" y="3163894"/>
            <a:ext cx="1603387" cy="2030144"/>
          </a:xfrm>
          <a:prstGeom prst="rect">
            <a:avLst/>
          </a:prstGeom>
        </p:spPr>
      </p:pic>
      <p:sp>
        <p:nvSpPr>
          <p:cNvPr id="10" name="Oval Callout 9"/>
          <p:cNvSpPr/>
          <p:nvPr/>
        </p:nvSpPr>
        <p:spPr>
          <a:xfrm>
            <a:off x="1511877" y="4050795"/>
            <a:ext cx="8102991" cy="874542"/>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t>Es</a:t>
            </a:r>
            <a:r>
              <a:rPr lang="en-GB" sz="4400" b="1" dirty="0" smtClean="0"/>
              <a:t> </a:t>
            </a:r>
            <a:r>
              <a:rPr lang="en-GB" sz="4400" b="1" dirty="0" err="1" smtClean="0"/>
              <a:t>freut</a:t>
            </a:r>
            <a:r>
              <a:rPr lang="en-GB" sz="4400" b="1" dirty="0" smtClean="0"/>
              <a:t> </a:t>
            </a:r>
            <a:r>
              <a:rPr lang="en-GB" sz="4400" b="1" dirty="0" err="1" smtClean="0"/>
              <a:t>mich</a:t>
            </a:r>
            <a:r>
              <a:rPr lang="en-GB" sz="4400" b="1" dirty="0"/>
              <a:t>!</a:t>
            </a:r>
            <a:endParaRPr lang="en-GB" sz="4400" b="1" dirty="0"/>
          </a:p>
        </p:txBody>
      </p:sp>
      <p:pic>
        <p:nvPicPr>
          <p:cNvPr id="11" name="Picture 10"/>
          <p:cNvPicPr>
            <a:picLocks noChangeAspect="1"/>
          </p:cNvPicPr>
          <p:nvPr/>
        </p:nvPicPr>
        <p:blipFill>
          <a:blip r:embed="rId2"/>
          <a:stretch>
            <a:fillRect/>
          </a:stretch>
        </p:blipFill>
        <p:spPr>
          <a:xfrm>
            <a:off x="357070" y="4821009"/>
            <a:ext cx="1382905" cy="1590952"/>
          </a:xfrm>
          <a:prstGeom prst="rect">
            <a:avLst/>
          </a:prstGeom>
        </p:spPr>
      </p:pic>
      <p:sp>
        <p:nvSpPr>
          <p:cNvPr id="14" name="Oval Callout 13"/>
          <p:cNvSpPr/>
          <p:nvPr/>
        </p:nvSpPr>
        <p:spPr>
          <a:xfrm>
            <a:off x="1420468" y="4050795"/>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Pleased to meet you!</a:t>
            </a:r>
            <a:endParaRPr lang="en-GB" sz="4400" b="1" dirty="0">
              <a:solidFill>
                <a:schemeClr val="tx1"/>
              </a:solidFill>
            </a:endParaRPr>
          </a:p>
        </p:txBody>
      </p:sp>
    </p:spTree>
    <p:extLst>
      <p:ext uri="{BB962C8B-B14F-4D97-AF65-F5344CB8AC3E}">
        <p14:creationId xmlns:p14="http://schemas.microsoft.com/office/powerpoint/2010/main" val="244373740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fltVal val="0"/>
                                          </p:val>
                                        </p:tav>
                                        <p:tav tm="100000">
                                          <p:val>
                                            <p:strVal val="#ppt_w"/>
                                          </p:val>
                                        </p:tav>
                                      </p:tavLst>
                                    </p:anim>
                                    <p:anim calcmode="lin" valueType="num">
                                      <p:cBhvr>
                                        <p:cTn id="34" dur="1000" fill="hold"/>
                                        <p:tgtEl>
                                          <p:spTgt spid="15"/>
                                        </p:tgtEl>
                                        <p:attrNameLst>
                                          <p:attrName>ppt_h</p:attrName>
                                        </p:attrNameLst>
                                      </p:cBhvr>
                                      <p:tavLst>
                                        <p:tav tm="0">
                                          <p:val>
                                            <p:fltVal val="0"/>
                                          </p:val>
                                        </p:tav>
                                        <p:tav tm="100000">
                                          <p:val>
                                            <p:strVal val="#ppt_h"/>
                                          </p:val>
                                        </p:tav>
                                      </p:tavLst>
                                    </p:anim>
                                    <p:anim calcmode="lin" valueType="num">
                                      <p:cBhvr>
                                        <p:cTn id="35" dur="1000" fill="hold"/>
                                        <p:tgtEl>
                                          <p:spTgt spid="15"/>
                                        </p:tgtEl>
                                        <p:attrNameLst>
                                          <p:attrName>style.rotation</p:attrName>
                                        </p:attrNameLst>
                                      </p:cBhvr>
                                      <p:tavLst>
                                        <p:tav tm="0">
                                          <p:val>
                                            <p:fltVal val="90"/>
                                          </p:val>
                                        </p:tav>
                                        <p:tav tm="100000">
                                          <p:val>
                                            <p:fltVal val="0"/>
                                          </p:val>
                                        </p:tav>
                                      </p:tavLst>
                                    </p:anim>
                                    <p:animEffect transition="in" filter="fade">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5" grpId="0" animBg="1"/>
      <p:bldP spid="10"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71554209"/>
              </p:ext>
            </p:extLst>
          </p:nvPr>
        </p:nvGraphicFramePr>
        <p:xfrm>
          <a:off x="203200" y="249354"/>
          <a:ext cx="8128000" cy="6251851"/>
        </p:xfrm>
        <a:graphic>
          <a:graphicData uri="http://schemas.openxmlformats.org/drawingml/2006/table">
            <a:tbl>
              <a:tblPr firstRow="1" bandRow="1">
                <a:tableStyleId>{5DA37D80-6434-44D0-A028-1B22A696006F}</a:tableStyleId>
              </a:tblPr>
              <a:tblGrid>
                <a:gridCol w="4064000"/>
                <a:gridCol w="4064000"/>
              </a:tblGrid>
              <a:tr h="370840">
                <a:tc>
                  <a:txBody>
                    <a:bodyPr/>
                    <a:lstStyle/>
                    <a:p>
                      <a:r>
                        <a:rPr lang="en-GB" sz="2800" b="1" baseline="0" dirty="0" err="1" smtClean="0"/>
                        <a:t>Gr</a:t>
                      </a:r>
                      <a:r>
                        <a:rPr lang="en-GB" sz="2800" b="1" baseline="0" dirty="0" err="1" smtClean="0">
                          <a:latin typeface="Calibri" panose="020F0502020204030204" pitchFamily="34" charset="0"/>
                          <a:cs typeface="Calibri" panose="020F0502020204030204" pitchFamily="34" charset="0"/>
                        </a:rPr>
                        <a:t>üß</a:t>
                      </a:r>
                      <a:r>
                        <a:rPr lang="en-GB" sz="2800" b="1" baseline="0" dirty="0" smtClean="0">
                          <a:latin typeface="Calibri" panose="020F0502020204030204" pitchFamily="34" charset="0"/>
                          <a:cs typeface="Calibri" panose="020F0502020204030204" pitchFamily="34" charset="0"/>
                        </a:rPr>
                        <a:t> </a:t>
                      </a:r>
                      <a:r>
                        <a:rPr lang="en-GB" sz="2800" b="1" baseline="0" dirty="0" err="1" smtClean="0">
                          <a:latin typeface="Calibri" panose="020F0502020204030204" pitchFamily="34" charset="0"/>
                          <a:cs typeface="Calibri" panose="020F0502020204030204" pitchFamily="34" charset="0"/>
                        </a:rPr>
                        <a:t>Gott</a:t>
                      </a:r>
                      <a:endParaRPr lang="en-GB" sz="2800" b="1" dirty="0"/>
                    </a:p>
                  </a:txBody>
                  <a:tcPr>
                    <a:solidFill>
                      <a:schemeClr val="bg1"/>
                    </a:solidFill>
                  </a:tcPr>
                </a:tc>
                <a:tc>
                  <a:txBody>
                    <a:bodyPr/>
                    <a:lstStyle/>
                    <a:p>
                      <a:r>
                        <a:rPr lang="en-GB" sz="2800" b="1" dirty="0" smtClean="0"/>
                        <a:t>Hello</a:t>
                      </a:r>
                      <a:endParaRPr lang="en-GB" sz="2800" b="1" dirty="0"/>
                    </a:p>
                  </a:txBody>
                  <a:tcPr>
                    <a:solidFill>
                      <a:schemeClr val="bg1"/>
                    </a:solidFill>
                  </a:tcPr>
                </a:tc>
              </a:tr>
              <a:tr h="370840">
                <a:tc>
                  <a:txBody>
                    <a:bodyPr/>
                    <a:lstStyle/>
                    <a:p>
                      <a:r>
                        <a:rPr lang="en-GB" sz="2800" b="1" dirty="0" err="1" smtClean="0"/>
                        <a:t>Woher</a:t>
                      </a:r>
                      <a:r>
                        <a:rPr lang="en-GB" sz="2800" b="1" baseline="0" dirty="0" smtClean="0"/>
                        <a:t> </a:t>
                      </a:r>
                      <a:r>
                        <a:rPr lang="en-GB" sz="2800" b="1" baseline="0" dirty="0" err="1" smtClean="0"/>
                        <a:t>kommen</a:t>
                      </a:r>
                      <a:r>
                        <a:rPr lang="en-GB" sz="2800" b="1" baseline="0" dirty="0" smtClean="0"/>
                        <a:t> </a:t>
                      </a:r>
                      <a:r>
                        <a:rPr lang="en-GB" sz="2800" b="1" baseline="0" dirty="0" err="1" smtClean="0"/>
                        <a:t>Sie</a:t>
                      </a:r>
                      <a:r>
                        <a:rPr lang="en-GB" sz="2800" b="1" baseline="0" dirty="0" smtClean="0"/>
                        <a:t>?</a:t>
                      </a:r>
                      <a:endParaRPr lang="en-GB" sz="2800" b="1" dirty="0"/>
                    </a:p>
                  </a:txBody>
                  <a:tcPr>
                    <a:solidFill>
                      <a:schemeClr val="bg1"/>
                    </a:solidFill>
                  </a:tcPr>
                </a:tc>
                <a:tc>
                  <a:txBody>
                    <a:bodyPr/>
                    <a:lstStyle/>
                    <a:p>
                      <a:r>
                        <a:rPr lang="en-GB" sz="2800" b="1" dirty="0" smtClean="0"/>
                        <a:t>Where</a:t>
                      </a:r>
                      <a:r>
                        <a:rPr lang="en-GB" sz="2800" b="1" baseline="0" dirty="0" smtClean="0"/>
                        <a:t> are you from?</a:t>
                      </a:r>
                      <a:endParaRPr lang="en-GB" sz="2800" b="1" dirty="0"/>
                    </a:p>
                  </a:txBody>
                  <a:tcPr>
                    <a:solidFill>
                      <a:schemeClr val="bg1"/>
                    </a:solidFill>
                  </a:tcPr>
                </a:tc>
              </a:tr>
              <a:tr h="370840">
                <a:tc>
                  <a:txBody>
                    <a:bodyPr/>
                    <a:lstStyle/>
                    <a:p>
                      <a:r>
                        <a:rPr lang="en-GB" sz="2800" b="1" dirty="0" err="1" smtClean="0"/>
                        <a:t>Ich</a:t>
                      </a:r>
                      <a:r>
                        <a:rPr lang="en-GB" sz="2800" b="1" dirty="0" smtClean="0"/>
                        <a:t> </a:t>
                      </a:r>
                      <a:r>
                        <a:rPr lang="en-GB" sz="2800" b="1" dirty="0" err="1" smtClean="0"/>
                        <a:t>komme</a:t>
                      </a:r>
                      <a:r>
                        <a:rPr lang="en-GB" sz="2800" b="1" dirty="0" smtClean="0"/>
                        <a:t> </a:t>
                      </a:r>
                      <a:r>
                        <a:rPr lang="en-GB" sz="2800" b="1" dirty="0" err="1" smtClean="0"/>
                        <a:t>aus</a:t>
                      </a:r>
                      <a:endParaRPr lang="en-GB" sz="2800" b="1" dirty="0"/>
                    </a:p>
                  </a:txBody>
                  <a:tcPr>
                    <a:solidFill>
                      <a:schemeClr val="bg1"/>
                    </a:solidFill>
                  </a:tcPr>
                </a:tc>
                <a:tc>
                  <a:txBody>
                    <a:bodyPr/>
                    <a:lstStyle/>
                    <a:p>
                      <a:r>
                        <a:rPr lang="en-GB" sz="2800" b="1" dirty="0" smtClean="0"/>
                        <a:t>I am from</a:t>
                      </a:r>
                      <a:endParaRPr lang="en-GB" sz="2800" b="1" dirty="0"/>
                    </a:p>
                  </a:txBody>
                  <a:tcPr>
                    <a:solidFill>
                      <a:schemeClr val="bg1"/>
                    </a:solidFill>
                  </a:tcPr>
                </a:tc>
              </a:tr>
              <a:tr h="370840">
                <a:tc>
                  <a:txBody>
                    <a:bodyPr/>
                    <a:lstStyle/>
                    <a:p>
                      <a:r>
                        <a:rPr lang="en-GB" sz="2800" b="1" dirty="0" smtClean="0"/>
                        <a:t>Deutschland</a:t>
                      </a:r>
                      <a:endParaRPr lang="en-GB" sz="2800" b="1" dirty="0"/>
                    </a:p>
                  </a:txBody>
                  <a:tcPr>
                    <a:solidFill>
                      <a:schemeClr val="bg1"/>
                    </a:solidFill>
                  </a:tcPr>
                </a:tc>
                <a:tc>
                  <a:txBody>
                    <a:bodyPr/>
                    <a:lstStyle/>
                    <a:p>
                      <a:r>
                        <a:rPr lang="en-GB" sz="2800" b="1" dirty="0" smtClean="0"/>
                        <a:t>Germany </a:t>
                      </a:r>
                      <a:endParaRPr lang="en-GB" sz="2800" b="1" dirty="0"/>
                    </a:p>
                  </a:txBody>
                  <a:tcPr>
                    <a:solidFill>
                      <a:schemeClr val="bg1"/>
                    </a:solidFill>
                  </a:tcPr>
                </a:tc>
              </a:tr>
              <a:tr h="370840">
                <a:tc>
                  <a:txBody>
                    <a:bodyPr/>
                    <a:lstStyle/>
                    <a:p>
                      <a:r>
                        <a:rPr lang="en-GB" sz="2800" b="1" dirty="0" err="1" smtClean="0"/>
                        <a:t>Schottland</a:t>
                      </a:r>
                      <a:endParaRPr lang="en-GB" sz="2800" b="1" dirty="0"/>
                    </a:p>
                  </a:txBody>
                  <a:tcPr>
                    <a:solidFill>
                      <a:schemeClr val="bg1"/>
                    </a:solidFill>
                  </a:tcPr>
                </a:tc>
                <a:tc>
                  <a:txBody>
                    <a:bodyPr/>
                    <a:lstStyle/>
                    <a:p>
                      <a:r>
                        <a:rPr lang="en-GB" sz="2800" b="1" dirty="0" smtClean="0"/>
                        <a:t>Scotland</a:t>
                      </a:r>
                      <a:endParaRPr lang="en-GB" sz="2800" b="1" dirty="0"/>
                    </a:p>
                  </a:txBody>
                  <a:tcPr>
                    <a:solidFill>
                      <a:schemeClr val="bg1"/>
                    </a:solidFill>
                  </a:tcPr>
                </a:tc>
              </a:tr>
              <a:tr h="552091">
                <a:tc>
                  <a:txBody>
                    <a:bodyPr/>
                    <a:lstStyle/>
                    <a:p>
                      <a:r>
                        <a:rPr lang="en-GB" sz="2800" b="1" dirty="0" smtClean="0"/>
                        <a:t>England</a:t>
                      </a:r>
                      <a:endParaRPr lang="en-GB" sz="2800" b="1" dirty="0"/>
                    </a:p>
                  </a:txBody>
                  <a:tcPr>
                    <a:solidFill>
                      <a:schemeClr val="bg1"/>
                    </a:solidFill>
                  </a:tcPr>
                </a:tc>
                <a:tc>
                  <a:txBody>
                    <a:bodyPr/>
                    <a:lstStyle/>
                    <a:p>
                      <a:r>
                        <a:rPr lang="en-GB" sz="2800" b="1" dirty="0" smtClean="0"/>
                        <a:t>England</a:t>
                      </a:r>
                      <a:endParaRPr lang="en-GB" sz="2800" b="1" dirty="0"/>
                    </a:p>
                  </a:txBody>
                  <a:tcPr>
                    <a:solidFill>
                      <a:schemeClr val="bg1"/>
                    </a:solidFill>
                  </a:tcPr>
                </a:tc>
              </a:tr>
              <a:tr h="370840">
                <a:tc>
                  <a:txBody>
                    <a:bodyPr/>
                    <a:lstStyle/>
                    <a:p>
                      <a:r>
                        <a:rPr lang="en-GB" sz="2800" b="1" dirty="0" smtClean="0"/>
                        <a:t>Wales</a:t>
                      </a:r>
                      <a:endParaRPr lang="en-GB" sz="2800" b="1" dirty="0"/>
                    </a:p>
                  </a:txBody>
                  <a:tcPr>
                    <a:solidFill>
                      <a:schemeClr val="bg1"/>
                    </a:solidFill>
                  </a:tcPr>
                </a:tc>
                <a:tc>
                  <a:txBody>
                    <a:bodyPr/>
                    <a:lstStyle/>
                    <a:p>
                      <a:r>
                        <a:rPr lang="en-GB" sz="2800" b="1" dirty="0" smtClean="0"/>
                        <a:t>Wales</a:t>
                      </a:r>
                      <a:endParaRPr lang="en-GB" sz="2800" b="1" dirty="0"/>
                    </a:p>
                  </a:txBody>
                  <a:tcPr>
                    <a:solidFill>
                      <a:schemeClr val="bg1"/>
                    </a:solidFill>
                  </a:tcPr>
                </a:tc>
              </a:tr>
              <a:tr h="370840">
                <a:tc>
                  <a:txBody>
                    <a:bodyPr/>
                    <a:lstStyle/>
                    <a:p>
                      <a:r>
                        <a:rPr lang="en-GB" sz="2800" b="1" dirty="0" smtClean="0"/>
                        <a:t>den USA / Amerika</a:t>
                      </a:r>
                      <a:endParaRPr lang="en-GB" sz="2800" b="1" dirty="0"/>
                    </a:p>
                  </a:txBody>
                  <a:tcPr>
                    <a:solidFill>
                      <a:schemeClr val="bg1"/>
                    </a:solidFill>
                  </a:tcPr>
                </a:tc>
                <a:tc>
                  <a:txBody>
                    <a:bodyPr/>
                    <a:lstStyle/>
                    <a:p>
                      <a:r>
                        <a:rPr lang="en-GB" sz="2800" b="1" dirty="0" smtClean="0"/>
                        <a:t>the USA / America</a:t>
                      </a:r>
                      <a:endParaRPr lang="en-GB" sz="2800" b="1" dirty="0"/>
                    </a:p>
                  </a:txBody>
                  <a:tcPr>
                    <a:solidFill>
                      <a:schemeClr val="bg1"/>
                    </a:solidFill>
                  </a:tcPr>
                </a:tc>
              </a:tr>
              <a:tr h="370840">
                <a:tc>
                  <a:txBody>
                    <a:bodyPr/>
                    <a:lstStyle/>
                    <a:p>
                      <a:r>
                        <a:rPr lang="en-GB" sz="2800" b="1" dirty="0" err="1" smtClean="0"/>
                        <a:t>Irland</a:t>
                      </a:r>
                      <a:endParaRPr lang="en-GB" sz="2800" b="1" dirty="0"/>
                    </a:p>
                  </a:txBody>
                  <a:tcPr>
                    <a:solidFill>
                      <a:schemeClr val="bg1"/>
                    </a:solidFill>
                  </a:tcPr>
                </a:tc>
                <a:tc>
                  <a:txBody>
                    <a:bodyPr/>
                    <a:lstStyle/>
                    <a:p>
                      <a:r>
                        <a:rPr lang="en-GB" sz="2800" b="1" dirty="0" smtClean="0"/>
                        <a:t>Ireland</a:t>
                      </a:r>
                      <a:r>
                        <a:rPr lang="en-GB" sz="2800" b="1" baseline="0" dirty="0" smtClean="0"/>
                        <a:t> </a:t>
                      </a:r>
                      <a:endParaRPr lang="en-GB" sz="2800" b="1" dirty="0"/>
                    </a:p>
                  </a:txBody>
                  <a:tcPr>
                    <a:solidFill>
                      <a:schemeClr val="bg1"/>
                    </a:solidFill>
                  </a:tcPr>
                </a:tc>
              </a:tr>
              <a:tr h="370840">
                <a:tc>
                  <a:txBody>
                    <a:bodyPr/>
                    <a:lstStyle/>
                    <a:p>
                      <a:r>
                        <a:rPr lang="en-GB" sz="2800" b="1" dirty="0" err="1" smtClean="0"/>
                        <a:t>Australien</a:t>
                      </a:r>
                      <a:endParaRPr lang="en-GB" sz="2800" b="1" dirty="0"/>
                    </a:p>
                  </a:txBody>
                  <a:tcPr>
                    <a:solidFill>
                      <a:schemeClr val="bg1"/>
                    </a:solidFill>
                  </a:tcPr>
                </a:tc>
                <a:tc>
                  <a:txBody>
                    <a:bodyPr/>
                    <a:lstStyle/>
                    <a:p>
                      <a:r>
                        <a:rPr lang="en-GB" sz="2800" b="1" dirty="0" smtClean="0"/>
                        <a:t>Australia</a:t>
                      </a:r>
                      <a:endParaRPr lang="en-GB" sz="2800" b="1" dirty="0"/>
                    </a:p>
                  </a:txBody>
                  <a:tcPr>
                    <a:solidFill>
                      <a:schemeClr val="bg1"/>
                    </a:solidFill>
                  </a:tcPr>
                </a:tc>
              </a:tr>
              <a:tr h="370840">
                <a:tc>
                  <a:txBody>
                    <a:bodyPr/>
                    <a:lstStyle/>
                    <a:p>
                      <a:r>
                        <a:rPr lang="en-GB" sz="2800" b="1" dirty="0" smtClean="0"/>
                        <a:t>der</a:t>
                      </a:r>
                      <a:r>
                        <a:rPr lang="en-GB" sz="2800" b="1" baseline="0" dirty="0" smtClean="0"/>
                        <a:t> </a:t>
                      </a:r>
                      <a:r>
                        <a:rPr lang="en-GB" sz="2800" b="1" baseline="0" dirty="0" err="1" smtClean="0"/>
                        <a:t>Schweiz</a:t>
                      </a:r>
                      <a:endParaRPr lang="en-GB" sz="2800" b="1" dirty="0"/>
                    </a:p>
                  </a:txBody>
                  <a:tcPr>
                    <a:solidFill>
                      <a:schemeClr val="bg1"/>
                    </a:solidFill>
                  </a:tcPr>
                </a:tc>
                <a:tc>
                  <a:txBody>
                    <a:bodyPr/>
                    <a:lstStyle/>
                    <a:p>
                      <a:r>
                        <a:rPr lang="en-GB" sz="2800" b="1" dirty="0" smtClean="0"/>
                        <a:t>Switzerland</a:t>
                      </a:r>
                      <a:endParaRPr lang="en-GB" sz="2800" b="1" dirty="0"/>
                    </a:p>
                  </a:txBody>
                  <a:tcPr>
                    <a:solidFill>
                      <a:schemeClr val="bg1"/>
                    </a:solidFill>
                  </a:tcPr>
                </a:tc>
              </a:tr>
              <a:tr h="370840">
                <a:tc>
                  <a:txBody>
                    <a:bodyPr/>
                    <a:lstStyle/>
                    <a:p>
                      <a:r>
                        <a:rPr lang="en-GB" sz="2800" b="1" dirty="0" err="1" smtClean="0">
                          <a:latin typeface="Calibri" panose="020F0502020204030204" pitchFamily="34" charset="0"/>
                          <a:cs typeface="Calibri" panose="020F0502020204030204" pitchFamily="34" charset="0"/>
                        </a:rPr>
                        <a:t>Österreich</a:t>
                      </a:r>
                      <a:endParaRPr lang="en-GB" sz="2800" b="1" dirty="0"/>
                    </a:p>
                  </a:txBody>
                  <a:tcPr>
                    <a:solidFill>
                      <a:schemeClr val="bg1"/>
                    </a:solidFill>
                  </a:tcPr>
                </a:tc>
                <a:tc>
                  <a:txBody>
                    <a:bodyPr/>
                    <a:lstStyle/>
                    <a:p>
                      <a:r>
                        <a:rPr lang="en-GB" sz="2800" b="1" dirty="0" smtClean="0"/>
                        <a:t>Austria</a:t>
                      </a:r>
                      <a:endParaRPr lang="en-GB" sz="2800" b="1" dirty="0"/>
                    </a:p>
                  </a:txBody>
                  <a:tcPr>
                    <a:solidFill>
                      <a:schemeClr val="bg1"/>
                    </a:solidFill>
                  </a:tcPr>
                </a:tc>
              </a:tr>
            </a:tbl>
          </a:graphicData>
        </a:graphic>
      </p:graphicFrame>
      <p:sp>
        <p:nvSpPr>
          <p:cNvPr id="3" name="TextBox 2"/>
          <p:cNvSpPr txBox="1"/>
          <p:nvPr/>
        </p:nvSpPr>
        <p:spPr>
          <a:xfrm>
            <a:off x="8658578" y="2914160"/>
            <a:ext cx="3409244"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Copy these words into your jotter. Be careful with the German words! Copy the capital letters!</a:t>
            </a:r>
            <a:endParaRPr lang="en-GB" sz="3200" b="1" dirty="0"/>
          </a:p>
        </p:txBody>
      </p:sp>
      <p:pic>
        <p:nvPicPr>
          <p:cNvPr id="4" name="Picture 3"/>
          <p:cNvPicPr>
            <a:picLocks noChangeAspect="1"/>
          </p:cNvPicPr>
          <p:nvPr/>
        </p:nvPicPr>
        <p:blipFill>
          <a:blip r:embed="rId2"/>
          <a:stretch>
            <a:fillRect/>
          </a:stretch>
        </p:blipFill>
        <p:spPr>
          <a:xfrm>
            <a:off x="9147879" y="587021"/>
            <a:ext cx="1762888" cy="1817512"/>
          </a:xfrm>
          <a:prstGeom prst="rect">
            <a:avLst/>
          </a:prstGeom>
        </p:spPr>
      </p:pic>
    </p:spTree>
    <p:extLst>
      <p:ext uri="{BB962C8B-B14F-4D97-AF65-F5344CB8AC3E}">
        <p14:creationId xmlns:p14="http://schemas.microsoft.com/office/powerpoint/2010/main" val="1388330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1020" y="1737731"/>
            <a:ext cx="1570002" cy="1806197"/>
          </a:xfrm>
          <a:prstGeom prst="rect">
            <a:avLst/>
          </a:prstGeom>
        </p:spPr>
      </p:pic>
      <p:sp>
        <p:nvSpPr>
          <p:cNvPr id="3" name="Oval Callout 2"/>
          <p:cNvSpPr/>
          <p:nvPr/>
        </p:nvSpPr>
        <p:spPr>
          <a:xfrm>
            <a:off x="877407" y="28660"/>
            <a:ext cx="8102991" cy="1590863"/>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Translate these sentences into English</a:t>
            </a:r>
            <a:endParaRPr lang="en-GB" sz="3200" b="1" dirty="0"/>
          </a:p>
        </p:txBody>
      </p:sp>
      <p:sp>
        <p:nvSpPr>
          <p:cNvPr id="4" name="TextBox 3"/>
          <p:cNvSpPr txBox="1"/>
          <p:nvPr/>
        </p:nvSpPr>
        <p:spPr>
          <a:xfrm>
            <a:off x="2698044" y="1919112"/>
            <a:ext cx="8568267"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arenR"/>
            </a:pPr>
            <a:r>
              <a:rPr lang="en-GB" sz="2400" b="1" dirty="0" err="1" smtClean="0"/>
              <a:t>Ich</a:t>
            </a:r>
            <a:r>
              <a:rPr lang="en-GB" sz="2400" b="1" dirty="0" smtClean="0"/>
              <a:t> </a:t>
            </a:r>
            <a:r>
              <a:rPr lang="en-GB" sz="2400" b="1" dirty="0" err="1" smtClean="0"/>
              <a:t>komme</a:t>
            </a:r>
            <a:r>
              <a:rPr lang="en-GB" sz="2400" b="1" dirty="0" smtClean="0"/>
              <a:t> </a:t>
            </a:r>
            <a:r>
              <a:rPr lang="en-GB" sz="2400" b="1" dirty="0" err="1" smtClean="0"/>
              <a:t>aus</a:t>
            </a:r>
            <a:r>
              <a:rPr lang="en-GB" sz="2400" b="1" dirty="0" smtClean="0"/>
              <a:t> den USA</a:t>
            </a:r>
          </a:p>
          <a:p>
            <a:pPr marL="342900" indent="-342900">
              <a:buAutoNum type="arabicParenR"/>
            </a:pPr>
            <a:r>
              <a:rPr lang="en-GB" sz="2400" b="1" dirty="0" err="1" smtClean="0"/>
              <a:t>Ich</a:t>
            </a:r>
            <a:r>
              <a:rPr lang="en-GB" sz="2400" b="1" dirty="0" smtClean="0"/>
              <a:t> </a:t>
            </a:r>
            <a:r>
              <a:rPr lang="en-GB" sz="2400" b="1" dirty="0" err="1" smtClean="0"/>
              <a:t>komme</a:t>
            </a:r>
            <a:r>
              <a:rPr lang="en-GB" sz="2400" b="1" dirty="0" smtClean="0"/>
              <a:t> </a:t>
            </a:r>
            <a:r>
              <a:rPr lang="en-GB" sz="2400" b="1" dirty="0" err="1" smtClean="0"/>
              <a:t>aus</a:t>
            </a:r>
            <a:r>
              <a:rPr lang="en-GB" sz="2400" b="1" dirty="0" smtClean="0"/>
              <a:t> </a:t>
            </a:r>
            <a:r>
              <a:rPr lang="en-GB" sz="2400" b="1" dirty="0" err="1" smtClean="0"/>
              <a:t>Schottland</a:t>
            </a:r>
            <a:endParaRPr lang="en-GB" sz="2400" b="1" dirty="0" smtClean="0"/>
          </a:p>
          <a:p>
            <a:pPr marL="342900" indent="-342900">
              <a:buAutoNum type="arabicParenR"/>
            </a:pPr>
            <a:r>
              <a:rPr lang="en-GB" sz="2400" b="1" dirty="0" err="1" smtClean="0"/>
              <a:t>Ich</a:t>
            </a:r>
            <a:r>
              <a:rPr lang="en-GB" sz="2400" b="1" dirty="0" smtClean="0"/>
              <a:t> </a:t>
            </a:r>
            <a:r>
              <a:rPr lang="en-GB" sz="2400" b="1" dirty="0" err="1" smtClean="0"/>
              <a:t>komme</a:t>
            </a:r>
            <a:r>
              <a:rPr lang="en-GB" sz="2400" b="1" dirty="0" smtClean="0"/>
              <a:t> </a:t>
            </a:r>
            <a:r>
              <a:rPr lang="en-GB" sz="2400" b="1" dirty="0" err="1" smtClean="0"/>
              <a:t>aus</a:t>
            </a:r>
            <a:r>
              <a:rPr lang="en-GB" sz="2400" b="1" dirty="0" smtClean="0"/>
              <a:t> England</a:t>
            </a:r>
          </a:p>
          <a:p>
            <a:pPr marL="342900" indent="-342900">
              <a:buAutoNum type="arabicParenR"/>
            </a:pPr>
            <a:r>
              <a:rPr lang="en-GB" sz="2400" b="1" dirty="0" err="1"/>
              <a:t>Ich</a:t>
            </a:r>
            <a:r>
              <a:rPr lang="en-GB" sz="2400" b="1" dirty="0"/>
              <a:t> </a:t>
            </a:r>
            <a:r>
              <a:rPr lang="en-GB" sz="2400" b="1" dirty="0" err="1"/>
              <a:t>komme</a:t>
            </a:r>
            <a:r>
              <a:rPr lang="en-GB" sz="2400" b="1" dirty="0"/>
              <a:t> </a:t>
            </a:r>
            <a:r>
              <a:rPr lang="en-GB" sz="2400" b="1" dirty="0" err="1" smtClean="0"/>
              <a:t>aus</a:t>
            </a:r>
            <a:r>
              <a:rPr lang="en-GB" sz="2400" b="1" dirty="0" smtClean="0"/>
              <a:t> Wales</a:t>
            </a:r>
          </a:p>
          <a:p>
            <a:pPr marL="342900" indent="-342900">
              <a:buAutoNum type="arabicParenR"/>
            </a:pPr>
            <a:r>
              <a:rPr lang="en-GB" sz="2400" b="1" dirty="0" err="1"/>
              <a:t>Ich</a:t>
            </a:r>
            <a:r>
              <a:rPr lang="en-GB" sz="2400" b="1" dirty="0"/>
              <a:t> </a:t>
            </a:r>
            <a:r>
              <a:rPr lang="en-GB" sz="2400" b="1" dirty="0" err="1"/>
              <a:t>komme</a:t>
            </a:r>
            <a:r>
              <a:rPr lang="en-GB" sz="2400" b="1" dirty="0"/>
              <a:t> </a:t>
            </a:r>
            <a:r>
              <a:rPr lang="en-GB" sz="2400" b="1" dirty="0" err="1" smtClean="0"/>
              <a:t>aus</a:t>
            </a:r>
            <a:r>
              <a:rPr lang="en-GB" sz="2400" b="1" dirty="0" smtClean="0"/>
              <a:t> </a:t>
            </a:r>
            <a:r>
              <a:rPr lang="en-GB" sz="2400" b="1" dirty="0" err="1" smtClean="0"/>
              <a:t>Australien</a:t>
            </a:r>
            <a:endParaRPr lang="en-GB" sz="2400" b="1" dirty="0" smtClean="0"/>
          </a:p>
          <a:p>
            <a:pPr marL="342900" indent="-342900">
              <a:buAutoNum type="arabicParenR"/>
            </a:pPr>
            <a:r>
              <a:rPr lang="en-GB" sz="2400" b="1" dirty="0" err="1"/>
              <a:t>Ich</a:t>
            </a:r>
            <a:r>
              <a:rPr lang="en-GB" sz="2400" b="1" dirty="0"/>
              <a:t> </a:t>
            </a:r>
            <a:r>
              <a:rPr lang="en-GB" sz="2400" b="1" dirty="0" err="1"/>
              <a:t>komme</a:t>
            </a:r>
            <a:r>
              <a:rPr lang="en-GB" sz="2400" b="1" dirty="0"/>
              <a:t> </a:t>
            </a:r>
            <a:r>
              <a:rPr lang="en-GB" sz="2400" b="1" dirty="0" err="1" smtClean="0"/>
              <a:t>aus</a:t>
            </a:r>
            <a:r>
              <a:rPr lang="en-GB" sz="2400" b="1" dirty="0" smtClean="0"/>
              <a:t> </a:t>
            </a:r>
            <a:r>
              <a:rPr lang="en-GB" sz="2400" b="1" dirty="0" err="1" smtClean="0"/>
              <a:t>Irland</a:t>
            </a:r>
            <a:endParaRPr lang="en-GB" sz="2400" b="1" dirty="0" smtClean="0"/>
          </a:p>
          <a:p>
            <a:pPr marL="342900" indent="-342900">
              <a:buAutoNum type="arabicParenR"/>
            </a:pPr>
            <a:r>
              <a:rPr lang="en-GB" sz="2400" b="1" dirty="0" err="1"/>
              <a:t>Ich</a:t>
            </a:r>
            <a:r>
              <a:rPr lang="en-GB" sz="2400" b="1" dirty="0"/>
              <a:t> </a:t>
            </a:r>
            <a:r>
              <a:rPr lang="en-GB" sz="2400" b="1" dirty="0" err="1"/>
              <a:t>komme</a:t>
            </a:r>
            <a:r>
              <a:rPr lang="en-GB" sz="2400" b="1" dirty="0"/>
              <a:t> </a:t>
            </a:r>
            <a:r>
              <a:rPr lang="en-GB" sz="2400" b="1" dirty="0" err="1" smtClean="0"/>
              <a:t>aus</a:t>
            </a:r>
            <a:r>
              <a:rPr lang="en-GB" sz="2400" b="1" dirty="0" smtClean="0"/>
              <a:t> </a:t>
            </a:r>
            <a:r>
              <a:rPr lang="en-GB" sz="2400" b="1" dirty="0" err="1" smtClean="0"/>
              <a:t>Schottland</a:t>
            </a:r>
            <a:endParaRPr lang="en-GB" sz="2400" b="1" dirty="0" smtClean="0"/>
          </a:p>
          <a:p>
            <a:pPr marL="342900" indent="-342900">
              <a:buAutoNum type="arabicParenR"/>
            </a:pPr>
            <a:r>
              <a:rPr lang="en-GB" sz="2400" b="1" dirty="0" err="1"/>
              <a:t>Ich</a:t>
            </a:r>
            <a:r>
              <a:rPr lang="en-GB" sz="2400" b="1" dirty="0"/>
              <a:t> </a:t>
            </a:r>
            <a:r>
              <a:rPr lang="en-GB" sz="2400" b="1" dirty="0" err="1"/>
              <a:t>komme</a:t>
            </a:r>
            <a:r>
              <a:rPr lang="en-GB" sz="2400" b="1" dirty="0"/>
              <a:t> </a:t>
            </a:r>
            <a:r>
              <a:rPr lang="en-GB" sz="2400" b="1" dirty="0" err="1" smtClean="0"/>
              <a:t>aus</a:t>
            </a:r>
            <a:r>
              <a:rPr lang="en-GB" sz="2400" b="1" dirty="0" smtClean="0"/>
              <a:t> der </a:t>
            </a:r>
            <a:r>
              <a:rPr lang="en-GB" sz="2400" b="1" dirty="0" err="1" smtClean="0"/>
              <a:t>Schweiz</a:t>
            </a:r>
            <a:endParaRPr lang="en-GB" sz="2400" b="1" dirty="0" smtClean="0"/>
          </a:p>
          <a:p>
            <a:pPr marL="342900" indent="-342900">
              <a:buAutoNum type="arabicParenR"/>
            </a:pPr>
            <a:r>
              <a:rPr lang="en-GB" sz="2400" b="1" dirty="0" err="1"/>
              <a:t>Ich</a:t>
            </a:r>
            <a:r>
              <a:rPr lang="en-GB" sz="2400" b="1" dirty="0"/>
              <a:t> </a:t>
            </a:r>
            <a:r>
              <a:rPr lang="en-GB" sz="2400" b="1" dirty="0" err="1"/>
              <a:t>komme</a:t>
            </a:r>
            <a:r>
              <a:rPr lang="en-GB" sz="2400" b="1" dirty="0"/>
              <a:t> </a:t>
            </a:r>
            <a:r>
              <a:rPr lang="en-GB" sz="2400" b="1" dirty="0" err="1" smtClean="0"/>
              <a:t>aus</a:t>
            </a:r>
            <a:r>
              <a:rPr lang="en-GB" sz="2400" b="1" dirty="0" smtClean="0"/>
              <a:t> </a:t>
            </a:r>
            <a:r>
              <a:rPr lang="en-GB" sz="2400" b="1" dirty="0" err="1" smtClean="0">
                <a:latin typeface="Calibri" panose="020F0502020204030204" pitchFamily="34" charset="0"/>
                <a:cs typeface="Calibri" panose="020F0502020204030204" pitchFamily="34" charset="0"/>
              </a:rPr>
              <a:t>Österreich</a:t>
            </a:r>
            <a:endParaRPr lang="en-GB" sz="2400" b="1" dirty="0" smtClean="0">
              <a:latin typeface="Calibri" panose="020F0502020204030204" pitchFamily="34" charset="0"/>
              <a:cs typeface="Calibri" panose="020F0502020204030204" pitchFamily="34" charset="0"/>
            </a:endParaRPr>
          </a:p>
          <a:p>
            <a:pPr marL="342900" indent="-342900">
              <a:buAutoNum type="arabicParenR"/>
            </a:pPr>
            <a:r>
              <a:rPr lang="en-GB" sz="2400" b="1" dirty="0" err="1"/>
              <a:t>Ich</a:t>
            </a:r>
            <a:r>
              <a:rPr lang="en-GB" sz="2400" b="1" dirty="0"/>
              <a:t> </a:t>
            </a:r>
            <a:r>
              <a:rPr lang="en-GB" sz="2400" b="1" dirty="0" err="1"/>
              <a:t>komme</a:t>
            </a:r>
            <a:r>
              <a:rPr lang="en-GB" sz="2400" b="1" dirty="0"/>
              <a:t> </a:t>
            </a:r>
            <a:r>
              <a:rPr lang="en-GB" sz="2400" b="1" dirty="0" err="1" smtClean="0"/>
              <a:t>aus</a:t>
            </a:r>
            <a:r>
              <a:rPr lang="en-GB" sz="2400" b="1" dirty="0" smtClean="0"/>
              <a:t> </a:t>
            </a:r>
            <a:r>
              <a:rPr lang="en-GB" sz="2400" b="1" dirty="0" err="1" smtClean="0"/>
              <a:t>Spanien</a:t>
            </a:r>
            <a:endParaRPr lang="en-GB" sz="2400" b="1" dirty="0" smtClean="0"/>
          </a:p>
          <a:p>
            <a:pPr marL="342900" indent="-342900">
              <a:buAutoNum type="arabicParenR"/>
            </a:pPr>
            <a:r>
              <a:rPr lang="en-GB" sz="2400" b="1" dirty="0" err="1"/>
              <a:t>Ich</a:t>
            </a:r>
            <a:r>
              <a:rPr lang="en-GB" sz="2400" b="1" dirty="0"/>
              <a:t> </a:t>
            </a:r>
            <a:r>
              <a:rPr lang="en-GB" sz="2400" b="1" dirty="0" err="1"/>
              <a:t>komme</a:t>
            </a:r>
            <a:r>
              <a:rPr lang="en-GB" sz="2400" b="1" dirty="0"/>
              <a:t> </a:t>
            </a:r>
            <a:r>
              <a:rPr lang="en-GB" sz="2400" b="1" dirty="0" err="1" smtClean="0"/>
              <a:t>aus</a:t>
            </a:r>
            <a:r>
              <a:rPr lang="en-GB" sz="2400" b="1" dirty="0" smtClean="0"/>
              <a:t> </a:t>
            </a:r>
            <a:r>
              <a:rPr lang="en-GB" sz="2400" b="1" dirty="0" err="1" smtClean="0"/>
              <a:t>Italien</a:t>
            </a:r>
            <a:endParaRPr lang="en-GB" sz="2400" b="1" dirty="0" smtClean="0"/>
          </a:p>
          <a:p>
            <a:pPr marL="342900" indent="-342900">
              <a:buAutoNum type="arabicParenR"/>
            </a:pPr>
            <a:r>
              <a:rPr lang="en-GB" sz="2400" b="1" dirty="0" err="1"/>
              <a:t>Ich</a:t>
            </a:r>
            <a:r>
              <a:rPr lang="en-GB" sz="2400" b="1" dirty="0"/>
              <a:t> </a:t>
            </a:r>
            <a:r>
              <a:rPr lang="en-GB" sz="2400" b="1" dirty="0" err="1"/>
              <a:t>komme</a:t>
            </a:r>
            <a:r>
              <a:rPr lang="en-GB" sz="2400" b="1" dirty="0"/>
              <a:t> </a:t>
            </a:r>
            <a:r>
              <a:rPr lang="en-GB" sz="2400" b="1" dirty="0" err="1" smtClean="0"/>
              <a:t>aus</a:t>
            </a:r>
            <a:r>
              <a:rPr lang="en-GB" sz="2400" b="1" dirty="0" smtClean="0"/>
              <a:t> der </a:t>
            </a:r>
            <a:r>
              <a:rPr lang="en-GB" sz="2400" b="1" dirty="0" err="1" smtClean="0"/>
              <a:t>T</a:t>
            </a:r>
            <a:r>
              <a:rPr lang="en-GB" sz="2400" b="1" dirty="0" err="1" smtClean="0">
                <a:latin typeface="Calibri" panose="020F0502020204030204" pitchFamily="34" charset="0"/>
                <a:cs typeface="Calibri" panose="020F0502020204030204" pitchFamily="34" charset="0"/>
              </a:rPr>
              <a:t>ürkei</a:t>
            </a:r>
            <a:endParaRPr lang="en-GB" sz="2400"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048" y="2216679"/>
            <a:ext cx="2190750" cy="2085975"/>
          </a:xfrm>
          <a:prstGeom prst="rect">
            <a:avLst/>
          </a:prstGeom>
        </p:spPr>
      </p:pic>
    </p:spTree>
    <p:extLst>
      <p:ext uri="{BB962C8B-B14F-4D97-AF65-F5344CB8AC3E}">
        <p14:creationId xmlns:p14="http://schemas.microsoft.com/office/powerpoint/2010/main" val="422482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287" y="239152"/>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Greetings</a:t>
            </a:r>
            <a:endParaRPr lang="en-GB" sz="4800" b="1" dirty="0">
              <a:ln w="22225">
                <a:solidFill>
                  <a:srgbClr val="FFFF00"/>
                </a:solidFill>
                <a:prstDash val="solid"/>
              </a:ln>
              <a:solidFill>
                <a:srgbClr val="FF0000"/>
              </a:solidFill>
            </a:endParaRPr>
          </a:p>
        </p:txBody>
      </p:sp>
      <p:sp>
        <p:nvSpPr>
          <p:cNvPr id="4" name="Rectangle 3"/>
          <p:cNvSpPr/>
          <p:nvPr/>
        </p:nvSpPr>
        <p:spPr>
          <a:xfrm>
            <a:off x="3723248" y="1954258"/>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3200" dirty="0" smtClean="0">
                <a:solidFill>
                  <a:srgbClr val="FF0000"/>
                </a:solidFill>
                <a:hlinkClick r:id="rId2"/>
              </a:rPr>
              <a:t>https://radiolingua.com/2013/01/lesson-01-coffee-break-german/</a:t>
            </a:r>
            <a:endParaRPr lang="en-GB" sz="3200" dirty="0">
              <a:solidFill>
                <a:srgbClr val="FF0000"/>
              </a:solidFill>
            </a:endParaRPr>
          </a:p>
        </p:txBody>
      </p:sp>
      <p:sp>
        <p:nvSpPr>
          <p:cNvPr id="5" name="TextBox 4"/>
          <p:cNvSpPr txBox="1"/>
          <p:nvPr/>
        </p:nvSpPr>
        <p:spPr>
          <a:xfrm>
            <a:off x="3723248" y="3167112"/>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Click on the hyperlink. This will take you to the page. Then press play!</a:t>
            </a:r>
            <a:endParaRPr lang="en-GB" sz="3200" b="1" dirty="0"/>
          </a:p>
        </p:txBody>
      </p:sp>
      <p:pic>
        <p:nvPicPr>
          <p:cNvPr id="7" name="Picture 6"/>
          <p:cNvPicPr>
            <a:picLocks noChangeAspect="1"/>
          </p:cNvPicPr>
          <p:nvPr/>
        </p:nvPicPr>
        <p:blipFill>
          <a:blip r:embed="rId3"/>
          <a:stretch>
            <a:fillRect/>
          </a:stretch>
        </p:blipFill>
        <p:spPr>
          <a:xfrm>
            <a:off x="541020" y="2715065"/>
            <a:ext cx="3026448" cy="34817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248" y="4479295"/>
            <a:ext cx="7942552" cy="2036559"/>
          </a:xfrm>
          <a:prstGeom prst="rect">
            <a:avLst/>
          </a:prstGeom>
        </p:spPr>
      </p:pic>
    </p:spTree>
    <p:extLst>
      <p:ext uri="{BB962C8B-B14F-4D97-AF65-F5344CB8AC3E}">
        <p14:creationId xmlns:p14="http://schemas.microsoft.com/office/powerpoint/2010/main" val="15399000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287" y="239152"/>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Greetings</a:t>
            </a:r>
            <a:endParaRPr lang="en-GB" sz="4800" b="1" dirty="0">
              <a:ln w="22225">
                <a:solidFill>
                  <a:srgbClr val="FFFF00"/>
                </a:solidFill>
                <a:prstDash val="solid"/>
              </a:ln>
              <a:solidFill>
                <a:srgbClr val="FF0000"/>
              </a:solidFill>
            </a:endParaRPr>
          </a:p>
        </p:txBody>
      </p:sp>
      <p:sp>
        <p:nvSpPr>
          <p:cNvPr id="5" name="TextBox 4"/>
          <p:cNvSpPr txBox="1"/>
          <p:nvPr/>
        </p:nvSpPr>
        <p:spPr>
          <a:xfrm>
            <a:off x="3723248" y="3167112"/>
            <a:ext cx="7942552"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Can you remember what these greetings mean?</a:t>
            </a:r>
            <a:endParaRPr lang="en-GB" sz="3200" b="1" dirty="0"/>
          </a:p>
        </p:txBody>
      </p:sp>
      <p:pic>
        <p:nvPicPr>
          <p:cNvPr id="7" name="Picture 6"/>
          <p:cNvPicPr>
            <a:picLocks noChangeAspect="1"/>
          </p:cNvPicPr>
          <p:nvPr/>
        </p:nvPicPr>
        <p:blipFill>
          <a:blip r:embed="rId2"/>
          <a:stretch>
            <a:fillRect/>
          </a:stretch>
        </p:blipFill>
        <p:spPr>
          <a:xfrm>
            <a:off x="541020" y="2715065"/>
            <a:ext cx="3026448" cy="3481754"/>
          </a:xfrm>
          <a:prstGeom prst="rect">
            <a:avLst/>
          </a:prstGeom>
        </p:spPr>
      </p:pic>
    </p:spTree>
    <p:extLst>
      <p:ext uri="{BB962C8B-B14F-4D97-AF65-F5344CB8AC3E}">
        <p14:creationId xmlns:p14="http://schemas.microsoft.com/office/powerpoint/2010/main" val="42015657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flipH="1">
            <a:off x="3883016" y="1303593"/>
            <a:ext cx="6483356" cy="107381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solidFill>
                  <a:schemeClr val="tx1"/>
                </a:solidFill>
              </a:rPr>
              <a:t>Guten</a:t>
            </a:r>
            <a:r>
              <a:rPr lang="en-GB" sz="4400" b="1" dirty="0" smtClean="0">
                <a:solidFill>
                  <a:schemeClr val="tx1"/>
                </a:solidFill>
              </a:rPr>
              <a:t> Morgen!</a:t>
            </a:r>
            <a:endParaRPr lang="en-GB" sz="4400" b="1" dirty="0">
              <a:solidFill>
                <a:schemeClr val="tx1"/>
              </a:solidFill>
            </a:endParaRPr>
          </a:p>
        </p:txBody>
      </p:sp>
      <p:sp>
        <p:nvSpPr>
          <p:cNvPr id="5" name="Oval Callout 4"/>
          <p:cNvSpPr/>
          <p:nvPr/>
        </p:nvSpPr>
        <p:spPr>
          <a:xfrm>
            <a:off x="1849071" y="127615"/>
            <a:ext cx="8102991" cy="874542"/>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Hallo!</a:t>
            </a:r>
            <a:endParaRPr lang="en-GB" sz="4400" b="1" dirty="0"/>
          </a:p>
        </p:txBody>
      </p:sp>
      <p:sp>
        <p:nvSpPr>
          <p:cNvPr id="6" name="Oval Callout 5"/>
          <p:cNvSpPr/>
          <p:nvPr/>
        </p:nvSpPr>
        <p:spPr>
          <a:xfrm>
            <a:off x="1961960" y="2726520"/>
            <a:ext cx="8102991" cy="838678"/>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t>Tsch</a:t>
            </a:r>
            <a:r>
              <a:rPr lang="en-GB" sz="4400" b="1" dirty="0" err="1" smtClean="0">
                <a:latin typeface="Calibri" panose="020F0502020204030204" pitchFamily="34" charset="0"/>
                <a:cs typeface="Calibri" panose="020F0502020204030204" pitchFamily="34" charset="0"/>
              </a:rPr>
              <a:t>üs</a:t>
            </a:r>
            <a:r>
              <a:rPr lang="en-GB" sz="4400" b="1" dirty="0" smtClean="0">
                <a:latin typeface="Calibri" panose="020F0502020204030204" pitchFamily="34" charset="0"/>
                <a:cs typeface="Calibri" panose="020F0502020204030204" pitchFamily="34" charset="0"/>
              </a:rPr>
              <a:t>!</a:t>
            </a:r>
            <a:endParaRPr lang="en-GB" sz="4400" b="1" dirty="0"/>
          </a:p>
        </p:txBody>
      </p:sp>
      <p:sp>
        <p:nvSpPr>
          <p:cNvPr id="9" name="Oval Callout 8"/>
          <p:cNvSpPr/>
          <p:nvPr/>
        </p:nvSpPr>
        <p:spPr>
          <a:xfrm flipH="1">
            <a:off x="3770128" y="3914315"/>
            <a:ext cx="6483356" cy="97037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solidFill>
                  <a:schemeClr val="tx1"/>
                </a:solidFill>
              </a:rPr>
              <a:t>Bis</a:t>
            </a:r>
            <a:r>
              <a:rPr lang="en-GB" sz="4400" b="1" dirty="0" smtClean="0">
                <a:solidFill>
                  <a:schemeClr val="tx1"/>
                </a:solidFill>
              </a:rPr>
              <a:t> Morgen</a:t>
            </a:r>
            <a:r>
              <a:rPr lang="en-GB" sz="4400" b="1" dirty="0" smtClean="0">
                <a:solidFill>
                  <a:schemeClr val="tx1"/>
                </a:solidFill>
              </a:rPr>
              <a:t>! </a:t>
            </a:r>
            <a:endParaRPr lang="en-GB" sz="4400" b="1" dirty="0">
              <a:solidFill>
                <a:schemeClr val="tx1"/>
              </a:solidFill>
            </a:endParaRPr>
          </a:p>
        </p:txBody>
      </p:sp>
      <p:pic>
        <p:nvPicPr>
          <p:cNvPr id="7" name="Picture 6"/>
          <p:cNvPicPr>
            <a:picLocks noChangeAspect="1"/>
          </p:cNvPicPr>
          <p:nvPr/>
        </p:nvPicPr>
        <p:blipFill>
          <a:blip r:embed="rId2"/>
          <a:stretch>
            <a:fillRect/>
          </a:stretch>
        </p:blipFill>
        <p:spPr>
          <a:xfrm>
            <a:off x="213642" y="149709"/>
            <a:ext cx="1382905" cy="1590952"/>
          </a:xfrm>
          <a:prstGeom prst="rect">
            <a:avLst/>
          </a:prstGeom>
        </p:spPr>
      </p:pic>
      <p:pic>
        <p:nvPicPr>
          <p:cNvPr id="8" name="Picture 7"/>
          <p:cNvPicPr>
            <a:picLocks noChangeAspect="1"/>
          </p:cNvPicPr>
          <p:nvPr/>
        </p:nvPicPr>
        <p:blipFill>
          <a:blip r:embed="rId2"/>
          <a:stretch>
            <a:fillRect/>
          </a:stretch>
        </p:blipFill>
        <p:spPr>
          <a:xfrm>
            <a:off x="473700" y="2574736"/>
            <a:ext cx="1382905" cy="1590952"/>
          </a:xfrm>
          <a:prstGeom prst="rect">
            <a:avLst/>
          </a:prstGeom>
        </p:spPr>
      </p:pic>
      <p:pic>
        <p:nvPicPr>
          <p:cNvPr id="2" name="Picture 1"/>
          <p:cNvPicPr>
            <a:picLocks noChangeAspect="1"/>
          </p:cNvPicPr>
          <p:nvPr/>
        </p:nvPicPr>
        <p:blipFill>
          <a:blip r:embed="rId3"/>
          <a:stretch>
            <a:fillRect/>
          </a:stretch>
        </p:blipFill>
        <p:spPr>
          <a:xfrm>
            <a:off x="10577081" y="1303593"/>
            <a:ext cx="1050475" cy="1412068"/>
          </a:xfrm>
          <a:prstGeom prst="rect">
            <a:avLst/>
          </a:prstGeom>
        </p:spPr>
      </p:pic>
      <p:pic>
        <p:nvPicPr>
          <p:cNvPr id="10" name="Picture 9"/>
          <p:cNvPicPr>
            <a:picLocks noChangeAspect="1"/>
          </p:cNvPicPr>
          <p:nvPr/>
        </p:nvPicPr>
        <p:blipFill>
          <a:blip r:embed="rId3"/>
          <a:stretch>
            <a:fillRect/>
          </a:stretch>
        </p:blipFill>
        <p:spPr>
          <a:xfrm>
            <a:off x="10548555" y="3693466"/>
            <a:ext cx="1050475" cy="1412068"/>
          </a:xfrm>
          <a:prstGeom prst="rect">
            <a:avLst/>
          </a:prstGeom>
        </p:spPr>
      </p:pic>
      <p:sp>
        <p:nvSpPr>
          <p:cNvPr id="11" name="Oval Callout 10"/>
          <p:cNvSpPr/>
          <p:nvPr/>
        </p:nvSpPr>
        <p:spPr>
          <a:xfrm>
            <a:off x="1961960" y="5151547"/>
            <a:ext cx="8102991" cy="838678"/>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Auf Wiedersehen</a:t>
            </a:r>
            <a:r>
              <a:rPr lang="en-GB" sz="4400" b="1" dirty="0" smtClean="0">
                <a:latin typeface="Calibri" panose="020F0502020204030204" pitchFamily="34" charset="0"/>
                <a:cs typeface="Calibri" panose="020F0502020204030204" pitchFamily="34" charset="0"/>
              </a:rPr>
              <a:t>!</a:t>
            </a:r>
            <a:endParaRPr lang="en-GB" sz="4400" b="1" dirty="0"/>
          </a:p>
        </p:txBody>
      </p:sp>
      <p:pic>
        <p:nvPicPr>
          <p:cNvPr id="12" name="Picture 11"/>
          <p:cNvPicPr>
            <a:picLocks noChangeAspect="1"/>
          </p:cNvPicPr>
          <p:nvPr/>
        </p:nvPicPr>
        <p:blipFill>
          <a:blip r:embed="rId2"/>
          <a:stretch>
            <a:fillRect/>
          </a:stretch>
        </p:blipFill>
        <p:spPr>
          <a:xfrm>
            <a:off x="473700" y="4999763"/>
            <a:ext cx="1382905" cy="1590952"/>
          </a:xfrm>
          <a:prstGeom prst="rect">
            <a:avLst/>
          </a:prstGeom>
        </p:spPr>
      </p:pic>
      <p:sp>
        <p:nvSpPr>
          <p:cNvPr id="13" name="Oval Callout 12"/>
          <p:cNvSpPr/>
          <p:nvPr/>
        </p:nvSpPr>
        <p:spPr>
          <a:xfrm>
            <a:off x="1856605" y="127615"/>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Hello</a:t>
            </a:r>
            <a:r>
              <a:rPr lang="en-GB" sz="4400" b="1" dirty="0" smtClean="0">
                <a:solidFill>
                  <a:schemeClr val="tx1"/>
                </a:solidFill>
              </a:rPr>
              <a:t>!</a:t>
            </a:r>
            <a:endParaRPr lang="en-GB" sz="4400" b="1" dirty="0">
              <a:solidFill>
                <a:schemeClr val="tx1"/>
              </a:solidFill>
            </a:endParaRPr>
          </a:p>
        </p:txBody>
      </p:sp>
      <p:sp>
        <p:nvSpPr>
          <p:cNvPr id="15" name="Oval Callout 14"/>
          <p:cNvSpPr/>
          <p:nvPr/>
        </p:nvSpPr>
        <p:spPr>
          <a:xfrm flipH="1">
            <a:off x="3883016" y="1303593"/>
            <a:ext cx="6483356" cy="107381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Good morning!</a:t>
            </a:r>
            <a:endParaRPr lang="en-GB" sz="4400" b="1" dirty="0">
              <a:solidFill>
                <a:schemeClr val="tx1"/>
              </a:solidFill>
            </a:endParaRPr>
          </a:p>
        </p:txBody>
      </p:sp>
      <p:sp>
        <p:nvSpPr>
          <p:cNvPr id="16" name="Oval Callout 15"/>
          <p:cNvSpPr/>
          <p:nvPr/>
        </p:nvSpPr>
        <p:spPr>
          <a:xfrm>
            <a:off x="1961959" y="2726520"/>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Bye </a:t>
            </a:r>
            <a:r>
              <a:rPr lang="en-GB" sz="4400" b="1" dirty="0" err="1" smtClean="0">
                <a:solidFill>
                  <a:schemeClr val="tx1"/>
                </a:solidFill>
              </a:rPr>
              <a:t>bye</a:t>
            </a:r>
            <a:r>
              <a:rPr lang="en-GB" sz="4400" b="1" dirty="0" smtClean="0">
                <a:solidFill>
                  <a:schemeClr val="tx1"/>
                </a:solidFill>
              </a:rPr>
              <a:t>!</a:t>
            </a:r>
            <a:endParaRPr lang="en-GB" sz="4400" b="1" dirty="0">
              <a:solidFill>
                <a:schemeClr val="tx1"/>
              </a:solidFill>
            </a:endParaRPr>
          </a:p>
        </p:txBody>
      </p:sp>
      <p:sp>
        <p:nvSpPr>
          <p:cNvPr id="17" name="Oval Callout 16"/>
          <p:cNvSpPr/>
          <p:nvPr/>
        </p:nvSpPr>
        <p:spPr>
          <a:xfrm flipH="1">
            <a:off x="3375377" y="3832060"/>
            <a:ext cx="6990995" cy="107381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See you tomorrow!</a:t>
            </a:r>
            <a:endParaRPr lang="en-GB" sz="4400" b="1" dirty="0">
              <a:solidFill>
                <a:schemeClr val="tx1"/>
              </a:solidFill>
            </a:endParaRPr>
          </a:p>
        </p:txBody>
      </p:sp>
      <p:sp>
        <p:nvSpPr>
          <p:cNvPr id="18" name="Oval Callout 17"/>
          <p:cNvSpPr/>
          <p:nvPr/>
        </p:nvSpPr>
        <p:spPr>
          <a:xfrm>
            <a:off x="1961959" y="5128771"/>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Goodbye!</a:t>
            </a:r>
            <a:endParaRPr lang="en-GB" sz="4400" b="1" dirty="0">
              <a:solidFill>
                <a:schemeClr val="tx1"/>
              </a:solidFill>
            </a:endParaRPr>
          </a:p>
        </p:txBody>
      </p:sp>
    </p:spTree>
    <p:extLst>
      <p:ext uri="{BB962C8B-B14F-4D97-AF65-F5344CB8AC3E}">
        <p14:creationId xmlns:p14="http://schemas.microsoft.com/office/powerpoint/2010/main" val="17056205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style.rotation</p:attrName>
                                        </p:attrNameLst>
                                      </p:cBhvr>
                                      <p:tavLst>
                                        <p:tav tm="0">
                                          <p:val>
                                            <p:fltVal val="90"/>
                                          </p:val>
                                        </p:tav>
                                        <p:tav tm="100000">
                                          <p:val>
                                            <p:fltVal val="0"/>
                                          </p:val>
                                        </p:tav>
                                      </p:tavLst>
                                    </p:anim>
                                    <p:animEffect transition="in" filter="fade">
                                      <p:cBhvr>
                                        <p:cTn id="48" dur="1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fltVal val="0"/>
                                          </p:val>
                                        </p:tav>
                                        <p:tav tm="100000">
                                          <p:val>
                                            <p:strVal val="#ppt_w"/>
                                          </p:val>
                                        </p:tav>
                                      </p:tavLst>
                                    </p:anim>
                                    <p:anim calcmode="lin" valueType="num">
                                      <p:cBhvr>
                                        <p:cTn id="54" dur="1000" fill="hold"/>
                                        <p:tgtEl>
                                          <p:spTgt spid="16"/>
                                        </p:tgtEl>
                                        <p:attrNameLst>
                                          <p:attrName>ppt_h</p:attrName>
                                        </p:attrNameLst>
                                      </p:cBhvr>
                                      <p:tavLst>
                                        <p:tav tm="0">
                                          <p:val>
                                            <p:fltVal val="0"/>
                                          </p:val>
                                        </p:tav>
                                        <p:tav tm="100000">
                                          <p:val>
                                            <p:strVal val="#ppt_h"/>
                                          </p:val>
                                        </p:tav>
                                      </p:tavLst>
                                    </p:anim>
                                    <p:anim calcmode="lin" valueType="num">
                                      <p:cBhvr>
                                        <p:cTn id="55" dur="1000" fill="hold"/>
                                        <p:tgtEl>
                                          <p:spTgt spid="16"/>
                                        </p:tgtEl>
                                        <p:attrNameLst>
                                          <p:attrName>style.rotation</p:attrName>
                                        </p:attrNameLst>
                                      </p:cBhvr>
                                      <p:tavLst>
                                        <p:tav tm="0">
                                          <p:val>
                                            <p:fltVal val="90"/>
                                          </p:val>
                                        </p:tav>
                                        <p:tav tm="100000">
                                          <p:val>
                                            <p:fltVal val="0"/>
                                          </p:val>
                                        </p:tav>
                                      </p:tavLst>
                                    </p:anim>
                                    <p:animEffect transition="in" filter="fade">
                                      <p:cBhvr>
                                        <p:cTn id="56" dur="1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 calcmode="lin" valueType="num">
                                      <p:cBhvr>
                                        <p:cTn id="63" dur="1000" fill="hold"/>
                                        <p:tgtEl>
                                          <p:spTgt spid="17"/>
                                        </p:tgtEl>
                                        <p:attrNameLst>
                                          <p:attrName>style.rotation</p:attrName>
                                        </p:attrNameLst>
                                      </p:cBhvr>
                                      <p:tavLst>
                                        <p:tav tm="0">
                                          <p:val>
                                            <p:fltVal val="90"/>
                                          </p:val>
                                        </p:tav>
                                        <p:tav tm="100000">
                                          <p:val>
                                            <p:fltVal val="0"/>
                                          </p:val>
                                        </p:tav>
                                      </p:tavLst>
                                    </p:anim>
                                    <p:animEffect transition="in" filter="fade">
                                      <p:cBhvr>
                                        <p:cTn id="64" dur="1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ppt_w</p:attrName>
                                        </p:attrNameLst>
                                      </p:cBhvr>
                                      <p:tavLst>
                                        <p:tav tm="0">
                                          <p:val>
                                            <p:fltVal val="0"/>
                                          </p:val>
                                        </p:tav>
                                        <p:tav tm="100000">
                                          <p:val>
                                            <p:strVal val="#ppt_w"/>
                                          </p:val>
                                        </p:tav>
                                      </p:tavLst>
                                    </p:anim>
                                    <p:anim calcmode="lin" valueType="num">
                                      <p:cBhvr>
                                        <p:cTn id="70" dur="1000" fill="hold"/>
                                        <p:tgtEl>
                                          <p:spTgt spid="18"/>
                                        </p:tgtEl>
                                        <p:attrNameLst>
                                          <p:attrName>ppt_h</p:attrName>
                                        </p:attrNameLst>
                                      </p:cBhvr>
                                      <p:tavLst>
                                        <p:tav tm="0">
                                          <p:val>
                                            <p:fltVal val="0"/>
                                          </p:val>
                                        </p:tav>
                                        <p:tav tm="100000">
                                          <p:val>
                                            <p:strVal val="#ppt_h"/>
                                          </p:val>
                                        </p:tav>
                                      </p:tavLst>
                                    </p:anim>
                                    <p:anim calcmode="lin" valueType="num">
                                      <p:cBhvr>
                                        <p:cTn id="71" dur="1000" fill="hold"/>
                                        <p:tgtEl>
                                          <p:spTgt spid="18"/>
                                        </p:tgtEl>
                                        <p:attrNameLst>
                                          <p:attrName>style.rotation</p:attrName>
                                        </p:attrNameLst>
                                      </p:cBhvr>
                                      <p:tavLst>
                                        <p:tav tm="0">
                                          <p:val>
                                            <p:fltVal val="90"/>
                                          </p:val>
                                        </p:tav>
                                        <p:tav tm="100000">
                                          <p:val>
                                            <p:fltVal val="0"/>
                                          </p:val>
                                        </p:tav>
                                      </p:tavLst>
                                    </p:anim>
                                    <p:animEffect transition="in" filter="fade">
                                      <p:cBhvr>
                                        <p:cTn id="7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1" grpId="0" animBg="1"/>
      <p:bldP spid="13"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22577491"/>
              </p:ext>
            </p:extLst>
          </p:nvPr>
        </p:nvGraphicFramePr>
        <p:xfrm>
          <a:off x="1947594" y="396109"/>
          <a:ext cx="8128000" cy="4145280"/>
        </p:xfrm>
        <a:graphic>
          <a:graphicData uri="http://schemas.openxmlformats.org/drawingml/2006/table">
            <a:tbl>
              <a:tblPr firstRow="1" bandRow="1">
                <a:tableStyleId>{5DA37D80-6434-44D0-A028-1B22A696006F}</a:tableStyleId>
              </a:tblPr>
              <a:tblGrid>
                <a:gridCol w="4064000"/>
                <a:gridCol w="4064000"/>
              </a:tblGrid>
              <a:tr h="370840">
                <a:tc>
                  <a:txBody>
                    <a:bodyPr/>
                    <a:lstStyle/>
                    <a:p>
                      <a:r>
                        <a:rPr lang="en-GB" sz="2800" b="1" dirty="0" err="1" smtClean="0"/>
                        <a:t>Bist</a:t>
                      </a:r>
                      <a:r>
                        <a:rPr lang="en-GB" sz="2800" b="1" dirty="0" smtClean="0"/>
                        <a:t> du</a:t>
                      </a:r>
                      <a:r>
                        <a:rPr lang="en-GB" sz="2800" b="1" baseline="0" dirty="0" smtClean="0"/>
                        <a:t> </a:t>
                      </a:r>
                      <a:r>
                        <a:rPr lang="en-GB" sz="2800" b="1" baseline="0" dirty="0" err="1" smtClean="0"/>
                        <a:t>fertig</a:t>
                      </a:r>
                      <a:r>
                        <a:rPr lang="en-GB" sz="2800" b="1" baseline="0" dirty="0" smtClean="0"/>
                        <a:t>?</a:t>
                      </a:r>
                      <a:endParaRPr lang="en-GB" sz="2800" b="1" dirty="0"/>
                    </a:p>
                  </a:txBody>
                  <a:tcPr>
                    <a:solidFill>
                      <a:schemeClr val="bg1"/>
                    </a:solidFill>
                  </a:tcPr>
                </a:tc>
                <a:tc>
                  <a:txBody>
                    <a:bodyPr/>
                    <a:lstStyle/>
                    <a:p>
                      <a:r>
                        <a:rPr lang="en-GB" sz="2800" b="1" dirty="0" smtClean="0"/>
                        <a:t>Are you ready?</a:t>
                      </a:r>
                      <a:endParaRPr lang="en-GB" sz="2800" b="1" dirty="0"/>
                    </a:p>
                  </a:txBody>
                  <a:tcPr>
                    <a:solidFill>
                      <a:schemeClr val="bg1"/>
                    </a:solidFill>
                  </a:tcPr>
                </a:tc>
              </a:tr>
              <a:tr h="370840">
                <a:tc>
                  <a:txBody>
                    <a:bodyPr/>
                    <a:lstStyle/>
                    <a:p>
                      <a:r>
                        <a:rPr lang="en-GB" sz="2800" b="1" dirty="0" err="1" smtClean="0"/>
                        <a:t>Ja</a:t>
                      </a:r>
                      <a:endParaRPr lang="en-GB" sz="2800" b="1" dirty="0"/>
                    </a:p>
                  </a:txBody>
                  <a:tcPr>
                    <a:solidFill>
                      <a:schemeClr val="bg1"/>
                    </a:solidFill>
                  </a:tcPr>
                </a:tc>
                <a:tc>
                  <a:txBody>
                    <a:bodyPr/>
                    <a:lstStyle/>
                    <a:p>
                      <a:r>
                        <a:rPr lang="en-GB" sz="2800" b="1" dirty="0" smtClean="0"/>
                        <a:t>Yes</a:t>
                      </a:r>
                      <a:endParaRPr lang="en-GB" sz="2800" b="1" dirty="0"/>
                    </a:p>
                  </a:txBody>
                  <a:tcPr>
                    <a:solidFill>
                      <a:schemeClr val="bg1"/>
                    </a:solidFill>
                  </a:tcPr>
                </a:tc>
              </a:tr>
              <a:tr h="370840">
                <a:tc>
                  <a:txBody>
                    <a:bodyPr/>
                    <a:lstStyle/>
                    <a:p>
                      <a:r>
                        <a:rPr lang="en-GB" sz="2800" b="1" dirty="0" smtClean="0"/>
                        <a:t>Nein</a:t>
                      </a:r>
                      <a:endParaRPr lang="en-GB" sz="2800" b="1" dirty="0"/>
                    </a:p>
                  </a:txBody>
                  <a:tcPr>
                    <a:solidFill>
                      <a:schemeClr val="bg1"/>
                    </a:solidFill>
                  </a:tcPr>
                </a:tc>
                <a:tc>
                  <a:txBody>
                    <a:bodyPr/>
                    <a:lstStyle/>
                    <a:p>
                      <a:r>
                        <a:rPr lang="en-GB" sz="2800" b="1" dirty="0" smtClean="0"/>
                        <a:t>No</a:t>
                      </a:r>
                      <a:endParaRPr lang="en-GB" sz="2800" b="1" dirty="0"/>
                    </a:p>
                  </a:txBody>
                  <a:tcPr>
                    <a:solidFill>
                      <a:schemeClr val="bg1"/>
                    </a:solidFill>
                  </a:tcPr>
                </a:tc>
              </a:tr>
              <a:tr h="370840">
                <a:tc>
                  <a:txBody>
                    <a:bodyPr/>
                    <a:lstStyle/>
                    <a:p>
                      <a:r>
                        <a:rPr lang="en-GB" sz="2800" b="1" dirty="0" smtClean="0"/>
                        <a:t>Hallo</a:t>
                      </a:r>
                      <a:endParaRPr lang="en-GB" sz="2800" b="1" dirty="0"/>
                    </a:p>
                  </a:txBody>
                  <a:tcPr>
                    <a:solidFill>
                      <a:schemeClr val="bg1"/>
                    </a:solidFill>
                  </a:tcPr>
                </a:tc>
                <a:tc>
                  <a:txBody>
                    <a:bodyPr/>
                    <a:lstStyle/>
                    <a:p>
                      <a:r>
                        <a:rPr lang="en-GB" sz="2800" b="1" dirty="0" smtClean="0"/>
                        <a:t>Hello</a:t>
                      </a:r>
                      <a:endParaRPr lang="en-GB" sz="2800" b="1" dirty="0"/>
                    </a:p>
                  </a:txBody>
                  <a:tcPr>
                    <a:solidFill>
                      <a:schemeClr val="bg1"/>
                    </a:solidFill>
                  </a:tcPr>
                </a:tc>
              </a:tr>
              <a:tr h="370840">
                <a:tc>
                  <a:txBody>
                    <a:bodyPr/>
                    <a:lstStyle/>
                    <a:p>
                      <a:r>
                        <a:rPr lang="en-GB" sz="2800" b="1" dirty="0" smtClean="0"/>
                        <a:t>Auf </a:t>
                      </a:r>
                      <a:r>
                        <a:rPr lang="en-GB" sz="2800" b="1" dirty="0" err="1" smtClean="0"/>
                        <a:t>wiedersehen</a:t>
                      </a:r>
                      <a:endParaRPr lang="en-GB" sz="2800" b="1" dirty="0"/>
                    </a:p>
                  </a:txBody>
                  <a:tcPr>
                    <a:solidFill>
                      <a:schemeClr val="bg1"/>
                    </a:solidFill>
                  </a:tcPr>
                </a:tc>
                <a:tc>
                  <a:txBody>
                    <a:bodyPr/>
                    <a:lstStyle/>
                    <a:p>
                      <a:r>
                        <a:rPr lang="en-GB" sz="2800" b="1" dirty="0" smtClean="0"/>
                        <a:t>Goodbye</a:t>
                      </a:r>
                      <a:endParaRPr lang="en-GB" sz="2800" b="1" dirty="0"/>
                    </a:p>
                  </a:txBody>
                  <a:tcPr>
                    <a:solidFill>
                      <a:schemeClr val="bg1"/>
                    </a:solidFill>
                  </a:tcPr>
                </a:tc>
              </a:tr>
              <a:tr h="370840">
                <a:tc>
                  <a:txBody>
                    <a:bodyPr/>
                    <a:lstStyle/>
                    <a:p>
                      <a:r>
                        <a:rPr lang="en-GB" sz="2800" b="1" dirty="0" err="1" smtClean="0"/>
                        <a:t>Tsch</a:t>
                      </a:r>
                      <a:r>
                        <a:rPr lang="en-GB" sz="2800" b="1" dirty="0" err="1" smtClean="0">
                          <a:latin typeface="Calibri" panose="020F0502020204030204" pitchFamily="34" charset="0"/>
                          <a:cs typeface="Calibri" panose="020F0502020204030204" pitchFamily="34" charset="0"/>
                        </a:rPr>
                        <a:t>üs</a:t>
                      </a:r>
                      <a:endParaRPr lang="en-GB" sz="2800" b="1" dirty="0"/>
                    </a:p>
                  </a:txBody>
                  <a:tcPr>
                    <a:solidFill>
                      <a:schemeClr val="bg1"/>
                    </a:solidFill>
                  </a:tcPr>
                </a:tc>
                <a:tc>
                  <a:txBody>
                    <a:bodyPr/>
                    <a:lstStyle/>
                    <a:p>
                      <a:r>
                        <a:rPr lang="en-GB" sz="2800" b="1" dirty="0" smtClean="0"/>
                        <a:t>Bye </a:t>
                      </a:r>
                      <a:r>
                        <a:rPr lang="en-GB" sz="2800" b="1" dirty="0" err="1" smtClean="0"/>
                        <a:t>bye</a:t>
                      </a:r>
                      <a:endParaRPr lang="en-GB" sz="2800" b="1" dirty="0"/>
                    </a:p>
                  </a:txBody>
                  <a:tcPr>
                    <a:solidFill>
                      <a:schemeClr val="bg1"/>
                    </a:solidFill>
                  </a:tcPr>
                </a:tc>
              </a:tr>
              <a:tr h="370840">
                <a:tc>
                  <a:txBody>
                    <a:bodyPr/>
                    <a:lstStyle/>
                    <a:p>
                      <a:r>
                        <a:rPr lang="en-GB" sz="2800" b="1" dirty="0" err="1" smtClean="0"/>
                        <a:t>Bis</a:t>
                      </a:r>
                      <a:r>
                        <a:rPr lang="en-GB" sz="2800" b="1" baseline="0" dirty="0" smtClean="0"/>
                        <a:t> Morgen</a:t>
                      </a:r>
                      <a:endParaRPr lang="en-GB" sz="2800" b="1" dirty="0"/>
                    </a:p>
                  </a:txBody>
                  <a:tcPr>
                    <a:solidFill>
                      <a:schemeClr val="bg1"/>
                    </a:solidFill>
                  </a:tcPr>
                </a:tc>
                <a:tc>
                  <a:txBody>
                    <a:bodyPr/>
                    <a:lstStyle/>
                    <a:p>
                      <a:r>
                        <a:rPr lang="en-GB" sz="2800" b="1" dirty="0" smtClean="0"/>
                        <a:t>See you tomorrow</a:t>
                      </a:r>
                      <a:endParaRPr lang="en-GB" sz="2800" b="1" dirty="0"/>
                    </a:p>
                  </a:txBody>
                  <a:tcPr>
                    <a:solidFill>
                      <a:schemeClr val="bg1"/>
                    </a:solidFill>
                  </a:tcPr>
                </a:tc>
              </a:tr>
              <a:tr h="370840">
                <a:tc>
                  <a:txBody>
                    <a:bodyPr/>
                    <a:lstStyle/>
                    <a:p>
                      <a:r>
                        <a:rPr lang="en-GB" sz="2800" b="1" dirty="0" err="1" smtClean="0"/>
                        <a:t>Guten</a:t>
                      </a:r>
                      <a:r>
                        <a:rPr lang="en-GB" sz="2800" b="1" baseline="0" dirty="0" smtClean="0"/>
                        <a:t> Morgen</a:t>
                      </a:r>
                      <a:endParaRPr lang="en-GB" sz="2800" b="1" dirty="0"/>
                    </a:p>
                  </a:txBody>
                  <a:tcPr>
                    <a:solidFill>
                      <a:schemeClr val="bg1"/>
                    </a:solidFill>
                  </a:tcPr>
                </a:tc>
                <a:tc>
                  <a:txBody>
                    <a:bodyPr/>
                    <a:lstStyle/>
                    <a:p>
                      <a:r>
                        <a:rPr lang="en-GB" sz="2800" b="1" dirty="0" smtClean="0"/>
                        <a:t>Good day / hello</a:t>
                      </a:r>
                      <a:endParaRPr lang="en-GB" sz="2800" b="1" dirty="0"/>
                    </a:p>
                  </a:txBody>
                  <a:tcPr>
                    <a:solidFill>
                      <a:schemeClr val="bg1"/>
                    </a:solidFill>
                  </a:tcPr>
                </a:tc>
              </a:tr>
            </a:tbl>
          </a:graphicData>
        </a:graphic>
      </p:graphicFrame>
      <p:sp>
        <p:nvSpPr>
          <p:cNvPr id="3" name="TextBox 2"/>
          <p:cNvSpPr txBox="1"/>
          <p:nvPr/>
        </p:nvSpPr>
        <p:spPr>
          <a:xfrm>
            <a:off x="4210756" y="4821983"/>
            <a:ext cx="7337778"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Copy these words into your jotter. Be careful with the German words! Copy the capital letters!</a:t>
            </a:r>
            <a:endParaRPr lang="en-GB" sz="3200" b="1" dirty="0"/>
          </a:p>
        </p:txBody>
      </p:sp>
      <p:pic>
        <p:nvPicPr>
          <p:cNvPr id="4" name="Picture 3"/>
          <p:cNvPicPr>
            <a:picLocks noChangeAspect="1"/>
          </p:cNvPicPr>
          <p:nvPr/>
        </p:nvPicPr>
        <p:blipFill>
          <a:blip r:embed="rId2"/>
          <a:stretch>
            <a:fillRect/>
          </a:stretch>
        </p:blipFill>
        <p:spPr>
          <a:xfrm>
            <a:off x="850546" y="4715552"/>
            <a:ext cx="2739320" cy="1782522"/>
          </a:xfrm>
          <a:prstGeom prst="rect">
            <a:avLst/>
          </a:prstGeom>
        </p:spPr>
      </p:pic>
    </p:spTree>
    <p:extLst>
      <p:ext uri="{BB962C8B-B14F-4D97-AF65-F5344CB8AC3E}">
        <p14:creationId xmlns:p14="http://schemas.microsoft.com/office/powerpoint/2010/main" val="2906462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287" y="239152"/>
            <a:ext cx="11760590" cy="1801668"/>
          </a:xfrm>
          <a:prstGeom prst="rect">
            <a:avLst/>
          </a:prstGeom>
          <a:noFill/>
        </p:spPr>
        <p:txBody>
          <a:bodyPr wrap="square" rtlCol="0">
            <a:prstTxWarp prst="textWave2">
              <a:avLst/>
            </a:prstTxWarp>
            <a:spAutoFit/>
          </a:bodyPr>
          <a:lstStyle/>
          <a:p>
            <a:r>
              <a:rPr lang="en-GB" sz="4800" b="1" dirty="0" smtClean="0">
                <a:ln w="22225">
                  <a:solidFill>
                    <a:srgbClr val="FFFF00"/>
                  </a:solidFill>
                  <a:prstDash val="solid"/>
                </a:ln>
                <a:solidFill>
                  <a:srgbClr val="FF0000"/>
                </a:solidFill>
              </a:rPr>
              <a:t>Saying how you are feeling</a:t>
            </a:r>
            <a:endParaRPr lang="en-GB" sz="4800" b="1" dirty="0">
              <a:ln w="22225">
                <a:solidFill>
                  <a:srgbClr val="FFFF00"/>
                </a:solidFill>
                <a:prstDash val="solid"/>
              </a:ln>
              <a:solidFill>
                <a:srgbClr val="FF0000"/>
              </a:solidFill>
            </a:endParaRPr>
          </a:p>
        </p:txBody>
      </p:sp>
      <p:sp>
        <p:nvSpPr>
          <p:cNvPr id="5" name="TextBox 4"/>
          <p:cNvSpPr txBox="1"/>
          <p:nvPr/>
        </p:nvSpPr>
        <p:spPr>
          <a:xfrm>
            <a:off x="3723248" y="3167112"/>
            <a:ext cx="7942552"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smtClean="0"/>
              <a:t>We are now going to learn how to talk about how we are feeling! Listen and see how well you remember these expressions!</a:t>
            </a:r>
            <a:endParaRPr lang="en-GB" sz="3200" b="1" dirty="0"/>
          </a:p>
        </p:txBody>
      </p:sp>
      <p:pic>
        <p:nvPicPr>
          <p:cNvPr id="7" name="Picture 6"/>
          <p:cNvPicPr>
            <a:picLocks noChangeAspect="1"/>
          </p:cNvPicPr>
          <p:nvPr/>
        </p:nvPicPr>
        <p:blipFill>
          <a:blip r:embed="rId2"/>
          <a:stretch>
            <a:fillRect/>
          </a:stretch>
        </p:blipFill>
        <p:spPr>
          <a:xfrm>
            <a:off x="608753" y="2624754"/>
            <a:ext cx="3026448" cy="3481754"/>
          </a:xfrm>
          <a:prstGeom prst="rect">
            <a:avLst/>
          </a:prstGeom>
        </p:spPr>
      </p:pic>
    </p:spTree>
    <p:extLst>
      <p:ext uri="{BB962C8B-B14F-4D97-AF65-F5344CB8AC3E}">
        <p14:creationId xmlns:p14="http://schemas.microsoft.com/office/powerpoint/2010/main" val="13944575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flipH="1">
            <a:off x="3883016" y="1303593"/>
            <a:ext cx="6483356" cy="107381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Gut, </a:t>
            </a:r>
            <a:r>
              <a:rPr lang="en-GB" sz="4400" b="1" dirty="0" err="1" smtClean="0">
                <a:solidFill>
                  <a:schemeClr val="tx1"/>
                </a:solidFill>
              </a:rPr>
              <a:t>danke</a:t>
            </a:r>
            <a:r>
              <a:rPr lang="en-GB" sz="4400" b="1" dirty="0" smtClean="0">
                <a:solidFill>
                  <a:schemeClr val="tx1"/>
                </a:solidFill>
              </a:rPr>
              <a:t>!</a:t>
            </a:r>
            <a:endParaRPr lang="en-GB" sz="4400" b="1" dirty="0">
              <a:solidFill>
                <a:schemeClr val="tx1"/>
              </a:solidFill>
            </a:endParaRPr>
          </a:p>
        </p:txBody>
      </p:sp>
      <p:sp>
        <p:nvSpPr>
          <p:cNvPr id="5" name="Oval Callout 4"/>
          <p:cNvSpPr/>
          <p:nvPr/>
        </p:nvSpPr>
        <p:spPr>
          <a:xfrm>
            <a:off x="1849071" y="127615"/>
            <a:ext cx="8102991" cy="874542"/>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t>Wie</a:t>
            </a:r>
            <a:r>
              <a:rPr lang="en-GB" sz="4400" b="1" dirty="0" smtClean="0"/>
              <a:t> </a:t>
            </a:r>
            <a:r>
              <a:rPr lang="en-GB" sz="4400" b="1" dirty="0" err="1" smtClean="0"/>
              <a:t>geht’s</a:t>
            </a:r>
            <a:r>
              <a:rPr lang="en-GB" sz="4400" b="1" dirty="0" smtClean="0"/>
              <a:t>?</a:t>
            </a:r>
            <a:endParaRPr lang="en-GB" sz="4400" b="1" dirty="0"/>
          </a:p>
        </p:txBody>
      </p:sp>
      <p:sp>
        <p:nvSpPr>
          <p:cNvPr id="6" name="Oval Callout 5"/>
          <p:cNvSpPr/>
          <p:nvPr/>
        </p:nvSpPr>
        <p:spPr>
          <a:xfrm>
            <a:off x="1961960" y="2726520"/>
            <a:ext cx="8102991" cy="838678"/>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Mir </a:t>
            </a:r>
            <a:r>
              <a:rPr lang="en-GB" sz="4400" b="1" dirty="0" err="1" smtClean="0"/>
              <a:t>geht’s</a:t>
            </a:r>
            <a:r>
              <a:rPr lang="en-GB" sz="4400" b="1" dirty="0" smtClean="0"/>
              <a:t> gut, </a:t>
            </a:r>
            <a:r>
              <a:rPr lang="en-GB" sz="4400" b="1" dirty="0" err="1" smtClean="0"/>
              <a:t>danke</a:t>
            </a:r>
            <a:endParaRPr lang="en-GB" sz="4400" b="1" dirty="0"/>
          </a:p>
        </p:txBody>
      </p:sp>
      <p:sp>
        <p:nvSpPr>
          <p:cNvPr id="9" name="Oval Callout 8"/>
          <p:cNvSpPr/>
          <p:nvPr/>
        </p:nvSpPr>
        <p:spPr>
          <a:xfrm flipH="1">
            <a:off x="1856605" y="3914573"/>
            <a:ext cx="8396879" cy="147542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Mir </a:t>
            </a:r>
            <a:r>
              <a:rPr lang="en-GB" sz="4400" b="1" dirty="0" err="1" smtClean="0">
                <a:solidFill>
                  <a:schemeClr val="tx1"/>
                </a:solidFill>
              </a:rPr>
              <a:t>geht’s</a:t>
            </a:r>
            <a:r>
              <a:rPr lang="en-GB" sz="4400" b="1" dirty="0" smtClean="0">
                <a:solidFill>
                  <a:schemeClr val="tx1"/>
                </a:solidFill>
              </a:rPr>
              <a:t> </a:t>
            </a:r>
            <a:r>
              <a:rPr lang="en-GB" sz="4400" b="1" dirty="0" err="1" smtClean="0">
                <a:solidFill>
                  <a:schemeClr val="tx1"/>
                </a:solidFill>
              </a:rPr>
              <a:t>sehr</a:t>
            </a:r>
            <a:r>
              <a:rPr lang="en-GB" sz="4400" b="1" dirty="0" smtClean="0">
                <a:solidFill>
                  <a:schemeClr val="tx1"/>
                </a:solidFill>
              </a:rPr>
              <a:t> gut, </a:t>
            </a:r>
            <a:r>
              <a:rPr lang="en-GB" sz="4400" b="1" dirty="0" err="1" smtClean="0">
                <a:solidFill>
                  <a:schemeClr val="tx1"/>
                </a:solidFill>
              </a:rPr>
              <a:t>danke</a:t>
            </a:r>
            <a:r>
              <a:rPr lang="en-GB" sz="4400" b="1" dirty="0" smtClean="0">
                <a:solidFill>
                  <a:schemeClr val="tx1"/>
                </a:solidFill>
              </a:rPr>
              <a:t>! </a:t>
            </a:r>
            <a:endParaRPr lang="en-GB" sz="4400" b="1" dirty="0">
              <a:solidFill>
                <a:schemeClr val="tx1"/>
              </a:solidFill>
            </a:endParaRPr>
          </a:p>
        </p:txBody>
      </p:sp>
      <p:pic>
        <p:nvPicPr>
          <p:cNvPr id="7" name="Picture 6"/>
          <p:cNvPicPr>
            <a:picLocks noChangeAspect="1"/>
          </p:cNvPicPr>
          <p:nvPr/>
        </p:nvPicPr>
        <p:blipFill>
          <a:blip r:embed="rId2"/>
          <a:stretch>
            <a:fillRect/>
          </a:stretch>
        </p:blipFill>
        <p:spPr>
          <a:xfrm>
            <a:off x="213642" y="149709"/>
            <a:ext cx="1382905" cy="1590952"/>
          </a:xfrm>
          <a:prstGeom prst="rect">
            <a:avLst/>
          </a:prstGeom>
        </p:spPr>
      </p:pic>
      <p:pic>
        <p:nvPicPr>
          <p:cNvPr id="8" name="Picture 7"/>
          <p:cNvPicPr>
            <a:picLocks noChangeAspect="1"/>
          </p:cNvPicPr>
          <p:nvPr/>
        </p:nvPicPr>
        <p:blipFill>
          <a:blip r:embed="rId2"/>
          <a:stretch>
            <a:fillRect/>
          </a:stretch>
        </p:blipFill>
        <p:spPr>
          <a:xfrm>
            <a:off x="473700" y="2574736"/>
            <a:ext cx="1382905" cy="1590952"/>
          </a:xfrm>
          <a:prstGeom prst="rect">
            <a:avLst/>
          </a:prstGeom>
        </p:spPr>
      </p:pic>
      <p:pic>
        <p:nvPicPr>
          <p:cNvPr id="2" name="Picture 1"/>
          <p:cNvPicPr>
            <a:picLocks noChangeAspect="1"/>
          </p:cNvPicPr>
          <p:nvPr/>
        </p:nvPicPr>
        <p:blipFill>
          <a:blip r:embed="rId3"/>
          <a:stretch>
            <a:fillRect/>
          </a:stretch>
        </p:blipFill>
        <p:spPr>
          <a:xfrm>
            <a:off x="10577081" y="1303593"/>
            <a:ext cx="1050475" cy="1412068"/>
          </a:xfrm>
          <a:prstGeom prst="rect">
            <a:avLst/>
          </a:prstGeom>
        </p:spPr>
      </p:pic>
      <p:pic>
        <p:nvPicPr>
          <p:cNvPr id="10" name="Picture 9"/>
          <p:cNvPicPr>
            <a:picLocks noChangeAspect="1"/>
          </p:cNvPicPr>
          <p:nvPr/>
        </p:nvPicPr>
        <p:blipFill>
          <a:blip r:embed="rId3"/>
          <a:stretch>
            <a:fillRect/>
          </a:stretch>
        </p:blipFill>
        <p:spPr>
          <a:xfrm>
            <a:off x="10548555" y="3693466"/>
            <a:ext cx="1050475" cy="1412068"/>
          </a:xfrm>
          <a:prstGeom prst="rect">
            <a:avLst/>
          </a:prstGeom>
        </p:spPr>
      </p:pic>
      <p:sp>
        <p:nvSpPr>
          <p:cNvPr id="11" name="Oval Callout 10"/>
          <p:cNvSpPr/>
          <p:nvPr/>
        </p:nvSpPr>
        <p:spPr>
          <a:xfrm>
            <a:off x="2067313" y="5683125"/>
            <a:ext cx="8102991" cy="838678"/>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err="1" smtClean="0"/>
              <a:t>Schlecht</a:t>
            </a:r>
            <a:r>
              <a:rPr lang="en-GB" sz="4400" b="1" dirty="0" smtClean="0">
                <a:latin typeface="Calibri" panose="020F0502020204030204" pitchFamily="34" charset="0"/>
                <a:cs typeface="Calibri" panose="020F0502020204030204" pitchFamily="34" charset="0"/>
              </a:rPr>
              <a:t>!</a:t>
            </a:r>
            <a:endParaRPr lang="en-GB" sz="4400" b="1" dirty="0"/>
          </a:p>
        </p:txBody>
      </p:sp>
      <p:pic>
        <p:nvPicPr>
          <p:cNvPr id="12" name="Picture 11"/>
          <p:cNvPicPr>
            <a:picLocks noChangeAspect="1"/>
          </p:cNvPicPr>
          <p:nvPr/>
        </p:nvPicPr>
        <p:blipFill>
          <a:blip r:embed="rId2"/>
          <a:stretch>
            <a:fillRect/>
          </a:stretch>
        </p:blipFill>
        <p:spPr>
          <a:xfrm>
            <a:off x="473700" y="4999763"/>
            <a:ext cx="1382905" cy="1590952"/>
          </a:xfrm>
          <a:prstGeom prst="rect">
            <a:avLst/>
          </a:prstGeom>
        </p:spPr>
      </p:pic>
      <p:sp>
        <p:nvSpPr>
          <p:cNvPr id="13" name="Oval Callout 12"/>
          <p:cNvSpPr/>
          <p:nvPr/>
        </p:nvSpPr>
        <p:spPr>
          <a:xfrm>
            <a:off x="1723683" y="138994"/>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How are you?</a:t>
            </a:r>
            <a:endParaRPr lang="en-GB" sz="4400" b="1" dirty="0">
              <a:solidFill>
                <a:schemeClr val="tx1"/>
              </a:solidFill>
            </a:endParaRPr>
          </a:p>
        </p:txBody>
      </p:sp>
      <p:sp>
        <p:nvSpPr>
          <p:cNvPr id="15" name="Oval Callout 14"/>
          <p:cNvSpPr/>
          <p:nvPr/>
        </p:nvSpPr>
        <p:spPr>
          <a:xfrm flipH="1">
            <a:off x="3883016" y="1303593"/>
            <a:ext cx="6483356" cy="1073810"/>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Well, thank you</a:t>
            </a:r>
            <a:r>
              <a:rPr lang="en-GB" sz="4400" b="1" dirty="0" smtClean="0">
                <a:solidFill>
                  <a:schemeClr val="tx1"/>
                </a:solidFill>
              </a:rPr>
              <a:t>!</a:t>
            </a:r>
            <a:endParaRPr lang="en-GB" sz="4400" b="1" dirty="0">
              <a:solidFill>
                <a:schemeClr val="tx1"/>
              </a:solidFill>
            </a:endParaRPr>
          </a:p>
        </p:txBody>
      </p:sp>
      <p:sp>
        <p:nvSpPr>
          <p:cNvPr id="16" name="Oval Callout 15"/>
          <p:cNvSpPr/>
          <p:nvPr/>
        </p:nvSpPr>
        <p:spPr>
          <a:xfrm>
            <a:off x="1961960" y="2696311"/>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I am well thank you!</a:t>
            </a:r>
            <a:endParaRPr lang="en-GB" sz="4400" b="1" dirty="0">
              <a:solidFill>
                <a:schemeClr val="tx1"/>
              </a:solidFill>
            </a:endParaRPr>
          </a:p>
        </p:txBody>
      </p:sp>
      <p:sp>
        <p:nvSpPr>
          <p:cNvPr id="17" name="Oval Callout 16"/>
          <p:cNvSpPr/>
          <p:nvPr/>
        </p:nvSpPr>
        <p:spPr>
          <a:xfrm flipH="1">
            <a:off x="1849069" y="3835840"/>
            <a:ext cx="8517303" cy="1621726"/>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I am very well thank you!</a:t>
            </a:r>
            <a:endParaRPr lang="en-GB" sz="4400" b="1" dirty="0">
              <a:solidFill>
                <a:schemeClr val="tx1"/>
              </a:solidFill>
            </a:endParaRPr>
          </a:p>
        </p:txBody>
      </p:sp>
      <p:sp>
        <p:nvSpPr>
          <p:cNvPr id="18" name="Oval Callout 17"/>
          <p:cNvSpPr/>
          <p:nvPr/>
        </p:nvSpPr>
        <p:spPr>
          <a:xfrm>
            <a:off x="2067313" y="5683125"/>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Not well</a:t>
            </a:r>
            <a:r>
              <a:rPr lang="en-GB" sz="4400" b="1" dirty="0" smtClean="0">
                <a:solidFill>
                  <a:schemeClr val="tx1"/>
                </a:solidFill>
              </a:rPr>
              <a:t>!</a:t>
            </a:r>
            <a:endParaRPr lang="en-GB" sz="4400" b="1" dirty="0">
              <a:solidFill>
                <a:schemeClr val="tx1"/>
              </a:solidFill>
            </a:endParaRPr>
          </a:p>
        </p:txBody>
      </p:sp>
    </p:spTree>
    <p:extLst>
      <p:ext uri="{BB962C8B-B14F-4D97-AF65-F5344CB8AC3E}">
        <p14:creationId xmlns:p14="http://schemas.microsoft.com/office/powerpoint/2010/main" val="249037603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1000" fill="hold"/>
                                        <p:tgtEl>
                                          <p:spTgt spid="15"/>
                                        </p:tgtEl>
                                        <p:attrNameLst>
                                          <p:attrName>ppt_w</p:attrName>
                                        </p:attrNameLst>
                                      </p:cBhvr>
                                      <p:tavLst>
                                        <p:tav tm="0">
                                          <p:val>
                                            <p:fltVal val="0"/>
                                          </p:val>
                                        </p:tav>
                                        <p:tav tm="100000">
                                          <p:val>
                                            <p:strVal val="#ppt_w"/>
                                          </p:val>
                                        </p:tav>
                                      </p:tavLst>
                                    </p:anim>
                                    <p:anim calcmode="lin" valueType="num">
                                      <p:cBhvr>
                                        <p:cTn id="46" dur="1000" fill="hold"/>
                                        <p:tgtEl>
                                          <p:spTgt spid="15"/>
                                        </p:tgtEl>
                                        <p:attrNameLst>
                                          <p:attrName>ppt_h</p:attrName>
                                        </p:attrNameLst>
                                      </p:cBhvr>
                                      <p:tavLst>
                                        <p:tav tm="0">
                                          <p:val>
                                            <p:fltVal val="0"/>
                                          </p:val>
                                        </p:tav>
                                        <p:tav tm="100000">
                                          <p:val>
                                            <p:strVal val="#ppt_h"/>
                                          </p:val>
                                        </p:tav>
                                      </p:tavLst>
                                    </p:anim>
                                    <p:anim calcmode="lin" valueType="num">
                                      <p:cBhvr>
                                        <p:cTn id="47" dur="1000" fill="hold"/>
                                        <p:tgtEl>
                                          <p:spTgt spid="15"/>
                                        </p:tgtEl>
                                        <p:attrNameLst>
                                          <p:attrName>style.rotation</p:attrName>
                                        </p:attrNameLst>
                                      </p:cBhvr>
                                      <p:tavLst>
                                        <p:tav tm="0">
                                          <p:val>
                                            <p:fltVal val="90"/>
                                          </p:val>
                                        </p:tav>
                                        <p:tav tm="100000">
                                          <p:val>
                                            <p:fltVal val="0"/>
                                          </p:val>
                                        </p:tav>
                                      </p:tavLst>
                                    </p:anim>
                                    <p:animEffect transition="in" filter="fade">
                                      <p:cBhvr>
                                        <p:cTn id="48" dur="1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fltVal val="0"/>
                                          </p:val>
                                        </p:tav>
                                        <p:tav tm="100000">
                                          <p:val>
                                            <p:strVal val="#ppt_w"/>
                                          </p:val>
                                        </p:tav>
                                      </p:tavLst>
                                    </p:anim>
                                    <p:anim calcmode="lin" valueType="num">
                                      <p:cBhvr>
                                        <p:cTn id="54" dur="1000" fill="hold"/>
                                        <p:tgtEl>
                                          <p:spTgt spid="16"/>
                                        </p:tgtEl>
                                        <p:attrNameLst>
                                          <p:attrName>ppt_h</p:attrName>
                                        </p:attrNameLst>
                                      </p:cBhvr>
                                      <p:tavLst>
                                        <p:tav tm="0">
                                          <p:val>
                                            <p:fltVal val="0"/>
                                          </p:val>
                                        </p:tav>
                                        <p:tav tm="100000">
                                          <p:val>
                                            <p:strVal val="#ppt_h"/>
                                          </p:val>
                                        </p:tav>
                                      </p:tavLst>
                                    </p:anim>
                                    <p:anim calcmode="lin" valueType="num">
                                      <p:cBhvr>
                                        <p:cTn id="55" dur="1000" fill="hold"/>
                                        <p:tgtEl>
                                          <p:spTgt spid="16"/>
                                        </p:tgtEl>
                                        <p:attrNameLst>
                                          <p:attrName>style.rotation</p:attrName>
                                        </p:attrNameLst>
                                      </p:cBhvr>
                                      <p:tavLst>
                                        <p:tav tm="0">
                                          <p:val>
                                            <p:fltVal val="90"/>
                                          </p:val>
                                        </p:tav>
                                        <p:tav tm="100000">
                                          <p:val>
                                            <p:fltVal val="0"/>
                                          </p:val>
                                        </p:tav>
                                      </p:tavLst>
                                    </p:anim>
                                    <p:animEffect transition="in" filter="fade">
                                      <p:cBhvr>
                                        <p:cTn id="56" dur="1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 calcmode="lin" valueType="num">
                                      <p:cBhvr>
                                        <p:cTn id="63" dur="1000" fill="hold"/>
                                        <p:tgtEl>
                                          <p:spTgt spid="17"/>
                                        </p:tgtEl>
                                        <p:attrNameLst>
                                          <p:attrName>style.rotation</p:attrName>
                                        </p:attrNameLst>
                                      </p:cBhvr>
                                      <p:tavLst>
                                        <p:tav tm="0">
                                          <p:val>
                                            <p:fltVal val="90"/>
                                          </p:val>
                                        </p:tav>
                                        <p:tav tm="100000">
                                          <p:val>
                                            <p:fltVal val="0"/>
                                          </p:val>
                                        </p:tav>
                                      </p:tavLst>
                                    </p:anim>
                                    <p:animEffect transition="in" filter="fade">
                                      <p:cBhvr>
                                        <p:cTn id="64" dur="1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1000" fill="hold"/>
                                        <p:tgtEl>
                                          <p:spTgt spid="18"/>
                                        </p:tgtEl>
                                        <p:attrNameLst>
                                          <p:attrName>ppt_w</p:attrName>
                                        </p:attrNameLst>
                                      </p:cBhvr>
                                      <p:tavLst>
                                        <p:tav tm="0">
                                          <p:val>
                                            <p:fltVal val="0"/>
                                          </p:val>
                                        </p:tav>
                                        <p:tav tm="100000">
                                          <p:val>
                                            <p:strVal val="#ppt_w"/>
                                          </p:val>
                                        </p:tav>
                                      </p:tavLst>
                                    </p:anim>
                                    <p:anim calcmode="lin" valueType="num">
                                      <p:cBhvr>
                                        <p:cTn id="70" dur="1000" fill="hold"/>
                                        <p:tgtEl>
                                          <p:spTgt spid="18"/>
                                        </p:tgtEl>
                                        <p:attrNameLst>
                                          <p:attrName>ppt_h</p:attrName>
                                        </p:attrNameLst>
                                      </p:cBhvr>
                                      <p:tavLst>
                                        <p:tav tm="0">
                                          <p:val>
                                            <p:fltVal val="0"/>
                                          </p:val>
                                        </p:tav>
                                        <p:tav tm="100000">
                                          <p:val>
                                            <p:strVal val="#ppt_h"/>
                                          </p:val>
                                        </p:tav>
                                      </p:tavLst>
                                    </p:anim>
                                    <p:anim calcmode="lin" valueType="num">
                                      <p:cBhvr>
                                        <p:cTn id="71" dur="1000" fill="hold"/>
                                        <p:tgtEl>
                                          <p:spTgt spid="18"/>
                                        </p:tgtEl>
                                        <p:attrNameLst>
                                          <p:attrName>style.rotation</p:attrName>
                                        </p:attrNameLst>
                                      </p:cBhvr>
                                      <p:tavLst>
                                        <p:tav tm="0">
                                          <p:val>
                                            <p:fltVal val="90"/>
                                          </p:val>
                                        </p:tav>
                                        <p:tav tm="100000">
                                          <p:val>
                                            <p:fltVal val="0"/>
                                          </p:val>
                                        </p:tav>
                                      </p:tavLst>
                                    </p:anim>
                                    <p:animEffect transition="in" filter="fade">
                                      <p:cBhvr>
                                        <p:cTn id="7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1" grpId="0" animBg="1"/>
      <p:bldP spid="13" grpId="0" animBg="1"/>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flipH="1">
            <a:off x="1420092" y="1913194"/>
            <a:ext cx="8381835" cy="107381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Mir </a:t>
            </a:r>
            <a:r>
              <a:rPr lang="en-GB" sz="4400" b="1" dirty="0" err="1" smtClean="0">
                <a:solidFill>
                  <a:schemeClr val="tx1"/>
                </a:solidFill>
              </a:rPr>
              <a:t>geht’s</a:t>
            </a:r>
            <a:r>
              <a:rPr lang="en-GB" sz="4400" b="1" dirty="0" smtClean="0">
                <a:solidFill>
                  <a:schemeClr val="tx1"/>
                </a:solidFill>
              </a:rPr>
              <a:t> </a:t>
            </a:r>
            <a:r>
              <a:rPr lang="en-GB" sz="4400" b="1" dirty="0" err="1" smtClean="0">
                <a:solidFill>
                  <a:schemeClr val="tx1"/>
                </a:solidFill>
              </a:rPr>
              <a:t>nicht</a:t>
            </a:r>
            <a:r>
              <a:rPr lang="en-GB" sz="4400" b="1" dirty="0" smtClean="0">
                <a:solidFill>
                  <a:schemeClr val="tx1"/>
                </a:solidFill>
              </a:rPr>
              <a:t> so gut</a:t>
            </a:r>
            <a:endParaRPr lang="en-GB" sz="4400" b="1" dirty="0">
              <a:solidFill>
                <a:schemeClr val="tx1"/>
              </a:solidFill>
            </a:endParaRPr>
          </a:p>
        </p:txBody>
      </p:sp>
      <p:sp>
        <p:nvSpPr>
          <p:cNvPr id="5" name="Oval Callout 4"/>
          <p:cNvSpPr/>
          <p:nvPr/>
        </p:nvSpPr>
        <p:spPr>
          <a:xfrm>
            <a:off x="1849071" y="127615"/>
            <a:ext cx="8102991" cy="874542"/>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Mir </a:t>
            </a:r>
            <a:r>
              <a:rPr lang="en-GB" sz="4400" b="1" dirty="0" err="1" smtClean="0"/>
              <a:t>geht’s</a:t>
            </a:r>
            <a:r>
              <a:rPr lang="en-GB" sz="4400" b="1" dirty="0" smtClean="0"/>
              <a:t> </a:t>
            </a:r>
            <a:r>
              <a:rPr lang="en-GB" sz="4400" b="1" dirty="0" err="1" smtClean="0"/>
              <a:t>schlecht</a:t>
            </a:r>
            <a:endParaRPr lang="en-GB" sz="4400" b="1" dirty="0"/>
          </a:p>
        </p:txBody>
      </p:sp>
      <p:pic>
        <p:nvPicPr>
          <p:cNvPr id="7" name="Picture 6"/>
          <p:cNvPicPr>
            <a:picLocks noChangeAspect="1"/>
          </p:cNvPicPr>
          <p:nvPr/>
        </p:nvPicPr>
        <p:blipFill>
          <a:blip r:embed="rId2"/>
          <a:stretch>
            <a:fillRect/>
          </a:stretch>
        </p:blipFill>
        <p:spPr>
          <a:xfrm>
            <a:off x="213642" y="149709"/>
            <a:ext cx="1382905" cy="1590952"/>
          </a:xfrm>
          <a:prstGeom prst="rect">
            <a:avLst/>
          </a:prstGeom>
        </p:spPr>
      </p:pic>
      <p:pic>
        <p:nvPicPr>
          <p:cNvPr id="2" name="Picture 1"/>
          <p:cNvPicPr>
            <a:picLocks noChangeAspect="1"/>
          </p:cNvPicPr>
          <p:nvPr/>
        </p:nvPicPr>
        <p:blipFill>
          <a:blip r:embed="rId3"/>
          <a:stretch>
            <a:fillRect/>
          </a:stretch>
        </p:blipFill>
        <p:spPr>
          <a:xfrm>
            <a:off x="10332898" y="2026608"/>
            <a:ext cx="1050475" cy="1412068"/>
          </a:xfrm>
          <a:prstGeom prst="rect">
            <a:avLst/>
          </a:prstGeom>
        </p:spPr>
      </p:pic>
      <p:sp>
        <p:nvSpPr>
          <p:cNvPr id="19" name="Oval Callout 18"/>
          <p:cNvSpPr/>
          <p:nvPr/>
        </p:nvSpPr>
        <p:spPr>
          <a:xfrm>
            <a:off x="1849070" y="107482"/>
            <a:ext cx="8102991" cy="874542"/>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I am not well</a:t>
            </a:r>
            <a:endParaRPr lang="en-GB" sz="4400" b="1" dirty="0">
              <a:solidFill>
                <a:schemeClr val="tx1"/>
              </a:solidFill>
            </a:endParaRPr>
          </a:p>
        </p:txBody>
      </p:sp>
      <p:sp>
        <p:nvSpPr>
          <p:cNvPr id="20" name="Oval Callout 19"/>
          <p:cNvSpPr/>
          <p:nvPr/>
        </p:nvSpPr>
        <p:spPr>
          <a:xfrm flipH="1">
            <a:off x="1319650" y="1795244"/>
            <a:ext cx="8381835" cy="1288198"/>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I am not so well</a:t>
            </a:r>
            <a:endParaRPr lang="en-GB" sz="4400" b="1" dirty="0">
              <a:solidFill>
                <a:schemeClr val="tx1"/>
              </a:solidFill>
            </a:endParaRPr>
          </a:p>
        </p:txBody>
      </p:sp>
      <p:sp>
        <p:nvSpPr>
          <p:cNvPr id="21" name="Oval Callout 20"/>
          <p:cNvSpPr/>
          <p:nvPr/>
        </p:nvSpPr>
        <p:spPr>
          <a:xfrm>
            <a:off x="1956690" y="3438676"/>
            <a:ext cx="8102991" cy="874542"/>
          </a:xfrm>
          <a:prstGeom prst="wedgeEllipseCallout">
            <a:avLst/>
          </a:prstGeom>
          <a:solidFill>
            <a:srgbClr val="FB3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t>Mir </a:t>
            </a:r>
            <a:r>
              <a:rPr lang="en-GB" sz="4400" b="1" dirty="0" err="1" smtClean="0"/>
              <a:t>geht’s</a:t>
            </a:r>
            <a:r>
              <a:rPr lang="en-GB" sz="4400" b="1" dirty="0" smtClean="0"/>
              <a:t> </a:t>
            </a:r>
            <a:r>
              <a:rPr lang="en-GB" sz="4400" b="1" dirty="0" err="1" smtClean="0"/>
              <a:t>wunderbar</a:t>
            </a:r>
            <a:endParaRPr lang="en-GB" sz="4400" b="1" dirty="0"/>
          </a:p>
        </p:txBody>
      </p:sp>
      <p:sp>
        <p:nvSpPr>
          <p:cNvPr id="22" name="Oval Callout 21"/>
          <p:cNvSpPr/>
          <p:nvPr/>
        </p:nvSpPr>
        <p:spPr>
          <a:xfrm>
            <a:off x="1849069" y="3400722"/>
            <a:ext cx="8102991" cy="922811"/>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I feel fantastic</a:t>
            </a:r>
            <a:endParaRPr lang="en-GB" sz="4400" b="1" dirty="0">
              <a:solidFill>
                <a:schemeClr val="tx1"/>
              </a:solidFill>
            </a:endParaRPr>
          </a:p>
        </p:txBody>
      </p:sp>
      <p:pic>
        <p:nvPicPr>
          <p:cNvPr id="23" name="Picture 22"/>
          <p:cNvPicPr>
            <a:picLocks noChangeAspect="1"/>
          </p:cNvPicPr>
          <p:nvPr/>
        </p:nvPicPr>
        <p:blipFill>
          <a:blip r:embed="rId2"/>
          <a:stretch>
            <a:fillRect/>
          </a:stretch>
        </p:blipFill>
        <p:spPr>
          <a:xfrm>
            <a:off x="331463" y="2897562"/>
            <a:ext cx="1382905" cy="1590952"/>
          </a:xfrm>
          <a:prstGeom prst="rect">
            <a:avLst/>
          </a:prstGeom>
        </p:spPr>
      </p:pic>
      <p:sp>
        <p:nvSpPr>
          <p:cNvPr id="24" name="Oval Callout 23"/>
          <p:cNvSpPr/>
          <p:nvPr/>
        </p:nvSpPr>
        <p:spPr>
          <a:xfrm flipH="1">
            <a:off x="1570227" y="4662038"/>
            <a:ext cx="8381835" cy="107381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Mir </a:t>
            </a:r>
            <a:r>
              <a:rPr lang="en-GB" sz="4400" b="1" dirty="0" err="1" smtClean="0">
                <a:solidFill>
                  <a:schemeClr val="tx1"/>
                </a:solidFill>
              </a:rPr>
              <a:t>geht’s</a:t>
            </a:r>
            <a:r>
              <a:rPr lang="en-GB" sz="4400" b="1" dirty="0" smtClean="0">
                <a:solidFill>
                  <a:schemeClr val="tx1"/>
                </a:solidFill>
              </a:rPr>
              <a:t> </a:t>
            </a:r>
            <a:r>
              <a:rPr lang="en-GB" sz="4400" b="1" dirty="0" err="1" smtClean="0">
                <a:solidFill>
                  <a:schemeClr val="tx1"/>
                </a:solidFill>
              </a:rPr>
              <a:t>ausgezeichnet</a:t>
            </a:r>
            <a:endParaRPr lang="en-GB" sz="4400" b="1" dirty="0">
              <a:solidFill>
                <a:schemeClr val="tx1"/>
              </a:solidFill>
            </a:endParaRPr>
          </a:p>
        </p:txBody>
      </p:sp>
      <p:sp>
        <p:nvSpPr>
          <p:cNvPr id="25" name="Oval Callout 24"/>
          <p:cNvSpPr/>
          <p:nvPr/>
        </p:nvSpPr>
        <p:spPr>
          <a:xfrm flipH="1">
            <a:off x="1570227" y="4526468"/>
            <a:ext cx="8381835" cy="1236839"/>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400" b="1" dirty="0" smtClean="0">
                <a:solidFill>
                  <a:schemeClr val="tx1"/>
                </a:solidFill>
              </a:rPr>
              <a:t>I feel excellent</a:t>
            </a:r>
            <a:endParaRPr lang="en-GB" sz="4400" b="1" dirty="0">
              <a:solidFill>
                <a:schemeClr val="tx1"/>
              </a:solidFill>
            </a:endParaRPr>
          </a:p>
        </p:txBody>
      </p:sp>
    </p:spTree>
    <p:extLst>
      <p:ext uri="{BB962C8B-B14F-4D97-AF65-F5344CB8AC3E}">
        <p14:creationId xmlns:p14="http://schemas.microsoft.com/office/powerpoint/2010/main" val="29789910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fltVal val="0"/>
                                          </p:val>
                                        </p:tav>
                                        <p:tav tm="100000">
                                          <p:val>
                                            <p:strVal val="#ppt_w"/>
                                          </p:val>
                                        </p:tav>
                                      </p:tavLst>
                                    </p:anim>
                                    <p:anim calcmode="lin" valueType="num">
                                      <p:cBhvr>
                                        <p:cTn id="40" dur="1000" fill="hold"/>
                                        <p:tgtEl>
                                          <p:spTgt spid="20"/>
                                        </p:tgtEl>
                                        <p:attrNameLst>
                                          <p:attrName>ppt_h</p:attrName>
                                        </p:attrNameLst>
                                      </p:cBhvr>
                                      <p:tavLst>
                                        <p:tav tm="0">
                                          <p:val>
                                            <p:fltVal val="0"/>
                                          </p:val>
                                        </p:tav>
                                        <p:tav tm="100000">
                                          <p:val>
                                            <p:strVal val="#ppt_h"/>
                                          </p:val>
                                        </p:tav>
                                      </p:tavLst>
                                    </p:anim>
                                    <p:anim calcmode="lin" valueType="num">
                                      <p:cBhvr>
                                        <p:cTn id="41" dur="1000" fill="hold"/>
                                        <p:tgtEl>
                                          <p:spTgt spid="20"/>
                                        </p:tgtEl>
                                        <p:attrNameLst>
                                          <p:attrName>style.rotation</p:attrName>
                                        </p:attrNameLst>
                                      </p:cBhvr>
                                      <p:tavLst>
                                        <p:tav tm="0">
                                          <p:val>
                                            <p:fltVal val="90"/>
                                          </p:val>
                                        </p:tav>
                                        <p:tav tm="100000">
                                          <p:val>
                                            <p:fltVal val="0"/>
                                          </p:val>
                                        </p:tav>
                                      </p:tavLst>
                                    </p:anim>
                                    <p:animEffect transition="in" filter="fade">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style.rotation</p:attrName>
                                        </p:attrNameLst>
                                      </p:cBhvr>
                                      <p:tavLst>
                                        <p:tav tm="0">
                                          <p:val>
                                            <p:fltVal val="90"/>
                                          </p:val>
                                        </p:tav>
                                        <p:tav tm="100000">
                                          <p:val>
                                            <p:fltVal val="0"/>
                                          </p:val>
                                        </p:tav>
                                      </p:tavLst>
                                    </p:anim>
                                    <p:animEffect transition="in" filter="fade">
                                      <p:cBhvr>
                                        <p:cTn id="50" dur="10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ppt_w</p:attrName>
                                        </p:attrNameLst>
                                      </p:cBhvr>
                                      <p:tavLst>
                                        <p:tav tm="0">
                                          <p:val>
                                            <p:fltVal val="0"/>
                                          </p:val>
                                        </p:tav>
                                        <p:tav tm="100000">
                                          <p:val>
                                            <p:strVal val="#ppt_w"/>
                                          </p:val>
                                        </p:tav>
                                      </p:tavLst>
                                    </p:anim>
                                    <p:anim calcmode="lin" valueType="num">
                                      <p:cBhvr>
                                        <p:cTn id="56" dur="1000" fill="hold"/>
                                        <p:tgtEl>
                                          <p:spTgt spid="25"/>
                                        </p:tgtEl>
                                        <p:attrNameLst>
                                          <p:attrName>ppt_h</p:attrName>
                                        </p:attrNameLst>
                                      </p:cBhvr>
                                      <p:tavLst>
                                        <p:tav tm="0">
                                          <p:val>
                                            <p:fltVal val="0"/>
                                          </p:val>
                                        </p:tav>
                                        <p:tav tm="100000">
                                          <p:val>
                                            <p:strVal val="#ppt_h"/>
                                          </p:val>
                                        </p:tav>
                                      </p:tavLst>
                                    </p:anim>
                                    <p:anim calcmode="lin" valueType="num">
                                      <p:cBhvr>
                                        <p:cTn id="57" dur="1000" fill="hold"/>
                                        <p:tgtEl>
                                          <p:spTgt spid="25"/>
                                        </p:tgtEl>
                                        <p:attrNameLst>
                                          <p:attrName>style.rotation</p:attrName>
                                        </p:attrNameLst>
                                      </p:cBhvr>
                                      <p:tavLst>
                                        <p:tav tm="0">
                                          <p:val>
                                            <p:fltVal val="90"/>
                                          </p:val>
                                        </p:tav>
                                        <p:tav tm="100000">
                                          <p:val>
                                            <p:fltVal val="0"/>
                                          </p:val>
                                        </p:tav>
                                      </p:tavLst>
                                    </p:anim>
                                    <p:animEffect transition="in" filter="fade">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9" grpId="0" animBg="1"/>
      <p:bldP spid="20" grpId="0" animBg="1"/>
      <p:bldP spid="21" grpId="0" animBg="1"/>
      <p:bldP spid="22" grpId="0" animBg="1"/>
      <p:bldP spid="24"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954</Words>
  <Application>Microsoft Office PowerPoint</Application>
  <PresentationFormat>Widescreen</PresentationFormat>
  <Paragraphs>197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Ferguson</dc:creator>
  <cp:lastModifiedBy>Robin Ferguson</cp:lastModifiedBy>
  <cp:revision>20</cp:revision>
  <dcterms:created xsi:type="dcterms:W3CDTF">2020-05-26T18:46:19Z</dcterms:created>
  <dcterms:modified xsi:type="dcterms:W3CDTF">2020-05-27T13:22:58Z</dcterms:modified>
</cp:coreProperties>
</file>