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8" r:id="rId16"/>
    <p:sldId id="299" r:id="rId17"/>
    <p:sldId id="300" r:id="rId18"/>
    <p:sldId id="301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2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1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7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75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8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29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6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6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2E9E-B87B-4936-9F5A-A5BDBDDBE1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53AB-2F7F-411D-A91B-C75BA43CC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6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ingua.com/2008/11/lesson-06-coffee-break-spanis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THE ROBERT BURNS ACADEMY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967089" y="1801670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This week, we are going to do Coffee Break Spanish episode 6: More on family and the Spanish numbers 1-10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622" y="180622"/>
            <a:ext cx="11684000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4800" b="1" dirty="0" err="1" smtClean="0"/>
              <a:t>Tengo</a:t>
            </a:r>
            <a:r>
              <a:rPr lang="en-GB" sz="4800" b="1" dirty="0" smtClean="0"/>
              <a:t> UN </a:t>
            </a:r>
            <a:r>
              <a:rPr lang="en-GB" sz="4800" b="1" dirty="0" err="1" smtClean="0"/>
              <a:t>marido</a:t>
            </a:r>
            <a:endParaRPr lang="en-GB" sz="4800" b="1" dirty="0" smtClean="0"/>
          </a:p>
          <a:p>
            <a:pPr marL="742950" indent="-742950">
              <a:buAutoNum type="arabicParenR"/>
            </a:pPr>
            <a:r>
              <a:rPr lang="en-GB" sz="4800" b="1" dirty="0" err="1" smtClean="0"/>
              <a:t>Tengo</a:t>
            </a:r>
            <a:r>
              <a:rPr lang="en-GB" sz="4800" b="1" dirty="0" smtClean="0"/>
              <a:t> UN </a:t>
            </a:r>
            <a:r>
              <a:rPr lang="en-GB" sz="4800" b="1" dirty="0" err="1" smtClean="0"/>
              <a:t>hijo</a:t>
            </a:r>
            <a:endParaRPr lang="en-GB" sz="4800" b="1" dirty="0" smtClean="0"/>
          </a:p>
          <a:p>
            <a:pPr marL="742950" indent="-742950">
              <a:buAutoNum type="arabicParenR"/>
            </a:pPr>
            <a:r>
              <a:rPr lang="en-GB" sz="4800" b="1" dirty="0" err="1" smtClean="0"/>
              <a:t>Tengo</a:t>
            </a:r>
            <a:r>
              <a:rPr lang="en-GB" sz="4800" b="1" dirty="0" smtClean="0"/>
              <a:t> UNA </a:t>
            </a:r>
            <a:r>
              <a:rPr lang="en-GB" sz="4800" b="1" dirty="0" err="1" smtClean="0"/>
              <a:t>hija</a:t>
            </a:r>
            <a:endParaRPr lang="en-GB" sz="4800" b="1" dirty="0" smtClean="0"/>
          </a:p>
          <a:p>
            <a:pPr marL="742950" indent="-742950">
              <a:buAutoNum type="arabicParenR"/>
            </a:pPr>
            <a:r>
              <a:rPr lang="en-GB" sz="4800" b="1" dirty="0" err="1" smtClean="0"/>
              <a:t>Tengo</a:t>
            </a:r>
            <a:r>
              <a:rPr lang="en-GB" sz="4800" b="1" dirty="0" smtClean="0"/>
              <a:t> UNA </a:t>
            </a:r>
            <a:r>
              <a:rPr lang="en-GB" sz="4800" b="1" dirty="0" err="1" smtClean="0"/>
              <a:t>madre</a:t>
            </a:r>
            <a:endParaRPr lang="en-GB" sz="4800" b="1" dirty="0" smtClean="0"/>
          </a:p>
          <a:p>
            <a:pPr marL="742950" indent="-742950">
              <a:buAutoNum type="arabicParenR"/>
            </a:pPr>
            <a:r>
              <a:rPr lang="en-GB" sz="4800" b="1" dirty="0" err="1" smtClean="0"/>
              <a:t>Tengo</a:t>
            </a:r>
            <a:r>
              <a:rPr lang="en-GB" sz="4800" b="1" dirty="0" smtClean="0"/>
              <a:t> UN padre</a:t>
            </a:r>
          </a:p>
          <a:p>
            <a:pPr marL="742950" indent="-742950">
              <a:buAutoNum type="arabicParenR"/>
            </a:pPr>
            <a:r>
              <a:rPr lang="en-GB" sz="4800" b="1" dirty="0" err="1" smtClean="0"/>
              <a:t>Tengo</a:t>
            </a:r>
            <a:r>
              <a:rPr lang="en-GB" sz="4800" b="1" dirty="0" smtClean="0"/>
              <a:t> UN </a:t>
            </a:r>
            <a:r>
              <a:rPr lang="en-GB" sz="4800" b="1" dirty="0" err="1" smtClean="0"/>
              <a:t>perro</a:t>
            </a:r>
            <a:endParaRPr lang="en-GB" sz="4800" b="1" dirty="0" smtClean="0"/>
          </a:p>
          <a:p>
            <a:pPr marL="742950" indent="-742950">
              <a:buAutoNum type="arabicParenR"/>
            </a:pPr>
            <a:r>
              <a:rPr lang="en-GB" sz="4800" b="1" dirty="0" err="1" smtClean="0"/>
              <a:t>Tengo</a:t>
            </a:r>
            <a:r>
              <a:rPr lang="en-GB" sz="4800" b="1" dirty="0" smtClean="0"/>
              <a:t> UNA </a:t>
            </a:r>
            <a:r>
              <a:rPr lang="en-GB" sz="4800" b="1" dirty="0" err="1" smtClean="0"/>
              <a:t>hermana</a:t>
            </a:r>
            <a:endParaRPr lang="en-GB" sz="4800" b="1" dirty="0" smtClean="0"/>
          </a:p>
          <a:p>
            <a:pPr marL="742950" indent="-742950">
              <a:buAutoNum type="arabicParenR"/>
            </a:pPr>
            <a:r>
              <a:rPr lang="en-GB" sz="4800" b="1" dirty="0" err="1" smtClean="0"/>
              <a:t>Tengo</a:t>
            </a:r>
            <a:r>
              <a:rPr lang="en-GB" sz="4800" b="1" dirty="0" smtClean="0"/>
              <a:t> UN </a:t>
            </a:r>
            <a:r>
              <a:rPr lang="en-GB" sz="4800" b="1" dirty="0" err="1" smtClean="0"/>
              <a:t>hermano</a:t>
            </a:r>
            <a:endParaRPr lang="en-GB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2642789" y="293511"/>
            <a:ext cx="789034" cy="65655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642789" y="1030111"/>
            <a:ext cx="789034" cy="65655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42789" y="1766711"/>
            <a:ext cx="1150278" cy="6565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43383" y="2501288"/>
            <a:ext cx="1149683" cy="6565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42789" y="3235865"/>
            <a:ext cx="789034" cy="65655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42789" y="3970442"/>
            <a:ext cx="789034" cy="65655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642788" y="4748077"/>
            <a:ext cx="1150277" cy="6565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42788" y="5465171"/>
            <a:ext cx="789034" cy="65655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97" y="786550"/>
            <a:ext cx="2533650" cy="33451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6978" y="293511"/>
            <a:ext cx="5305778" cy="65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 have a husband</a:t>
            </a:r>
            <a:endParaRPr lang="en-GB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886178" y="1008582"/>
            <a:ext cx="5356578" cy="65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 have a son</a:t>
            </a:r>
            <a:endParaRPr lang="en-GB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886178" y="1762665"/>
            <a:ext cx="5356578" cy="65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 have a daughter</a:t>
            </a:r>
            <a:endParaRPr lang="en-GB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936978" y="2518772"/>
            <a:ext cx="5305778" cy="65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 have a mum</a:t>
            </a:r>
            <a:endParaRPr lang="en-GB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863600" y="3245205"/>
            <a:ext cx="5379156" cy="65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 have a dad</a:t>
            </a:r>
            <a:endParaRPr lang="en-GB" sz="4000" b="1" dirty="0"/>
          </a:p>
        </p:txBody>
      </p:sp>
      <p:sp>
        <p:nvSpPr>
          <p:cNvPr id="19" name="Rectangle 18"/>
          <p:cNvSpPr/>
          <p:nvPr/>
        </p:nvSpPr>
        <p:spPr>
          <a:xfrm>
            <a:off x="852904" y="3969818"/>
            <a:ext cx="5389852" cy="65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 have a dog</a:t>
            </a:r>
            <a:endParaRPr lang="en-GB" sz="4000" b="1" dirty="0"/>
          </a:p>
        </p:txBody>
      </p:sp>
      <p:sp>
        <p:nvSpPr>
          <p:cNvPr id="20" name="Rectangle 19"/>
          <p:cNvSpPr/>
          <p:nvPr/>
        </p:nvSpPr>
        <p:spPr>
          <a:xfrm>
            <a:off x="852904" y="4737911"/>
            <a:ext cx="5389852" cy="65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 have a sister</a:t>
            </a:r>
            <a:endParaRPr lang="en-GB" sz="4000" b="1" dirty="0"/>
          </a:p>
        </p:txBody>
      </p:sp>
      <p:sp>
        <p:nvSpPr>
          <p:cNvPr id="21" name="Rectangle 20"/>
          <p:cNvSpPr/>
          <p:nvPr/>
        </p:nvSpPr>
        <p:spPr>
          <a:xfrm>
            <a:off x="886178" y="5452982"/>
            <a:ext cx="5356578" cy="65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 have a brother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6325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000955" y="650204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Now let’s learn the numbers in Spanish! Repeat the numbers on the next slide as you listen to the Podcast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0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" y="163512"/>
            <a:ext cx="1666875" cy="1511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541" y="193747"/>
            <a:ext cx="1575539" cy="1500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527" y="223069"/>
            <a:ext cx="1513949" cy="1441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363" y="241299"/>
            <a:ext cx="1587885" cy="143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164" y="256708"/>
            <a:ext cx="1581091" cy="1433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62" y="3023558"/>
            <a:ext cx="1587763" cy="143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5730" y="3167903"/>
            <a:ext cx="1643797" cy="1565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5140" y="3214730"/>
            <a:ext cx="1698180" cy="1539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8691" y="3167903"/>
            <a:ext cx="1817228" cy="1647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0042" y="3378138"/>
            <a:ext cx="1623827" cy="14724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6533" y="1866360"/>
            <a:ext cx="1621692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UNO</a:t>
            </a:r>
            <a:endParaRPr lang="en-GB" sz="5333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11766" y="1866359"/>
            <a:ext cx="1513465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DOS</a:t>
            </a:r>
            <a:endParaRPr lang="en-GB" sz="5333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54522" y="1890607"/>
            <a:ext cx="1943793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TRES</a:t>
            </a:r>
            <a:endParaRPr lang="en-GB" sz="5333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3320" y="1866360"/>
            <a:ext cx="2682947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CUATRO</a:t>
            </a:r>
            <a:endParaRPr lang="en-GB" sz="5333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59750" y="1904634"/>
            <a:ext cx="2224606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CINCO</a:t>
            </a:r>
            <a:endParaRPr lang="en-GB" sz="5333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7858" y="5077867"/>
            <a:ext cx="1379147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SEIS</a:t>
            </a:r>
            <a:endParaRPr lang="en-GB" sz="5333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93135" y="5077866"/>
            <a:ext cx="1976392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SIETE</a:t>
            </a:r>
            <a:endParaRPr lang="en-GB" sz="5333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65736" y="5071139"/>
            <a:ext cx="2020551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OCHO</a:t>
            </a:r>
            <a:endParaRPr lang="en-GB" sz="5333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52506" y="5071138"/>
            <a:ext cx="2292512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NUEVE</a:t>
            </a:r>
            <a:endParaRPr lang="en-GB" sz="5333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700042" y="5071137"/>
            <a:ext cx="1455448" cy="91300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333" b="1" dirty="0" smtClean="0"/>
              <a:t>DIEZ</a:t>
            </a:r>
            <a:endParaRPr lang="en-GB" sz="5333" b="1" dirty="0"/>
          </a:p>
        </p:txBody>
      </p:sp>
    </p:spTree>
    <p:extLst>
      <p:ext uri="{BB962C8B-B14F-4D97-AF65-F5344CB8AC3E}">
        <p14:creationId xmlns:p14="http://schemas.microsoft.com/office/powerpoint/2010/main" val="259768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000955" y="650204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Now copy the numbers into your jotter!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6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012244" y="1654916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We will now use numbers to talk about our family in more detail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Family &amp; numbers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2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2249081" y="3862014"/>
            <a:ext cx="8684064" cy="1255507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>
                <a:solidFill>
                  <a:schemeClr val="bg1"/>
                </a:solidFill>
              </a:rPr>
              <a:t>Tengo</a:t>
            </a:r>
            <a:r>
              <a:rPr lang="en-GB" sz="4400" b="1" dirty="0" smtClean="0">
                <a:solidFill>
                  <a:schemeClr val="bg1"/>
                </a:solidFill>
              </a:rPr>
              <a:t> dos </a:t>
            </a:r>
            <a:r>
              <a:rPr lang="en-GB" sz="4400" b="1" dirty="0" err="1" smtClean="0">
                <a:solidFill>
                  <a:schemeClr val="bg1"/>
                </a:solidFill>
              </a:rPr>
              <a:t>hermanas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762022" y="521679"/>
            <a:ext cx="10049417" cy="135328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/>
              <a:t>Tengo</a:t>
            </a:r>
            <a:r>
              <a:rPr lang="en-GB" sz="4400" b="1" dirty="0" smtClean="0"/>
              <a:t> dos </a:t>
            </a:r>
            <a:r>
              <a:rPr lang="en-GB" sz="4400" b="1" dirty="0" err="1" smtClean="0"/>
              <a:t>hermano</a:t>
            </a:r>
            <a:r>
              <a:rPr lang="en-GB" sz="4400" b="1" i="1" dirty="0" err="1" smtClean="0"/>
              <a:t>s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1" y="4271107"/>
            <a:ext cx="1365635" cy="155682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flipH="1">
            <a:off x="1659467" y="353675"/>
            <a:ext cx="10363424" cy="182700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have two brothers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185154" y="3486439"/>
            <a:ext cx="9203151" cy="200665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have two sisters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4" y="2395569"/>
            <a:ext cx="1968041" cy="1076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25" y="2395569"/>
            <a:ext cx="1968041" cy="1076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4" y="5685890"/>
            <a:ext cx="2052466" cy="1112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12" y="5685889"/>
            <a:ext cx="2052466" cy="11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385103" y="245375"/>
            <a:ext cx="7118253" cy="5455514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When saying you have 2 brothers or 3 sisters, you add an S to the end of the word “</a:t>
            </a:r>
            <a:r>
              <a:rPr lang="en-GB" sz="3200" b="1" dirty="0" err="1" smtClean="0"/>
              <a:t>hermano</a:t>
            </a:r>
            <a:r>
              <a:rPr lang="en-GB" sz="3200" b="1" dirty="0" smtClean="0"/>
              <a:t>” “</a:t>
            </a:r>
            <a:r>
              <a:rPr lang="en-GB" sz="3200" b="1" dirty="0" err="1" smtClean="0"/>
              <a:t>hermana</a:t>
            </a:r>
            <a:r>
              <a:rPr lang="en-GB" sz="3200" b="1" dirty="0" smtClean="0"/>
              <a:t>” like you would in English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2" y="3725334"/>
            <a:ext cx="2949024" cy="2835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1" y="202364"/>
            <a:ext cx="2036233" cy="1514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56" y="1873956"/>
            <a:ext cx="2438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B35D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¡</a:t>
            </a:r>
            <a:r>
              <a:rPr lang="en-GB" sz="3600" b="1" dirty="0" err="1" smtClean="0"/>
              <a:t>Gram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ática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864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3" y="194818"/>
            <a:ext cx="2403404" cy="1137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933" y="1686907"/>
            <a:ext cx="605582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Tengo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cinco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hermanos</a:t>
            </a:r>
            <a:endParaRPr lang="en-GB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6934" y="2573170"/>
            <a:ext cx="605582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Tengo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ocho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hijas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40566" y="1641769"/>
            <a:ext cx="454823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I have 5 brothers</a:t>
            </a:r>
            <a:endParaRPr lang="en-GB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40566" y="2529580"/>
            <a:ext cx="454823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I have 8 daughters</a:t>
            </a:r>
            <a:endParaRPr lang="en-GB" sz="4400" b="1" dirty="0"/>
          </a:p>
        </p:txBody>
      </p:sp>
      <p:sp>
        <p:nvSpPr>
          <p:cNvPr id="10" name="Oval Callout 9"/>
          <p:cNvSpPr/>
          <p:nvPr/>
        </p:nvSpPr>
        <p:spPr>
          <a:xfrm>
            <a:off x="2807621" y="100207"/>
            <a:ext cx="7118253" cy="127819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What do these mean?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6933" y="3656849"/>
            <a:ext cx="605582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Tengo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tres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hijos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40567" y="3656849"/>
            <a:ext cx="454823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I have 3 sons</a:t>
            </a:r>
            <a:endParaRPr lang="en-GB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6933" y="4734215"/>
            <a:ext cx="605582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Tengo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nueve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hermanas</a:t>
            </a:r>
            <a:endParaRPr lang="en-GB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40566" y="4734645"/>
            <a:ext cx="454823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I have 9 sisters</a:t>
            </a:r>
            <a:endParaRPr lang="en-GB" sz="4400" b="1" dirty="0"/>
          </a:p>
        </p:txBody>
      </p:sp>
      <p:sp>
        <p:nvSpPr>
          <p:cNvPr id="15" name="Rectangle 14"/>
          <p:cNvSpPr/>
          <p:nvPr/>
        </p:nvSpPr>
        <p:spPr>
          <a:xfrm>
            <a:off x="7440566" y="1653616"/>
            <a:ext cx="4548234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440566" y="2537101"/>
            <a:ext cx="4548234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440566" y="3638817"/>
            <a:ext cx="4548233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440566" y="4734214"/>
            <a:ext cx="4649833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2249081" y="3801986"/>
            <a:ext cx="8684064" cy="1823875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>
                <a:solidFill>
                  <a:schemeClr val="bg1"/>
                </a:solidFill>
              </a:rPr>
              <a:t>Tengo</a:t>
            </a:r>
            <a:r>
              <a:rPr lang="en-GB" sz="4400" b="1" dirty="0" smtClean="0">
                <a:solidFill>
                  <a:schemeClr val="bg1"/>
                </a:solidFill>
              </a:rPr>
              <a:t> dos </a:t>
            </a:r>
            <a:r>
              <a:rPr lang="en-GB" sz="4400" b="1" dirty="0" err="1" smtClean="0">
                <a:solidFill>
                  <a:schemeClr val="bg1"/>
                </a:solidFill>
              </a:rPr>
              <a:t>hermana</a:t>
            </a:r>
            <a:r>
              <a:rPr lang="en-GB" sz="4400" b="1" i="1" dirty="0" err="1" smtClean="0">
                <a:solidFill>
                  <a:schemeClr val="bg1"/>
                </a:solidFill>
              </a:rPr>
              <a:t>s</a:t>
            </a:r>
            <a:r>
              <a:rPr lang="en-GB" sz="4400" b="1" dirty="0" smtClean="0">
                <a:solidFill>
                  <a:schemeClr val="bg1"/>
                </a:solidFill>
              </a:rPr>
              <a:t>. Se </a:t>
            </a:r>
            <a:r>
              <a:rPr lang="en-GB" sz="4400" b="1" dirty="0" err="1" smtClean="0">
                <a:solidFill>
                  <a:schemeClr val="bg1"/>
                </a:solidFill>
              </a:rPr>
              <a:t>llaman</a:t>
            </a:r>
            <a:r>
              <a:rPr lang="en-GB" sz="4400" b="1" dirty="0" smtClean="0">
                <a:solidFill>
                  <a:schemeClr val="bg1"/>
                </a:solidFill>
              </a:rPr>
              <a:t> Maria y Sol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762018" y="211016"/>
            <a:ext cx="10049417" cy="1838567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/>
              <a:t>Tengo</a:t>
            </a:r>
            <a:r>
              <a:rPr lang="en-GB" sz="4400" b="1" dirty="0" smtClean="0"/>
              <a:t> dos </a:t>
            </a:r>
            <a:r>
              <a:rPr lang="en-GB" sz="4400" b="1" dirty="0" err="1" smtClean="0"/>
              <a:t>hermano</a:t>
            </a:r>
            <a:r>
              <a:rPr lang="en-GB" sz="4400" b="1" i="1" dirty="0" err="1" smtClean="0"/>
              <a:t>s</a:t>
            </a:r>
            <a:r>
              <a:rPr lang="en-GB" sz="4400" b="1" i="1" dirty="0" smtClean="0"/>
              <a:t>. </a:t>
            </a:r>
            <a:r>
              <a:rPr lang="en-GB" sz="4400" b="1" dirty="0" smtClean="0"/>
              <a:t>Se </a:t>
            </a:r>
            <a:r>
              <a:rPr lang="en-GB" sz="4400" b="1" dirty="0" err="1" smtClean="0"/>
              <a:t>llaman</a:t>
            </a:r>
            <a:r>
              <a:rPr lang="en-GB" sz="4400" b="1" dirty="0" smtClean="0"/>
              <a:t> Pablo y Marco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1" y="4271107"/>
            <a:ext cx="1365635" cy="155682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flipH="1">
            <a:off x="1762017" y="17847"/>
            <a:ext cx="10260869" cy="236343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have two brothers. They are called Pablo and Marco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185152" y="3541801"/>
            <a:ext cx="9203151" cy="228613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have two sisters. They are called Maria and Sol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4" y="2765777"/>
            <a:ext cx="1968041" cy="705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25" y="2765777"/>
            <a:ext cx="1968041" cy="705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4" y="5977890"/>
            <a:ext cx="2052466" cy="820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12" y="5977889"/>
            <a:ext cx="2052466" cy="8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000955" y="650204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Now copy this vocabulary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2550717"/>
            <a:ext cx="2949024" cy="374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Family &amp; numbers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3248" y="2360247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hlinkClick r:id="rId3"/>
              </a:rPr>
              <a:t>https://radiolingua.com/2008/11/lesson-06-coffee-break-spanish/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248" y="3550007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Click on the hyperlink. This will take you to the page. Then press play!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48" y="4739767"/>
            <a:ext cx="7942552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7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3" y="3984978"/>
            <a:ext cx="2122029" cy="269448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02704"/>
              </p:ext>
            </p:extLst>
          </p:nvPr>
        </p:nvGraphicFramePr>
        <p:xfrm>
          <a:off x="2032000" y="719666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b="1" dirty="0" err="1" smtClean="0"/>
                        <a:t>Tengo</a:t>
                      </a:r>
                      <a:r>
                        <a:rPr lang="en-GB" sz="3200" b="1" baseline="0" dirty="0" smtClean="0"/>
                        <a:t> dos </a:t>
                      </a:r>
                      <a:r>
                        <a:rPr lang="en-GB" sz="3200" b="1" baseline="0" dirty="0" err="1" smtClean="0"/>
                        <a:t>hermanos</a:t>
                      </a:r>
                      <a:r>
                        <a:rPr lang="en-GB" sz="3200" b="1" baseline="0" dirty="0" smtClean="0"/>
                        <a:t>. Se </a:t>
                      </a:r>
                      <a:r>
                        <a:rPr lang="en-GB" sz="3200" b="1" baseline="0" dirty="0" err="1" smtClean="0"/>
                        <a:t>llaman</a:t>
                      </a:r>
                      <a:r>
                        <a:rPr lang="en-GB" sz="3200" b="1" baseline="0" dirty="0" smtClean="0"/>
                        <a:t> Pablo y Carlo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I have two brothers. They are called Pablo and Carlo</a:t>
                      </a:r>
                      <a:endParaRPr lang="en-GB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dirty="0" err="1" smtClean="0"/>
                        <a:t>Tengo</a:t>
                      </a:r>
                      <a:r>
                        <a:rPr lang="en-GB" sz="3200" b="1" baseline="0" dirty="0" smtClean="0"/>
                        <a:t> dos </a:t>
                      </a:r>
                      <a:r>
                        <a:rPr lang="en-GB" sz="3200" b="1" baseline="0" dirty="0" err="1" smtClean="0"/>
                        <a:t>hermanas</a:t>
                      </a:r>
                      <a:r>
                        <a:rPr lang="en-GB" sz="3200" b="1" baseline="0" dirty="0" smtClean="0"/>
                        <a:t>. Se </a:t>
                      </a:r>
                      <a:r>
                        <a:rPr lang="en-GB" sz="3200" b="1" baseline="0" dirty="0" err="1" smtClean="0"/>
                        <a:t>llaman</a:t>
                      </a:r>
                      <a:r>
                        <a:rPr lang="en-GB" sz="3200" b="1" baseline="0" dirty="0" smtClean="0"/>
                        <a:t> Maria y Sol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I have</a:t>
                      </a:r>
                      <a:r>
                        <a:rPr lang="en-GB" sz="3200" b="1" baseline="0" dirty="0" smtClean="0"/>
                        <a:t> two sisters. They are called Maria and Sol</a:t>
                      </a:r>
                      <a:endParaRPr lang="en-GB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Callout 3"/>
          <p:cNvSpPr/>
          <p:nvPr/>
        </p:nvSpPr>
        <p:spPr>
          <a:xfrm>
            <a:off x="3312332" y="4176888"/>
            <a:ext cx="7118253" cy="222522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I hope you have enjoye</a:t>
            </a:r>
            <a:r>
              <a:rPr lang="en-GB" sz="3200" b="1" dirty="0" smtClean="0"/>
              <a:t>d the Spanish! Next week, we will do some German!</a:t>
            </a:r>
            <a:endParaRPr lang="en-GB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1387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385103" y="245375"/>
            <a:ext cx="7118253" cy="5455514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We learned </a:t>
            </a:r>
            <a:r>
              <a:rPr lang="en-GB" sz="3200" b="1" dirty="0" smtClean="0"/>
              <a:t>in the last lesson the Spanish word for “my” is “mi”. </a:t>
            </a:r>
            <a:r>
              <a:rPr lang="en-GB" sz="3200" b="1" dirty="0" smtClean="0"/>
              <a:t>The </a:t>
            </a:r>
            <a:r>
              <a:rPr lang="en-GB" sz="3200" b="1" dirty="0" smtClean="0"/>
              <a:t>word for “your” is </a:t>
            </a:r>
            <a:r>
              <a:rPr lang="en-GB" sz="3200" b="1" dirty="0" smtClean="0"/>
              <a:t>also very </a:t>
            </a:r>
            <a:r>
              <a:rPr lang="en-GB" sz="3200" b="1" dirty="0" smtClean="0"/>
              <a:t>easy in Spanish. It is “</a:t>
            </a:r>
            <a:r>
              <a:rPr lang="en-GB" sz="3200" b="1" dirty="0" err="1" smtClean="0"/>
              <a:t>tu</a:t>
            </a:r>
            <a:r>
              <a:rPr lang="en-GB" sz="3200" b="1" dirty="0" smtClean="0"/>
              <a:t>” (pronounced “too”)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2" y="3725334"/>
            <a:ext cx="2949024" cy="2835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1" y="202364"/>
            <a:ext cx="2036233" cy="1514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56" y="1873956"/>
            <a:ext cx="2438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B35D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¡</a:t>
            </a:r>
            <a:r>
              <a:rPr lang="en-GB" sz="3600" b="1" dirty="0" err="1" smtClean="0"/>
              <a:t>Gram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ática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1797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3" y="194818"/>
            <a:ext cx="2403404" cy="1137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933" y="1686907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Tu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hermano</a:t>
            </a:r>
            <a:endParaRPr lang="en-GB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6935" y="2573170"/>
            <a:ext cx="428545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/>
              <a:t>Tu</a:t>
            </a:r>
            <a:r>
              <a:rPr lang="en-GB" sz="4400" b="1" dirty="0"/>
              <a:t> </a:t>
            </a:r>
            <a:r>
              <a:rPr lang="en-GB" sz="4400" b="1" dirty="0" err="1"/>
              <a:t>madre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42522" y="1686907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Your brother</a:t>
            </a:r>
            <a:endParaRPr lang="en-GB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42522" y="2530964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/>
              <a:t>Your </a:t>
            </a:r>
            <a:r>
              <a:rPr lang="en-GB" sz="4400" b="1" dirty="0" smtClean="0"/>
              <a:t>mother</a:t>
            </a:r>
            <a:endParaRPr lang="en-GB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6934" y="3459433"/>
            <a:ext cx="428545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/>
              <a:t>Tu</a:t>
            </a:r>
            <a:r>
              <a:rPr lang="en-GB" sz="4400" b="1" dirty="0"/>
              <a:t> </a:t>
            </a:r>
            <a:r>
              <a:rPr lang="en-GB" sz="4400" b="1" dirty="0" err="1" smtClean="0"/>
              <a:t>madre</a:t>
            </a:r>
            <a:r>
              <a:rPr lang="en-GB" sz="4400" b="1" dirty="0" smtClean="0"/>
              <a:t> y </a:t>
            </a:r>
            <a:r>
              <a:rPr lang="en-GB" sz="4400" b="1" dirty="0" err="1" smtClean="0"/>
              <a:t>tu</a:t>
            </a:r>
            <a:r>
              <a:rPr lang="en-GB" sz="4400" b="1" dirty="0" smtClean="0"/>
              <a:t> padre</a:t>
            </a:r>
            <a:endParaRPr lang="en-GB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42522" y="3441398"/>
            <a:ext cx="4285455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/>
              <a:t>Your </a:t>
            </a:r>
            <a:r>
              <a:rPr lang="en-GB" sz="4400" b="1" dirty="0" smtClean="0"/>
              <a:t>mother and </a:t>
            </a:r>
            <a:r>
              <a:rPr lang="en-GB" sz="4400" b="1" dirty="0"/>
              <a:t>Your </a:t>
            </a:r>
            <a:r>
              <a:rPr lang="en-GB" sz="4400" b="1" dirty="0" smtClean="0"/>
              <a:t>father</a:t>
            </a:r>
            <a:endParaRPr lang="en-GB" sz="4400" b="1" dirty="0"/>
          </a:p>
        </p:txBody>
      </p:sp>
      <p:sp>
        <p:nvSpPr>
          <p:cNvPr id="10" name="Oval Callout 9"/>
          <p:cNvSpPr/>
          <p:nvPr/>
        </p:nvSpPr>
        <p:spPr>
          <a:xfrm>
            <a:off x="2807621" y="100207"/>
            <a:ext cx="7118253" cy="127819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What do these mean?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6933" y="5022804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Tu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hijo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42522" y="5022804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Your son</a:t>
            </a:r>
            <a:endParaRPr lang="en-GB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6933" y="5909066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Tu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marido</a:t>
            </a:r>
            <a:endParaRPr lang="en-GB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42522" y="5909065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Your husband</a:t>
            </a:r>
            <a:endParaRPr lang="en-GB" sz="4400" b="1" dirty="0"/>
          </a:p>
        </p:txBody>
      </p:sp>
      <p:sp>
        <p:nvSpPr>
          <p:cNvPr id="15" name="Rectangle 14"/>
          <p:cNvSpPr/>
          <p:nvPr/>
        </p:nvSpPr>
        <p:spPr>
          <a:xfrm>
            <a:off x="4742522" y="1686907"/>
            <a:ext cx="4285455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742522" y="2530964"/>
            <a:ext cx="4285455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42521" y="3459433"/>
            <a:ext cx="4285455" cy="1446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742521" y="4996719"/>
            <a:ext cx="4285455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42521" y="5891033"/>
            <a:ext cx="4285455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2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385103" y="245375"/>
            <a:ext cx="7118253" cy="5455514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Be careful not to mix up these words!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 err="1" smtClean="0"/>
              <a:t>T</a:t>
            </a:r>
            <a:r>
              <a:rPr lang="en-GB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you</a:t>
            </a:r>
          </a:p>
          <a:p>
            <a:pPr algn="ctr"/>
            <a:r>
              <a:rPr lang="en-GB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your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2" y="3725334"/>
            <a:ext cx="2949024" cy="2835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1" y="202364"/>
            <a:ext cx="2036233" cy="1514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56" y="1873956"/>
            <a:ext cx="2438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B35D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¡</a:t>
            </a:r>
            <a:r>
              <a:rPr lang="en-GB" sz="3600" b="1" dirty="0" err="1" smtClean="0"/>
              <a:t>Gram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ática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7223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82" y="918634"/>
            <a:ext cx="1743075" cy="26289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436837" y="342195"/>
            <a:ext cx="7118253" cy="173848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/>
              <a:t>Mi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mam</a:t>
            </a:r>
            <a:r>
              <a:rPr lang="en-GB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endParaRPr lang="en-GB" sz="3200" b="1" dirty="0"/>
          </a:p>
        </p:txBody>
      </p:sp>
      <p:sp>
        <p:nvSpPr>
          <p:cNvPr id="4" name="Oval Callout 3"/>
          <p:cNvSpPr/>
          <p:nvPr/>
        </p:nvSpPr>
        <p:spPr>
          <a:xfrm>
            <a:off x="2436837" y="2312106"/>
            <a:ext cx="7118253" cy="173848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/>
              <a:t>Mi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pap</a:t>
            </a:r>
            <a:r>
              <a:rPr lang="en-GB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2" y="4413956"/>
            <a:ext cx="2232921" cy="2147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2222" y="4967111"/>
            <a:ext cx="7416800" cy="1569660"/>
          </a:xfrm>
          <a:prstGeom prst="rect">
            <a:avLst/>
          </a:prstGeom>
          <a:ln>
            <a:solidFill>
              <a:srgbClr val="FB35D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Children </a:t>
            </a:r>
            <a:r>
              <a:rPr lang="en-GB" sz="3200" b="1" dirty="0"/>
              <a:t>use these words instead of “</a:t>
            </a:r>
            <a:r>
              <a:rPr lang="en-GB" sz="3200" b="1" dirty="0" err="1"/>
              <a:t>madre</a:t>
            </a:r>
            <a:r>
              <a:rPr lang="en-GB" sz="3200" b="1" dirty="0"/>
              <a:t>” and “padre”. These words are like the English words “mummy” and “</a:t>
            </a:r>
            <a:r>
              <a:rPr lang="en-GB" sz="3200" b="1" dirty="0" smtClean="0"/>
              <a:t>daddy”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7456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000955" y="650204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The Spanish word for “I have” is “</a:t>
            </a:r>
            <a:r>
              <a:rPr lang="en-GB" sz="3200" b="1" dirty="0" err="1" smtClean="0"/>
              <a:t>tengo</a:t>
            </a:r>
            <a:r>
              <a:rPr lang="en-GB" sz="3200" b="1" dirty="0" smtClean="0"/>
              <a:t>”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flipH="1">
            <a:off x="3128108" y="2897934"/>
            <a:ext cx="7044592" cy="1730326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>
                <a:solidFill>
                  <a:schemeClr val="bg1"/>
                </a:solidFill>
              </a:rPr>
              <a:t>Tengo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una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hermana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365213" y="532814"/>
            <a:ext cx="8030117" cy="120498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/>
              <a:t>Tengo</a:t>
            </a:r>
            <a:r>
              <a:rPr lang="en-GB" sz="4400" b="1" dirty="0" smtClean="0"/>
              <a:t> un </a:t>
            </a:r>
            <a:r>
              <a:rPr lang="en-GB" sz="4400" b="1" dirty="0" err="1" smtClean="0"/>
              <a:t>hermano</a:t>
            </a:r>
            <a:endParaRPr lang="en-GB" sz="4400" b="1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2221606" y="390665"/>
            <a:ext cx="8333506" cy="164342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have a brother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983148" y="2730299"/>
            <a:ext cx="8102991" cy="206559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I have a sister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2" y="453390"/>
            <a:ext cx="1743075" cy="262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1" y="3650266"/>
            <a:ext cx="1743075" cy="262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749" y="1737795"/>
            <a:ext cx="1968041" cy="1076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20" y="5166201"/>
            <a:ext cx="2052466" cy="11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012569" y="67733"/>
            <a:ext cx="8230210" cy="3055077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There are two words for “a” in Spanish!</a:t>
            </a:r>
          </a:p>
          <a:p>
            <a:pPr algn="ctr"/>
            <a:r>
              <a:rPr lang="en-GB" sz="3200" b="1" dirty="0" smtClean="0"/>
              <a:t>Un = a (masculine words)</a:t>
            </a:r>
          </a:p>
          <a:p>
            <a:pPr algn="ctr"/>
            <a:r>
              <a:rPr lang="en-GB" sz="3200" b="1" dirty="0" smtClean="0"/>
              <a:t>Una = a (feminine words)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2" y="3725334"/>
            <a:ext cx="2949024" cy="2835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1" y="202364"/>
            <a:ext cx="2036233" cy="1514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56" y="1873956"/>
            <a:ext cx="2438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B35D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¡</a:t>
            </a:r>
            <a:r>
              <a:rPr lang="en-GB" sz="3600" b="1" dirty="0" err="1" smtClean="0"/>
              <a:t>Gram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ática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600" b="1" dirty="0"/>
          </a:p>
        </p:txBody>
      </p:sp>
      <p:sp>
        <p:nvSpPr>
          <p:cNvPr id="6" name="Oval Callout 5"/>
          <p:cNvSpPr/>
          <p:nvPr/>
        </p:nvSpPr>
        <p:spPr>
          <a:xfrm>
            <a:off x="4124526" y="3244507"/>
            <a:ext cx="7118253" cy="3055077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On the next slide, put in the missing word! Un or Una. Then say what they mean in English.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32426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543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Ferguson</dc:creator>
  <cp:lastModifiedBy>Robin Ferguson</cp:lastModifiedBy>
  <cp:revision>43</cp:revision>
  <dcterms:created xsi:type="dcterms:W3CDTF">2020-05-01T09:02:34Z</dcterms:created>
  <dcterms:modified xsi:type="dcterms:W3CDTF">2020-05-20T13:39:24Z</dcterms:modified>
</cp:coreProperties>
</file>