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1" r:id="rId5"/>
    <p:sldId id="262" r:id="rId6"/>
    <p:sldId id="264" r:id="rId7"/>
    <p:sldId id="259" r:id="rId8"/>
    <p:sldId id="265" r:id="rId9"/>
    <p:sldId id="263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33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07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02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4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0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1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91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0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9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9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04CA-A992-4E8E-A065-961F1E535AA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B199-D761-4D82-B214-D8E596AF7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7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ingua.com/2008/11/lesson-05-coffee-break-spanish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THE ROBERT BURNS ACADEMY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4" y="2438175"/>
            <a:ext cx="2949024" cy="374457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981157" y="2040820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This week, we are going to learn to talk about our family with episode 5 of Coffee Break Spanish and </a:t>
            </a:r>
            <a:r>
              <a:rPr lang="en-GB" sz="3200" b="1" dirty="0" err="1" smtClean="0"/>
              <a:t>Linguascope</a:t>
            </a:r>
            <a:r>
              <a:rPr lang="en-GB" sz="3200" b="1" dirty="0" smtClean="0"/>
              <a:t>!</a:t>
            </a:r>
            <a:endParaRPr lang="en-GB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7" y="2438175"/>
            <a:ext cx="2949024" cy="37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" y="2092735"/>
            <a:ext cx="2949024" cy="374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7" y="0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Saying what people are called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411665" y="2054997"/>
            <a:ext cx="7118253" cy="2181498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Se llama  means both “He is called” and “She is called”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43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" y="211016"/>
            <a:ext cx="1365635" cy="1556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2717069" y="2839317"/>
            <a:ext cx="8684064" cy="1730326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 smtClean="0">
                <a:solidFill>
                  <a:schemeClr val="bg1"/>
                </a:solidFill>
              </a:rPr>
              <a:t>Esta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es</a:t>
            </a:r>
            <a:r>
              <a:rPr lang="en-GB" sz="4400" b="1" dirty="0" smtClean="0">
                <a:solidFill>
                  <a:schemeClr val="bg1"/>
                </a:solidFill>
              </a:rPr>
              <a:t> mi </a:t>
            </a:r>
            <a:r>
              <a:rPr lang="en-GB" sz="4400" b="1" dirty="0" err="1" smtClean="0">
                <a:solidFill>
                  <a:schemeClr val="bg1"/>
                </a:solidFill>
              </a:rPr>
              <a:t>madre</a:t>
            </a:r>
            <a:r>
              <a:rPr lang="en-GB" sz="4400" b="1" dirty="0" smtClean="0">
                <a:solidFill>
                  <a:schemeClr val="bg1"/>
                </a:solidFill>
              </a:rPr>
              <a:t>. Se llama Carmen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762755" y="211016"/>
            <a:ext cx="10049417" cy="1556824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Este </a:t>
            </a:r>
            <a:r>
              <a:rPr lang="en-GB" sz="4400" b="1" dirty="0" err="1" smtClean="0"/>
              <a:t>es</a:t>
            </a:r>
            <a:r>
              <a:rPr lang="en-GB" sz="4400" b="1" dirty="0" smtClean="0"/>
              <a:t> mi </a:t>
            </a:r>
            <a:r>
              <a:rPr lang="en-GB" sz="4400" b="1" dirty="0" err="1" smtClean="0"/>
              <a:t>hijo</a:t>
            </a:r>
            <a:r>
              <a:rPr lang="en-GB" sz="4400" b="1" dirty="0" smtClean="0"/>
              <a:t>. Se llama Pablo</a:t>
            </a:r>
            <a:endParaRPr lang="en-GB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3" y="3153507"/>
            <a:ext cx="1365635" cy="155682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flipH="1">
            <a:off x="1668533" y="4690"/>
            <a:ext cx="10260869" cy="209718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son. He is called Pablo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473034" y="2671682"/>
            <a:ext cx="9203151" cy="250522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mum. She is called Carmen 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0" y="2645786"/>
            <a:ext cx="2949024" cy="37445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538274" y="998806"/>
            <a:ext cx="7118253" cy="3293960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Copy the vocabulary on the next slides into your jotter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465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08429"/>
              </p:ext>
            </p:extLst>
          </p:nvPr>
        </p:nvGraphicFramePr>
        <p:xfrm>
          <a:off x="962856" y="452380"/>
          <a:ext cx="8128000" cy="4114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64000"/>
                <a:gridCol w="406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FAMILY</a:t>
                      </a:r>
                      <a:r>
                        <a:rPr lang="en-GB" sz="2400" b="1" baseline="0" dirty="0" smtClean="0"/>
                        <a:t> MEMBERS 1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Mi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hermano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My brother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 smtClean="0"/>
                        <a:t>Mi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hermana</a:t>
                      </a:r>
                      <a:endParaRPr lang="en-GB" sz="24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My</a:t>
                      </a:r>
                      <a:r>
                        <a:rPr lang="en-GB" sz="2400" b="1" baseline="0" dirty="0" smtClean="0"/>
                        <a:t> sister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Mi</a:t>
                      </a:r>
                      <a:r>
                        <a:rPr lang="en-GB" sz="2400" b="1" dirty="0" smtClean="0"/>
                        <a:t> padre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My dad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Mi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madre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My mum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Mi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hijo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My</a:t>
                      </a:r>
                      <a:r>
                        <a:rPr lang="en-GB" sz="2400" b="1" baseline="0" dirty="0" smtClean="0"/>
                        <a:t> son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Mi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hija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My daughter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Mi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marido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My</a:t>
                      </a:r>
                      <a:r>
                        <a:rPr lang="en-GB" sz="2400" b="1" baseline="0" dirty="0" smtClean="0"/>
                        <a:t> husband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Mi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mujer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My mum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692" y="452379"/>
            <a:ext cx="2143125" cy="399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374" y="4879732"/>
            <a:ext cx="49269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824758"/>
              </p:ext>
            </p:extLst>
          </p:nvPr>
        </p:nvGraphicFramePr>
        <p:xfrm>
          <a:off x="962856" y="452380"/>
          <a:ext cx="8128000" cy="3657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64000"/>
                <a:gridCol w="406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INTRODUCING</a:t>
                      </a:r>
                      <a:r>
                        <a:rPr lang="en-GB" sz="2400" b="1" baseline="0" dirty="0" smtClean="0"/>
                        <a:t> PEOPLE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033CC"/>
                          </a:solidFill>
                        </a:rPr>
                        <a:t>Este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es</a:t>
                      </a:r>
                      <a:r>
                        <a:rPr lang="en-GB" sz="2400" b="1" baseline="0" dirty="0" smtClean="0"/>
                        <a:t> m</a:t>
                      </a:r>
                      <a:r>
                        <a:rPr lang="en-GB" sz="2400" b="1" dirty="0" smtClean="0"/>
                        <a:t>i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hermano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This is my brother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err="1" smtClean="0">
                          <a:solidFill>
                            <a:srgbClr val="FF0000"/>
                          </a:solidFill>
                        </a:rPr>
                        <a:t>Esta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es</a:t>
                      </a:r>
                      <a:r>
                        <a:rPr lang="en-GB" sz="2400" b="1" baseline="0" dirty="0" smtClean="0"/>
                        <a:t> m</a:t>
                      </a:r>
                      <a:r>
                        <a:rPr lang="en-GB" sz="2400" b="1" dirty="0" smtClean="0"/>
                        <a:t>i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hermana</a:t>
                      </a:r>
                      <a:endParaRPr lang="en-GB" sz="24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This</a:t>
                      </a:r>
                      <a:r>
                        <a:rPr lang="en-GB" sz="2400" b="1" baseline="0" dirty="0" smtClean="0"/>
                        <a:t> is m</a:t>
                      </a:r>
                      <a:r>
                        <a:rPr lang="en-GB" sz="2400" b="1" dirty="0" smtClean="0"/>
                        <a:t>y</a:t>
                      </a:r>
                      <a:r>
                        <a:rPr lang="en-GB" sz="2400" b="1" baseline="0" dirty="0" smtClean="0"/>
                        <a:t> sister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SAYING</a:t>
                      </a:r>
                      <a:r>
                        <a:rPr lang="en-GB" sz="2400" b="1" baseline="0" dirty="0" smtClean="0"/>
                        <a:t> PEOPLE’S NAMES</a:t>
                      </a:r>
                      <a:endParaRPr lang="en-GB" sz="24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Se</a:t>
                      </a:r>
                      <a:r>
                        <a:rPr lang="en-GB" sz="2400" b="1" baseline="0" dirty="0" smtClean="0"/>
                        <a:t> llama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He is called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Se llama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She</a:t>
                      </a:r>
                      <a:r>
                        <a:rPr lang="en-GB" sz="2400" b="1" baseline="0" dirty="0" smtClean="0"/>
                        <a:t> is called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Mi</a:t>
                      </a:r>
                      <a:r>
                        <a:rPr lang="en-GB" sz="2400" b="1" dirty="0" smtClean="0"/>
                        <a:t> </a:t>
                      </a:r>
                      <a:r>
                        <a:rPr lang="en-GB" sz="2400" b="1" dirty="0" err="1" smtClean="0"/>
                        <a:t>hijo</a:t>
                      </a:r>
                      <a:r>
                        <a:rPr lang="en-GB" sz="2400" b="1" dirty="0" smtClean="0"/>
                        <a:t> se llama Marco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My</a:t>
                      </a:r>
                      <a:r>
                        <a:rPr lang="en-GB" sz="2400" b="1" baseline="0" dirty="0" smtClean="0"/>
                        <a:t> son is called Marco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err="1" smtClean="0"/>
                        <a:t>Mi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baseline="0" dirty="0" err="1" smtClean="0"/>
                        <a:t>hija</a:t>
                      </a:r>
                      <a:r>
                        <a:rPr lang="en-GB" sz="2400" b="1" baseline="0" dirty="0" smtClean="0"/>
                        <a:t> se llama Maria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My daughter is called Maria</a:t>
                      </a:r>
                      <a:endParaRPr lang="en-GB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692" y="452379"/>
            <a:ext cx="2143125" cy="399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48" y="4584311"/>
            <a:ext cx="49269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0" y="2645786"/>
            <a:ext cx="2949024" cy="37445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538274" y="998806"/>
            <a:ext cx="7118253" cy="3293960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Copy and Complete these sentences with either ESTE or ESTA. Then check your answers! Write what they mean in English as well!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8035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9" y="464234"/>
            <a:ext cx="11690252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5400" b="1" dirty="0" smtClean="0"/>
              <a:t>Este </a:t>
            </a:r>
            <a:r>
              <a:rPr lang="en-GB" sz="5400" b="1" dirty="0" err="1" smtClean="0"/>
              <a:t>es</a:t>
            </a:r>
            <a:r>
              <a:rPr lang="en-GB" sz="5400" b="1" dirty="0" smtClean="0"/>
              <a:t> mi </a:t>
            </a:r>
            <a:r>
              <a:rPr lang="en-GB" sz="5400" b="1" dirty="0" err="1" smtClean="0"/>
              <a:t>hermano</a:t>
            </a:r>
            <a:r>
              <a:rPr lang="en-GB" sz="5400" b="1" dirty="0" smtClean="0"/>
              <a:t>. Se llama </a:t>
            </a:r>
            <a:r>
              <a:rPr lang="en-GB" sz="5400" b="1" dirty="0" err="1" smtClean="0"/>
              <a:t>Tom</a:t>
            </a: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ás</a:t>
            </a:r>
            <a:endParaRPr lang="en-GB" sz="5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arenR"/>
            </a:pP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Esta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mujer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Se llama Teresa</a:t>
            </a:r>
          </a:p>
          <a:p>
            <a:pPr marL="742950" indent="-742950">
              <a:buAutoNum type="arabicParenR"/>
            </a:pP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hijo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Se llama Marcos</a:t>
            </a:r>
          </a:p>
          <a:p>
            <a:pPr marL="742950" indent="-742950">
              <a:buAutoNum type="arabicParenR"/>
            </a:pP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Esta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hermana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Se llama Sol</a:t>
            </a:r>
          </a:p>
          <a:p>
            <a:pPr marL="742950" indent="-742950">
              <a:buAutoNum type="arabicParenR"/>
            </a:pP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Esta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hija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Se llama Ana</a:t>
            </a:r>
          </a:p>
          <a:p>
            <a:pPr marL="742950" indent="-742950">
              <a:buAutoNum type="arabicParenR"/>
            </a:pP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GB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marido</a:t>
            </a:r>
            <a:r>
              <a:rPr lang="en-GB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Se llama Felipe</a:t>
            </a:r>
            <a:endParaRPr lang="en-GB" sz="5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069145" y="590844"/>
            <a:ext cx="1266093" cy="689317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069144" y="1357535"/>
            <a:ext cx="1266093" cy="689317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069143" y="2250836"/>
            <a:ext cx="1266093" cy="689317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069142" y="3066695"/>
            <a:ext cx="1266093" cy="689317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69142" y="3833386"/>
            <a:ext cx="1266093" cy="689317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069141" y="4652767"/>
            <a:ext cx="1266093" cy="689317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3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826412" y="2477422"/>
            <a:ext cx="7118253" cy="3293960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These sentences are all mixed up! Copy them and put the words in the correct order! Then check your answers!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2640" y="98474"/>
            <a:ext cx="10482025" cy="191778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MIXED UP MANUEL</a:t>
            </a:r>
            <a:endParaRPr lang="en-GB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74" y="2477422"/>
            <a:ext cx="2552700" cy="364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86" y="281354"/>
            <a:ext cx="11226019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5400" b="1" dirty="0" smtClean="0"/>
              <a:t>MI SE HERMANO CARLOS LLAMA</a:t>
            </a:r>
          </a:p>
          <a:p>
            <a:pPr marL="342900" indent="-342900">
              <a:buAutoNum type="arabicParenR"/>
            </a:pPr>
            <a:r>
              <a:rPr lang="en-GB" sz="5400" b="1" dirty="0" smtClean="0"/>
              <a:t>MI ES HERMANA ESTA</a:t>
            </a:r>
          </a:p>
          <a:p>
            <a:pPr marL="342900" indent="-342900">
              <a:buAutoNum type="arabicParenR"/>
            </a:pPr>
            <a:r>
              <a:rPr lang="en-GB" sz="5400" b="1" dirty="0" smtClean="0"/>
              <a:t>MARIDO ESTE MI ES</a:t>
            </a:r>
          </a:p>
          <a:p>
            <a:pPr marL="342900" indent="-342900">
              <a:buAutoNum type="arabicParenR"/>
            </a:pPr>
            <a:r>
              <a:rPr lang="en-GB" sz="5400" b="1" dirty="0" smtClean="0"/>
              <a:t>LLAMA TERESA MI SE MUJER</a:t>
            </a:r>
          </a:p>
          <a:p>
            <a:pPr marL="342900" indent="-342900">
              <a:buAutoNum type="arabicParenR"/>
            </a:pPr>
            <a:r>
              <a:rPr lang="en-GB" sz="5400" b="1" dirty="0" smtClean="0"/>
              <a:t>PABLO LLAMA MI HIJO SE</a:t>
            </a:r>
            <a:endParaRPr lang="en-GB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03" y="4684542"/>
            <a:ext cx="4606584" cy="2025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286" y="281353"/>
            <a:ext cx="11226019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5400" b="1" dirty="0" smtClean="0"/>
              <a:t>MI HERMANO SE LLAMA CARLOS</a:t>
            </a:r>
          </a:p>
          <a:p>
            <a:pPr marL="342900" indent="-342900">
              <a:buAutoNum type="arabicParenR"/>
            </a:pPr>
            <a:r>
              <a:rPr lang="en-GB" sz="5400" b="1" dirty="0" smtClean="0"/>
              <a:t>ESTA ES MI HERMANA</a:t>
            </a:r>
          </a:p>
          <a:p>
            <a:pPr marL="342900" indent="-342900">
              <a:buAutoNum type="arabicParenR"/>
            </a:pPr>
            <a:r>
              <a:rPr lang="en-GB" sz="5400" b="1" dirty="0" smtClean="0"/>
              <a:t>ESTE ES MI MARIDO</a:t>
            </a:r>
          </a:p>
          <a:p>
            <a:pPr marL="342900" indent="-342900">
              <a:buAutoNum type="arabicParenR"/>
            </a:pPr>
            <a:r>
              <a:rPr lang="en-GB" sz="5400" b="1" dirty="0" smtClean="0"/>
              <a:t>MI MUJER SE LLAMA TERESA</a:t>
            </a:r>
          </a:p>
          <a:p>
            <a:pPr marL="342900" indent="-342900">
              <a:buAutoNum type="arabicParenR"/>
            </a:pPr>
            <a:r>
              <a:rPr lang="en-GB" sz="5400" b="1" dirty="0" smtClean="0"/>
              <a:t>MI HIJO SE LLAMA PABLO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3912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8564"/>
              </p:ext>
            </p:extLst>
          </p:nvPr>
        </p:nvGraphicFramePr>
        <p:xfrm>
          <a:off x="484554" y="295421"/>
          <a:ext cx="6127261" cy="5181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10338"/>
                <a:gridCol w="3516923"/>
              </a:tblGrid>
              <a:tr h="222738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Los padres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parents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La </a:t>
                      </a:r>
                      <a:r>
                        <a:rPr lang="en-GB" sz="2800" b="1" dirty="0" err="1" smtClean="0"/>
                        <a:t>madre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mum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El padre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dad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El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hermano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brother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La </a:t>
                      </a:r>
                      <a:r>
                        <a:rPr lang="en-GB" sz="2800" b="1" dirty="0" err="1" smtClean="0"/>
                        <a:t>hermana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sister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El </a:t>
                      </a:r>
                      <a:r>
                        <a:rPr lang="en-GB" sz="2800" b="1" dirty="0" err="1" smtClean="0"/>
                        <a:t>abuelo</a:t>
                      </a:r>
                      <a:endParaRPr lang="en-GB" sz="28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grandad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La </a:t>
                      </a:r>
                      <a:r>
                        <a:rPr lang="en-GB" sz="2800" b="1" dirty="0" err="1" smtClean="0"/>
                        <a:t>abuela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gran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El </a:t>
                      </a:r>
                      <a:r>
                        <a:rPr lang="en-GB" sz="2800" b="1" dirty="0" err="1" smtClean="0"/>
                        <a:t>perro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dog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Los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baseline="0" dirty="0" err="1" smtClean="0"/>
                        <a:t>abuelos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grandparents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El </a:t>
                      </a:r>
                      <a:r>
                        <a:rPr lang="en-GB" sz="2800" b="1" dirty="0" err="1" smtClean="0"/>
                        <a:t>beb</a:t>
                      </a:r>
                      <a:r>
                        <a:rPr lang="en-GB" sz="2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baby</a:t>
                      </a:r>
                      <a:endParaRPr lang="en-GB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60" y="295421"/>
            <a:ext cx="1519502" cy="2299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33846" y="2886221"/>
            <a:ext cx="4417256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In Spanish there are 3 words for “the”</a:t>
            </a:r>
          </a:p>
          <a:p>
            <a:pPr marL="285750" indent="-285750">
              <a:buBlip>
                <a:blip r:embed="rId3"/>
              </a:buBlip>
            </a:pPr>
            <a:r>
              <a:rPr lang="en-GB" sz="2800" b="1" dirty="0" smtClean="0"/>
              <a:t>El is used with masculine words</a:t>
            </a:r>
          </a:p>
          <a:p>
            <a:pPr marL="285750" indent="-285750">
              <a:buBlip>
                <a:blip r:embed="rId3"/>
              </a:buBlip>
            </a:pPr>
            <a:r>
              <a:rPr lang="en-GB" sz="2800" b="1" dirty="0" smtClean="0"/>
              <a:t>La is used with feminine words</a:t>
            </a:r>
          </a:p>
          <a:p>
            <a:pPr marL="285750" indent="-285750">
              <a:buBlip>
                <a:blip r:embed="rId3"/>
              </a:buBlip>
            </a:pPr>
            <a:r>
              <a:rPr lang="en-GB" sz="2800" b="1" dirty="0" smtClean="0"/>
              <a:t>Los is used with plural words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043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2550717"/>
            <a:ext cx="2949024" cy="374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Mi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familia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736" y="3662897"/>
            <a:ext cx="835898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Click on the hyperlink. This will take you to the page. Then press play!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429737" y="2550717"/>
            <a:ext cx="835898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 smtClean="0">
                <a:hlinkClick r:id="rId3"/>
              </a:rPr>
              <a:t>https://radiolingua.com/2008/11/lesson-05-coffee-break-spanish/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37" y="4898188"/>
            <a:ext cx="8358989" cy="18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2550717"/>
            <a:ext cx="2949024" cy="374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Mi</a:t>
            </a:r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familia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192172" y="1843874"/>
            <a:ext cx="7118253" cy="4135902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Now try saying these words for yourself!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6836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1" y="1434903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hermano</a:t>
            </a:r>
            <a:endParaRPr lang="en-GB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81533" y="1434903"/>
            <a:ext cx="270334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hermana</a:t>
            </a:r>
            <a:endParaRPr lang="en-GB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49815" y="1434902"/>
            <a:ext cx="256266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madre</a:t>
            </a:r>
            <a:endParaRPr lang="en-GB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63353" y="1434902"/>
            <a:ext cx="295421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padre</a:t>
            </a:r>
            <a:endParaRPr lang="en-GB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2541" y="4905375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marido</a:t>
            </a:r>
            <a:endParaRPr lang="en-GB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68992" y="4905376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mujer</a:t>
            </a:r>
            <a:endParaRPr lang="en-GB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37274" y="4905376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hijo</a:t>
            </a:r>
            <a:endParaRPr lang="en-GB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50812" y="4905375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hija</a:t>
            </a:r>
            <a:endParaRPr lang="en-GB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2541" y="2315101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brother</a:t>
            </a:r>
            <a:endParaRPr lang="en-GB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81533" y="2302966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sister</a:t>
            </a:r>
            <a:endParaRPr lang="en-GB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08430" y="2315101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mother</a:t>
            </a:r>
            <a:endParaRPr lang="en-GB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63353" y="2315101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father</a:t>
            </a:r>
            <a:endParaRPr lang="en-GB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2541" y="5785574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husband</a:t>
            </a:r>
            <a:endParaRPr lang="en-GB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68991" y="5768604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wife</a:t>
            </a:r>
            <a:endParaRPr lang="en-GB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37274" y="5785574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son</a:t>
            </a:r>
            <a:endParaRPr lang="en-GB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550812" y="5785574"/>
            <a:ext cx="250405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GB" sz="4400" b="1" dirty="0" smtClean="0"/>
              <a:t>daughter</a:t>
            </a:r>
            <a:endParaRPr lang="en-GB" sz="4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3" y="140677"/>
            <a:ext cx="1968041" cy="1076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42" y="187351"/>
            <a:ext cx="2052466" cy="11129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41" y="107611"/>
            <a:ext cx="2171113" cy="11092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887" y="140677"/>
            <a:ext cx="2323516" cy="11834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97" y="3280403"/>
            <a:ext cx="2128907" cy="14895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309" y="3242406"/>
            <a:ext cx="2376731" cy="15655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4658" y="3159904"/>
            <a:ext cx="2030195" cy="169009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2010" y="3354579"/>
            <a:ext cx="2592852" cy="14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439800" y="259244"/>
            <a:ext cx="7118253" cy="2181498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The word for “my” is very easy in Spanish. It is “mi” (pronounced “me”)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2" y="182880"/>
            <a:ext cx="2949024" cy="2257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612" y="2996417"/>
            <a:ext cx="4285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Mi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hermano</a:t>
            </a:r>
            <a:endParaRPr lang="en-GB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613" y="3882680"/>
            <a:ext cx="428545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Mi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madre</a:t>
            </a:r>
            <a:endParaRPr lang="en-GB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6200" y="2996417"/>
            <a:ext cx="4285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My brother</a:t>
            </a:r>
            <a:endParaRPr lang="en-GB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56200" y="3840474"/>
            <a:ext cx="4285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My mother</a:t>
            </a:r>
            <a:endParaRPr lang="en-GB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0612" y="4768943"/>
            <a:ext cx="428545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/>
              <a:t>Mi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madre</a:t>
            </a:r>
            <a:r>
              <a:rPr lang="en-GB" sz="4400" b="1" dirty="0" smtClean="0"/>
              <a:t> y mi padre</a:t>
            </a:r>
            <a:endParaRPr lang="en-GB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56200" y="4750908"/>
            <a:ext cx="4285455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My mother and my father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4010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2550717"/>
            <a:ext cx="2949024" cy="374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Introducing people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4774" y="2527530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We are now going to learn how to introduce masculine members of our family!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94" y="3826412"/>
            <a:ext cx="3756284" cy="29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" y="211016"/>
            <a:ext cx="1365635" cy="1556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3128108" y="2897934"/>
            <a:ext cx="6483356" cy="1730326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Este </a:t>
            </a:r>
            <a:r>
              <a:rPr lang="en-GB" sz="4400" b="1" dirty="0" err="1" smtClean="0">
                <a:solidFill>
                  <a:schemeClr val="bg1"/>
                </a:solidFill>
              </a:rPr>
              <a:t>es</a:t>
            </a:r>
            <a:r>
              <a:rPr lang="en-GB" sz="4400" b="1" dirty="0" smtClean="0">
                <a:solidFill>
                  <a:schemeClr val="bg1"/>
                </a:solidFill>
              </a:rPr>
              <a:t> mi padre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142583" y="211016"/>
            <a:ext cx="8728617" cy="120498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/>
              <a:t>Este </a:t>
            </a:r>
            <a:r>
              <a:rPr lang="en-GB" sz="4400" b="1" dirty="0" err="1" smtClean="0"/>
              <a:t>es</a:t>
            </a:r>
            <a:r>
              <a:rPr lang="en-GB" sz="4400" b="1" dirty="0" smtClean="0"/>
              <a:t> mi </a:t>
            </a:r>
            <a:r>
              <a:rPr lang="en-GB" sz="4400" b="1" dirty="0" err="1" smtClean="0"/>
              <a:t>hermano</a:t>
            </a:r>
            <a:endParaRPr lang="en-GB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3" y="3153507"/>
            <a:ext cx="1365635" cy="155682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flipH="1">
            <a:off x="2015329" y="124417"/>
            <a:ext cx="9402503" cy="164342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brother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665084" y="2899121"/>
            <a:ext cx="8102991" cy="206559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dad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2550717"/>
            <a:ext cx="2949024" cy="374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7" y="239152"/>
            <a:ext cx="11760590" cy="180166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48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Introducing people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4774" y="2527530"/>
            <a:ext cx="794255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We are now going to learn how to introduce feminine members of our family!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94" y="3826412"/>
            <a:ext cx="3756284" cy="29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" y="211016"/>
            <a:ext cx="1365635" cy="155682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3128108" y="2897934"/>
            <a:ext cx="6483356" cy="1730326"/>
          </a:xfrm>
          <a:prstGeom prst="wedgeEllipse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 smtClean="0">
                <a:solidFill>
                  <a:schemeClr val="bg1"/>
                </a:solidFill>
              </a:rPr>
              <a:t>Esta</a:t>
            </a:r>
            <a:r>
              <a:rPr lang="en-GB" sz="4400" b="1" dirty="0" smtClean="0">
                <a:solidFill>
                  <a:schemeClr val="bg1"/>
                </a:solidFill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</a:rPr>
              <a:t>es</a:t>
            </a:r>
            <a:r>
              <a:rPr lang="en-GB" sz="4400" b="1" dirty="0" smtClean="0">
                <a:solidFill>
                  <a:schemeClr val="bg1"/>
                </a:solidFill>
              </a:rPr>
              <a:t> mi </a:t>
            </a:r>
            <a:r>
              <a:rPr lang="en-GB" sz="4400" b="1" dirty="0" err="1" smtClean="0">
                <a:solidFill>
                  <a:schemeClr val="bg1"/>
                </a:solidFill>
              </a:rPr>
              <a:t>madre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142583" y="211016"/>
            <a:ext cx="8728617" cy="1204981"/>
          </a:xfrm>
          <a:prstGeom prst="wedgeEllipseCallout">
            <a:avLst/>
          </a:prstGeom>
          <a:solidFill>
            <a:srgbClr val="FB3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err="1" smtClean="0"/>
              <a:t>Esta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es</a:t>
            </a:r>
            <a:r>
              <a:rPr lang="en-GB" sz="4400" b="1" dirty="0" smtClean="0"/>
              <a:t> mi </a:t>
            </a:r>
            <a:r>
              <a:rPr lang="en-GB" sz="4400" b="1" dirty="0" err="1" smtClean="0"/>
              <a:t>hermana</a:t>
            </a:r>
            <a:endParaRPr lang="en-GB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3" y="3153507"/>
            <a:ext cx="1365635" cy="155682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 flipH="1">
            <a:off x="1970480" y="90257"/>
            <a:ext cx="9402503" cy="1643423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sister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620235" y="2730299"/>
            <a:ext cx="8102991" cy="240440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This is my mum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535</Words>
  <Application>Microsoft Office PowerPoint</Application>
  <PresentationFormat>Widescreen</PresentationFormat>
  <Paragraphs>123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Ferguson</dc:creator>
  <cp:lastModifiedBy>Robin Ferguson</cp:lastModifiedBy>
  <cp:revision>16</cp:revision>
  <dcterms:created xsi:type="dcterms:W3CDTF">2020-05-14T09:05:31Z</dcterms:created>
  <dcterms:modified xsi:type="dcterms:W3CDTF">2020-05-19T12:12:20Z</dcterms:modified>
</cp:coreProperties>
</file>