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7" r:id="rId11"/>
    <p:sldId id="266" r:id="rId12"/>
    <p:sldId id="274" r:id="rId13"/>
    <p:sldId id="268" r:id="rId14"/>
    <p:sldId id="270" r:id="rId15"/>
    <p:sldId id="271" r:id="rId16"/>
    <p:sldId id="272" r:id="rId17"/>
    <p:sldId id="273" r:id="rId18"/>
    <p:sldId id="278" r:id="rId19"/>
    <p:sldId id="269" r:id="rId20"/>
    <p:sldId id="275" r:id="rId21"/>
    <p:sldId id="277" r:id="rId22"/>
    <p:sldId id="280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4C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683D-C633-44A4-A630-12F89C3F10C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9F3C-51E8-4871-B886-A77CA58D3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35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683D-C633-44A4-A630-12F89C3F10C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9F3C-51E8-4871-B886-A77CA58D3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0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683D-C633-44A4-A630-12F89C3F10C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9F3C-51E8-4871-B886-A77CA58D3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04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683D-C633-44A4-A630-12F89C3F10C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9F3C-51E8-4871-B886-A77CA58D3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5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683D-C633-44A4-A630-12F89C3F10C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9F3C-51E8-4871-B886-A77CA58D3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5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683D-C633-44A4-A630-12F89C3F10C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9F3C-51E8-4871-B886-A77CA58D3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1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683D-C633-44A4-A630-12F89C3F10C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9F3C-51E8-4871-B886-A77CA58D3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10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683D-C633-44A4-A630-12F89C3F10C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9F3C-51E8-4871-B886-A77CA58D3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683D-C633-44A4-A630-12F89C3F10C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9F3C-51E8-4871-B886-A77CA58D3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3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683D-C633-44A4-A630-12F89C3F10C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9F3C-51E8-4871-B886-A77CA58D3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47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683D-C633-44A4-A630-12F89C3F10C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9F3C-51E8-4871-B886-A77CA58D3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7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5683D-C633-44A4-A630-12F89C3F10C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59F3C-51E8-4871-B886-A77CA58D3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2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lingua.com/2008/11/lesson-04-coffee-break-spanish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s.bbc.co.uk/languages/audio_player/audio/spa/guide/alphabet/media/all.mp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ownloads.bbc.co.uk/languages/audio_player/audio/spa/guide/alphabet/media/all.mp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ownloads.bbc.co.uk/languages/audio_player/audio/spa/guide/alphabet/media/all.mp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ownloads.bbc.co.uk/languages/audio_player/audio/spa/guide/alphabet/media/all.mp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MJbHmgaeD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fporIAdys9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qzh7UQE_x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5SFwjsgUX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THE ROBERT BURNS ACADEMY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4" y="2438175"/>
            <a:ext cx="2949024" cy="374457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967089" y="1801670"/>
            <a:ext cx="7118253" cy="413590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This week, we are going to learn the Spanish alphabet then it’s episode 4 of Coffee Break Spanish to learn about nationalities!</a:t>
            </a:r>
            <a:endParaRPr lang="en-GB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El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alfabeto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espa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ñol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262510" y="1895118"/>
            <a:ext cx="7118253" cy="3067763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Now  copy the pronunciation key from slides 4, 5 and 6 into your jotters!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218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2550717"/>
            <a:ext cx="2949024" cy="3744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More nationalities!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737" y="3662897"/>
            <a:ext cx="7942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Click on the hyperlink. This will take you to the page. Then press play!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429737" y="2550717"/>
            <a:ext cx="806235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>
                <a:hlinkClick r:id="rId3"/>
              </a:rPr>
              <a:t>https://radiolingua.com/2008/11/lesson-04-coffee-break-spanish/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37" y="4955311"/>
            <a:ext cx="7942552" cy="16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Las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nacionalidades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262510" y="1895118"/>
            <a:ext cx="7118253" cy="3067763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Read the dialogues. Can you remember what the Spanish means? The answers will appear so don’t worry if you forget!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767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" y="211016"/>
            <a:ext cx="1365635" cy="155682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3544185" y="2138267"/>
            <a:ext cx="6483356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¡</a:t>
            </a:r>
            <a:r>
              <a:rPr lang="en-GB" sz="4400" b="1" dirty="0" err="1" smtClean="0">
                <a:solidFill>
                  <a:schemeClr val="tx1"/>
                </a:solidFill>
              </a:rPr>
              <a:t>S</a:t>
            </a:r>
            <a:r>
              <a:rPr lang="en-GB" sz="4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GB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soy de </a:t>
            </a:r>
            <a:r>
              <a:rPr lang="en-GB" sz="4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Escocia</a:t>
            </a:r>
            <a:r>
              <a:rPr lang="en-GB" sz="4400" b="1" dirty="0" smtClean="0">
                <a:solidFill>
                  <a:schemeClr val="tx1"/>
                </a:solidFill>
              </a:rPr>
              <a:t>! 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142583" y="112542"/>
            <a:ext cx="8728617" cy="1371600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/>
              <a:t>¡</a:t>
            </a:r>
            <a:r>
              <a:rPr lang="en-GB" sz="4400" b="1" dirty="0" err="1"/>
              <a:t>Hola</a:t>
            </a:r>
            <a:r>
              <a:rPr lang="en-GB" sz="4400" b="1" dirty="0"/>
              <a:t>! </a:t>
            </a:r>
            <a:r>
              <a:rPr lang="en-GB" sz="4400" b="1" dirty="0" smtClean="0"/>
              <a:t>¿</a:t>
            </a:r>
            <a:r>
              <a:rPr lang="en-GB" sz="4400" b="1" dirty="0" err="1" smtClean="0"/>
              <a:t>Eres</a:t>
            </a:r>
            <a:r>
              <a:rPr lang="en-GB" sz="4400" b="1" dirty="0" smtClean="0"/>
              <a:t> de </a:t>
            </a:r>
            <a:r>
              <a:rPr lang="en-GB" sz="4400" b="1" dirty="0" err="1" smtClean="0"/>
              <a:t>Escocia</a:t>
            </a:r>
            <a:r>
              <a:rPr lang="en-GB" sz="4400" b="1" dirty="0" smtClean="0"/>
              <a:t>?</a:t>
            </a:r>
            <a:endParaRPr lang="en-GB" sz="4400" b="1" dirty="0"/>
          </a:p>
        </p:txBody>
      </p:sp>
      <p:sp>
        <p:nvSpPr>
          <p:cNvPr id="6" name="Oval Callout 5"/>
          <p:cNvSpPr/>
          <p:nvPr/>
        </p:nvSpPr>
        <p:spPr>
          <a:xfrm>
            <a:off x="2142583" y="4239020"/>
            <a:ext cx="8102991" cy="1371600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No, no soy de </a:t>
            </a:r>
            <a:r>
              <a:rPr lang="en-GB" sz="4400" b="1" dirty="0" err="1" smtClean="0"/>
              <a:t>Escocia</a:t>
            </a:r>
            <a:endParaRPr lang="en-GB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3" y="3153507"/>
            <a:ext cx="1365635" cy="1556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82" y="4472291"/>
            <a:ext cx="1451610" cy="2105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036" y="1795630"/>
            <a:ext cx="1603252" cy="203216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015154" y="112542"/>
            <a:ext cx="9541418" cy="1655298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Hello are you from Scotland?</a:t>
            </a:r>
            <a:endParaRPr lang="en-GB" sz="4400" b="1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3544185" y="2138267"/>
            <a:ext cx="6483356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err="1" smtClean="0">
                <a:solidFill>
                  <a:schemeClr val="tx1"/>
                </a:solidFill>
              </a:rPr>
              <a:t>Yes,I</a:t>
            </a:r>
            <a:r>
              <a:rPr lang="en-GB" sz="4400" b="1" dirty="0" smtClean="0">
                <a:solidFill>
                  <a:schemeClr val="tx1"/>
                </a:solidFill>
              </a:rPr>
              <a:t> am from Scotland 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228045" y="4198224"/>
            <a:ext cx="8102991" cy="1742027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No, I am not from Scotland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4828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" y="211016"/>
            <a:ext cx="1365635" cy="155682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3182941" y="2962634"/>
            <a:ext cx="6483356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chemeClr val="tx1"/>
                </a:solidFill>
              </a:rPr>
              <a:t>No, no soy de </a:t>
            </a:r>
            <a:r>
              <a:rPr lang="en-GB" sz="4400" b="1" dirty="0" err="1" smtClean="0">
                <a:solidFill>
                  <a:schemeClr val="tx1"/>
                </a:solidFill>
              </a:rPr>
              <a:t>Espa</a:t>
            </a:r>
            <a:r>
              <a:rPr lang="en-GB" sz="4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ña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939383" y="575734"/>
            <a:ext cx="8728617" cy="1654951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¡Buenos </a:t>
            </a:r>
            <a:r>
              <a:rPr lang="en-GB" sz="4400" b="1" dirty="0" err="1" smtClean="0"/>
              <a:t>d</a:t>
            </a:r>
            <a:r>
              <a:rPr lang="en-GB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ías</a:t>
            </a:r>
            <a:r>
              <a:rPr lang="en-GB" sz="4400" b="1" dirty="0" smtClean="0"/>
              <a:t>! ¿</a:t>
            </a:r>
            <a:r>
              <a:rPr lang="en-GB" sz="4400" b="1" dirty="0" err="1" smtClean="0"/>
              <a:t>Es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Usted</a:t>
            </a:r>
            <a:r>
              <a:rPr lang="en-GB" sz="4400" b="1" dirty="0" smtClean="0"/>
              <a:t> de </a:t>
            </a:r>
            <a:r>
              <a:rPr lang="en-GB" sz="4400" b="1" dirty="0" err="1" smtClean="0"/>
              <a:t>Espa</a:t>
            </a:r>
            <a:r>
              <a:rPr lang="en-GB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ña</a:t>
            </a:r>
            <a:r>
              <a:rPr lang="en-GB" sz="4400" b="1" dirty="0" smtClean="0"/>
              <a:t>?</a:t>
            </a:r>
            <a:endParaRPr lang="en-GB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3" y="3153507"/>
            <a:ext cx="1365635" cy="1556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703" y="2678164"/>
            <a:ext cx="1603252" cy="203216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1939383" y="575733"/>
            <a:ext cx="8728617" cy="1654951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Good morning. Are you from Spain?</a:t>
            </a:r>
            <a:endParaRPr lang="en-GB" sz="4400" b="1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3182941" y="2962634"/>
            <a:ext cx="6576917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chemeClr val="tx1"/>
                </a:solidFill>
              </a:rPr>
              <a:t>No, </a:t>
            </a:r>
            <a:r>
              <a:rPr lang="en-GB" sz="4400" b="1" dirty="0" smtClean="0">
                <a:solidFill>
                  <a:schemeClr val="tx1"/>
                </a:solidFill>
              </a:rPr>
              <a:t>I am not from Spain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" y="211016"/>
            <a:ext cx="1365635" cy="155682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2818936" y="2328034"/>
            <a:ext cx="6483356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¡</a:t>
            </a:r>
            <a:r>
              <a:rPr lang="en-GB" sz="4400" b="1" dirty="0" err="1" smtClean="0">
                <a:solidFill>
                  <a:schemeClr val="tx1"/>
                </a:solidFill>
              </a:rPr>
              <a:t>S</a:t>
            </a:r>
            <a:r>
              <a:rPr lang="en-GB" sz="4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GB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soy de </a:t>
            </a:r>
            <a:r>
              <a:rPr lang="en-GB" sz="4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Escocia</a:t>
            </a:r>
            <a:r>
              <a:rPr lang="en-GB" sz="4400" b="1" dirty="0" smtClean="0">
                <a:solidFill>
                  <a:schemeClr val="tx1"/>
                </a:solidFill>
              </a:rPr>
              <a:t>! 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998221" y="200280"/>
            <a:ext cx="8728617" cy="1371600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/>
              <a:t>¡</a:t>
            </a:r>
            <a:r>
              <a:rPr lang="en-GB" sz="4400" b="1" dirty="0" err="1"/>
              <a:t>Hola</a:t>
            </a:r>
            <a:r>
              <a:rPr lang="en-GB" sz="4400" b="1" dirty="0"/>
              <a:t>! </a:t>
            </a:r>
            <a:r>
              <a:rPr lang="en-GB" sz="4400" b="1" dirty="0" smtClean="0"/>
              <a:t>¿</a:t>
            </a:r>
            <a:r>
              <a:rPr lang="en-GB" sz="4400" b="1" dirty="0" err="1" smtClean="0"/>
              <a:t>Eres</a:t>
            </a:r>
            <a:r>
              <a:rPr lang="en-GB" sz="4400" b="1" dirty="0" smtClean="0"/>
              <a:t> de </a:t>
            </a:r>
            <a:r>
              <a:rPr lang="en-GB" sz="4400" b="1" dirty="0" err="1" smtClean="0"/>
              <a:t>Escocia</a:t>
            </a:r>
            <a:r>
              <a:rPr lang="en-GB" sz="4400" b="1" dirty="0" smtClean="0"/>
              <a:t>?</a:t>
            </a:r>
            <a:endParaRPr lang="en-GB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3" y="3153507"/>
            <a:ext cx="1365635" cy="1556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036" y="1795630"/>
            <a:ext cx="1603252" cy="203216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flipH="1">
            <a:off x="3120852" y="4559410"/>
            <a:ext cx="6483356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¡</a:t>
            </a:r>
            <a:r>
              <a:rPr lang="en-GB" sz="4400" b="1" dirty="0" err="1" smtClean="0">
                <a:solidFill>
                  <a:schemeClr val="tx1"/>
                </a:solidFill>
              </a:rPr>
              <a:t>S</a:t>
            </a:r>
            <a:r>
              <a:rPr lang="en-GB" sz="4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GB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soy de Glasgow</a:t>
            </a:r>
            <a:r>
              <a:rPr lang="en-GB" sz="4400" b="1" dirty="0" smtClean="0">
                <a:solidFill>
                  <a:schemeClr val="tx1"/>
                </a:solidFill>
              </a:rPr>
              <a:t>! 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363" y="4408490"/>
            <a:ext cx="1603252" cy="2032167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998221" y="53873"/>
            <a:ext cx="9451950" cy="1634156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Hello, are you from Scotland?</a:t>
            </a:r>
            <a:endParaRPr lang="en-GB" sz="4400" b="1" dirty="0"/>
          </a:p>
        </p:txBody>
      </p:sp>
      <p:sp>
        <p:nvSpPr>
          <p:cNvPr id="13" name="Oval Callout 12"/>
          <p:cNvSpPr/>
          <p:nvPr/>
        </p:nvSpPr>
        <p:spPr>
          <a:xfrm flipH="1">
            <a:off x="2818936" y="2328034"/>
            <a:ext cx="6483356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Yes, I am from Scotland! 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 flipH="1">
            <a:off x="3120851" y="4524242"/>
            <a:ext cx="6483356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Yes, I am from Glasgow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" y="211016"/>
            <a:ext cx="1365635" cy="155682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2903969" y="4018761"/>
            <a:ext cx="6483356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¡Vivo </a:t>
            </a:r>
            <a:r>
              <a:rPr lang="en-GB" sz="4400" b="1" dirty="0" err="1" smtClean="0">
                <a:solidFill>
                  <a:schemeClr val="tx1"/>
                </a:solidFill>
              </a:rPr>
              <a:t>en</a:t>
            </a:r>
            <a:r>
              <a:rPr lang="en-GB" sz="4400" b="1" dirty="0" smtClean="0">
                <a:solidFill>
                  <a:schemeClr val="tx1"/>
                </a:solidFill>
              </a:rPr>
              <a:t> Glasgow! 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3" y="3153507"/>
            <a:ext cx="1365635" cy="1556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214" y="1648095"/>
            <a:ext cx="1603252" cy="203216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046625" y="189696"/>
            <a:ext cx="8728617" cy="1371600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/>
              <a:t>¡</a:t>
            </a:r>
            <a:r>
              <a:rPr lang="en-GB" sz="4400" b="1" dirty="0" err="1"/>
              <a:t>Hola</a:t>
            </a:r>
            <a:r>
              <a:rPr lang="en-GB" sz="4400" b="1" dirty="0"/>
              <a:t>! </a:t>
            </a:r>
            <a:r>
              <a:rPr lang="en-GB" sz="4400" b="1" dirty="0" smtClean="0"/>
              <a:t>¿</a:t>
            </a:r>
            <a:r>
              <a:rPr lang="en-GB" sz="4400" b="1" dirty="0" err="1" smtClean="0"/>
              <a:t>D</a:t>
            </a:r>
            <a:r>
              <a:rPr lang="en-GB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ónde</a:t>
            </a:r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vives</a:t>
            </a:r>
            <a:r>
              <a:rPr lang="en-GB" sz="4400" b="1" dirty="0" smtClean="0"/>
              <a:t>?</a:t>
            </a:r>
            <a:endParaRPr lang="en-GB" sz="4400" b="1" dirty="0"/>
          </a:p>
        </p:txBody>
      </p:sp>
      <p:sp>
        <p:nvSpPr>
          <p:cNvPr id="9" name="Oval Callout 8"/>
          <p:cNvSpPr/>
          <p:nvPr/>
        </p:nvSpPr>
        <p:spPr>
          <a:xfrm flipH="1">
            <a:off x="3169256" y="1838069"/>
            <a:ext cx="6483356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¡Vivo </a:t>
            </a:r>
            <a:r>
              <a:rPr lang="en-GB" sz="4400" b="1" dirty="0" err="1" smtClean="0">
                <a:solidFill>
                  <a:schemeClr val="tx1"/>
                </a:solidFill>
              </a:rPr>
              <a:t>en</a:t>
            </a:r>
            <a:r>
              <a:rPr lang="en-GB" sz="4400" b="1" dirty="0" smtClean="0">
                <a:solidFill>
                  <a:schemeClr val="tx1"/>
                </a:solidFill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</a:rPr>
              <a:t>Escocia</a:t>
            </a:r>
            <a:r>
              <a:rPr lang="en-GB" sz="4400" b="1" dirty="0" smtClean="0">
                <a:solidFill>
                  <a:schemeClr val="tx1"/>
                </a:solidFill>
              </a:rPr>
              <a:t>! 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214" y="4171161"/>
            <a:ext cx="1603252" cy="2032167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2046625" y="189696"/>
            <a:ext cx="8728617" cy="1371600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Hello, where do you live?</a:t>
            </a:r>
            <a:endParaRPr lang="en-GB" sz="4400" b="1" dirty="0"/>
          </a:p>
        </p:txBody>
      </p:sp>
      <p:sp>
        <p:nvSpPr>
          <p:cNvPr id="14" name="Oval Callout 13"/>
          <p:cNvSpPr/>
          <p:nvPr/>
        </p:nvSpPr>
        <p:spPr>
          <a:xfrm flipH="1">
            <a:off x="3169256" y="1838069"/>
            <a:ext cx="6483356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I live in Scotland! 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2998836" y="4010858"/>
            <a:ext cx="6483356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I live in Glasgow! 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" y="211016"/>
            <a:ext cx="1365635" cy="155682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1902877" y="1767840"/>
            <a:ext cx="6483356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¡Vivo </a:t>
            </a:r>
            <a:r>
              <a:rPr lang="en-GB" sz="4400" b="1" dirty="0" err="1" smtClean="0">
                <a:solidFill>
                  <a:schemeClr val="tx1"/>
                </a:solidFill>
              </a:rPr>
              <a:t>en</a:t>
            </a:r>
            <a:r>
              <a:rPr lang="en-GB" sz="4400" b="1" dirty="0" smtClean="0">
                <a:solidFill>
                  <a:schemeClr val="tx1"/>
                </a:solidFill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</a:rPr>
              <a:t>Edimburgo</a:t>
            </a:r>
            <a:r>
              <a:rPr lang="en-GB" sz="4400" b="1" dirty="0" smtClean="0">
                <a:solidFill>
                  <a:schemeClr val="tx1"/>
                </a:solidFill>
              </a:rPr>
              <a:t>! 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142583" y="112542"/>
            <a:ext cx="9405950" cy="1371600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/>
              <a:t>¡</a:t>
            </a:r>
            <a:r>
              <a:rPr lang="en-GB" sz="4400" b="1" dirty="0" err="1"/>
              <a:t>Hola</a:t>
            </a:r>
            <a:r>
              <a:rPr lang="en-GB" sz="4400" b="1" dirty="0"/>
              <a:t>! </a:t>
            </a:r>
            <a:r>
              <a:rPr lang="en-GB" sz="4400" b="1" dirty="0" smtClean="0"/>
              <a:t>¿</a:t>
            </a:r>
            <a:r>
              <a:rPr lang="en-GB" sz="4400" b="1" dirty="0" err="1" smtClean="0"/>
              <a:t>D</a:t>
            </a:r>
            <a:r>
              <a:rPr lang="en-GB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ónde</a:t>
            </a:r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vive </a:t>
            </a:r>
            <a:r>
              <a:rPr lang="en-GB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Usted</a:t>
            </a:r>
            <a:r>
              <a:rPr lang="en-GB" sz="4400" b="1" dirty="0" smtClean="0"/>
              <a:t>?</a:t>
            </a:r>
            <a:endParaRPr lang="en-GB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3" y="3153507"/>
            <a:ext cx="1365635" cy="1556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672" y="1885808"/>
            <a:ext cx="2910593" cy="409222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 flipH="1">
            <a:off x="1717003" y="3781864"/>
            <a:ext cx="6483356" cy="264950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¡Soy de Glasgow </a:t>
            </a:r>
            <a:r>
              <a:rPr lang="en-GB" sz="4400" b="1" dirty="0" err="1" smtClean="0">
                <a:solidFill>
                  <a:schemeClr val="tx1"/>
                </a:solidFill>
              </a:rPr>
              <a:t>pero</a:t>
            </a:r>
            <a:r>
              <a:rPr lang="en-GB" sz="4400" b="1" dirty="0" smtClean="0">
                <a:solidFill>
                  <a:schemeClr val="tx1"/>
                </a:solidFill>
              </a:rPr>
              <a:t> </a:t>
            </a:r>
            <a:r>
              <a:rPr lang="en-GB" sz="4400" b="1" dirty="0">
                <a:solidFill>
                  <a:schemeClr val="tx1"/>
                </a:solidFill>
              </a:rPr>
              <a:t>v</a:t>
            </a:r>
            <a:r>
              <a:rPr lang="en-GB" sz="4400" b="1" dirty="0" smtClean="0">
                <a:solidFill>
                  <a:schemeClr val="tx1"/>
                </a:solidFill>
              </a:rPr>
              <a:t>ivo </a:t>
            </a:r>
            <a:r>
              <a:rPr lang="en-GB" sz="4400" b="1" dirty="0" err="1" smtClean="0">
                <a:solidFill>
                  <a:schemeClr val="tx1"/>
                </a:solidFill>
              </a:rPr>
              <a:t>en</a:t>
            </a:r>
            <a:r>
              <a:rPr lang="en-GB" sz="4400" b="1" dirty="0" smtClean="0">
                <a:solidFill>
                  <a:schemeClr val="tx1"/>
                </a:solidFill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</a:rPr>
              <a:t>Edimburgo</a:t>
            </a:r>
            <a:r>
              <a:rPr lang="en-GB" sz="4400" b="1" dirty="0" smtClean="0">
                <a:solidFill>
                  <a:schemeClr val="tx1"/>
                </a:solidFill>
              </a:rPr>
              <a:t>! 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156315" y="86491"/>
            <a:ext cx="9405950" cy="1371600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Hello, where do you live?</a:t>
            </a:r>
            <a:endParaRPr lang="en-GB" sz="4400" b="1" dirty="0"/>
          </a:p>
        </p:txBody>
      </p:sp>
      <p:sp>
        <p:nvSpPr>
          <p:cNvPr id="14" name="Oval Callout 13"/>
          <p:cNvSpPr/>
          <p:nvPr/>
        </p:nvSpPr>
        <p:spPr>
          <a:xfrm flipH="1">
            <a:off x="1902877" y="1741789"/>
            <a:ext cx="6483356" cy="17303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I live in Edinburgh! 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1717003" y="3781864"/>
            <a:ext cx="6483356" cy="264950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I am from Glasgow but I live in Edinburgh! 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Las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nacionalidades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262510" y="1895118"/>
            <a:ext cx="7118253" cy="3067763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Now copy the vocabulary on the next slide!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275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98239"/>
              </p:ext>
            </p:extLst>
          </p:nvPr>
        </p:nvGraphicFramePr>
        <p:xfrm>
          <a:off x="112886" y="169334"/>
          <a:ext cx="9414936" cy="6553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707468"/>
                <a:gridCol w="4707468"/>
              </a:tblGrid>
              <a:tr h="419991">
                <a:tc>
                  <a:txBody>
                    <a:bodyPr/>
                    <a:lstStyle/>
                    <a:p>
                      <a:r>
                        <a:rPr lang="en-GB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í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Yes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No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/>
                        <a:t>¿</a:t>
                      </a:r>
                      <a:r>
                        <a:rPr lang="en-GB" sz="2800" b="1" dirty="0" err="1" smtClean="0"/>
                        <a:t>Eres</a:t>
                      </a:r>
                      <a:r>
                        <a:rPr lang="en-GB" sz="2800" b="1" dirty="0" smtClean="0"/>
                        <a:t> de </a:t>
                      </a:r>
                      <a:r>
                        <a:rPr lang="en-GB" sz="2800" b="1" dirty="0" err="1" smtClean="0"/>
                        <a:t>Escocia</a:t>
                      </a:r>
                      <a:r>
                        <a:rPr lang="en-GB" sz="2800" b="1" dirty="0" smtClean="0"/>
                        <a:t>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Are you</a:t>
                      </a:r>
                      <a:r>
                        <a:rPr lang="en-GB" sz="2800" b="1" baseline="0" dirty="0" smtClean="0"/>
                        <a:t> from Scotland?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¡</a:t>
                      </a:r>
                      <a:r>
                        <a:rPr lang="en-GB" sz="2800" b="1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GB" sz="28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en-GB" sz="2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soy de </a:t>
                      </a:r>
                      <a:r>
                        <a:rPr lang="en-GB" sz="28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Escocia</a:t>
                      </a:r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! 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Yes,</a:t>
                      </a:r>
                      <a:r>
                        <a:rPr lang="en-GB" sz="2800" b="1" baseline="0" dirty="0" smtClean="0"/>
                        <a:t> I am from Scotland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/>
                        <a:t>No, no soy de </a:t>
                      </a:r>
                      <a:r>
                        <a:rPr lang="en-GB" sz="2800" b="1" dirty="0" err="1" smtClean="0"/>
                        <a:t>Escocia</a:t>
                      </a:r>
                      <a:endParaRPr lang="en-GB" sz="28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No,</a:t>
                      </a:r>
                      <a:r>
                        <a:rPr lang="en-GB" sz="2800" b="1" baseline="0" dirty="0" smtClean="0"/>
                        <a:t> I am not from Scotland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Soy</a:t>
                      </a:r>
                      <a:r>
                        <a:rPr lang="en-GB" sz="2800" b="1" baseline="0" dirty="0" smtClean="0"/>
                        <a:t> de Glasgow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I</a:t>
                      </a:r>
                      <a:r>
                        <a:rPr lang="en-GB" sz="2800" b="1" baseline="0" dirty="0" smtClean="0"/>
                        <a:t> am from Glasgow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/>
                        <a:t>¿</a:t>
                      </a:r>
                      <a:r>
                        <a:rPr lang="en-GB" sz="2800" b="1" dirty="0" err="1" smtClean="0"/>
                        <a:t>D</a:t>
                      </a:r>
                      <a:r>
                        <a:rPr lang="en-GB" sz="2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ónde</a:t>
                      </a:r>
                      <a:r>
                        <a:rPr lang="en-GB" sz="2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vives</a:t>
                      </a:r>
                      <a:r>
                        <a:rPr lang="en-GB" sz="2800" b="1" dirty="0" smtClean="0"/>
                        <a:t>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Where do you live? (inform</a:t>
                      </a:r>
                      <a:r>
                        <a:rPr lang="en-GB" sz="2800" b="1" baseline="0" dirty="0" smtClean="0"/>
                        <a:t>al)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/>
                        <a:t>¿</a:t>
                      </a:r>
                      <a:r>
                        <a:rPr lang="en-GB" sz="2800" b="1" dirty="0" err="1" smtClean="0"/>
                        <a:t>D</a:t>
                      </a:r>
                      <a:r>
                        <a:rPr lang="en-GB" sz="2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ónde</a:t>
                      </a:r>
                      <a:r>
                        <a:rPr lang="en-GB" sz="2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vive </a:t>
                      </a:r>
                      <a:r>
                        <a:rPr lang="en-GB" sz="2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Usted</a:t>
                      </a:r>
                      <a:r>
                        <a:rPr lang="en-GB" sz="2800" b="1" dirty="0" smtClean="0"/>
                        <a:t>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Wher</a:t>
                      </a:r>
                      <a:r>
                        <a:rPr lang="en-GB" sz="2800" b="1" baseline="0" dirty="0" smtClean="0"/>
                        <a:t>e do you live? (formal)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Vivo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baseline="0" dirty="0" err="1" smtClean="0"/>
                        <a:t>en</a:t>
                      </a:r>
                      <a:r>
                        <a:rPr lang="en-GB" sz="2800" b="1" baseline="0" dirty="0" smtClean="0"/>
                        <a:t> Glasgow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I live</a:t>
                      </a:r>
                      <a:r>
                        <a:rPr lang="en-GB" sz="2800" b="1" baseline="0" dirty="0" smtClean="0"/>
                        <a:t> in Glasgow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¡Soy de Glasgow </a:t>
                      </a:r>
                      <a:r>
                        <a:rPr lang="en-GB" sz="2800" b="1" dirty="0" err="1" smtClean="0">
                          <a:solidFill>
                            <a:schemeClr val="tx1"/>
                          </a:solidFill>
                        </a:rPr>
                        <a:t>pero</a:t>
                      </a:r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 vivo </a:t>
                      </a:r>
                      <a:r>
                        <a:rPr lang="en-GB" sz="2800" b="1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dirty="0" err="1" smtClean="0">
                          <a:solidFill>
                            <a:schemeClr val="tx1"/>
                          </a:solidFill>
                        </a:rPr>
                        <a:t>Edimburgo</a:t>
                      </a:r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!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I live</a:t>
                      </a:r>
                      <a:r>
                        <a:rPr lang="en-GB" sz="2800" b="1" baseline="0" dirty="0" smtClean="0"/>
                        <a:t> in Glasgow but I am from Edinburgh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Soy</a:t>
                      </a:r>
                      <a:r>
                        <a:rPr lang="en-GB" sz="2800" b="1" baseline="0" dirty="0" smtClean="0">
                          <a:solidFill>
                            <a:schemeClr val="tx1"/>
                          </a:solidFill>
                        </a:rPr>
                        <a:t> de Madrid </a:t>
                      </a:r>
                      <a:r>
                        <a:rPr lang="en-GB" sz="2800" b="1" baseline="0" dirty="0" err="1" smtClean="0">
                          <a:solidFill>
                            <a:schemeClr val="tx1"/>
                          </a:solidFill>
                        </a:rPr>
                        <a:t>pero</a:t>
                      </a:r>
                      <a:r>
                        <a:rPr lang="en-GB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baseline="0" dirty="0" err="1" smtClean="0">
                          <a:solidFill>
                            <a:schemeClr val="tx1"/>
                          </a:solidFill>
                        </a:rPr>
                        <a:t>ahora</a:t>
                      </a:r>
                      <a:r>
                        <a:rPr lang="en-GB" sz="2800" b="1" baseline="0" dirty="0" smtClean="0">
                          <a:solidFill>
                            <a:schemeClr val="tx1"/>
                          </a:solidFill>
                        </a:rPr>
                        <a:t> vivo </a:t>
                      </a:r>
                      <a:r>
                        <a:rPr lang="en-GB" sz="2800" b="1" baseline="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GB" sz="2800" b="1" baseline="0" dirty="0" smtClean="0">
                          <a:solidFill>
                            <a:schemeClr val="tx1"/>
                          </a:solidFill>
                        </a:rPr>
                        <a:t> Barcelona</a:t>
                      </a:r>
                      <a:endParaRPr lang="en-GB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I am</a:t>
                      </a:r>
                      <a:r>
                        <a:rPr lang="en-GB" sz="2800" b="1" baseline="0" dirty="0" smtClean="0"/>
                        <a:t> from Madrid but I live now in Barcelona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42" y="992851"/>
            <a:ext cx="2046936" cy="37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El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alfabeto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espa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ñol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67089" y="1801670"/>
            <a:ext cx="7118253" cy="413590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The Spanish alphabet has 27 letters! That’s one more than English! The extra letter is 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ñ.  There are 29 sounds in the Spanish alphabet. </a:t>
            </a:r>
            <a:r>
              <a:rPr lang="en-GB" sz="3200" b="1" dirty="0" smtClean="0"/>
              <a:t>¡No </a:t>
            </a:r>
            <a:r>
              <a:rPr lang="en-GB" sz="3200" b="1" dirty="0" err="1" smtClean="0"/>
              <a:t>te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preocupes</a:t>
            </a:r>
            <a:r>
              <a:rPr lang="en-GB" sz="3200" b="1" dirty="0" smtClean="0"/>
              <a:t>!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4434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Una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conversaci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ón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262510" y="1895118"/>
            <a:ext cx="7118253" cy="3067763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Why not do the podcasts with a friend or family member? You could then practise this conversation!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223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67" y="312914"/>
            <a:ext cx="4799753" cy="4351338"/>
          </a:xfrm>
          <a:solidFill>
            <a:srgbClr val="FFFF00"/>
          </a:solidFill>
        </p:spPr>
        <p:txBody>
          <a:bodyPr>
            <a:normAutofit fontScale="55000" lnSpcReduction="20000"/>
          </a:bodyPr>
          <a:lstStyle/>
          <a:p>
            <a:r>
              <a:rPr lang="en-GB" sz="7300" b="1" dirty="0" smtClean="0"/>
              <a:t>PARTNER A</a:t>
            </a:r>
          </a:p>
          <a:p>
            <a:endParaRPr lang="en-GB" sz="7300" b="1" dirty="0"/>
          </a:p>
          <a:p>
            <a:r>
              <a:rPr lang="en-GB" sz="7300" b="1" dirty="0"/>
              <a:t>¡</a:t>
            </a:r>
            <a:r>
              <a:rPr lang="en-GB" sz="7300" b="1" dirty="0" err="1"/>
              <a:t>Hola</a:t>
            </a:r>
            <a:r>
              <a:rPr lang="en-GB" sz="7300" b="1" dirty="0" smtClean="0"/>
              <a:t>!</a:t>
            </a:r>
          </a:p>
          <a:p>
            <a:r>
              <a:rPr lang="en-GB" sz="7300" b="1" dirty="0"/>
              <a:t>¿</a:t>
            </a:r>
            <a:r>
              <a:rPr lang="en-GB" sz="7300" b="1" dirty="0" err="1"/>
              <a:t>Qué</a:t>
            </a:r>
            <a:r>
              <a:rPr lang="en-GB" sz="7300" b="1" dirty="0"/>
              <a:t> </a:t>
            </a:r>
            <a:r>
              <a:rPr lang="en-GB" sz="7300" b="1" dirty="0" err="1"/>
              <a:t>tal</a:t>
            </a:r>
            <a:r>
              <a:rPr lang="en-GB" sz="7300" b="1" dirty="0" smtClean="0"/>
              <a:t>?</a:t>
            </a:r>
          </a:p>
          <a:p>
            <a:r>
              <a:rPr lang="es-ES" sz="7300" b="1" dirty="0"/>
              <a:t>¿Cómo te llamas</a:t>
            </a:r>
            <a:r>
              <a:rPr lang="es-ES" sz="7300" b="1" dirty="0" smtClean="0"/>
              <a:t>?</a:t>
            </a:r>
            <a:endParaRPr lang="en-GB" sz="7300" b="1" dirty="0" smtClean="0"/>
          </a:p>
          <a:p>
            <a:r>
              <a:rPr lang="es-ES" sz="7300" b="1" dirty="0"/>
              <a:t>¿De dónde eres</a:t>
            </a:r>
            <a:r>
              <a:rPr lang="es-ES" sz="7300" b="1" dirty="0" smtClean="0"/>
              <a:t>?</a:t>
            </a:r>
          </a:p>
          <a:p>
            <a:r>
              <a:rPr lang="es-ES" sz="7300" b="1" dirty="0"/>
              <a:t>¿Dónde vives?</a:t>
            </a:r>
            <a:endParaRPr lang="en-GB" sz="7300" b="1" dirty="0"/>
          </a:p>
          <a:p>
            <a:endParaRPr lang="es-ES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4940" y="312914"/>
            <a:ext cx="6789419" cy="4351338"/>
          </a:xfrm>
          <a:solidFill>
            <a:srgbClr val="FF0000"/>
          </a:solidFill>
        </p:spPr>
        <p:txBody>
          <a:bodyPr>
            <a:normAutofit fontScale="55000" lnSpcReduction="20000"/>
          </a:bodyPr>
          <a:lstStyle/>
          <a:p>
            <a:r>
              <a:rPr lang="en-GB" sz="7300" b="1" dirty="0" smtClean="0">
                <a:solidFill>
                  <a:schemeClr val="bg1"/>
                </a:solidFill>
              </a:rPr>
              <a:t>PARTNER B</a:t>
            </a:r>
          </a:p>
          <a:p>
            <a:endParaRPr lang="en-GB" sz="7300" b="1" dirty="0">
              <a:solidFill>
                <a:schemeClr val="bg1"/>
              </a:solidFill>
            </a:endParaRPr>
          </a:p>
          <a:p>
            <a:r>
              <a:rPr lang="en-GB" sz="7300" b="1" dirty="0">
                <a:solidFill>
                  <a:schemeClr val="bg1"/>
                </a:solidFill>
              </a:rPr>
              <a:t>¡Buenos </a:t>
            </a:r>
            <a:r>
              <a:rPr lang="en-GB" sz="7300" b="1" dirty="0" err="1">
                <a:solidFill>
                  <a:schemeClr val="bg1"/>
                </a:solidFill>
              </a:rPr>
              <a:t>días</a:t>
            </a:r>
            <a:r>
              <a:rPr lang="en-GB" sz="7300" b="1" dirty="0" smtClean="0">
                <a:solidFill>
                  <a:schemeClr val="bg1"/>
                </a:solidFill>
              </a:rPr>
              <a:t>!</a:t>
            </a:r>
          </a:p>
          <a:p>
            <a:r>
              <a:rPr lang="es-ES" sz="7300" b="1" dirty="0">
                <a:solidFill>
                  <a:schemeClr val="bg1"/>
                </a:solidFill>
              </a:rPr>
              <a:t>Yo, muy bien gracias ¿Y tú?</a:t>
            </a:r>
            <a:endParaRPr lang="en-GB" sz="7300" b="1" dirty="0">
              <a:solidFill>
                <a:schemeClr val="bg1"/>
              </a:solidFill>
            </a:endParaRPr>
          </a:p>
          <a:p>
            <a:r>
              <a:rPr lang="es-ES" sz="7300" b="1" dirty="0">
                <a:solidFill>
                  <a:schemeClr val="bg1"/>
                </a:solidFill>
              </a:rPr>
              <a:t>Me llamo </a:t>
            </a:r>
            <a:r>
              <a:rPr lang="es-ES" sz="7300" b="1" dirty="0" smtClean="0">
                <a:solidFill>
                  <a:schemeClr val="bg1"/>
                </a:solidFill>
              </a:rPr>
              <a:t>Felipe</a:t>
            </a:r>
          </a:p>
          <a:p>
            <a:r>
              <a:rPr lang="es-ES" sz="7300" b="1" dirty="0">
                <a:solidFill>
                  <a:schemeClr val="bg1"/>
                </a:solidFill>
              </a:rPr>
              <a:t>Soy de España</a:t>
            </a:r>
            <a:endParaRPr lang="en-GB" sz="7300" b="1" dirty="0">
              <a:solidFill>
                <a:schemeClr val="bg1"/>
              </a:solidFill>
            </a:endParaRPr>
          </a:p>
          <a:p>
            <a:r>
              <a:rPr lang="es-ES" sz="7300" b="1" dirty="0">
                <a:solidFill>
                  <a:schemeClr val="bg1"/>
                </a:solidFill>
              </a:rPr>
              <a:t>Soy de </a:t>
            </a:r>
            <a:r>
              <a:rPr lang="es-ES" sz="7300" b="1" dirty="0" smtClean="0">
                <a:solidFill>
                  <a:schemeClr val="bg1"/>
                </a:solidFill>
              </a:rPr>
              <a:t>Madrid pero vivo </a:t>
            </a:r>
            <a:r>
              <a:rPr lang="es-ES" sz="7300" b="1" dirty="0">
                <a:solidFill>
                  <a:schemeClr val="bg1"/>
                </a:solidFill>
              </a:rPr>
              <a:t>ahora en Barcelona</a:t>
            </a:r>
            <a:endParaRPr lang="en-GB" sz="7300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22" y="4949190"/>
            <a:ext cx="311134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Matching Madness!!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262510" y="1895118"/>
            <a:ext cx="7118253" cy="3067763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Can you match up the Spanish and the English??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913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69" y="108958"/>
            <a:ext cx="40922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 smtClean="0"/>
              <a:t>1) </a:t>
            </a:r>
            <a:r>
              <a:rPr lang="en-GB" sz="3600" b="1" dirty="0"/>
              <a:t>¿</a:t>
            </a:r>
            <a:r>
              <a:rPr lang="en-GB" sz="3600" b="1" dirty="0" err="1"/>
              <a:t>Eres</a:t>
            </a:r>
            <a:r>
              <a:rPr lang="en-GB" sz="3600" b="1" dirty="0"/>
              <a:t> de </a:t>
            </a:r>
            <a:r>
              <a:rPr lang="en-GB" sz="3600" b="1" dirty="0" err="1"/>
              <a:t>Escocia</a:t>
            </a:r>
            <a:r>
              <a:rPr lang="en-GB" sz="3600" b="1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7251" y="105278"/>
            <a:ext cx="425195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2</a:t>
            </a:r>
            <a:r>
              <a:rPr lang="en-GB" sz="3600" b="1" dirty="0">
                <a:solidFill>
                  <a:schemeClr val="tx1"/>
                </a:solidFill>
              </a:rPr>
              <a:t>) ¡</a:t>
            </a:r>
            <a:r>
              <a:rPr lang="en-GB" sz="3600" b="1" dirty="0" err="1">
                <a:solidFill>
                  <a:schemeClr val="tx1"/>
                </a:solidFill>
              </a:rPr>
              <a:t>S</a:t>
            </a:r>
            <a:r>
              <a:rPr lang="en-GB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soy de </a:t>
            </a:r>
            <a:r>
              <a:rPr lang="en-GB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Escocia</a:t>
            </a:r>
            <a:r>
              <a:rPr lang="en-GB" sz="3600" b="1" dirty="0">
                <a:solidFill>
                  <a:schemeClr val="tx1"/>
                </a:solidFill>
              </a:rPr>
              <a:t>! 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87528" y="2345827"/>
            <a:ext cx="57766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b="1" dirty="0" smtClean="0"/>
              <a:t>10) </a:t>
            </a:r>
            <a:r>
              <a:rPr lang="en-GB" sz="3600" b="1" dirty="0"/>
              <a:t>No, no soy de </a:t>
            </a:r>
            <a:r>
              <a:rPr lang="en-GB" sz="3600" b="1" dirty="0" err="1" smtClean="0"/>
              <a:t>Escocia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66929" y="1609053"/>
            <a:ext cx="369983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7) </a:t>
            </a:r>
            <a:r>
              <a:rPr lang="en-GB" sz="3600" b="1" dirty="0"/>
              <a:t>Soy de Glasgow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799" y="130325"/>
            <a:ext cx="332613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 smtClean="0"/>
              <a:t>3)¿</a:t>
            </a:r>
            <a:r>
              <a:rPr lang="en-GB" sz="3600" b="1" dirty="0" err="1" smtClean="0"/>
              <a:t>D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ónde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vives</a:t>
            </a:r>
            <a:r>
              <a:rPr lang="en-GB" sz="3600" b="1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854" y="1615313"/>
            <a:ext cx="44950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/>
              <a:t>6</a:t>
            </a:r>
            <a:r>
              <a:rPr lang="en-GB" sz="3600" b="1" dirty="0" smtClean="0"/>
              <a:t>)¿</a:t>
            </a:r>
            <a:r>
              <a:rPr lang="en-GB" sz="3600" b="1" dirty="0" err="1" smtClean="0"/>
              <a:t>D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ónde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vive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Usted</a:t>
            </a:r>
            <a:r>
              <a:rPr lang="en-GB" sz="36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14" y="2346021"/>
            <a:ext cx="428931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9) </a:t>
            </a:r>
            <a:r>
              <a:rPr lang="en-GB" sz="3600" b="1" dirty="0"/>
              <a:t>Vivo </a:t>
            </a:r>
            <a:r>
              <a:rPr lang="en-GB" sz="3600" b="1" dirty="0" err="1"/>
              <a:t>en</a:t>
            </a:r>
            <a:r>
              <a:rPr lang="en-GB" sz="3600" b="1" dirty="0"/>
              <a:t> </a:t>
            </a:r>
            <a:r>
              <a:rPr lang="en-GB" sz="3600" b="1" dirty="0" err="1" smtClean="0"/>
              <a:t>Edimburgo</a:t>
            </a:r>
            <a:endParaRPr lang="en-GB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7691" y="884605"/>
            <a:ext cx="847608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4) </a:t>
            </a:r>
            <a:r>
              <a:rPr lang="en-GB" sz="3600" b="1" dirty="0">
                <a:solidFill>
                  <a:schemeClr val="tx1"/>
                </a:solidFill>
              </a:rPr>
              <a:t>Soy de Glasgow </a:t>
            </a:r>
            <a:r>
              <a:rPr lang="en-GB" sz="3600" b="1" dirty="0" err="1">
                <a:solidFill>
                  <a:schemeClr val="tx1"/>
                </a:solidFill>
              </a:rPr>
              <a:t>pero</a:t>
            </a:r>
            <a:r>
              <a:rPr lang="en-GB" sz="3600" b="1" dirty="0">
                <a:solidFill>
                  <a:schemeClr val="tx1"/>
                </a:solidFill>
              </a:rPr>
              <a:t> vivo </a:t>
            </a:r>
            <a:r>
              <a:rPr lang="en-GB" sz="3600" b="1" dirty="0" err="1">
                <a:solidFill>
                  <a:schemeClr val="tx1"/>
                </a:solidFill>
              </a:rPr>
              <a:t>en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Edimburgo</a:t>
            </a:r>
            <a:r>
              <a:rPr lang="en-GB" sz="3600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042" y="3331348"/>
            <a:ext cx="1489847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A) Now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4792" y="3310209"/>
            <a:ext cx="4735030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B) No, I am not from Scotland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042" y="4106554"/>
            <a:ext cx="6784336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E) I am from Glasgow but I live in Edinburgh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042" y="4846803"/>
            <a:ext cx="5422729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G) Yes, I am from Scotland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7725" y="3320143"/>
            <a:ext cx="3461174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C) I am from Glasgow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85572" y="3310209"/>
            <a:ext cx="1345550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</a:t>
            </a:r>
            <a:r>
              <a:rPr lang="en-GB" sz="2800" b="1" dirty="0" smtClean="0">
                <a:solidFill>
                  <a:schemeClr val="bg1"/>
                </a:solidFill>
              </a:rPr>
              <a:t>) Yes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609" y="5482366"/>
            <a:ext cx="3173692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I) I live in Edinburgh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59231" y="4845539"/>
            <a:ext cx="5840871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H) Where do you live? (formal)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5746" y="5568786"/>
            <a:ext cx="5443153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J) Where do you live? (informal)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86799" y="853572"/>
            <a:ext cx="19316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b="1" dirty="0" smtClean="0"/>
              <a:t>5) </a:t>
            </a:r>
            <a:r>
              <a:rPr lang="en-GB" sz="3600" b="1" dirty="0" err="1" smtClean="0"/>
              <a:t>ahora</a:t>
            </a:r>
            <a:endParaRPr lang="en-GB" sz="3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679667" y="1584303"/>
            <a:ext cx="19316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b="1" dirty="0" smtClean="0"/>
              <a:t>8) </a:t>
            </a:r>
            <a:r>
              <a:rPr lang="en-GB" sz="3600" b="1" dirty="0" err="1" smtClean="0"/>
              <a:t>s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endParaRPr lang="en-GB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192963" y="4105120"/>
            <a:ext cx="4282900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F</a:t>
            </a:r>
            <a:r>
              <a:rPr lang="en-GB" sz="2800" b="1" dirty="0" smtClean="0">
                <a:solidFill>
                  <a:schemeClr val="bg1"/>
                </a:solidFill>
              </a:rPr>
              <a:t>) Are you from Scotland?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58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El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alfabeto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espa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ñol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262510" y="1895118"/>
            <a:ext cx="7118253" cy="3067763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Listen to the audio and repeat the alphabet. Then listen and practise using the pronunciation guide on the following slides. Pause and repeat in groups of 5 or 6 letters!</a:t>
            </a:r>
            <a:endParaRPr lang="en-GB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407875" y="5643602"/>
            <a:ext cx="7352715" cy="954107"/>
          </a:xfrm>
          <a:prstGeom prst="rect">
            <a:avLst/>
          </a:prstGeom>
          <a:solidFill>
            <a:srgbClr val="FFFF00"/>
          </a:solidFill>
          <a:ln>
            <a:solidFill>
              <a:srgbClr val="FC34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hlinkClick r:id="rId3"/>
              </a:rPr>
              <a:t>http://downloads.bbc.co.uk/languages/audio_player/audio/spa/guide/alphabet/media/all.mp3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747" y="185337"/>
            <a:ext cx="7352715" cy="954107"/>
          </a:xfrm>
          <a:prstGeom prst="rect">
            <a:avLst/>
          </a:prstGeom>
          <a:solidFill>
            <a:srgbClr val="FFFF00"/>
          </a:solidFill>
          <a:ln>
            <a:solidFill>
              <a:srgbClr val="FC34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hlinkClick r:id="rId2"/>
              </a:rPr>
              <a:t>http://downloads.bbc.co.uk/languages/audio_player/audio/spa/guide/alphabet/media/all.mp3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994" y="185337"/>
            <a:ext cx="3172837" cy="998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747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556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3365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8400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5845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747" y="4063218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8159" y="4063218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8571" y="4063218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8400" y="4063218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75845" y="4064987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747" y="3090257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AH</a:t>
            </a:r>
            <a:endParaRPr lang="en-GB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8159" y="3090256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BAY</a:t>
            </a:r>
            <a:endParaRPr lang="en-GB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3365" y="3090255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SAY</a:t>
            </a:r>
            <a:endParaRPr lang="en-GB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38400" y="3090254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CHAY</a:t>
            </a:r>
            <a:endParaRPr lang="en-GB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975845" y="3090253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/>
              <a:t>D</a:t>
            </a:r>
            <a:r>
              <a:rPr lang="en-GB" sz="4800" b="1" dirty="0" smtClean="0"/>
              <a:t>AY</a:t>
            </a:r>
            <a:endParaRPr lang="en-GB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7747" y="5774842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EH</a:t>
            </a:r>
            <a:endParaRPr lang="en-GB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65556" y="5774841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EFFAY</a:t>
            </a:r>
            <a:endParaRPr lang="en-GB" sz="4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35826" y="5774840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HAY</a:t>
            </a:r>
            <a:endParaRPr lang="en-GB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06096" y="5774839"/>
            <a:ext cx="2137445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ACH-AY</a:t>
            </a:r>
            <a:endParaRPr lang="en-GB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975845" y="5752541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EE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2597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747" y="185337"/>
            <a:ext cx="7352715" cy="954107"/>
          </a:xfrm>
          <a:prstGeom prst="rect">
            <a:avLst/>
          </a:prstGeom>
          <a:solidFill>
            <a:srgbClr val="FFFF00"/>
          </a:solidFill>
          <a:ln>
            <a:solidFill>
              <a:srgbClr val="FC34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hlinkClick r:id="rId2"/>
              </a:rPr>
              <a:t>http://downloads.bbc.co.uk/languages/audio_player/audio/spa/guide/alphabet/media/all.mp3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994" y="185337"/>
            <a:ext cx="3172837" cy="998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747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556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3365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8400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Ll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5845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747" y="4063218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8159" y="4063218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Ñ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8571" y="4063218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8400" y="4063218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75845" y="4064987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747" y="3090257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HOTA</a:t>
            </a:r>
            <a:endParaRPr lang="en-GB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8159" y="3090256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KAH</a:t>
            </a:r>
            <a:endParaRPr lang="en-GB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3365" y="3090255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ELEH</a:t>
            </a:r>
            <a:endParaRPr lang="en-GB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06096" y="3096364"/>
            <a:ext cx="2092239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EH-YEH</a:t>
            </a:r>
            <a:endParaRPr lang="en-GB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975845" y="3090253"/>
            <a:ext cx="2236106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EM-EH</a:t>
            </a:r>
            <a:endParaRPr lang="en-GB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7746" y="5774842"/>
            <a:ext cx="1875505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EN-EH</a:t>
            </a:r>
            <a:endParaRPr lang="en-GB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80634" y="5779531"/>
            <a:ext cx="2107809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EN-YEH</a:t>
            </a:r>
            <a:endParaRPr lang="en-GB" sz="4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35826" y="5774840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OH</a:t>
            </a:r>
            <a:endParaRPr lang="en-GB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06096" y="5774839"/>
            <a:ext cx="2137445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PAY</a:t>
            </a:r>
            <a:endParaRPr lang="en-GB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975845" y="5752541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CUH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5713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747" y="185337"/>
            <a:ext cx="7352715" cy="954107"/>
          </a:xfrm>
          <a:prstGeom prst="rect">
            <a:avLst/>
          </a:prstGeom>
          <a:solidFill>
            <a:srgbClr val="FFFF00"/>
          </a:solidFill>
          <a:ln>
            <a:solidFill>
              <a:srgbClr val="FC34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hlinkClick r:id="rId2"/>
              </a:rPr>
              <a:t>http://downloads.bbc.co.uk/languages/audio_player/audio/spa/guide/alphabet/media/all.mp3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994" y="185337"/>
            <a:ext cx="3172837" cy="998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747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556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3365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8400" y="1378634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4686" y="1355505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341" y="4036709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0881" y="4063213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400" y="4051342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98106" y="4063209"/>
            <a:ext cx="16991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</a:t>
            </a:r>
            <a:endParaRPr lang="en-GB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747" y="3090257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ER-E</a:t>
            </a:r>
            <a:endParaRPr lang="en-GB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8159" y="3090256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ES-EH</a:t>
            </a:r>
            <a:endParaRPr lang="en-GB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3365" y="3090255"/>
            <a:ext cx="1699188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TAY</a:t>
            </a:r>
            <a:endParaRPr lang="en-GB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06096" y="3096364"/>
            <a:ext cx="2092239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OOH</a:t>
            </a:r>
            <a:endParaRPr lang="en-GB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975845" y="3090253"/>
            <a:ext cx="2907650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OOH-BAY</a:t>
            </a:r>
            <a:endParaRPr lang="en-GB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9623" y="5632869"/>
            <a:ext cx="4047555" cy="707886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/>
              <a:t>OOH-BAY DOBLAY</a:t>
            </a:r>
            <a:endParaRPr lang="en-GB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50881" y="5752315"/>
            <a:ext cx="2107809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EKIS</a:t>
            </a:r>
            <a:endParaRPr lang="en-GB" sz="4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06096" y="5813870"/>
            <a:ext cx="3114679" cy="707886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/>
              <a:t>EE GRIEGAH</a:t>
            </a:r>
            <a:endParaRPr lang="en-GB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954686" y="5752315"/>
            <a:ext cx="2137445" cy="830997"/>
          </a:xfrm>
          <a:prstGeom prst="rect">
            <a:avLst/>
          </a:prstGeom>
          <a:solidFill>
            <a:srgbClr val="FC34C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THETA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1069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El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alfabeto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espa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ñol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262510" y="1895118"/>
            <a:ext cx="7118253" cy="3067763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The letter W is pronounced differently in Latin America! It is  </a:t>
            </a:r>
            <a:r>
              <a:rPr lang="en-GB" sz="2800" b="1" dirty="0" err="1" smtClean="0"/>
              <a:t>dooble-vay</a:t>
            </a:r>
            <a:r>
              <a:rPr lang="en-GB" sz="2800" b="1" dirty="0" smtClean="0"/>
              <a:t>.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888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El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alfabeto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espa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ñol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71" y="2040820"/>
            <a:ext cx="2066225" cy="2623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262510" y="1895118"/>
            <a:ext cx="7118253" cy="3067763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Listening to music can make it easier to learn the alphabet! Listen to and watch these video clips!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73741" y="5315019"/>
            <a:ext cx="905170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200" dirty="0" smtClean="0">
                <a:hlinkClick r:id="rId3"/>
              </a:rPr>
              <a:t>https://www.youtube.com/watch?v=5MJbHmgaeDM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373741" y="6127500"/>
            <a:ext cx="841435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200" dirty="0" smtClean="0">
                <a:hlinkClick r:id="rId4"/>
              </a:rPr>
              <a:t>https://www.youtube.com/watch?v=fporIAdys9A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00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El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alfabeto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espa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ñol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71" y="2040820"/>
            <a:ext cx="2066225" cy="2623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529796" y="2040820"/>
            <a:ext cx="4923694" cy="2071244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Or how about  rap?</a:t>
            </a:r>
            <a:endParaRPr lang="en-GB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78616" y="5011335"/>
            <a:ext cx="97511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600" smtClean="0">
                <a:hlinkClick r:id="rId3"/>
              </a:rPr>
              <a:t>https://www.youtube.com/watch?v=3qzh7UQE_xo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178616" y="5854112"/>
            <a:ext cx="97042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600" dirty="0" smtClean="0">
                <a:hlinkClick r:id="rId4"/>
              </a:rPr>
              <a:t>https://www.youtube.com/watch?v=5SFwjsgUXms</a:t>
            </a:r>
            <a:endParaRPr lang="en-GB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490" y="222932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835</Words>
  <Application>Microsoft Office PowerPoint</Application>
  <PresentationFormat>Widescreen</PresentationFormat>
  <Paragraphs>179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Ferguson</dc:creator>
  <cp:lastModifiedBy>Robin Ferguson</cp:lastModifiedBy>
  <cp:revision>25</cp:revision>
  <dcterms:created xsi:type="dcterms:W3CDTF">2020-05-05T12:21:56Z</dcterms:created>
  <dcterms:modified xsi:type="dcterms:W3CDTF">2020-05-19T12:11:31Z</dcterms:modified>
</cp:coreProperties>
</file>