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1"/>
  </p:notesMasterIdLst>
  <p:handoutMasterIdLst>
    <p:handoutMasterId r:id="rId22"/>
  </p:handoutMasterIdLst>
  <p:sldIdLst>
    <p:sldId id="265" r:id="rId2"/>
    <p:sldId id="271" r:id="rId3"/>
    <p:sldId id="285" r:id="rId4"/>
    <p:sldId id="286" r:id="rId5"/>
    <p:sldId id="278" r:id="rId6"/>
    <p:sldId id="266" r:id="rId7"/>
    <p:sldId id="274" r:id="rId8"/>
    <p:sldId id="279" r:id="rId9"/>
    <p:sldId id="281" r:id="rId10"/>
    <p:sldId id="257" r:id="rId11"/>
    <p:sldId id="258" r:id="rId12"/>
    <p:sldId id="283" r:id="rId13"/>
    <p:sldId id="282" r:id="rId14"/>
    <p:sldId id="263" r:id="rId15"/>
    <p:sldId id="264" r:id="rId16"/>
    <p:sldId id="261" r:id="rId17"/>
    <p:sldId id="262" r:id="rId18"/>
    <p:sldId id="260" r:id="rId19"/>
    <p:sldId id="269" r:id="rId20"/>
  </p:sldIdLst>
  <p:sldSz cx="9144000" cy="6858000" type="screen4x3"/>
  <p:notesSz cx="6805613" cy="9939338"/>
  <p:defaultTextStyle>
    <a:defPPr>
      <a:defRPr lang="en-US"/>
    </a:defPPr>
    <a:lvl1pPr algn="l" rtl="0" fontAlgn="base">
      <a:spcBef>
        <a:spcPct val="0"/>
      </a:spcBef>
      <a:spcAft>
        <a:spcPct val="0"/>
      </a:spcAft>
      <a:defRPr sz="28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8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8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8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800" kern="1200">
        <a:solidFill>
          <a:schemeClr val="tx1"/>
        </a:solidFill>
        <a:latin typeface="Arial" charset="0"/>
        <a:ea typeface="ＭＳ Ｐゴシック" pitchFamily="34" charset="-128"/>
        <a:cs typeface="+mn-cs"/>
      </a:defRPr>
    </a:lvl5pPr>
    <a:lvl6pPr marL="2286000" algn="l" defTabSz="914400" rtl="0" eaLnBrk="1" latinLnBrk="0" hangingPunct="1">
      <a:defRPr sz="2800" kern="1200">
        <a:solidFill>
          <a:schemeClr val="tx1"/>
        </a:solidFill>
        <a:latin typeface="Arial" charset="0"/>
        <a:ea typeface="ＭＳ Ｐゴシック" pitchFamily="34" charset="-128"/>
        <a:cs typeface="+mn-cs"/>
      </a:defRPr>
    </a:lvl6pPr>
    <a:lvl7pPr marL="2743200" algn="l" defTabSz="914400" rtl="0" eaLnBrk="1" latinLnBrk="0" hangingPunct="1">
      <a:defRPr sz="2800" kern="1200">
        <a:solidFill>
          <a:schemeClr val="tx1"/>
        </a:solidFill>
        <a:latin typeface="Arial" charset="0"/>
        <a:ea typeface="ＭＳ Ｐゴシック" pitchFamily="34" charset="-128"/>
        <a:cs typeface="+mn-cs"/>
      </a:defRPr>
    </a:lvl7pPr>
    <a:lvl8pPr marL="3200400" algn="l" defTabSz="914400" rtl="0" eaLnBrk="1" latinLnBrk="0" hangingPunct="1">
      <a:defRPr sz="2800" kern="1200">
        <a:solidFill>
          <a:schemeClr val="tx1"/>
        </a:solidFill>
        <a:latin typeface="Arial" charset="0"/>
        <a:ea typeface="ＭＳ Ｐゴシック" pitchFamily="34" charset="-128"/>
        <a:cs typeface="+mn-cs"/>
      </a:defRPr>
    </a:lvl8pPr>
    <a:lvl9pPr marL="3657600" algn="l" defTabSz="914400" rtl="0" eaLnBrk="1" latinLnBrk="0" hangingPunct="1">
      <a:defRPr sz="2800"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0">
          <p15:clr>
            <a:srgbClr val="A4A3A4"/>
          </p15:clr>
        </p15:guide>
        <p15:guide id="2" pos="214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9921"/>
    <a:srgbClr val="66CCFF"/>
    <a:srgbClr val="0341BD"/>
    <a:srgbClr val="A231B9"/>
    <a:srgbClr val="9E27C3"/>
    <a:srgbClr val="3366FF"/>
    <a:srgbClr val="B931B9"/>
    <a:srgbClr val="BC2AC0"/>
    <a:srgbClr val="D341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504" autoAdjust="0"/>
  </p:normalViewPr>
  <p:slideViewPr>
    <p:cSldViewPr>
      <p:cViewPr varScale="1">
        <p:scale>
          <a:sx n="71" d="100"/>
          <a:sy n="71" d="100"/>
        </p:scale>
        <p:origin x="1944"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76" d="100"/>
          <a:sy n="76" d="100"/>
        </p:scale>
        <p:origin x="-2166" y="-108"/>
      </p:cViewPr>
      <p:guideLst>
        <p:guide orient="horz" pos="3130"/>
        <p:guide pos="214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A345CF-953F-4BCD-90C7-8CEB0824C2DE}" type="doc">
      <dgm:prSet loTypeId="urn:microsoft.com/office/officeart/2005/8/layout/pyramid1" loCatId="pyramid" qsTypeId="urn:microsoft.com/office/officeart/2005/8/quickstyle/simple3" qsCatId="simple" csTypeId="urn:microsoft.com/office/officeart/2005/8/colors/accent1_2#2" csCatId="accent1" phldr="1"/>
      <dgm:spPr/>
    </dgm:pt>
    <dgm:pt modelId="{A16865B0-30E1-4DD1-B850-F5A880B40E5D}">
      <dgm:prSet phldrT="[Text]" custT="1"/>
      <dgm:spPr/>
      <dgm:t>
        <a:bodyPr/>
        <a:lstStyle/>
        <a:p>
          <a:endParaRPr lang="en-US" sz="2000" b="1" dirty="0" smtClean="0"/>
        </a:p>
        <a:p>
          <a:r>
            <a:rPr lang="en-US" sz="1800" b="1" dirty="0" smtClean="0"/>
            <a:t>SPECIALIST </a:t>
          </a:r>
        </a:p>
        <a:p>
          <a:r>
            <a:rPr lang="en-US" sz="1800" b="1" dirty="0" smtClean="0"/>
            <a:t>SUPPORT</a:t>
          </a:r>
          <a:endParaRPr lang="en-GB" sz="1800" dirty="0"/>
        </a:p>
      </dgm:t>
    </dgm:pt>
    <dgm:pt modelId="{30379823-C64E-43AA-8737-07BA0B75926B}" type="parTrans" cxnId="{9DE66A61-7416-4196-A130-184CD02B6C4B}">
      <dgm:prSet/>
      <dgm:spPr/>
      <dgm:t>
        <a:bodyPr/>
        <a:lstStyle/>
        <a:p>
          <a:endParaRPr lang="en-GB"/>
        </a:p>
      </dgm:t>
    </dgm:pt>
    <dgm:pt modelId="{8B29CEBF-07CE-4450-A12F-8551804092E8}" type="sibTrans" cxnId="{9DE66A61-7416-4196-A130-184CD02B6C4B}">
      <dgm:prSet/>
      <dgm:spPr/>
      <dgm:t>
        <a:bodyPr/>
        <a:lstStyle/>
        <a:p>
          <a:endParaRPr lang="en-GB"/>
        </a:p>
      </dgm:t>
    </dgm:pt>
    <dgm:pt modelId="{3B15D85C-D05A-4838-A554-E7BFF33C4643}">
      <dgm:prSet phldrT="[Text]" custT="1"/>
      <dgm:spPr/>
      <dgm:t>
        <a:bodyPr/>
        <a:lstStyle/>
        <a:p>
          <a:r>
            <a:rPr lang="en-US" sz="2000" b="1" dirty="0" smtClean="0"/>
            <a:t>TARGETED SUPPORT </a:t>
          </a:r>
          <a:endParaRPr lang="en-GB" sz="2000" dirty="0"/>
        </a:p>
      </dgm:t>
    </dgm:pt>
    <dgm:pt modelId="{1854461D-E618-4E71-AF10-5E50D6E3729C}" type="parTrans" cxnId="{92F4A3FE-F414-4DF4-AEAF-7684297D0E4F}">
      <dgm:prSet/>
      <dgm:spPr/>
      <dgm:t>
        <a:bodyPr/>
        <a:lstStyle/>
        <a:p>
          <a:endParaRPr lang="en-GB"/>
        </a:p>
      </dgm:t>
    </dgm:pt>
    <dgm:pt modelId="{3B6126F4-7358-4761-B04D-C982EE08B58C}" type="sibTrans" cxnId="{92F4A3FE-F414-4DF4-AEAF-7684297D0E4F}">
      <dgm:prSet/>
      <dgm:spPr/>
      <dgm:t>
        <a:bodyPr/>
        <a:lstStyle/>
        <a:p>
          <a:endParaRPr lang="en-GB"/>
        </a:p>
      </dgm:t>
    </dgm:pt>
    <dgm:pt modelId="{03760263-5892-4011-B013-8E0EA02A93E8}">
      <dgm:prSet phldrT="[Text]" custT="1"/>
      <dgm:spPr/>
      <dgm:t>
        <a:bodyPr/>
        <a:lstStyle/>
        <a:p>
          <a:r>
            <a:rPr lang="en-US" sz="2400" b="1" dirty="0" smtClean="0"/>
            <a:t>UNIVERSAL SUPPORT </a:t>
          </a:r>
          <a:endParaRPr lang="en-GB" sz="2400" b="1" dirty="0"/>
        </a:p>
      </dgm:t>
    </dgm:pt>
    <dgm:pt modelId="{228AC9A5-4BB1-4BD9-96E0-294D0CA2A2F0}" type="parTrans" cxnId="{F4AAFAF5-2249-4509-84A5-26686114381F}">
      <dgm:prSet/>
      <dgm:spPr/>
      <dgm:t>
        <a:bodyPr/>
        <a:lstStyle/>
        <a:p>
          <a:endParaRPr lang="en-GB"/>
        </a:p>
      </dgm:t>
    </dgm:pt>
    <dgm:pt modelId="{3B077BC5-6009-459D-A626-0B911414E40B}" type="sibTrans" cxnId="{F4AAFAF5-2249-4509-84A5-26686114381F}">
      <dgm:prSet/>
      <dgm:spPr/>
      <dgm:t>
        <a:bodyPr/>
        <a:lstStyle/>
        <a:p>
          <a:endParaRPr lang="en-GB"/>
        </a:p>
      </dgm:t>
    </dgm:pt>
    <dgm:pt modelId="{8BE53632-8992-4262-9DED-6C189D607558}" type="pres">
      <dgm:prSet presAssocID="{ABA345CF-953F-4BCD-90C7-8CEB0824C2DE}" presName="Name0" presStyleCnt="0">
        <dgm:presLayoutVars>
          <dgm:dir/>
          <dgm:animLvl val="lvl"/>
          <dgm:resizeHandles val="exact"/>
        </dgm:presLayoutVars>
      </dgm:prSet>
      <dgm:spPr/>
    </dgm:pt>
    <dgm:pt modelId="{B45CCB7C-3927-438B-9049-81D25532B467}" type="pres">
      <dgm:prSet presAssocID="{A16865B0-30E1-4DD1-B850-F5A880B40E5D}" presName="Name8" presStyleCnt="0"/>
      <dgm:spPr/>
    </dgm:pt>
    <dgm:pt modelId="{5D2239B0-2668-4488-A83C-83D00BE09877}" type="pres">
      <dgm:prSet presAssocID="{A16865B0-30E1-4DD1-B850-F5A880B40E5D}" presName="level" presStyleLbl="node1" presStyleIdx="0" presStyleCnt="3">
        <dgm:presLayoutVars>
          <dgm:chMax val="1"/>
          <dgm:bulletEnabled val="1"/>
        </dgm:presLayoutVars>
      </dgm:prSet>
      <dgm:spPr/>
      <dgm:t>
        <a:bodyPr/>
        <a:lstStyle/>
        <a:p>
          <a:endParaRPr lang="en-GB"/>
        </a:p>
      </dgm:t>
    </dgm:pt>
    <dgm:pt modelId="{AB55AE26-15E9-430C-B665-EB564B4C7E78}" type="pres">
      <dgm:prSet presAssocID="{A16865B0-30E1-4DD1-B850-F5A880B40E5D}" presName="levelTx" presStyleLbl="revTx" presStyleIdx="0" presStyleCnt="0">
        <dgm:presLayoutVars>
          <dgm:chMax val="1"/>
          <dgm:bulletEnabled val="1"/>
        </dgm:presLayoutVars>
      </dgm:prSet>
      <dgm:spPr/>
      <dgm:t>
        <a:bodyPr/>
        <a:lstStyle/>
        <a:p>
          <a:endParaRPr lang="en-GB"/>
        </a:p>
      </dgm:t>
    </dgm:pt>
    <dgm:pt modelId="{D53AB7F2-B03B-4CCC-9696-18F1FDC797CD}" type="pres">
      <dgm:prSet presAssocID="{3B15D85C-D05A-4838-A554-E7BFF33C4643}" presName="Name8" presStyleCnt="0"/>
      <dgm:spPr/>
    </dgm:pt>
    <dgm:pt modelId="{4A9C5600-3A39-4D62-8961-F9179C406B8C}" type="pres">
      <dgm:prSet presAssocID="{3B15D85C-D05A-4838-A554-E7BFF33C4643}" presName="level" presStyleLbl="node1" presStyleIdx="1" presStyleCnt="3">
        <dgm:presLayoutVars>
          <dgm:chMax val="1"/>
          <dgm:bulletEnabled val="1"/>
        </dgm:presLayoutVars>
      </dgm:prSet>
      <dgm:spPr/>
      <dgm:t>
        <a:bodyPr/>
        <a:lstStyle/>
        <a:p>
          <a:endParaRPr lang="en-GB"/>
        </a:p>
      </dgm:t>
    </dgm:pt>
    <dgm:pt modelId="{17DD6172-C58A-4302-BF3E-DEE0CD1F4AA0}" type="pres">
      <dgm:prSet presAssocID="{3B15D85C-D05A-4838-A554-E7BFF33C4643}" presName="levelTx" presStyleLbl="revTx" presStyleIdx="0" presStyleCnt="0">
        <dgm:presLayoutVars>
          <dgm:chMax val="1"/>
          <dgm:bulletEnabled val="1"/>
        </dgm:presLayoutVars>
      </dgm:prSet>
      <dgm:spPr/>
      <dgm:t>
        <a:bodyPr/>
        <a:lstStyle/>
        <a:p>
          <a:endParaRPr lang="en-GB"/>
        </a:p>
      </dgm:t>
    </dgm:pt>
    <dgm:pt modelId="{83DF7DEB-4DB2-429D-9E43-579DF8203028}" type="pres">
      <dgm:prSet presAssocID="{03760263-5892-4011-B013-8E0EA02A93E8}" presName="Name8" presStyleCnt="0"/>
      <dgm:spPr/>
    </dgm:pt>
    <dgm:pt modelId="{F77694D5-C4FE-4625-8FA4-2B9EB132DE53}" type="pres">
      <dgm:prSet presAssocID="{03760263-5892-4011-B013-8E0EA02A93E8}" presName="level" presStyleLbl="node1" presStyleIdx="2" presStyleCnt="3">
        <dgm:presLayoutVars>
          <dgm:chMax val="1"/>
          <dgm:bulletEnabled val="1"/>
        </dgm:presLayoutVars>
      </dgm:prSet>
      <dgm:spPr/>
      <dgm:t>
        <a:bodyPr/>
        <a:lstStyle/>
        <a:p>
          <a:endParaRPr lang="en-GB"/>
        </a:p>
      </dgm:t>
    </dgm:pt>
    <dgm:pt modelId="{629B9B0C-5B0A-4624-8D41-A29ABA25A709}" type="pres">
      <dgm:prSet presAssocID="{03760263-5892-4011-B013-8E0EA02A93E8}" presName="levelTx" presStyleLbl="revTx" presStyleIdx="0" presStyleCnt="0">
        <dgm:presLayoutVars>
          <dgm:chMax val="1"/>
          <dgm:bulletEnabled val="1"/>
        </dgm:presLayoutVars>
      </dgm:prSet>
      <dgm:spPr/>
      <dgm:t>
        <a:bodyPr/>
        <a:lstStyle/>
        <a:p>
          <a:endParaRPr lang="en-GB"/>
        </a:p>
      </dgm:t>
    </dgm:pt>
  </dgm:ptLst>
  <dgm:cxnLst>
    <dgm:cxn modelId="{57CAB84C-E8D6-4085-897D-3EB91CD430C3}" type="presOf" srcId="{A16865B0-30E1-4DD1-B850-F5A880B40E5D}" destId="{5D2239B0-2668-4488-A83C-83D00BE09877}" srcOrd="0" destOrd="0" presId="urn:microsoft.com/office/officeart/2005/8/layout/pyramid1"/>
    <dgm:cxn modelId="{7FE80D6E-455A-4EBB-838B-BCE034AEAF6F}" type="presOf" srcId="{03760263-5892-4011-B013-8E0EA02A93E8}" destId="{F77694D5-C4FE-4625-8FA4-2B9EB132DE53}" srcOrd="0" destOrd="0" presId="urn:microsoft.com/office/officeart/2005/8/layout/pyramid1"/>
    <dgm:cxn modelId="{F4AAFAF5-2249-4509-84A5-26686114381F}" srcId="{ABA345CF-953F-4BCD-90C7-8CEB0824C2DE}" destId="{03760263-5892-4011-B013-8E0EA02A93E8}" srcOrd="2" destOrd="0" parTransId="{228AC9A5-4BB1-4BD9-96E0-294D0CA2A2F0}" sibTransId="{3B077BC5-6009-459D-A626-0B911414E40B}"/>
    <dgm:cxn modelId="{501F0AB2-A2BA-42BC-B982-AA6CCEE5ED8E}" type="presOf" srcId="{3B15D85C-D05A-4838-A554-E7BFF33C4643}" destId="{17DD6172-C58A-4302-BF3E-DEE0CD1F4AA0}" srcOrd="1" destOrd="0" presId="urn:microsoft.com/office/officeart/2005/8/layout/pyramid1"/>
    <dgm:cxn modelId="{6384DA39-A4CE-4EAC-B7C8-26A7134D4D76}" type="presOf" srcId="{A16865B0-30E1-4DD1-B850-F5A880B40E5D}" destId="{AB55AE26-15E9-430C-B665-EB564B4C7E78}" srcOrd="1" destOrd="0" presId="urn:microsoft.com/office/officeart/2005/8/layout/pyramid1"/>
    <dgm:cxn modelId="{45BC966B-A960-4793-A7EC-B982FC503838}" type="presOf" srcId="{3B15D85C-D05A-4838-A554-E7BFF33C4643}" destId="{4A9C5600-3A39-4D62-8961-F9179C406B8C}" srcOrd="0" destOrd="0" presId="urn:microsoft.com/office/officeart/2005/8/layout/pyramid1"/>
    <dgm:cxn modelId="{942B1BCC-2D25-4CC9-B7D5-1B5C3B627796}" type="presOf" srcId="{03760263-5892-4011-B013-8E0EA02A93E8}" destId="{629B9B0C-5B0A-4624-8D41-A29ABA25A709}" srcOrd="1" destOrd="0" presId="urn:microsoft.com/office/officeart/2005/8/layout/pyramid1"/>
    <dgm:cxn modelId="{9DE66A61-7416-4196-A130-184CD02B6C4B}" srcId="{ABA345CF-953F-4BCD-90C7-8CEB0824C2DE}" destId="{A16865B0-30E1-4DD1-B850-F5A880B40E5D}" srcOrd="0" destOrd="0" parTransId="{30379823-C64E-43AA-8737-07BA0B75926B}" sibTransId="{8B29CEBF-07CE-4450-A12F-8551804092E8}"/>
    <dgm:cxn modelId="{92F4A3FE-F414-4DF4-AEAF-7684297D0E4F}" srcId="{ABA345CF-953F-4BCD-90C7-8CEB0824C2DE}" destId="{3B15D85C-D05A-4838-A554-E7BFF33C4643}" srcOrd="1" destOrd="0" parTransId="{1854461D-E618-4E71-AF10-5E50D6E3729C}" sibTransId="{3B6126F4-7358-4761-B04D-C982EE08B58C}"/>
    <dgm:cxn modelId="{DDBE4220-E921-4F24-ACA4-6FE75FDDD1DE}" type="presOf" srcId="{ABA345CF-953F-4BCD-90C7-8CEB0824C2DE}" destId="{8BE53632-8992-4262-9DED-6C189D607558}" srcOrd="0" destOrd="0" presId="urn:microsoft.com/office/officeart/2005/8/layout/pyramid1"/>
    <dgm:cxn modelId="{3AEF2CED-4EB4-4976-9EC8-F31F3DFF0202}" type="presParOf" srcId="{8BE53632-8992-4262-9DED-6C189D607558}" destId="{B45CCB7C-3927-438B-9049-81D25532B467}" srcOrd="0" destOrd="0" presId="urn:microsoft.com/office/officeart/2005/8/layout/pyramid1"/>
    <dgm:cxn modelId="{5E604470-1F0D-406D-B7A7-864290A0ABBD}" type="presParOf" srcId="{B45CCB7C-3927-438B-9049-81D25532B467}" destId="{5D2239B0-2668-4488-A83C-83D00BE09877}" srcOrd="0" destOrd="0" presId="urn:microsoft.com/office/officeart/2005/8/layout/pyramid1"/>
    <dgm:cxn modelId="{406F6F1E-A097-43DE-986A-2543DCA1FB52}" type="presParOf" srcId="{B45CCB7C-3927-438B-9049-81D25532B467}" destId="{AB55AE26-15E9-430C-B665-EB564B4C7E78}" srcOrd="1" destOrd="0" presId="urn:microsoft.com/office/officeart/2005/8/layout/pyramid1"/>
    <dgm:cxn modelId="{B827106E-81D3-48A9-BDCE-EFCE968B35AD}" type="presParOf" srcId="{8BE53632-8992-4262-9DED-6C189D607558}" destId="{D53AB7F2-B03B-4CCC-9696-18F1FDC797CD}" srcOrd="1" destOrd="0" presId="urn:microsoft.com/office/officeart/2005/8/layout/pyramid1"/>
    <dgm:cxn modelId="{663A0A1D-A1D2-4EFA-A365-5930EFF75442}" type="presParOf" srcId="{D53AB7F2-B03B-4CCC-9696-18F1FDC797CD}" destId="{4A9C5600-3A39-4D62-8961-F9179C406B8C}" srcOrd="0" destOrd="0" presId="urn:microsoft.com/office/officeart/2005/8/layout/pyramid1"/>
    <dgm:cxn modelId="{AB55E81A-9C2C-48CF-82E1-3A44717436E3}" type="presParOf" srcId="{D53AB7F2-B03B-4CCC-9696-18F1FDC797CD}" destId="{17DD6172-C58A-4302-BF3E-DEE0CD1F4AA0}" srcOrd="1" destOrd="0" presId="urn:microsoft.com/office/officeart/2005/8/layout/pyramid1"/>
    <dgm:cxn modelId="{34A6FDCC-0E4F-4B0F-93A5-9898644C99CD}" type="presParOf" srcId="{8BE53632-8992-4262-9DED-6C189D607558}" destId="{83DF7DEB-4DB2-429D-9E43-579DF8203028}" srcOrd="2" destOrd="0" presId="urn:microsoft.com/office/officeart/2005/8/layout/pyramid1"/>
    <dgm:cxn modelId="{BAB20CD7-270E-4026-8E0A-2075D106F6CB}" type="presParOf" srcId="{83DF7DEB-4DB2-429D-9E43-579DF8203028}" destId="{F77694D5-C4FE-4625-8FA4-2B9EB132DE53}" srcOrd="0" destOrd="0" presId="urn:microsoft.com/office/officeart/2005/8/layout/pyramid1"/>
    <dgm:cxn modelId="{239619DE-CEA2-460B-BC71-B4C44103C485}" type="presParOf" srcId="{83DF7DEB-4DB2-429D-9E43-579DF8203028}" destId="{629B9B0C-5B0A-4624-8D41-A29ABA25A709}"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F0AC44-7427-46A3-BC37-C7E0539055E4}" type="doc">
      <dgm:prSet loTypeId="urn:microsoft.com/office/officeart/2005/8/layout/default#1" loCatId="list" qsTypeId="urn:microsoft.com/office/officeart/2005/8/quickstyle/3d2" qsCatId="3D" csTypeId="urn:microsoft.com/office/officeart/2005/8/colors/colorful1#2" csCatId="colorful" phldr="1"/>
      <dgm:spPr/>
      <dgm:t>
        <a:bodyPr/>
        <a:lstStyle/>
        <a:p>
          <a:endParaRPr lang="en-GB"/>
        </a:p>
      </dgm:t>
    </dgm:pt>
    <dgm:pt modelId="{7FCE51C5-E3B9-4FA3-B6AC-EA5838F78F87}">
      <dgm:prSet phldrT="[Text]"/>
      <dgm:spPr>
        <a:solidFill>
          <a:srgbClr val="FF66CC">
            <a:alpha val="83000"/>
          </a:srgbClr>
        </a:solidFill>
      </dgm:spPr>
      <dgm:t>
        <a:bodyPr/>
        <a:lstStyle/>
        <a:p>
          <a:r>
            <a:rPr lang="en-GB" b="1" i="0" dirty="0" smtClean="0"/>
            <a:t>Prevention and Early Intervention</a:t>
          </a:r>
          <a:endParaRPr lang="en-GB" b="1" i="0" dirty="0"/>
        </a:p>
      </dgm:t>
    </dgm:pt>
    <dgm:pt modelId="{530160B2-67BD-4091-B6AD-95E9E50B2A31}" type="parTrans" cxnId="{FCE309E5-F68B-4C40-BE9C-B87DC3E4E3FB}">
      <dgm:prSet/>
      <dgm:spPr/>
      <dgm:t>
        <a:bodyPr/>
        <a:lstStyle/>
        <a:p>
          <a:endParaRPr lang="en-GB"/>
        </a:p>
      </dgm:t>
    </dgm:pt>
    <dgm:pt modelId="{8556DBEE-3C1D-4E16-88CA-4C686E93CFD5}" type="sibTrans" cxnId="{FCE309E5-F68B-4C40-BE9C-B87DC3E4E3FB}">
      <dgm:prSet/>
      <dgm:spPr/>
      <dgm:t>
        <a:bodyPr/>
        <a:lstStyle/>
        <a:p>
          <a:endParaRPr lang="en-GB"/>
        </a:p>
      </dgm:t>
    </dgm:pt>
    <dgm:pt modelId="{03E7DCB1-6C53-41E5-AC5E-45AC4D0BBC2E}">
      <dgm:prSet phldrT="[Text]"/>
      <dgm:spPr/>
      <dgm:t>
        <a:bodyPr/>
        <a:lstStyle/>
        <a:p>
          <a:r>
            <a:rPr lang="en-GB" b="1" dirty="0" smtClean="0"/>
            <a:t>Young People, Sport and Diversion</a:t>
          </a:r>
        </a:p>
        <a:p>
          <a:r>
            <a:rPr lang="en-GB" b="1" dirty="0" smtClean="0"/>
            <a:t>Active Schools</a:t>
          </a:r>
        </a:p>
        <a:p>
          <a:r>
            <a:rPr lang="en-GB" b="1" dirty="0" smtClean="0"/>
            <a:t>Play and Early Intervention</a:t>
          </a:r>
        </a:p>
        <a:p>
          <a:r>
            <a:rPr lang="en-GB" b="1" dirty="0" smtClean="0"/>
            <a:t>Lifestyle Development, Older People and Wellbeing</a:t>
          </a:r>
          <a:endParaRPr lang="en-GB" b="1" dirty="0"/>
        </a:p>
      </dgm:t>
    </dgm:pt>
    <dgm:pt modelId="{A265EFAF-C932-4242-B387-8644082A75E3}" type="parTrans" cxnId="{32AA8B95-564E-4958-927C-A90F8641FD3B}">
      <dgm:prSet/>
      <dgm:spPr/>
      <dgm:t>
        <a:bodyPr/>
        <a:lstStyle/>
        <a:p>
          <a:endParaRPr lang="en-GB"/>
        </a:p>
      </dgm:t>
    </dgm:pt>
    <dgm:pt modelId="{888A645A-AE37-4635-A62E-9BB3087EC500}" type="sibTrans" cxnId="{32AA8B95-564E-4958-927C-A90F8641FD3B}">
      <dgm:prSet/>
      <dgm:spPr/>
      <dgm:t>
        <a:bodyPr/>
        <a:lstStyle/>
        <a:p>
          <a:endParaRPr lang="en-GB"/>
        </a:p>
      </dgm:t>
    </dgm:pt>
    <dgm:pt modelId="{39463726-D317-4434-9AE4-97397ABBEED3}">
      <dgm:prSet phldrT="[Text]"/>
      <dgm:spPr>
        <a:solidFill>
          <a:srgbClr val="66CCFF"/>
        </a:solidFill>
      </dgm:spPr>
      <dgm:t>
        <a:bodyPr/>
        <a:lstStyle/>
        <a:p>
          <a:r>
            <a:rPr lang="en-GB" b="1" dirty="0" smtClean="0">
              <a:solidFill>
                <a:schemeClr val="bg1"/>
              </a:solidFill>
              <a:latin typeface="+mn-lt"/>
              <a:cs typeface="+mn-cs"/>
            </a:rPr>
            <a:t>Communities</a:t>
          </a:r>
        </a:p>
        <a:p>
          <a:endParaRPr lang="en-GB" b="1" dirty="0" smtClean="0">
            <a:solidFill>
              <a:schemeClr val="bg1"/>
            </a:solidFill>
            <a:latin typeface="+mn-lt"/>
            <a:cs typeface="+mn-cs"/>
          </a:endParaRPr>
        </a:p>
        <a:p>
          <a:r>
            <a:rPr lang="en-GB" b="1" dirty="0" smtClean="0">
              <a:solidFill>
                <a:schemeClr val="bg1"/>
              </a:solidFill>
              <a:latin typeface="+mn-lt"/>
            </a:rPr>
            <a:t>Adult Literacy, Numeracy and Learning</a:t>
          </a:r>
        </a:p>
        <a:p>
          <a:endParaRPr lang="en-GB" b="1" dirty="0" smtClean="0">
            <a:solidFill>
              <a:schemeClr val="bg1"/>
            </a:solidFill>
            <a:latin typeface="+mn-lt"/>
          </a:endParaRPr>
        </a:p>
        <a:p>
          <a:r>
            <a:rPr lang="en-GB" b="1" dirty="0" smtClean="0">
              <a:solidFill>
                <a:schemeClr val="bg1"/>
              </a:solidFill>
              <a:latin typeface="+mn-lt"/>
            </a:rPr>
            <a:t>Sustainability</a:t>
          </a:r>
          <a:endParaRPr lang="en-GB" b="1" dirty="0">
            <a:solidFill>
              <a:schemeClr val="bg1"/>
            </a:solidFill>
          </a:endParaRPr>
        </a:p>
      </dgm:t>
    </dgm:pt>
    <dgm:pt modelId="{2CA74062-44B5-47D7-9EB2-09E6FAC1F5A3}" type="parTrans" cxnId="{814A8A4D-0CFE-48B8-AEDD-7479CF4504BD}">
      <dgm:prSet/>
      <dgm:spPr/>
      <dgm:t>
        <a:bodyPr/>
        <a:lstStyle/>
        <a:p>
          <a:endParaRPr lang="en-GB"/>
        </a:p>
      </dgm:t>
    </dgm:pt>
    <dgm:pt modelId="{1D9AABDE-6C1C-49C2-B38E-6FC03A36690D}" type="sibTrans" cxnId="{814A8A4D-0CFE-48B8-AEDD-7479CF4504BD}">
      <dgm:prSet/>
      <dgm:spPr/>
      <dgm:t>
        <a:bodyPr/>
        <a:lstStyle/>
        <a:p>
          <a:endParaRPr lang="en-GB"/>
        </a:p>
      </dgm:t>
    </dgm:pt>
    <dgm:pt modelId="{F7548F93-571F-4E2E-A471-67E77B116481}">
      <dgm:prSet phldrT="[Text]"/>
      <dgm:spPr/>
      <dgm:t>
        <a:bodyPr/>
        <a:lstStyle/>
        <a:p>
          <a:r>
            <a:rPr lang="en-GB" b="1" i="0" dirty="0" smtClean="0"/>
            <a:t>Property</a:t>
          </a:r>
          <a:r>
            <a:rPr lang="en-GB" b="1" i="0" baseline="0" dirty="0" smtClean="0"/>
            <a:t> and Estate Rationalisation</a:t>
          </a:r>
          <a:endParaRPr lang="en-GB" b="1" i="0" dirty="0"/>
        </a:p>
      </dgm:t>
    </dgm:pt>
    <dgm:pt modelId="{0C54BFEE-27DF-43BC-8A46-BCA59802A2C5}" type="parTrans" cxnId="{7D0B335C-6556-4CCE-B4B9-F250B477051C}">
      <dgm:prSet/>
      <dgm:spPr/>
      <dgm:t>
        <a:bodyPr/>
        <a:lstStyle/>
        <a:p>
          <a:endParaRPr lang="en-GB"/>
        </a:p>
      </dgm:t>
    </dgm:pt>
    <dgm:pt modelId="{F6E8102C-DD6E-4FA3-A67A-464A24BB642D}" type="sibTrans" cxnId="{7D0B335C-6556-4CCE-B4B9-F250B477051C}">
      <dgm:prSet/>
      <dgm:spPr/>
      <dgm:t>
        <a:bodyPr/>
        <a:lstStyle/>
        <a:p>
          <a:endParaRPr lang="en-GB"/>
        </a:p>
      </dgm:t>
    </dgm:pt>
    <dgm:pt modelId="{C3B7CDA9-A0C8-47CD-824A-DFBC6E518E4F}">
      <dgm:prSet phldrT="[Text]"/>
      <dgm:spPr/>
      <dgm:t>
        <a:bodyPr/>
        <a:lstStyle/>
        <a:p>
          <a:r>
            <a:rPr lang="en-GB" b="1" dirty="0" smtClean="0"/>
            <a:t>Reduction</a:t>
          </a:r>
          <a:r>
            <a:rPr lang="en-GB" b="1" baseline="0" dirty="0" smtClean="0"/>
            <a:t> of community facilities by 25%</a:t>
          </a:r>
        </a:p>
        <a:p>
          <a:r>
            <a:rPr lang="en-GB" b="1" baseline="0" dirty="0" smtClean="0"/>
            <a:t>Community Asset Transfer</a:t>
          </a:r>
        </a:p>
        <a:p>
          <a:r>
            <a:rPr lang="en-GB" b="1" baseline="0" dirty="0" smtClean="0"/>
            <a:t>Community led facility management</a:t>
          </a:r>
        </a:p>
        <a:p>
          <a:endParaRPr lang="en-GB" b="1" dirty="0"/>
        </a:p>
      </dgm:t>
    </dgm:pt>
    <dgm:pt modelId="{88530E6B-1C0A-4BCB-BC44-90B9298BF2BE}" type="parTrans" cxnId="{DD958B47-50C3-4510-B606-D2F5E98ABD37}">
      <dgm:prSet/>
      <dgm:spPr/>
      <dgm:t>
        <a:bodyPr/>
        <a:lstStyle/>
        <a:p>
          <a:endParaRPr lang="en-GB"/>
        </a:p>
      </dgm:t>
    </dgm:pt>
    <dgm:pt modelId="{0CF9299F-87C6-47B0-A768-3C13D8598460}" type="sibTrans" cxnId="{DD958B47-50C3-4510-B606-D2F5E98ABD37}">
      <dgm:prSet/>
      <dgm:spPr/>
      <dgm:t>
        <a:bodyPr/>
        <a:lstStyle/>
        <a:p>
          <a:endParaRPr lang="en-GB"/>
        </a:p>
      </dgm:t>
    </dgm:pt>
    <dgm:pt modelId="{9A2D106A-CD9C-4B0E-9C77-8F8C03B026E2}">
      <dgm:prSet phldrT="[Text]"/>
      <dgm:spPr>
        <a:solidFill>
          <a:srgbClr val="F39921"/>
        </a:solidFill>
      </dgm:spPr>
      <dgm:t>
        <a:bodyPr/>
        <a:lstStyle/>
        <a:p>
          <a:r>
            <a:rPr kumimoji="0" lang="en-GB" b="1" i="0" u="none" strike="noStrike" cap="none" spc="0" normalizeH="0" baseline="0" noProof="0" dirty="0" smtClean="0">
              <a:ln/>
              <a:effectLst/>
              <a:uLnTx/>
              <a:uFillTx/>
              <a:latin typeface="+mn-lt"/>
              <a:ea typeface="+mn-ea"/>
              <a:cs typeface="+mn-cs"/>
            </a:rPr>
            <a:t>Sustainable Communities</a:t>
          </a:r>
          <a:endParaRPr lang="en-GB" b="1" i="0" dirty="0"/>
        </a:p>
      </dgm:t>
    </dgm:pt>
    <dgm:pt modelId="{4EB07012-651A-499E-A159-8ED646EC1A1E}" type="sibTrans" cxnId="{1024115A-2309-4E1A-B312-5E49C553FD2B}">
      <dgm:prSet/>
      <dgm:spPr/>
      <dgm:t>
        <a:bodyPr/>
        <a:lstStyle/>
        <a:p>
          <a:endParaRPr lang="en-GB"/>
        </a:p>
      </dgm:t>
    </dgm:pt>
    <dgm:pt modelId="{78D8F6E7-0858-4434-99FA-6A6E2C97B00C}" type="parTrans" cxnId="{1024115A-2309-4E1A-B312-5E49C553FD2B}">
      <dgm:prSet/>
      <dgm:spPr/>
      <dgm:t>
        <a:bodyPr/>
        <a:lstStyle/>
        <a:p>
          <a:endParaRPr lang="en-GB"/>
        </a:p>
      </dgm:t>
    </dgm:pt>
    <dgm:pt modelId="{085EB067-6A45-41BC-858C-B797BD563389}" type="pres">
      <dgm:prSet presAssocID="{57F0AC44-7427-46A3-BC37-C7E0539055E4}" presName="diagram" presStyleCnt="0">
        <dgm:presLayoutVars>
          <dgm:dir/>
          <dgm:resizeHandles val="exact"/>
        </dgm:presLayoutVars>
      </dgm:prSet>
      <dgm:spPr/>
      <dgm:t>
        <a:bodyPr/>
        <a:lstStyle/>
        <a:p>
          <a:endParaRPr lang="en-GB"/>
        </a:p>
      </dgm:t>
    </dgm:pt>
    <dgm:pt modelId="{FF62D4A9-7A46-4455-8554-F3853A49233C}" type="pres">
      <dgm:prSet presAssocID="{7FCE51C5-E3B9-4FA3-B6AC-EA5838F78F87}" presName="node" presStyleLbl="node1" presStyleIdx="0" presStyleCnt="6" custScaleX="123715" custLinFactNeighborX="-14054" custLinFactNeighborY="-5181">
        <dgm:presLayoutVars>
          <dgm:bulletEnabled val="1"/>
        </dgm:presLayoutVars>
      </dgm:prSet>
      <dgm:spPr/>
      <dgm:t>
        <a:bodyPr/>
        <a:lstStyle/>
        <a:p>
          <a:endParaRPr lang="en-GB"/>
        </a:p>
      </dgm:t>
    </dgm:pt>
    <dgm:pt modelId="{944E7566-78E1-44D7-A557-7BF10E02DFA9}" type="pres">
      <dgm:prSet presAssocID="{8556DBEE-3C1D-4E16-88CA-4C686E93CFD5}" presName="sibTrans" presStyleCnt="0"/>
      <dgm:spPr/>
      <dgm:t>
        <a:bodyPr/>
        <a:lstStyle/>
        <a:p>
          <a:endParaRPr lang="en-GB"/>
        </a:p>
      </dgm:t>
    </dgm:pt>
    <dgm:pt modelId="{E4023338-8D91-4F69-B496-72A495FD51C4}" type="pres">
      <dgm:prSet presAssocID="{9A2D106A-CD9C-4B0E-9C77-8F8C03B026E2}" presName="node" presStyleLbl="node1" presStyleIdx="1" presStyleCnt="6" custScaleX="121742" custLinFactNeighborX="7203" custLinFactNeighborY="-5181">
        <dgm:presLayoutVars>
          <dgm:bulletEnabled val="1"/>
        </dgm:presLayoutVars>
      </dgm:prSet>
      <dgm:spPr/>
      <dgm:t>
        <a:bodyPr/>
        <a:lstStyle/>
        <a:p>
          <a:endParaRPr lang="en-GB"/>
        </a:p>
      </dgm:t>
    </dgm:pt>
    <dgm:pt modelId="{98C4ED62-5710-4AE9-9DB7-B8731C0557C3}" type="pres">
      <dgm:prSet presAssocID="{4EB07012-651A-499E-A159-8ED646EC1A1E}" presName="sibTrans" presStyleCnt="0"/>
      <dgm:spPr/>
      <dgm:t>
        <a:bodyPr/>
        <a:lstStyle/>
        <a:p>
          <a:endParaRPr lang="en-GB"/>
        </a:p>
      </dgm:t>
    </dgm:pt>
    <dgm:pt modelId="{3028277E-9520-4C35-9AAB-60DF57A9EBCA}" type="pres">
      <dgm:prSet presAssocID="{03E7DCB1-6C53-41E5-AC5E-45AC4D0BBC2E}" presName="node" presStyleLbl="node1" presStyleIdx="2" presStyleCnt="6" custScaleX="145456" custScaleY="211247" custLinFactX="-100000" custLinFactY="89682" custLinFactNeighborX="-188163" custLinFactNeighborY="100000">
        <dgm:presLayoutVars>
          <dgm:bulletEnabled val="1"/>
        </dgm:presLayoutVars>
      </dgm:prSet>
      <dgm:spPr/>
      <dgm:t>
        <a:bodyPr/>
        <a:lstStyle/>
        <a:p>
          <a:endParaRPr lang="en-GB"/>
        </a:p>
      </dgm:t>
    </dgm:pt>
    <dgm:pt modelId="{61E2969B-A674-4148-BAC1-93C5FDE44AAA}" type="pres">
      <dgm:prSet presAssocID="{888A645A-AE37-4635-A62E-9BB3087EC500}" presName="sibTrans" presStyleCnt="0"/>
      <dgm:spPr/>
      <dgm:t>
        <a:bodyPr/>
        <a:lstStyle/>
        <a:p>
          <a:endParaRPr lang="en-GB"/>
        </a:p>
      </dgm:t>
    </dgm:pt>
    <dgm:pt modelId="{87267A17-D25F-44D4-9970-5653941DAF0F}" type="pres">
      <dgm:prSet presAssocID="{39463726-D317-4434-9AE4-97397ABBEED3}" presName="node" presStyleLbl="node1" presStyleIdx="3" presStyleCnt="6" custScaleX="150659" custScaleY="211247" custLinFactX="44591" custLinFactNeighborX="100000" custLinFactNeighborY="-38228">
        <dgm:presLayoutVars>
          <dgm:bulletEnabled val="1"/>
        </dgm:presLayoutVars>
      </dgm:prSet>
      <dgm:spPr/>
      <dgm:t>
        <a:bodyPr/>
        <a:lstStyle/>
        <a:p>
          <a:endParaRPr lang="en-GB"/>
        </a:p>
      </dgm:t>
    </dgm:pt>
    <dgm:pt modelId="{44CCBB66-15C4-4FC0-B3EE-E2F1450108EB}" type="pres">
      <dgm:prSet presAssocID="{1D9AABDE-6C1C-49C2-B38E-6FC03A36690D}" presName="sibTrans" presStyleCnt="0"/>
      <dgm:spPr/>
    </dgm:pt>
    <dgm:pt modelId="{AB379552-2EF6-44A5-A9ED-65762B45A194}" type="pres">
      <dgm:prSet presAssocID="{F7548F93-571F-4E2E-A471-67E77B116481}" presName="node" presStyleLbl="node1" presStyleIdx="4" presStyleCnt="6" custScaleX="121742" custLinFactX="53868" custLinFactY="-100000" custLinFactNeighborX="100000" custLinFactNeighborY="-132081">
        <dgm:presLayoutVars>
          <dgm:bulletEnabled val="1"/>
        </dgm:presLayoutVars>
      </dgm:prSet>
      <dgm:spPr/>
      <dgm:t>
        <a:bodyPr/>
        <a:lstStyle/>
        <a:p>
          <a:endParaRPr lang="en-GB"/>
        </a:p>
      </dgm:t>
    </dgm:pt>
    <dgm:pt modelId="{12B03AD7-6E0D-4606-9DA2-1FD25DADAEBC}" type="pres">
      <dgm:prSet presAssocID="{F6E8102C-DD6E-4FA3-A67A-464A24BB642D}" presName="sibTrans" presStyleCnt="0"/>
      <dgm:spPr/>
    </dgm:pt>
    <dgm:pt modelId="{F3310DA5-14B3-4BF1-83EC-0145306036B2}" type="pres">
      <dgm:prSet presAssocID="{C3B7CDA9-A0C8-47CD-824A-DFBC6E518E4F}" presName="node" presStyleLbl="node1" presStyleIdx="5" presStyleCnt="6" custScaleX="145456" custScaleY="211247" custLinFactNeighborX="11119" custLinFactNeighborY="-38228">
        <dgm:presLayoutVars>
          <dgm:bulletEnabled val="1"/>
        </dgm:presLayoutVars>
      </dgm:prSet>
      <dgm:spPr/>
      <dgm:t>
        <a:bodyPr/>
        <a:lstStyle/>
        <a:p>
          <a:endParaRPr lang="en-GB"/>
        </a:p>
      </dgm:t>
    </dgm:pt>
  </dgm:ptLst>
  <dgm:cxnLst>
    <dgm:cxn modelId="{6F5776DE-18E6-4631-AB07-8C404292024B}" type="presOf" srcId="{57F0AC44-7427-46A3-BC37-C7E0539055E4}" destId="{085EB067-6A45-41BC-858C-B797BD563389}" srcOrd="0" destOrd="0" presId="urn:microsoft.com/office/officeart/2005/8/layout/default#1"/>
    <dgm:cxn modelId="{FCE309E5-F68B-4C40-BE9C-B87DC3E4E3FB}" srcId="{57F0AC44-7427-46A3-BC37-C7E0539055E4}" destId="{7FCE51C5-E3B9-4FA3-B6AC-EA5838F78F87}" srcOrd="0" destOrd="0" parTransId="{530160B2-67BD-4091-B6AD-95E9E50B2A31}" sibTransId="{8556DBEE-3C1D-4E16-88CA-4C686E93CFD5}"/>
    <dgm:cxn modelId="{997C35F1-3318-4BCF-A51E-F0FE08788386}" type="presOf" srcId="{39463726-D317-4434-9AE4-97397ABBEED3}" destId="{87267A17-D25F-44D4-9970-5653941DAF0F}" srcOrd="0" destOrd="0" presId="urn:microsoft.com/office/officeart/2005/8/layout/default#1"/>
    <dgm:cxn modelId="{814A8A4D-0CFE-48B8-AEDD-7479CF4504BD}" srcId="{57F0AC44-7427-46A3-BC37-C7E0539055E4}" destId="{39463726-D317-4434-9AE4-97397ABBEED3}" srcOrd="3" destOrd="0" parTransId="{2CA74062-44B5-47D7-9EB2-09E6FAC1F5A3}" sibTransId="{1D9AABDE-6C1C-49C2-B38E-6FC03A36690D}"/>
    <dgm:cxn modelId="{DBEDAB2C-69D5-41B0-9DEA-7CC6C66064B1}" type="presOf" srcId="{C3B7CDA9-A0C8-47CD-824A-DFBC6E518E4F}" destId="{F3310DA5-14B3-4BF1-83EC-0145306036B2}" srcOrd="0" destOrd="0" presId="urn:microsoft.com/office/officeart/2005/8/layout/default#1"/>
    <dgm:cxn modelId="{30AB2E70-B84F-4D8F-BB5C-B45395988AAC}" type="presOf" srcId="{9A2D106A-CD9C-4B0E-9C77-8F8C03B026E2}" destId="{E4023338-8D91-4F69-B496-72A495FD51C4}" srcOrd="0" destOrd="0" presId="urn:microsoft.com/office/officeart/2005/8/layout/default#1"/>
    <dgm:cxn modelId="{22E625B1-E969-4510-BF6D-FA9205171409}" type="presOf" srcId="{03E7DCB1-6C53-41E5-AC5E-45AC4D0BBC2E}" destId="{3028277E-9520-4C35-9AAB-60DF57A9EBCA}" srcOrd="0" destOrd="0" presId="urn:microsoft.com/office/officeart/2005/8/layout/default#1"/>
    <dgm:cxn modelId="{32AA8B95-564E-4958-927C-A90F8641FD3B}" srcId="{57F0AC44-7427-46A3-BC37-C7E0539055E4}" destId="{03E7DCB1-6C53-41E5-AC5E-45AC4D0BBC2E}" srcOrd="2" destOrd="0" parTransId="{A265EFAF-C932-4242-B387-8644082A75E3}" sibTransId="{888A645A-AE37-4635-A62E-9BB3087EC500}"/>
    <dgm:cxn modelId="{7D0B335C-6556-4CCE-B4B9-F250B477051C}" srcId="{57F0AC44-7427-46A3-BC37-C7E0539055E4}" destId="{F7548F93-571F-4E2E-A471-67E77B116481}" srcOrd="4" destOrd="0" parTransId="{0C54BFEE-27DF-43BC-8A46-BCA59802A2C5}" sibTransId="{F6E8102C-DD6E-4FA3-A67A-464A24BB642D}"/>
    <dgm:cxn modelId="{1024115A-2309-4E1A-B312-5E49C553FD2B}" srcId="{57F0AC44-7427-46A3-BC37-C7E0539055E4}" destId="{9A2D106A-CD9C-4B0E-9C77-8F8C03B026E2}" srcOrd="1" destOrd="0" parTransId="{78D8F6E7-0858-4434-99FA-6A6E2C97B00C}" sibTransId="{4EB07012-651A-499E-A159-8ED646EC1A1E}"/>
    <dgm:cxn modelId="{B99C88AD-F73D-4BA6-8E57-EA9756BC0EBE}" type="presOf" srcId="{7FCE51C5-E3B9-4FA3-B6AC-EA5838F78F87}" destId="{FF62D4A9-7A46-4455-8554-F3853A49233C}" srcOrd="0" destOrd="0" presId="urn:microsoft.com/office/officeart/2005/8/layout/default#1"/>
    <dgm:cxn modelId="{E1E3B732-2958-4175-ADBA-D27362BFA732}" type="presOf" srcId="{F7548F93-571F-4E2E-A471-67E77B116481}" destId="{AB379552-2EF6-44A5-A9ED-65762B45A194}" srcOrd="0" destOrd="0" presId="urn:microsoft.com/office/officeart/2005/8/layout/default#1"/>
    <dgm:cxn modelId="{DD958B47-50C3-4510-B606-D2F5E98ABD37}" srcId="{57F0AC44-7427-46A3-BC37-C7E0539055E4}" destId="{C3B7CDA9-A0C8-47CD-824A-DFBC6E518E4F}" srcOrd="5" destOrd="0" parTransId="{88530E6B-1C0A-4BCB-BC44-90B9298BF2BE}" sibTransId="{0CF9299F-87C6-47B0-A768-3C13D8598460}"/>
    <dgm:cxn modelId="{3F26AACE-1935-4A50-BC9D-1B87503211B8}" type="presParOf" srcId="{085EB067-6A45-41BC-858C-B797BD563389}" destId="{FF62D4A9-7A46-4455-8554-F3853A49233C}" srcOrd="0" destOrd="0" presId="urn:microsoft.com/office/officeart/2005/8/layout/default#1"/>
    <dgm:cxn modelId="{EE1AE47E-2882-4938-ACB3-416896807727}" type="presParOf" srcId="{085EB067-6A45-41BC-858C-B797BD563389}" destId="{944E7566-78E1-44D7-A557-7BF10E02DFA9}" srcOrd="1" destOrd="0" presId="urn:microsoft.com/office/officeart/2005/8/layout/default#1"/>
    <dgm:cxn modelId="{372D8655-D907-470B-B34C-01A836AA9AD2}" type="presParOf" srcId="{085EB067-6A45-41BC-858C-B797BD563389}" destId="{E4023338-8D91-4F69-B496-72A495FD51C4}" srcOrd="2" destOrd="0" presId="urn:microsoft.com/office/officeart/2005/8/layout/default#1"/>
    <dgm:cxn modelId="{A52F9C39-D9CD-4239-80D9-E98C271C4C8A}" type="presParOf" srcId="{085EB067-6A45-41BC-858C-B797BD563389}" destId="{98C4ED62-5710-4AE9-9DB7-B8731C0557C3}" srcOrd="3" destOrd="0" presId="urn:microsoft.com/office/officeart/2005/8/layout/default#1"/>
    <dgm:cxn modelId="{CBC45D34-834F-458E-A38F-F82E7C50372D}" type="presParOf" srcId="{085EB067-6A45-41BC-858C-B797BD563389}" destId="{3028277E-9520-4C35-9AAB-60DF57A9EBCA}" srcOrd="4" destOrd="0" presId="urn:microsoft.com/office/officeart/2005/8/layout/default#1"/>
    <dgm:cxn modelId="{D8CEB8DC-3BEA-4A16-BCFD-EDFF69D84D33}" type="presParOf" srcId="{085EB067-6A45-41BC-858C-B797BD563389}" destId="{61E2969B-A674-4148-BAC1-93C5FDE44AAA}" srcOrd="5" destOrd="0" presId="urn:microsoft.com/office/officeart/2005/8/layout/default#1"/>
    <dgm:cxn modelId="{A4FD3368-C72E-40A3-9BBB-D022E15AD614}" type="presParOf" srcId="{085EB067-6A45-41BC-858C-B797BD563389}" destId="{87267A17-D25F-44D4-9970-5653941DAF0F}" srcOrd="6" destOrd="0" presId="urn:microsoft.com/office/officeart/2005/8/layout/default#1"/>
    <dgm:cxn modelId="{403FD011-E002-4FC3-B4B5-19D0A0B6E3C5}" type="presParOf" srcId="{085EB067-6A45-41BC-858C-B797BD563389}" destId="{44CCBB66-15C4-4FC0-B3EE-E2F1450108EB}" srcOrd="7" destOrd="0" presId="urn:microsoft.com/office/officeart/2005/8/layout/default#1"/>
    <dgm:cxn modelId="{D97B837E-7E16-4D2A-8A6D-20F9937CD956}" type="presParOf" srcId="{085EB067-6A45-41BC-858C-B797BD563389}" destId="{AB379552-2EF6-44A5-A9ED-65762B45A194}" srcOrd="8" destOrd="0" presId="urn:microsoft.com/office/officeart/2005/8/layout/default#1"/>
    <dgm:cxn modelId="{78C39F75-431C-4761-88D3-60027E3AB87F}" type="presParOf" srcId="{085EB067-6A45-41BC-858C-B797BD563389}" destId="{12B03AD7-6E0D-4606-9DA2-1FD25DADAEBC}" srcOrd="9" destOrd="0" presId="urn:microsoft.com/office/officeart/2005/8/layout/default#1"/>
    <dgm:cxn modelId="{A30F4D3C-3C7C-4F0D-A88E-97B08E671567}" type="presParOf" srcId="{085EB067-6A45-41BC-858C-B797BD563389}" destId="{F3310DA5-14B3-4BF1-83EC-0145306036B2}" srcOrd="10" destOrd="0" presId="urn:microsoft.com/office/officeart/2005/8/layout/defaul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683641-286A-4AFC-A801-C60CA85FB9E2}" type="doc">
      <dgm:prSet loTypeId="urn:microsoft.com/office/officeart/2005/8/layout/cycle7" loCatId="cycle" qsTypeId="urn:microsoft.com/office/officeart/2005/8/quickstyle/simple5" qsCatId="simple" csTypeId="urn:microsoft.com/office/officeart/2005/8/colors/accent2_3" csCatId="accent2" phldr="1"/>
      <dgm:spPr/>
      <dgm:t>
        <a:bodyPr/>
        <a:lstStyle/>
        <a:p>
          <a:endParaRPr lang="en-GB"/>
        </a:p>
      </dgm:t>
    </dgm:pt>
    <dgm:pt modelId="{CD7F7A63-90FE-4E67-96DB-6E5120B4D928}">
      <dgm:prSet phldrT="[Text]" custT="1"/>
      <dgm:spPr/>
      <dgm:t>
        <a:bodyPr/>
        <a:lstStyle/>
        <a:p>
          <a:r>
            <a:rPr lang="en-GB" sz="2400" dirty="0" smtClean="0"/>
            <a:t>Innovation</a:t>
          </a:r>
          <a:endParaRPr lang="en-GB" sz="2400" dirty="0"/>
        </a:p>
      </dgm:t>
    </dgm:pt>
    <dgm:pt modelId="{6473AB60-3F1C-4823-BB8D-B647F746746C}" type="parTrans" cxnId="{95FEBB6D-2C38-4D82-A2C9-5E41B1DAD22A}">
      <dgm:prSet/>
      <dgm:spPr/>
      <dgm:t>
        <a:bodyPr/>
        <a:lstStyle/>
        <a:p>
          <a:endParaRPr lang="en-GB"/>
        </a:p>
      </dgm:t>
    </dgm:pt>
    <dgm:pt modelId="{8719C344-E622-467D-954E-FC5794432DD5}" type="sibTrans" cxnId="{95FEBB6D-2C38-4D82-A2C9-5E41B1DAD22A}">
      <dgm:prSet/>
      <dgm:spPr/>
      <dgm:t>
        <a:bodyPr/>
        <a:lstStyle/>
        <a:p>
          <a:endParaRPr lang="en-GB" dirty="0"/>
        </a:p>
      </dgm:t>
    </dgm:pt>
    <dgm:pt modelId="{90C3524F-3CCD-40F6-ACF0-DA3284AFD92A}">
      <dgm:prSet phldrT="[Text]" custT="1"/>
      <dgm:spPr/>
      <dgm:t>
        <a:bodyPr/>
        <a:lstStyle/>
        <a:p>
          <a:r>
            <a:rPr lang="en-GB" sz="2400" dirty="0" smtClean="0"/>
            <a:t>Staff Development</a:t>
          </a:r>
          <a:endParaRPr lang="en-GB" sz="2400" dirty="0"/>
        </a:p>
      </dgm:t>
    </dgm:pt>
    <dgm:pt modelId="{B32FD1EE-8A7B-40C8-8B0C-36C1B275B61F}" type="parTrans" cxnId="{9F1D51FC-AA8F-4009-A598-ED887C010ACB}">
      <dgm:prSet/>
      <dgm:spPr/>
      <dgm:t>
        <a:bodyPr/>
        <a:lstStyle/>
        <a:p>
          <a:endParaRPr lang="en-GB"/>
        </a:p>
      </dgm:t>
    </dgm:pt>
    <dgm:pt modelId="{FE671A73-1D6C-41E8-95BE-32CE1F208E74}" type="sibTrans" cxnId="{9F1D51FC-AA8F-4009-A598-ED887C010ACB}">
      <dgm:prSet/>
      <dgm:spPr/>
      <dgm:t>
        <a:bodyPr/>
        <a:lstStyle/>
        <a:p>
          <a:endParaRPr lang="en-GB" dirty="0"/>
        </a:p>
      </dgm:t>
    </dgm:pt>
    <dgm:pt modelId="{CBCAE3E1-1120-4BFB-B058-98DC7C03EB4D}">
      <dgm:prSet phldrT="[Text]" custT="1"/>
      <dgm:spPr/>
      <dgm:t>
        <a:bodyPr/>
        <a:lstStyle/>
        <a:p>
          <a:r>
            <a:rPr lang="en-GB" sz="2400" dirty="0" smtClean="0"/>
            <a:t>Pupils/Parents/</a:t>
          </a:r>
        </a:p>
        <a:p>
          <a:r>
            <a:rPr lang="en-GB" sz="2400" dirty="0" smtClean="0"/>
            <a:t>Carers/Partners</a:t>
          </a:r>
          <a:endParaRPr lang="en-GB" sz="2400" dirty="0"/>
        </a:p>
      </dgm:t>
    </dgm:pt>
    <dgm:pt modelId="{6408BBD0-C351-4793-B8B3-CEB42E496E96}" type="parTrans" cxnId="{07EA6AC7-C353-4324-ADC1-803A1B44C74E}">
      <dgm:prSet/>
      <dgm:spPr/>
      <dgm:t>
        <a:bodyPr/>
        <a:lstStyle/>
        <a:p>
          <a:endParaRPr lang="en-GB"/>
        </a:p>
      </dgm:t>
    </dgm:pt>
    <dgm:pt modelId="{43CD678C-E450-41B1-9AF9-11BE65CF34F3}" type="sibTrans" cxnId="{07EA6AC7-C353-4324-ADC1-803A1B44C74E}">
      <dgm:prSet/>
      <dgm:spPr/>
      <dgm:t>
        <a:bodyPr/>
        <a:lstStyle/>
        <a:p>
          <a:endParaRPr lang="en-GB" dirty="0"/>
        </a:p>
      </dgm:t>
    </dgm:pt>
    <dgm:pt modelId="{A653778F-A9C9-4E10-B5B4-72632026B8F9}" type="pres">
      <dgm:prSet presAssocID="{71683641-286A-4AFC-A801-C60CA85FB9E2}" presName="Name0" presStyleCnt="0">
        <dgm:presLayoutVars>
          <dgm:dir/>
          <dgm:resizeHandles val="exact"/>
        </dgm:presLayoutVars>
      </dgm:prSet>
      <dgm:spPr/>
      <dgm:t>
        <a:bodyPr/>
        <a:lstStyle/>
        <a:p>
          <a:endParaRPr lang="en-GB"/>
        </a:p>
      </dgm:t>
    </dgm:pt>
    <dgm:pt modelId="{A14C91D8-939E-49DA-AA29-99BAEB864225}" type="pres">
      <dgm:prSet presAssocID="{CD7F7A63-90FE-4E67-96DB-6E5120B4D928}" presName="node" presStyleLbl="node1" presStyleIdx="0" presStyleCnt="3" custRadScaleRad="88957" custRadScaleInc="-1046">
        <dgm:presLayoutVars>
          <dgm:bulletEnabled val="1"/>
        </dgm:presLayoutVars>
      </dgm:prSet>
      <dgm:spPr/>
      <dgm:t>
        <a:bodyPr/>
        <a:lstStyle/>
        <a:p>
          <a:endParaRPr lang="en-GB"/>
        </a:p>
      </dgm:t>
    </dgm:pt>
    <dgm:pt modelId="{B9F36392-6C86-46BA-B400-51E9AD622B7D}" type="pres">
      <dgm:prSet presAssocID="{8719C344-E622-467D-954E-FC5794432DD5}" presName="sibTrans" presStyleLbl="sibTrans2D1" presStyleIdx="0" presStyleCnt="3"/>
      <dgm:spPr/>
      <dgm:t>
        <a:bodyPr/>
        <a:lstStyle/>
        <a:p>
          <a:endParaRPr lang="en-GB"/>
        </a:p>
      </dgm:t>
    </dgm:pt>
    <dgm:pt modelId="{F4231E9C-042F-44AF-8391-366C73B40958}" type="pres">
      <dgm:prSet presAssocID="{8719C344-E622-467D-954E-FC5794432DD5}" presName="connectorText" presStyleLbl="sibTrans2D1" presStyleIdx="0" presStyleCnt="3"/>
      <dgm:spPr/>
      <dgm:t>
        <a:bodyPr/>
        <a:lstStyle/>
        <a:p>
          <a:endParaRPr lang="en-GB"/>
        </a:p>
      </dgm:t>
    </dgm:pt>
    <dgm:pt modelId="{8D1EE7EB-686E-4ED1-999A-2318C5A5D857}" type="pres">
      <dgm:prSet presAssocID="{90C3524F-3CCD-40F6-ACF0-DA3284AFD92A}" presName="node" presStyleLbl="node1" presStyleIdx="1" presStyleCnt="3">
        <dgm:presLayoutVars>
          <dgm:bulletEnabled val="1"/>
        </dgm:presLayoutVars>
      </dgm:prSet>
      <dgm:spPr/>
      <dgm:t>
        <a:bodyPr/>
        <a:lstStyle/>
        <a:p>
          <a:endParaRPr lang="en-GB"/>
        </a:p>
      </dgm:t>
    </dgm:pt>
    <dgm:pt modelId="{05DEE838-8A2D-4422-9613-2A1F9A4F92DA}" type="pres">
      <dgm:prSet presAssocID="{FE671A73-1D6C-41E8-95BE-32CE1F208E74}" presName="sibTrans" presStyleLbl="sibTrans2D1" presStyleIdx="1" presStyleCnt="3"/>
      <dgm:spPr/>
      <dgm:t>
        <a:bodyPr/>
        <a:lstStyle/>
        <a:p>
          <a:endParaRPr lang="en-GB"/>
        </a:p>
      </dgm:t>
    </dgm:pt>
    <dgm:pt modelId="{2511C41F-B463-45E5-AACC-91054A9F2C6C}" type="pres">
      <dgm:prSet presAssocID="{FE671A73-1D6C-41E8-95BE-32CE1F208E74}" presName="connectorText" presStyleLbl="sibTrans2D1" presStyleIdx="1" presStyleCnt="3"/>
      <dgm:spPr/>
      <dgm:t>
        <a:bodyPr/>
        <a:lstStyle/>
        <a:p>
          <a:endParaRPr lang="en-GB"/>
        </a:p>
      </dgm:t>
    </dgm:pt>
    <dgm:pt modelId="{90248657-5C6D-490B-9506-825EE55F72B8}" type="pres">
      <dgm:prSet presAssocID="{CBCAE3E1-1120-4BFB-B058-98DC7C03EB4D}" presName="node" presStyleLbl="node1" presStyleIdx="2" presStyleCnt="3" custScaleX="105316">
        <dgm:presLayoutVars>
          <dgm:bulletEnabled val="1"/>
        </dgm:presLayoutVars>
      </dgm:prSet>
      <dgm:spPr/>
      <dgm:t>
        <a:bodyPr/>
        <a:lstStyle/>
        <a:p>
          <a:endParaRPr lang="en-GB"/>
        </a:p>
      </dgm:t>
    </dgm:pt>
    <dgm:pt modelId="{E4273E5B-6663-473C-9A9B-8BC3C00E7149}" type="pres">
      <dgm:prSet presAssocID="{43CD678C-E450-41B1-9AF9-11BE65CF34F3}" presName="sibTrans" presStyleLbl="sibTrans2D1" presStyleIdx="2" presStyleCnt="3"/>
      <dgm:spPr/>
      <dgm:t>
        <a:bodyPr/>
        <a:lstStyle/>
        <a:p>
          <a:endParaRPr lang="en-GB"/>
        </a:p>
      </dgm:t>
    </dgm:pt>
    <dgm:pt modelId="{D84568C6-EC25-4C74-9E1D-82C0489911E4}" type="pres">
      <dgm:prSet presAssocID="{43CD678C-E450-41B1-9AF9-11BE65CF34F3}" presName="connectorText" presStyleLbl="sibTrans2D1" presStyleIdx="2" presStyleCnt="3"/>
      <dgm:spPr/>
      <dgm:t>
        <a:bodyPr/>
        <a:lstStyle/>
        <a:p>
          <a:endParaRPr lang="en-GB"/>
        </a:p>
      </dgm:t>
    </dgm:pt>
  </dgm:ptLst>
  <dgm:cxnLst>
    <dgm:cxn modelId="{7814591B-2982-4D80-805D-A34CFF33EFB5}" type="presOf" srcId="{43CD678C-E450-41B1-9AF9-11BE65CF34F3}" destId="{D84568C6-EC25-4C74-9E1D-82C0489911E4}" srcOrd="1" destOrd="0" presId="urn:microsoft.com/office/officeart/2005/8/layout/cycle7"/>
    <dgm:cxn modelId="{07EA6AC7-C353-4324-ADC1-803A1B44C74E}" srcId="{71683641-286A-4AFC-A801-C60CA85FB9E2}" destId="{CBCAE3E1-1120-4BFB-B058-98DC7C03EB4D}" srcOrd="2" destOrd="0" parTransId="{6408BBD0-C351-4793-B8B3-CEB42E496E96}" sibTransId="{43CD678C-E450-41B1-9AF9-11BE65CF34F3}"/>
    <dgm:cxn modelId="{6E89D420-0FDF-4D9E-847A-FEB6636F8FF6}" type="presOf" srcId="{FE671A73-1D6C-41E8-95BE-32CE1F208E74}" destId="{2511C41F-B463-45E5-AACC-91054A9F2C6C}" srcOrd="1" destOrd="0" presId="urn:microsoft.com/office/officeart/2005/8/layout/cycle7"/>
    <dgm:cxn modelId="{9F1D51FC-AA8F-4009-A598-ED887C010ACB}" srcId="{71683641-286A-4AFC-A801-C60CA85FB9E2}" destId="{90C3524F-3CCD-40F6-ACF0-DA3284AFD92A}" srcOrd="1" destOrd="0" parTransId="{B32FD1EE-8A7B-40C8-8B0C-36C1B275B61F}" sibTransId="{FE671A73-1D6C-41E8-95BE-32CE1F208E74}"/>
    <dgm:cxn modelId="{50A1190F-CBE9-4CC9-A930-D8CABD1B5409}" type="presOf" srcId="{CBCAE3E1-1120-4BFB-B058-98DC7C03EB4D}" destId="{90248657-5C6D-490B-9506-825EE55F72B8}" srcOrd="0" destOrd="0" presId="urn:microsoft.com/office/officeart/2005/8/layout/cycle7"/>
    <dgm:cxn modelId="{DBEE3898-C68D-4CA1-9950-0763E840D9F3}" type="presOf" srcId="{90C3524F-3CCD-40F6-ACF0-DA3284AFD92A}" destId="{8D1EE7EB-686E-4ED1-999A-2318C5A5D857}" srcOrd="0" destOrd="0" presId="urn:microsoft.com/office/officeart/2005/8/layout/cycle7"/>
    <dgm:cxn modelId="{9DBF1B86-EDC6-4F87-BD3F-B5E429AB4A28}" type="presOf" srcId="{8719C344-E622-467D-954E-FC5794432DD5}" destId="{F4231E9C-042F-44AF-8391-366C73B40958}" srcOrd="1" destOrd="0" presId="urn:microsoft.com/office/officeart/2005/8/layout/cycle7"/>
    <dgm:cxn modelId="{CC260505-B30F-4F64-9F8B-78BB3E6FF36A}" type="presOf" srcId="{FE671A73-1D6C-41E8-95BE-32CE1F208E74}" destId="{05DEE838-8A2D-4422-9613-2A1F9A4F92DA}" srcOrd="0" destOrd="0" presId="urn:microsoft.com/office/officeart/2005/8/layout/cycle7"/>
    <dgm:cxn modelId="{106D47A2-9A15-459A-968A-2D655075CE64}" type="presOf" srcId="{71683641-286A-4AFC-A801-C60CA85FB9E2}" destId="{A653778F-A9C9-4E10-B5B4-72632026B8F9}" srcOrd="0" destOrd="0" presId="urn:microsoft.com/office/officeart/2005/8/layout/cycle7"/>
    <dgm:cxn modelId="{8AD8387A-282F-4EFD-81C0-41FE2A790B31}" type="presOf" srcId="{CD7F7A63-90FE-4E67-96DB-6E5120B4D928}" destId="{A14C91D8-939E-49DA-AA29-99BAEB864225}" srcOrd="0" destOrd="0" presId="urn:microsoft.com/office/officeart/2005/8/layout/cycle7"/>
    <dgm:cxn modelId="{62FDB29F-54F8-4574-8E40-A64872AAA2CF}" type="presOf" srcId="{8719C344-E622-467D-954E-FC5794432DD5}" destId="{B9F36392-6C86-46BA-B400-51E9AD622B7D}" srcOrd="0" destOrd="0" presId="urn:microsoft.com/office/officeart/2005/8/layout/cycle7"/>
    <dgm:cxn modelId="{95FEBB6D-2C38-4D82-A2C9-5E41B1DAD22A}" srcId="{71683641-286A-4AFC-A801-C60CA85FB9E2}" destId="{CD7F7A63-90FE-4E67-96DB-6E5120B4D928}" srcOrd="0" destOrd="0" parTransId="{6473AB60-3F1C-4823-BB8D-B647F746746C}" sibTransId="{8719C344-E622-467D-954E-FC5794432DD5}"/>
    <dgm:cxn modelId="{5E4BFDDA-0BAE-41ED-9424-2D06F5AC199C}" type="presOf" srcId="{43CD678C-E450-41B1-9AF9-11BE65CF34F3}" destId="{E4273E5B-6663-473C-9A9B-8BC3C00E7149}" srcOrd="0" destOrd="0" presId="urn:microsoft.com/office/officeart/2005/8/layout/cycle7"/>
    <dgm:cxn modelId="{D50B9847-3426-4C32-9AD0-339C520455F0}" type="presParOf" srcId="{A653778F-A9C9-4E10-B5B4-72632026B8F9}" destId="{A14C91D8-939E-49DA-AA29-99BAEB864225}" srcOrd="0" destOrd="0" presId="urn:microsoft.com/office/officeart/2005/8/layout/cycle7"/>
    <dgm:cxn modelId="{6A5C9437-BF81-4991-8321-BE10F57D6805}" type="presParOf" srcId="{A653778F-A9C9-4E10-B5B4-72632026B8F9}" destId="{B9F36392-6C86-46BA-B400-51E9AD622B7D}" srcOrd="1" destOrd="0" presId="urn:microsoft.com/office/officeart/2005/8/layout/cycle7"/>
    <dgm:cxn modelId="{92F9C85A-4186-4A5C-8B88-22DF5D1AAC7B}" type="presParOf" srcId="{B9F36392-6C86-46BA-B400-51E9AD622B7D}" destId="{F4231E9C-042F-44AF-8391-366C73B40958}" srcOrd="0" destOrd="0" presId="urn:microsoft.com/office/officeart/2005/8/layout/cycle7"/>
    <dgm:cxn modelId="{EC8A581B-5883-4854-BD11-3803697FA6BB}" type="presParOf" srcId="{A653778F-A9C9-4E10-B5B4-72632026B8F9}" destId="{8D1EE7EB-686E-4ED1-999A-2318C5A5D857}" srcOrd="2" destOrd="0" presId="urn:microsoft.com/office/officeart/2005/8/layout/cycle7"/>
    <dgm:cxn modelId="{F6C6BD4C-F000-4E72-990D-71428AB99A41}" type="presParOf" srcId="{A653778F-A9C9-4E10-B5B4-72632026B8F9}" destId="{05DEE838-8A2D-4422-9613-2A1F9A4F92DA}" srcOrd="3" destOrd="0" presId="urn:microsoft.com/office/officeart/2005/8/layout/cycle7"/>
    <dgm:cxn modelId="{387BEE58-7C8C-472A-8445-9DDCEFFBC800}" type="presParOf" srcId="{05DEE838-8A2D-4422-9613-2A1F9A4F92DA}" destId="{2511C41F-B463-45E5-AACC-91054A9F2C6C}" srcOrd="0" destOrd="0" presId="urn:microsoft.com/office/officeart/2005/8/layout/cycle7"/>
    <dgm:cxn modelId="{0DB85568-2269-4EDC-94EA-1287B58AF9E3}" type="presParOf" srcId="{A653778F-A9C9-4E10-B5B4-72632026B8F9}" destId="{90248657-5C6D-490B-9506-825EE55F72B8}" srcOrd="4" destOrd="0" presId="urn:microsoft.com/office/officeart/2005/8/layout/cycle7"/>
    <dgm:cxn modelId="{DA333BC3-937E-41A1-B429-09844890755B}" type="presParOf" srcId="{A653778F-A9C9-4E10-B5B4-72632026B8F9}" destId="{E4273E5B-6663-473C-9A9B-8BC3C00E7149}" srcOrd="5" destOrd="0" presId="urn:microsoft.com/office/officeart/2005/8/layout/cycle7"/>
    <dgm:cxn modelId="{278A8294-5AD5-4045-8CA8-4AFD10C4A1B2}" type="presParOf" srcId="{E4273E5B-6663-473C-9A9B-8BC3C00E7149}" destId="{D84568C6-EC25-4C74-9E1D-82C0489911E4}"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4450" y="0"/>
            <a:ext cx="2949575" cy="498475"/>
          </a:xfrm>
          <a:prstGeom prst="rect">
            <a:avLst/>
          </a:prstGeom>
        </p:spPr>
        <p:txBody>
          <a:bodyPr vert="horz" lIns="91440" tIns="45720" rIns="91440" bIns="45720" rtlCol="0"/>
          <a:lstStyle>
            <a:lvl1pPr algn="r">
              <a:defRPr sz="1200"/>
            </a:lvl1pPr>
          </a:lstStyle>
          <a:p>
            <a:fld id="{C7E7880E-247F-4058-9B21-5F8C15548EFF}" type="datetimeFigureOut">
              <a:rPr lang="en-GB" smtClean="0"/>
              <a:pPr/>
              <a:t>18/02/2015</a:t>
            </a:fld>
            <a:endParaRPr lang="en-GB"/>
          </a:p>
        </p:txBody>
      </p:sp>
      <p:sp>
        <p:nvSpPr>
          <p:cNvPr id="4" name="Footer Placeholder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4450" y="9440863"/>
            <a:ext cx="2949575" cy="498475"/>
          </a:xfrm>
          <a:prstGeom prst="rect">
            <a:avLst/>
          </a:prstGeom>
        </p:spPr>
        <p:txBody>
          <a:bodyPr vert="horz" lIns="91440" tIns="45720" rIns="91440" bIns="45720" rtlCol="0" anchor="b"/>
          <a:lstStyle>
            <a:lvl1pPr algn="r">
              <a:defRPr sz="1200"/>
            </a:lvl1pPr>
          </a:lstStyle>
          <a:p>
            <a:fld id="{1BB57679-9F89-4AE8-8302-5AB297E3F863}" type="slidenum">
              <a:rPr lang="en-GB" smtClean="0"/>
              <a:pPr/>
              <a:t>‹#›</a:t>
            </a:fld>
            <a:endParaRPr lang="en-GB"/>
          </a:p>
        </p:txBody>
      </p:sp>
    </p:spTree>
    <p:extLst>
      <p:ext uri="{BB962C8B-B14F-4D97-AF65-F5344CB8AC3E}">
        <p14:creationId xmlns:p14="http://schemas.microsoft.com/office/powerpoint/2010/main" val="16525843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854450" y="0"/>
            <a:ext cx="2949575" cy="496888"/>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fld id="{6E05466F-3B4A-4ABD-B624-45AB8FD2778C}" type="datetimeFigureOut">
              <a:rPr lang="en-US"/>
              <a:pPr>
                <a:defRPr/>
              </a:pPr>
              <a:t>2/18/2015</a:t>
            </a:fld>
            <a:endParaRPr lang="en-US"/>
          </a:p>
        </p:txBody>
      </p:sp>
      <p:sp>
        <p:nvSpPr>
          <p:cNvPr id="4" name="Slide Image Placeholder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1038" y="4721225"/>
            <a:ext cx="5443537" cy="4471988"/>
          </a:xfrm>
          <a:prstGeom prst="rect">
            <a:avLst/>
          </a:prstGeom>
        </p:spPr>
        <p:txBody>
          <a:bodyPr vert="horz" lIns="91440" tIns="45720" rIns="91440" bIns="45720" rtlCol="0"/>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smtClean="0"/>
          </a:p>
        </p:txBody>
      </p:sp>
      <p:sp>
        <p:nvSpPr>
          <p:cNvPr id="6" name="Footer Placeholder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a:defRPr sz="1200">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854450" y="9440863"/>
            <a:ext cx="2949575" cy="496887"/>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90577061-336C-425E-BEAF-744B8C3D3F4E}" type="slidenum">
              <a:rPr lang="en-US"/>
              <a:pPr>
                <a:defRPr/>
              </a:pPr>
              <a:t>‹#›</a:t>
            </a:fld>
            <a:endParaRPr lang="en-US"/>
          </a:p>
        </p:txBody>
      </p:sp>
    </p:spTree>
    <p:extLst>
      <p:ext uri="{BB962C8B-B14F-4D97-AF65-F5344CB8AC3E}">
        <p14:creationId xmlns:p14="http://schemas.microsoft.com/office/powerpoint/2010/main" val="2129705229"/>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p:spPr>
        <p:txBody>
          <a:bodyPr/>
          <a:lstStyle/>
          <a:p>
            <a:pPr eaLnBrk="1" hangingPunct="1"/>
            <a:endParaRPr lang="en-GB" smtClean="0"/>
          </a:p>
        </p:txBody>
      </p:sp>
      <p:sp>
        <p:nvSpPr>
          <p:cNvPr id="64516" name="Slide Number Placeholder 3"/>
          <p:cNvSpPr>
            <a:spLocks noGrp="1"/>
          </p:cNvSpPr>
          <p:nvPr>
            <p:ph type="sldNum" sz="quarter" idx="5"/>
          </p:nvPr>
        </p:nvSpPr>
        <p:spPr>
          <a:noFill/>
        </p:spPr>
        <p:txBody>
          <a:bodyPr/>
          <a:lstStyle/>
          <a:p>
            <a:fld id="{0E042C26-250A-41DB-A4F5-A7CDB26A75C8}" type="slidenum">
              <a:rPr lang="en-US" smtClean="0"/>
              <a:pPr/>
              <a:t>3</a:t>
            </a:fld>
            <a:endParaRPr lang="en-US" smtClean="0"/>
          </a:p>
        </p:txBody>
      </p:sp>
    </p:spTree>
    <p:extLst>
      <p:ext uri="{BB962C8B-B14F-4D97-AF65-F5344CB8AC3E}">
        <p14:creationId xmlns:p14="http://schemas.microsoft.com/office/powerpoint/2010/main" val="42946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Mental health and wellbeing is an important part of overall health and wellbeing and can be affected by different factors, including life events such as relationship breakdowns, bereavement and work stress as well as mental health conditions such as depression or anxiety.</a:t>
            </a:r>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90577061-336C-425E-BEAF-744B8C3D3F4E}" type="slidenum">
              <a:rPr lang="en-US" smtClean="0"/>
              <a:pPr>
                <a:defRPr/>
              </a:pPr>
              <a:t>4</a:t>
            </a:fld>
            <a:endParaRPr lang="en-US"/>
          </a:p>
        </p:txBody>
      </p:sp>
    </p:spTree>
    <p:extLst>
      <p:ext uri="{BB962C8B-B14F-4D97-AF65-F5344CB8AC3E}">
        <p14:creationId xmlns:p14="http://schemas.microsoft.com/office/powerpoint/2010/main" val="489091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 81% of people with lived experience of mental ill-health told ‘see me’ that they had experienced stigma. And many people keep quiet about their experiences due to uncertainty about how people would react - 59% of people don’t talk much about themselves because they don’t want to burden others with their mental health problem.</a:t>
            </a:r>
          </a:p>
          <a:p>
            <a:endParaRPr lang="en-GB" dirty="0"/>
          </a:p>
        </p:txBody>
      </p:sp>
      <p:sp>
        <p:nvSpPr>
          <p:cNvPr id="4" name="Slide Number Placeholder 3"/>
          <p:cNvSpPr>
            <a:spLocks noGrp="1"/>
          </p:cNvSpPr>
          <p:nvPr>
            <p:ph type="sldNum" sz="quarter" idx="10"/>
          </p:nvPr>
        </p:nvSpPr>
        <p:spPr/>
        <p:txBody>
          <a:bodyPr/>
          <a:lstStyle/>
          <a:p>
            <a:pPr>
              <a:defRPr/>
            </a:pPr>
            <a:fld id="{90577061-336C-425E-BEAF-744B8C3D3F4E}" type="slidenum">
              <a:rPr lang="en-US" smtClean="0"/>
              <a:pPr>
                <a:defRPr/>
              </a:pPr>
              <a:t>5</a:t>
            </a:fld>
            <a:endParaRPr lang="en-US"/>
          </a:p>
        </p:txBody>
      </p:sp>
    </p:spTree>
    <p:extLst>
      <p:ext uri="{BB962C8B-B14F-4D97-AF65-F5344CB8AC3E}">
        <p14:creationId xmlns:p14="http://schemas.microsoft.com/office/powerpoint/2010/main" val="247998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90577061-336C-425E-BEAF-744B8C3D3F4E}" type="slidenum">
              <a:rPr lang="en-US" smtClean="0"/>
              <a:pPr>
                <a:defRPr/>
              </a:pPr>
              <a:t>6</a:t>
            </a:fld>
            <a:endParaRPr lang="en-US"/>
          </a:p>
        </p:txBody>
      </p:sp>
    </p:spTree>
    <p:extLst>
      <p:ext uri="{BB962C8B-B14F-4D97-AF65-F5344CB8AC3E}">
        <p14:creationId xmlns:p14="http://schemas.microsoft.com/office/powerpoint/2010/main" val="2995338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Things that can move you back up the continuum:-</a:t>
            </a:r>
          </a:p>
          <a:p>
            <a:r>
              <a:rPr lang="en-GB" dirty="0" smtClean="0"/>
              <a:t>Supports</a:t>
            </a:r>
          </a:p>
          <a:p>
            <a:r>
              <a:rPr lang="en-GB" dirty="0" smtClean="0"/>
              <a:t>Believe</a:t>
            </a:r>
            <a:r>
              <a:rPr lang="en-GB" baseline="0" dirty="0" smtClean="0"/>
              <a:t> things can get better</a:t>
            </a:r>
          </a:p>
          <a:p>
            <a:r>
              <a:rPr lang="en-GB" baseline="0" dirty="0" smtClean="0"/>
              <a:t>Take control</a:t>
            </a:r>
          </a:p>
          <a:p>
            <a:r>
              <a:rPr lang="en-GB" baseline="0" dirty="0" smtClean="0"/>
              <a:t>Coping skills</a:t>
            </a:r>
          </a:p>
          <a:p>
            <a:r>
              <a:rPr lang="en-GB" baseline="0" dirty="0" smtClean="0"/>
              <a:t>Mindfulness skills</a:t>
            </a:r>
          </a:p>
          <a:p>
            <a:r>
              <a:rPr lang="en-GB" baseline="0" dirty="0" smtClean="0"/>
              <a:t>Do things that make you feel good</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pPr>
              <a:defRPr/>
            </a:pPr>
            <a:fld id="{90577061-336C-425E-BEAF-744B8C3D3F4E}" type="slidenum">
              <a:rPr lang="en-US" smtClean="0"/>
              <a:pPr>
                <a:defRPr/>
              </a:pPr>
              <a:t>7</a:t>
            </a:fld>
            <a:endParaRPr lang="en-US"/>
          </a:p>
        </p:txBody>
      </p:sp>
    </p:spTree>
    <p:extLst>
      <p:ext uri="{BB962C8B-B14F-4D97-AF65-F5344CB8AC3E}">
        <p14:creationId xmlns:p14="http://schemas.microsoft.com/office/powerpoint/2010/main" val="1895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a:ln/>
        </p:spPr>
      </p:sp>
      <p:sp>
        <p:nvSpPr>
          <p:cNvPr id="38914" name="Notes Placeholder 2"/>
          <p:cNvSpPr>
            <a:spLocks noGrp="1"/>
          </p:cNvSpPr>
          <p:nvPr>
            <p:ph type="body" idx="1"/>
          </p:nvPr>
        </p:nvSpPr>
        <p:spPr>
          <a:noFill/>
          <a:ln/>
        </p:spPr>
        <p:txBody>
          <a:bodyPr/>
          <a:lstStyle/>
          <a:p>
            <a:endParaRPr lang="en-GB" smtClean="0">
              <a:ea typeface="ＭＳ Ｐゴシック"/>
            </a:endParaRPr>
          </a:p>
        </p:txBody>
      </p:sp>
      <p:sp>
        <p:nvSpPr>
          <p:cNvPr id="38915" name="Slide Number Placeholder 3"/>
          <p:cNvSpPr>
            <a:spLocks noGrp="1"/>
          </p:cNvSpPr>
          <p:nvPr>
            <p:ph type="sldNum" sz="quarter" idx="5"/>
          </p:nvPr>
        </p:nvSpPr>
        <p:spPr>
          <a:noFill/>
        </p:spPr>
        <p:txBody>
          <a:bodyPr/>
          <a:lstStyle/>
          <a:p>
            <a:fld id="{720DCCEC-3737-497A-BDBC-20BD79915BCE}" type="slidenum">
              <a:rPr lang="en-GB" smtClean="0">
                <a:ea typeface="ＭＳ Ｐゴシック"/>
                <a:cs typeface="ＭＳ Ｐゴシック"/>
              </a:rPr>
              <a:pPr/>
              <a:t>8</a:t>
            </a:fld>
            <a:endParaRPr lang="en-GB" smtClean="0">
              <a:ea typeface="ＭＳ Ｐゴシック"/>
              <a:cs typeface="ＭＳ Ｐゴシック"/>
            </a:endParaRPr>
          </a:p>
        </p:txBody>
      </p:sp>
    </p:spTree>
    <p:extLst>
      <p:ext uri="{BB962C8B-B14F-4D97-AF65-F5344CB8AC3E}">
        <p14:creationId xmlns:p14="http://schemas.microsoft.com/office/powerpoint/2010/main" val="1418666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F3E139BA-9BEB-48FA-A197-0C6EAE361C38}" type="slidenum">
              <a:rPr lang="en-GB" smtClean="0"/>
              <a:pPr>
                <a:defRPr/>
              </a:pPr>
              <a:t>14</a:t>
            </a:fld>
            <a:endParaRPr lang="en-GB" dirty="0"/>
          </a:p>
        </p:txBody>
      </p:sp>
    </p:spTree>
    <p:extLst>
      <p:ext uri="{BB962C8B-B14F-4D97-AF65-F5344CB8AC3E}">
        <p14:creationId xmlns:p14="http://schemas.microsoft.com/office/powerpoint/2010/main" val="989698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0577061-336C-425E-BEAF-744B8C3D3F4E}" type="slidenum">
              <a:rPr lang="en-US" smtClean="0"/>
              <a:pPr>
                <a:defRPr/>
              </a:pPr>
              <a:t>15</a:t>
            </a:fld>
            <a:endParaRPr lang="en-US"/>
          </a:p>
        </p:txBody>
      </p:sp>
    </p:spTree>
    <p:extLst>
      <p:ext uri="{BB962C8B-B14F-4D97-AF65-F5344CB8AC3E}">
        <p14:creationId xmlns:p14="http://schemas.microsoft.com/office/powerpoint/2010/main" val="1161303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There is a considerable amount of excellent</a:t>
            </a:r>
            <a:r>
              <a:rPr lang="en-GB" baseline="0" dirty="0" smtClean="0"/>
              <a:t> work being carried out here in EA. To build on this good practice we need to take a strategic approach and ensure that we look for initiatives which will up skill our staff, maximise links with third sector and partner agencies, inform parents/carers and have a real impact on our children and young people. An initial action may be to ask the young people about the services we provided and how they think we could enhance the provision. </a:t>
            </a:r>
          </a:p>
          <a:p>
            <a:endParaRPr lang="en-GB" baseline="0" dirty="0" smtClean="0"/>
          </a:p>
          <a:p>
            <a:r>
              <a:rPr lang="en-GB" baseline="0" dirty="0" smtClean="0"/>
              <a:t>Parents and carers have also expressed that they require support and information on Mental Wellbeing. In order to try and address this point, steps have been taken to work with Linda Chisholm from Vibrant Communities and NHS colleagues to create a parents/carer notice board which we will take out to parents night sessions over the next 2 years. A help card similar to the S3 card will also be produced for parents /carers.</a:t>
            </a:r>
          </a:p>
        </p:txBody>
      </p:sp>
      <p:sp>
        <p:nvSpPr>
          <p:cNvPr id="4" name="Slide Number Placeholder 3"/>
          <p:cNvSpPr>
            <a:spLocks noGrp="1"/>
          </p:cNvSpPr>
          <p:nvPr>
            <p:ph type="sldNum" sz="quarter" idx="10"/>
          </p:nvPr>
        </p:nvSpPr>
        <p:spPr/>
        <p:txBody>
          <a:bodyPr/>
          <a:lstStyle/>
          <a:p>
            <a:pPr>
              <a:defRPr/>
            </a:pPr>
            <a:fld id="{F3E139BA-9BEB-48FA-A197-0C6EAE361C38}" type="slidenum">
              <a:rPr lang="en-GB" smtClean="0"/>
              <a:pPr>
                <a:defRPr/>
              </a:pPr>
              <a:t>18</a:t>
            </a:fld>
            <a:endParaRPr lang="en-GB" dirty="0"/>
          </a:p>
        </p:txBody>
      </p:sp>
    </p:spTree>
    <p:extLst>
      <p:ext uri="{BB962C8B-B14F-4D97-AF65-F5344CB8AC3E}">
        <p14:creationId xmlns:p14="http://schemas.microsoft.com/office/powerpoint/2010/main" val="1113285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315200" cy="533400"/>
          </a:xfrm>
          <a:prstGeom prst="rect">
            <a:avLst/>
          </a:prstGeom>
        </p:spPr>
        <p:txBody>
          <a:bodyPr/>
          <a:lstStyle/>
          <a:p>
            <a:r>
              <a:rPr lang="en-GB" smtClean="0"/>
              <a:t>Click to edit Master title style</a:t>
            </a:r>
            <a:endParaRPr lang="en-US"/>
          </a:p>
        </p:txBody>
      </p:sp>
      <p:sp>
        <p:nvSpPr>
          <p:cNvPr id="3" name="Content Placeholder 2"/>
          <p:cNvSpPr>
            <a:spLocks noGrp="1"/>
          </p:cNvSpPr>
          <p:nvPr>
            <p:ph idx="1"/>
          </p:nvPr>
        </p:nvSpPr>
        <p:spPr>
          <a:xfrm>
            <a:off x="685800" y="2209800"/>
            <a:ext cx="7924800" cy="4343400"/>
          </a:xfrm>
          <a:prstGeom prst="rect">
            <a:avLst/>
          </a:prstGeo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a:xfrm>
            <a:off x="6553200" y="6356350"/>
            <a:ext cx="2132013" cy="363538"/>
          </a:xfrm>
          <a:prstGeom prst="rect">
            <a:avLst/>
          </a:prstGeom>
          <a:ln/>
        </p:spPr>
        <p:txBody>
          <a:bodyPr/>
          <a:lstStyle>
            <a:lvl1pPr>
              <a:defRPr/>
            </a:lvl1pPr>
          </a:lstStyle>
          <a:p>
            <a:pPr>
              <a:defRPr/>
            </a:pPr>
            <a:fld id="{E00E02BF-0D5B-4969-B572-C5BDA9DBBFDF}"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46B05581-42A0-45B8-968A-6E432BBEAA11}" type="datetimeFigureOut">
              <a:rPr lang="en-US"/>
              <a:pPr>
                <a:defRPr/>
              </a:pPr>
              <a:t>2/18/2015</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08F1CD2F-B052-4D45-A954-AB876338F66F}" type="slidenum">
              <a:rPr lang="en-GB"/>
              <a:pPr>
                <a:defRPr/>
              </a:pPr>
              <a:t>‹#›</a:t>
            </a:fld>
            <a:endParaRPr lang="en-GB"/>
          </a:p>
        </p:txBody>
      </p:sp>
    </p:spTree>
    <p:extLst>
      <p:ext uri="{BB962C8B-B14F-4D97-AF65-F5344CB8AC3E}">
        <p14:creationId xmlns:p14="http://schemas.microsoft.com/office/powerpoint/2010/main" val="28599767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descr="Corp Slide 2013.jpg"/>
          <p:cNvPicPr>
            <a:picLocks noChangeAspect="1"/>
          </p:cNvPicPr>
          <p:nvPr/>
        </p:nvPicPr>
        <p:blipFill>
          <a:blip r:embed="rId5"/>
          <a:srcRect/>
          <a:stretch>
            <a:fillRect/>
          </a:stretch>
        </p:blipFill>
        <p:spPr bwMode="auto">
          <a:xfrm>
            <a:off x="0" y="-4763"/>
            <a:ext cx="9144000" cy="6862763"/>
          </a:xfrm>
          <a:prstGeom prst="rect">
            <a:avLst/>
          </a:prstGeom>
          <a:noFill/>
          <a:ln w="9525">
            <a:noFill/>
            <a:miter lim="800000"/>
            <a:headEnd/>
            <a:tailEnd/>
          </a:ln>
        </p:spPr>
      </p:pic>
      <p:sp>
        <p:nvSpPr>
          <p:cNvPr id="1027" name="Rectangle 12"/>
          <p:cNvSpPr>
            <a:spLocks noGrp="1" noChangeArrowheads="1"/>
          </p:cNvSpPr>
          <p:nvPr>
            <p:ph type="title"/>
          </p:nvPr>
        </p:nvSpPr>
        <p:spPr bwMode="auto">
          <a:xfrm>
            <a:off x="685800" y="304800"/>
            <a:ext cx="73152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Master title style</a:t>
            </a:r>
          </a:p>
        </p:txBody>
      </p:sp>
      <p:sp>
        <p:nvSpPr>
          <p:cNvPr id="1028" name="Rectangle 13"/>
          <p:cNvSpPr>
            <a:spLocks noGrp="1" noChangeArrowheads="1"/>
          </p:cNvSpPr>
          <p:nvPr>
            <p:ph type="body" idx="1"/>
          </p:nvPr>
        </p:nvSpPr>
        <p:spPr bwMode="auto">
          <a:xfrm>
            <a:off x="685800" y="2209800"/>
            <a:ext cx="79248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slow">
    <p:pull/>
  </p:transition>
  <p:txStyles>
    <p:titleStyle>
      <a:lvl1pPr algn="l" rtl="0" eaLnBrk="0" fontAlgn="base" hangingPunct="0">
        <a:spcBef>
          <a:spcPct val="0"/>
        </a:spcBef>
        <a:spcAft>
          <a:spcPct val="0"/>
        </a:spcAft>
        <a:defRPr sz="3200">
          <a:solidFill>
            <a:srgbClr val="000090"/>
          </a:solidFill>
          <a:latin typeface="+mj-lt"/>
          <a:ea typeface="+mj-ea"/>
          <a:cs typeface="+mj-cs"/>
        </a:defRPr>
      </a:lvl1pPr>
      <a:lvl2pPr algn="l" rtl="0" eaLnBrk="0" fontAlgn="base" hangingPunct="0">
        <a:spcBef>
          <a:spcPct val="0"/>
        </a:spcBef>
        <a:spcAft>
          <a:spcPct val="0"/>
        </a:spcAft>
        <a:defRPr sz="3200">
          <a:solidFill>
            <a:srgbClr val="000090"/>
          </a:solidFill>
          <a:latin typeface="Arial" charset="0"/>
          <a:ea typeface="ＭＳ Ｐゴシック" charset="0"/>
          <a:cs typeface="ＭＳ Ｐゴシック" charset="0"/>
        </a:defRPr>
      </a:lvl2pPr>
      <a:lvl3pPr algn="l" rtl="0" eaLnBrk="0" fontAlgn="base" hangingPunct="0">
        <a:spcBef>
          <a:spcPct val="0"/>
        </a:spcBef>
        <a:spcAft>
          <a:spcPct val="0"/>
        </a:spcAft>
        <a:defRPr sz="3200">
          <a:solidFill>
            <a:srgbClr val="000090"/>
          </a:solidFill>
          <a:latin typeface="Arial" charset="0"/>
          <a:ea typeface="ＭＳ Ｐゴシック" charset="0"/>
          <a:cs typeface="ＭＳ Ｐゴシック" charset="0"/>
        </a:defRPr>
      </a:lvl3pPr>
      <a:lvl4pPr algn="l" rtl="0" eaLnBrk="0" fontAlgn="base" hangingPunct="0">
        <a:spcBef>
          <a:spcPct val="0"/>
        </a:spcBef>
        <a:spcAft>
          <a:spcPct val="0"/>
        </a:spcAft>
        <a:defRPr sz="3200">
          <a:solidFill>
            <a:srgbClr val="000090"/>
          </a:solidFill>
          <a:latin typeface="Arial" charset="0"/>
          <a:ea typeface="ＭＳ Ｐゴシック" charset="0"/>
          <a:cs typeface="ＭＳ Ｐゴシック" charset="0"/>
        </a:defRPr>
      </a:lvl4pPr>
      <a:lvl5pPr algn="l" rtl="0" eaLnBrk="0" fontAlgn="base" hangingPunct="0">
        <a:spcBef>
          <a:spcPct val="0"/>
        </a:spcBef>
        <a:spcAft>
          <a:spcPct val="0"/>
        </a:spcAft>
        <a:defRPr sz="3200">
          <a:solidFill>
            <a:srgbClr val="000090"/>
          </a:solidFill>
          <a:latin typeface="Arial" charset="0"/>
          <a:ea typeface="ＭＳ Ｐゴシック" charset="0"/>
          <a:cs typeface="ＭＳ Ｐゴシック" charset="0"/>
        </a:defRPr>
      </a:lvl5pPr>
      <a:lvl6pPr marL="457200" algn="l" rtl="0" fontAlgn="base">
        <a:spcBef>
          <a:spcPct val="0"/>
        </a:spcBef>
        <a:spcAft>
          <a:spcPct val="0"/>
        </a:spcAft>
        <a:defRPr sz="3200">
          <a:solidFill>
            <a:schemeClr val="bg1"/>
          </a:solidFill>
          <a:latin typeface="Arial" charset="0"/>
          <a:ea typeface="ＭＳ Ｐゴシック" charset="0"/>
          <a:cs typeface="ＭＳ Ｐゴシック" charset="0"/>
        </a:defRPr>
      </a:lvl6pPr>
      <a:lvl7pPr marL="914400" algn="l" rtl="0" fontAlgn="base">
        <a:spcBef>
          <a:spcPct val="0"/>
        </a:spcBef>
        <a:spcAft>
          <a:spcPct val="0"/>
        </a:spcAft>
        <a:defRPr sz="3200">
          <a:solidFill>
            <a:schemeClr val="bg1"/>
          </a:solidFill>
          <a:latin typeface="Arial" charset="0"/>
          <a:ea typeface="ＭＳ Ｐゴシック" charset="0"/>
          <a:cs typeface="ＭＳ Ｐゴシック" charset="0"/>
        </a:defRPr>
      </a:lvl7pPr>
      <a:lvl8pPr marL="1371600" algn="l" rtl="0" fontAlgn="base">
        <a:spcBef>
          <a:spcPct val="0"/>
        </a:spcBef>
        <a:spcAft>
          <a:spcPct val="0"/>
        </a:spcAft>
        <a:defRPr sz="3200">
          <a:solidFill>
            <a:schemeClr val="bg1"/>
          </a:solidFill>
          <a:latin typeface="Arial" charset="0"/>
          <a:ea typeface="ＭＳ Ｐゴシック" charset="0"/>
          <a:cs typeface="ＭＳ Ｐゴシック" charset="0"/>
        </a:defRPr>
      </a:lvl8pPr>
      <a:lvl9pPr marL="1828800" algn="l" rtl="0" fontAlgn="base">
        <a:spcBef>
          <a:spcPct val="0"/>
        </a:spcBef>
        <a:spcAft>
          <a:spcPct val="0"/>
        </a:spcAft>
        <a:defRPr sz="3200">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28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mn-ea"/>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mn-ea"/>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mn-ea"/>
          <a:cs typeface="ＭＳ Ｐゴシック"/>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24.gif"/><Relationship Id="rId5" Type="http://schemas.openxmlformats.org/officeDocument/2006/relationships/image" Target="../media/image23.emf"/><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7.jpeg"/><Relationship Id="rId7" Type="http://schemas.openxmlformats.org/officeDocument/2006/relationships/diagramColors" Target="../diagrams/colors2.xml"/><Relationship Id="rId2" Type="http://schemas.openxmlformats.org/officeDocument/2006/relationships/image" Target="../media/image26.jpeg"/><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www.sabp.nhs.uk/eiip/app"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www.thesite.org/" TargetMode="External"/><Relationship Id="rId4" Type="http://schemas.openxmlformats.org/officeDocument/2006/relationships/hyperlink" Target="http://www.madlyinlove.co.uk/"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hyperlink" Target="http://www.seemescotland.org/about/whyweneedtotacklestigma" TargetMode="External"/><Relationship Id="rId4" Type="http://schemas.openxmlformats.org/officeDocument/2006/relationships/hyperlink" Target="http://www.mentalhealth.org.uk/"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hyperlink" Target="http://www.mentalhealth.org.uk/help-information/10-ways-to-look-after-your-mental-health/" TargetMode="External"/><Relationship Id="rId12"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png"/><Relationship Id="rId1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7224" y="1643050"/>
            <a:ext cx="7200800" cy="1077218"/>
          </a:xfrm>
          <a:prstGeom prst="rect">
            <a:avLst/>
          </a:prstGeom>
        </p:spPr>
        <p:txBody>
          <a:bodyPr wrap="square">
            <a:spAutoFit/>
          </a:bodyPr>
          <a:lstStyle/>
          <a:p>
            <a:pPr algn="ctr"/>
            <a:r>
              <a:rPr lang="en-GB" sz="3200" dirty="0" smtClean="0">
                <a:solidFill>
                  <a:schemeClr val="accent2"/>
                </a:solidFill>
              </a:rPr>
              <a:t>Raising Awareness of </a:t>
            </a:r>
          </a:p>
          <a:p>
            <a:pPr algn="ctr"/>
            <a:r>
              <a:rPr lang="en-GB" sz="3200" dirty="0" smtClean="0">
                <a:solidFill>
                  <a:schemeClr val="accent2"/>
                </a:solidFill>
              </a:rPr>
              <a:t>Mental Health and Wellbeing</a:t>
            </a:r>
            <a:endParaRPr lang="en-GB" sz="3200" dirty="0">
              <a:solidFill>
                <a:schemeClr val="accent2"/>
              </a:solidFill>
            </a:endParaRPr>
          </a:p>
        </p:txBody>
      </p:sp>
      <p:sp>
        <p:nvSpPr>
          <p:cNvPr id="4" name="Rectangle 3"/>
          <p:cNvSpPr/>
          <p:nvPr/>
        </p:nvSpPr>
        <p:spPr>
          <a:xfrm>
            <a:off x="2483768" y="116632"/>
            <a:ext cx="3429024" cy="92333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solidFill>
                  <a:srgbClr val="0341BD"/>
                </a:solidFill>
                <a:effectLst>
                  <a:outerShdw blurRad="80000" dist="40000" dir="5040000" algn="tl">
                    <a:srgbClr val="000000">
                      <a:alpha val="30000"/>
                    </a:srgbClr>
                  </a:outerShdw>
                </a:effectLst>
              </a:rPr>
              <a:t>Welcome</a:t>
            </a:r>
            <a:endParaRPr lang="en-US" sz="5400" b="1" cap="none" spc="0" dirty="0">
              <a:ln w="11430"/>
              <a:solidFill>
                <a:srgbClr val="0341BD"/>
              </a:solidFill>
              <a:effectLst>
                <a:outerShdw blurRad="80000" dist="40000" dir="5040000" algn="tl">
                  <a:srgbClr val="000000">
                    <a:alpha val="30000"/>
                  </a:srgbClr>
                </a:outerShdw>
              </a:effectLst>
            </a:endParaRPr>
          </a:p>
        </p:txBody>
      </p:sp>
      <p:pic>
        <p:nvPicPr>
          <p:cNvPr id="1026" name="Picture 2"/>
          <p:cNvPicPr>
            <a:picLocks noChangeAspect="1" noChangeArrowheads="1"/>
          </p:cNvPicPr>
          <p:nvPr/>
        </p:nvPicPr>
        <p:blipFill>
          <a:blip r:embed="rId2"/>
          <a:srcRect/>
          <a:stretch>
            <a:fillRect/>
          </a:stretch>
        </p:blipFill>
        <p:spPr bwMode="auto">
          <a:xfrm>
            <a:off x="8358214" y="1214422"/>
            <a:ext cx="571536" cy="571536"/>
          </a:xfrm>
          <a:prstGeom prst="rect">
            <a:avLst/>
          </a:prstGeom>
          <a:noFill/>
          <a:ln w="9525">
            <a:noFill/>
            <a:miter lim="800000"/>
            <a:headEnd/>
            <a:tailEnd/>
          </a:ln>
          <a:effectLst/>
        </p:spPr>
      </p:pic>
      <p:pic>
        <p:nvPicPr>
          <p:cNvPr id="5" name="Picture 5" descr="New Image2.JPG"/>
          <p:cNvPicPr>
            <a:picLocks noChangeAspect="1"/>
          </p:cNvPicPr>
          <p:nvPr/>
        </p:nvPicPr>
        <p:blipFill>
          <a:blip r:embed="rId3"/>
          <a:srcRect/>
          <a:stretch>
            <a:fillRect/>
          </a:stretch>
        </p:blipFill>
        <p:spPr bwMode="auto">
          <a:xfrm>
            <a:off x="3286116" y="3071810"/>
            <a:ext cx="2214562" cy="2143120"/>
          </a:xfrm>
          <a:prstGeom prst="rect">
            <a:avLst/>
          </a:prstGeom>
          <a:noFill/>
          <a:ln w="9525">
            <a:noFill/>
            <a:miter lim="800000"/>
            <a:headEnd/>
            <a:tailEnd/>
          </a:ln>
        </p:spPr>
      </p:pic>
      <p:sp>
        <p:nvSpPr>
          <p:cNvPr id="6" name="Rectangle 5"/>
          <p:cNvSpPr/>
          <p:nvPr/>
        </p:nvSpPr>
        <p:spPr>
          <a:xfrm>
            <a:off x="971600" y="5373216"/>
            <a:ext cx="7200800" cy="523220"/>
          </a:xfrm>
          <a:prstGeom prst="rect">
            <a:avLst/>
          </a:prstGeom>
        </p:spPr>
        <p:txBody>
          <a:bodyPr wrap="square">
            <a:spAutoFit/>
          </a:bodyPr>
          <a:lstStyle/>
          <a:p>
            <a:pPr algn="ctr"/>
            <a:r>
              <a:rPr lang="en-GB" dirty="0" smtClean="0">
                <a:solidFill>
                  <a:schemeClr val="accent2"/>
                </a:solidFill>
              </a:rPr>
              <a:t>Catrina</a:t>
            </a:r>
            <a:endParaRPr lang="en-GB" dirty="0">
              <a:solidFill>
                <a:schemeClr val="accent2"/>
              </a:solidFill>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p:cNvSpPr>
            <a:spLocks noGrp="1" noChangeArrowheads="1"/>
          </p:cNvSpPr>
          <p:nvPr>
            <p:ph type="body" idx="1"/>
          </p:nvPr>
        </p:nvSpPr>
        <p:spPr>
          <a:xfrm>
            <a:off x="1714500" y="1643063"/>
            <a:ext cx="5810250" cy="1714500"/>
          </a:xfrm>
        </p:spPr>
        <p:txBody>
          <a:bodyPr/>
          <a:lstStyle/>
          <a:p>
            <a:pPr algn="ctr" eaLnBrk="1" hangingPunct="1">
              <a:buFontTx/>
              <a:buNone/>
            </a:pPr>
            <a:r>
              <a:rPr lang="en-GB" sz="4000" smtClean="0">
                <a:solidFill>
                  <a:srgbClr val="00B0F0"/>
                </a:solidFill>
              </a:rPr>
              <a:t>    </a:t>
            </a:r>
          </a:p>
        </p:txBody>
      </p:sp>
      <p:sp>
        <p:nvSpPr>
          <p:cNvPr id="3" name="Title 2"/>
          <p:cNvSpPr>
            <a:spLocks noGrp="1"/>
          </p:cNvSpPr>
          <p:nvPr>
            <p:ph type="title"/>
          </p:nvPr>
        </p:nvSpPr>
        <p:spPr/>
        <p:txBody>
          <a:bodyPr/>
          <a:lstStyle/>
          <a:p>
            <a:pPr algn="ctr"/>
            <a:r>
              <a:rPr lang="en-GB" sz="2800" dirty="0" smtClean="0"/>
              <a:t>Promoting Positive Mental Health in EA</a:t>
            </a:r>
          </a:p>
        </p:txBody>
      </p:sp>
      <p:sp>
        <p:nvSpPr>
          <p:cNvPr id="8" name="TextBox 7"/>
          <p:cNvSpPr txBox="1"/>
          <p:nvPr/>
        </p:nvSpPr>
        <p:spPr>
          <a:xfrm>
            <a:off x="1115616" y="1484784"/>
            <a:ext cx="6624736" cy="4154984"/>
          </a:xfrm>
          <a:prstGeom prst="rect">
            <a:avLst/>
          </a:prstGeom>
          <a:noFill/>
        </p:spPr>
        <p:txBody>
          <a:bodyPr wrap="square" rtlCol="0">
            <a:spAutoFit/>
          </a:bodyPr>
          <a:lstStyle/>
          <a:p>
            <a:pPr eaLnBrk="1" hangingPunct="1"/>
            <a:r>
              <a:rPr lang="en-GB" sz="2000" dirty="0" smtClean="0">
                <a:solidFill>
                  <a:schemeClr val="accent2"/>
                </a:solidFill>
              </a:rPr>
              <a:t>Curriculum</a:t>
            </a:r>
          </a:p>
          <a:p>
            <a:pPr lvl="1" eaLnBrk="1" hangingPunct="1">
              <a:buFont typeface="Arial" pitchFamily="34" charset="0"/>
              <a:buChar char="•"/>
            </a:pPr>
            <a:r>
              <a:rPr lang="en-GB" sz="2000" dirty="0" smtClean="0">
                <a:solidFill>
                  <a:schemeClr val="accent2"/>
                </a:solidFill>
              </a:rPr>
              <a:t>HWB/PSE Programmes</a:t>
            </a:r>
          </a:p>
          <a:p>
            <a:pPr lvl="1" eaLnBrk="1" hangingPunct="1">
              <a:buFont typeface="Arial" pitchFamily="34" charset="0"/>
              <a:buChar char="•"/>
            </a:pPr>
            <a:r>
              <a:rPr lang="en-GB" sz="2000" dirty="0" smtClean="0">
                <a:solidFill>
                  <a:schemeClr val="accent2"/>
                </a:solidFill>
              </a:rPr>
              <a:t>Positive Mental Attitudes – PMA</a:t>
            </a:r>
          </a:p>
          <a:p>
            <a:pPr lvl="1" eaLnBrk="1" hangingPunct="1">
              <a:buFont typeface="Arial" pitchFamily="34" charset="0"/>
              <a:buChar char="•"/>
            </a:pPr>
            <a:r>
              <a:rPr lang="en-GB" sz="2000" dirty="0" smtClean="0">
                <a:solidFill>
                  <a:schemeClr val="accent2"/>
                </a:solidFill>
              </a:rPr>
              <a:t>Bounce Back P1 – S2</a:t>
            </a:r>
          </a:p>
          <a:p>
            <a:pPr lvl="1" eaLnBrk="1" hangingPunct="1">
              <a:buFont typeface="Arial" pitchFamily="34" charset="0"/>
              <a:buChar char="•"/>
            </a:pPr>
            <a:r>
              <a:rPr lang="en-GB" sz="2000" dirty="0" smtClean="0">
                <a:solidFill>
                  <a:schemeClr val="accent2"/>
                </a:solidFill>
              </a:rPr>
              <a:t>HWB tracking</a:t>
            </a:r>
          </a:p>
          <a:p>
            <a:pPr lvl="1" eaLnBrk="1" hangingPunct="1">
              <a:buNone/>
            </a:pPr>
            <a:endParaRPr lang="en-GB" sz="2000" dirty="0" smtClean="0">
              <a:solidFill>
                <a:schemeClr val="accent2"/>
              </a:solidFill>
            </a:endParaRPr>
          </a:p>
          <a:p>
            <a:pPr eaLnBrk="1" hangingPunct="1"/>
            <a:endParaRPr lang="en-GB" sz="2000" dirty="0" smtClean="0">
              <a:solidFill>
                <a:schemeClr val="accent2"/>
              </a:solidFill>
            </a:endParaRPr>
          </a:p>
          <a:p>
            <a:pPr eaLnBrk="1" hangingPunct="1"/>
            <a:r>
              <a:rPr lang="en-GB" sz="2000" dirty="0" smtClean="0">
                <a:solidFill>
                  <a:schemeClr val="accent2"/>
                </a:solidFill>
              </a:rPr>
              <a:t>Permeation</a:t>
            </a:r>
          </a:p>
          <a:p>
            <a:pPr lvl="1" eaLnBrk="1" hangingPunct="1">
              <a:buFont typeface="Arial" pitchFamily="34" charset="0"/>
              <a:buChar char="•"/>
            </a:pPr>
            <a:r>
              <a:rPr lang="en-GB" sz="2000" dirty="0" smtClean="0">
                <a:solidFill>
                  <a:schemeClr val="accent2"/>
                </a:solidFill>
              </a:rPr>
              <a:t>Active Learning</a:t>
            </a:r>
          </a:p>
          <a:p>
            <a:pPr lvl="1" eaLnBrk="1" hangingPunct="1">
              <a:buFont typeface="Arial" pitchFamily="34" charset="0"/>
              <a:buChar char="•"/>
            </a:pPr>
            <a:r>
              <a:rPr lang="en-GB" sz="2000" dirty="0" smtClean="0">
                <a:solidFill>
                  <a:schemeClr val="accent2"/>
                </a:solidFill>
              </a:rPr>
              <a:t>Outdoor Learning</a:t>
            </a:r>
          </a:p>
          <a:p>
            <a:pPr lvl="1" eaLnBrk="1" hangingPunct="1">
              <a:buFont typeface="Arial" pitchFamily="34" charset="0"/>
              <a:buChar char="•"/>
            </a:pPr>
            <a:r>
              <a:rPr lang="en-GB" sz="2000" dirty="0" smtClean="0">
                <a:solidFill>
                  <a:schemeClr val="accent2"/>
                </a:solidFill>
              </a:rPr>
              <a:t>Sport</a:t>
            </a:r>
          </a:p>
          <a:p>
            <a:pPr lvl="1" eaLnBrk="1" hangingPunct="1">
              <a:buFont typeface="Arial" pitchFamily="34" charset="0"/>
              <a:buChar char="•"/>
            </a:pPr>
            <a:r>
              <a:rPr lang="en-GB" sz="2000" dirty="0" smtClean="0">
                <a:solidFill>
                  <a:schemeClr val="accent2"/>
                </a:solidFill>
              </a:rPr>
              <a:t>Arts</a:t>
            </a:r>
          </a:p>
          <a:p>
            <a:endParaRPr lang="en-GB" sz="2400" dirty="0">
              <a:solidFill>
                <a:schemeClr val="accent2"/>
              </a:solidFill>
            </a:endParaRPr>
          </a:p>
        </p:txBody>
      </p:sp>
      <p:pic>
        <p:nvPicPr>
          <p:cNvPr id="9" name="Picture 3" descr="C:\Documents and Settings\oneilc\My Documents\Work\Parenting skills, domestic abuse, resources, knbl\Resources\Shared responsibility\Grange Academy\Pics from 2013\Grange - phase 2\PE, Sc -Orienteering.jpg"/>
          <p:cNvPicPr>
            <a:picLocks noChangeAspect="1" noChangeArrowheads="1"/>
          </p:cNvPicPr>
          <p:nvPr/>
        </p:nvPicPr>
        <p:blipFill>
          <a:blip r:embed="rId2" cstate="print"/>
          <a:srcRect/>
          <a:stretch>
            <a:fillRect/>
          </a:stretch>
        </p:blipFill>
        <p:spPr bwMode="auto">
          <a:xfrm>
            <a:off x="5436096" y="3645024"/>
            <a:ext cx="2880320" cy="21602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2800" dirty="0" smtClean="0"/>
              <a:t>New Pupil Programmes</a:t>
            </a:r>
            <a:endParaRPr lang="en-GB" sz="2800" dirty="0"/>
          </a:p>
        </p:txBody>
      </p:sp>
      <p:sp>
        <p:nvSpPr>
          <p:cNvPr id="3" name="Content Placeholder 2"/>
          <p:cNvSpPr>
            <a:spLocks noGrp="1"/>
          </p:cNvSpPr>
          <p:nvPr>
            <p:ph idx="1"/>
          </p:nvPr>
        </p:nvSpPr>
        <p:spPr/>
        <p:txBody>
          <a:bodyPr/>
          <a:lstStyle/>
          <a:p>
            <a:r>
              <a:rPr lang="en-GB" dirty="0" smtClean="0"/>
              <a:t>S</a:t>
            </a:r>
            <a:endParaRPr lang="en-GB" dirty="0"/>
          </a:p>
        </p:txBody>
      </p:sp>
      <p:sp>
        <p:nvSpPr>
          <p:cNvPr id="4" name="TextBox 3"/>
          <p:cNvSpPr txBox="1"/>
          <p:nvPr/>
        </p:nvSpPr>
        <p:spPr>
          <a:xfrm>
            <a:off x="1043608" y="1700808"/>
            <a:ext cx="7560840" cy="4585871"/>
          </a:xfrm>
          <a:prstGeom prst="rect">
            <a:avLst/>
          </a:prstGeom>
          <a:noFill/>
        </p:spPr>
        <p:txBody>
          <a:bodyPr wrap="square" rtlCol="0">
            <a:spAutoFit/>
          </a:bodyPr>
          <a:lstStyle/>
          <a:p>
            <a:pPr>
              <a:buFont typeface="Arial" pitchFamily="34" charset="0"/>
              <a:buChar char="•"/>
            </a:pPr>
            <a:r>
              <a:rPr lang="en-GB" sz="2000" dirty="0" smtClean="0">
                <a:solidFill>
                  <a:schemeClr val="accent2"/>
                </a:solidFill>
              </a:rPr>
              <a:t>S5/6 Inside out Project</a:t>
            </a:r>
          </a:p>
          <a:p>
            <a:endParaRPr lang="en-GB" sz="2000" dirty="0" smtClean="0">
              <a:solidFill>
                <a:schemeClr val="accent2"/>
              </a:solidFill>
            </a:endParaRPr>
          </a:p>
          <a:p>
            <a:pPr>
              <a:buFont typeface="Arial" pitchFamily="34" charset="0"/>
              <a:buChar char="•"/>
            </a:pPr>
            <a:endParaRPr lang="en-GB" sz="2000" dirty="0" smtClean="0">
              <a:solidFill>
                <a:schemeClr val="accent2"/>
              </a:solidFill>
            </a:endParaRPr>
          </a:p>
          <a:p>
            <a:pPr>
              <a:buFont typeface="Arial" pitchFamily="34" charset="0"/>
              <a:buChar char="•"/>
            </a:pPr>
            <a:r>
              <a:rPr lang="en-GB" sz="2000" dirty="0" smtClean="0">
                <a:solidFill>
                  <a:schemeClr val="accent2"/>
                </a:solidFill>
              </a:rPr>
              <a:t>S3 Positive Mental Programme</a:t>
            </a:r>
          </a:p>
          <a:p>
            <a:pPr lvl="1">
              <a:buFont typeface="Arial" pitchFamily="34" charset="0"/>
              <a:buChar char="•"/>
            </a:pPr>
            <a:r>
              <a:rPr lang="en-GB" sz="2000" dirty="0" smtClean="0">
                <a:solidFill>
                  <a:schemeClr val="accent2"/>
                </a:solidFill>
              </a:rPr>
              <a:t>Health Road Show</a:t>
            </a:r>
          </a:p>
          <a:p>
            <a:pPr lvl="1">
              <a:buFont typeface="Arial" pitchFamily="34" charset="0"/>
              <a:buChar char="•"/>
            </a:pPr>
            <a:r>
              <a:rPr lang="en-GB" sz="2000" dirty="0" smtClean="0">
                <a:solidFill>
                  <a:schemeClr val="accent2"/>
                </a:solidFill>
              </a:rPr>
              <a:t>Embracing Arts Days Pilot</a:t>
            </a:r>
          </a:p>
          <a:p>
            <a:pPr lvl="1"/>
            <a:endParaRPr lang="en-GB" sz="2000" dirty="0" smtClean="0">
              <a:solidFill>
                <a:schemeClr val="accent2"/>
              </a:solidFill>
            </a:endParaRPr>
          </a:p>
          <a:p>
            <a:pPr>
              <a:buFont typeface="Arial" pitchFamily="34" charset="0"/>
              <a:buChar char="•"/>
            </a:pPr>
            <a:endParaRPr lang="en-GB" sz="2000" dirty="0" smtClean="0">
              <a:solidFill>
                <a:schemeClr val="accent2"/>
              </a:solidFill>
            </a:endParaRPr>
          </a:p>
          <a:p>
            <a:pPr>
              <a:buFont typeface="Arial" pitchFamily="34" charset="0"/>
              <a:buChar char="•"/>
            </a:pPr>
            <a:r>
              <a:rPr lang="en-GB" sz="2000" dirty="0" smtClean="0">
                <a:solidFill>
                  <a:schemeClr val="accent2"/>
                </a:solidFill>
              </a:rPr>
              <a:t>SAFE Talk peer mentors and training</a:t>
            </a:r>
          </a:p>
          <a:p>
            <a:pPr>
              <a:buFont typeface="Arial" pitchFamily="34" charset="0"/>
              <a:buChar char="•"/>
            </a:pPr>
            <a:endParaRPr lang="en-GB" dirty="0" smtClean="0"/>
          </a:p>
          <a:p>
            <a:pPr>
              <a:buFont typeface="Arial" pitchFamily="34" charset="0"/>
              <a:buChar char="•"/>
            </a:pPr>
            <a:endParaRPr lang="en-GB" dirty="0" smtClean="0"/>
          </a:p>
          <a:p>
            <a:pPr>
              <a:buFont typeface="Arial" pitchFamily="34" charset="0"/>
              <a:buChar char="•"/>
            </a:pPr>
            <a:endParaRPr lang="en-GB" dirty="0" smtClean="0"/>
          </a:p>
          <a:p>
            <a:pPr>
              <a:buFont typeface="Arial" pitchFamily="34" charset="0"/>
              <a:buChar char="•"/>
            </a:pPr>
            <a:endParaRPr lang="en-GB" dirty="0"/>
          </a:p>
        </p:txBody>
      </p:sp>
      <p:pic>
        <p:nvPicPr>
          <p:cNvPr id="2051" name="Picture 3" descr="C:\Users\oneilc\Desktop\s3 mental health road show\20140616_112711.jpg"/>
          <p:cNvPicPr>
            <a:picLocks noChangeAspect="1" noChangeArrowheads="1"/>
          </p:cNvPicPr>
          <p:nvPr/>
        </p:nvPicPr>
        <p:blipFill>
          <a:blip r:embed="rId2"/>
          <a:srcRect/>
          <a:stretch>
            <a:fillRect/>
          </a:stretch>
        </p:blipFill>
        <p:spPr bwMode="auto">
          <a:xfrm>
            <a:off x="4788024" y="4869160"/>
            <a:ext cx="1944216" cy="14581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oneilc\Desktop\s3 mental health road show\20140618_113747.jpg"/>
          <p:cNvPicPr>
            <a:picLocks noChangeAspect="1" noChangeArrowheads="1"/>
          </p:cNvPicPr>
          <p:nvPr/>
        </p:nvPicPr>
        <p:blipFill>
          <a:blip r:embed="rId3"/>
          <a:srcRect/>
          <a:stretch>
            <a:fillRect/>
          </a:stretch>
        </p:blipFill>
        <p:spPr bwMode="auto">
          <a:xfrm>
            <a:off x="2627784" y="4869160"/>
            <a:ext cx="1920213" cy="1440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3" name="Picture 5" descr="C:\Users\oneilc\Desktop\s3 mental health road show\20140620_094210.jpg"/>
          <p:cNvPicPr>
            <a:picLocks noChangeAspect="1" noChangeArrowheads="1"/>
          </p:cNvPicPr>
          <p:nvPr/>
        </p:nvPicPr>
        <p:blipFill>
          <a:blip r:embed="rId4"/>
          <a:srcRect/>
          <a:stretch>
            <a:fillRect/>
          </a:stretch>
        </p:blipFill>
        <p:spPr bwMode="auto">
          <a:xfrm>
            <a:off x="539552" y="4869160"/>
            <a:ext cx="1944216" cy="14581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4" name="Picture 6" descr="C:\Users\oneilc\Desktop\s3 mental health road show\20140618_111244.jpg"/>
          <p:cNvPicPr>
            <a:picLocks noChangeAspect="1" noChangeArrowheads="1"/>
          </p:cNvPicPr>
          <p:nvPr/>
        </p:nvPicPr>
        <p:blipFill>
          <a:blip r:embed="rId5"/>
          <a:srcRect/>
          <a:stretch>
            <a:fillRect/>
          </a:stretch>
        </p:blipFill>
        <p:spPr bwMode="auto">
          <a:xfrm>
            <a:off x="7020272" y="4869160"/>
            <a:ext cx="1944216" cy="14581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2800" dirty="0" smtClean="0"/>
              <a:t>Staff Training</a:t>
            </a:r>
            <a:endParaRPr lang="en-GB" sz="2800" dirty="0"/>
          </a:p>
        </p:txBody>
      </p:sp>
      <p:pic>
        <p:nvPicPr>
          <p:cNvPr id="4" name="Picture 6" descr="http://files.stv.tv/img/articles/314897-mental-health-first-aid-course-helps-thousands-to-address-stigma-280x157.jpg"/>
          <p:cNvPicPr>
            <a:picLocks noGrp="1" noChangeAspect="1" noChangeArrowheads="1"/>
          </p:cNvPicPr>
          <p:nvPr>
            <p:ph idx="1"/>
          </p:nvPr>
        </p:nvPicPr>
        <p:blipFill>
          <a:blip r:embed="rId2" cstate="print"/>
          <a:srcRect/>
          <a:stretch>
            <a:fillRect/>
          </a:stretch>
        </p:blipFill>
        <p:spPr bwMode="auto">
          <a:xfrm>
            <a:off x="899592" y="1916832"/>
            <a:ext cx="2304256" cy="12920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Rectangle 4"/>
          <p:cNvSpPr/>
          <p:nvPr/>
        </p:nvSpPr>
        <p:spPr>
          <a:xfrm>
            <a:off x="611560" y="1300698"/>
            <a:ext cx="2788264"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Mental Health First Aid</a:t>
            </a:r>
            <a:endParaRPr lang="en-US"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026" name="Picture 2" descr="HeaderLogo"/>
          <p:cNvPicPr>
            <a:picLocks noChangeAspect="1" noChangeArrowheads="1"/>
          </p:cNvPicPr>
          <p:nvPr/>
        </p:nvPicPr>
        <p:blipFill>
          <a:blip r:embed="rId3"/>
          <a:srcRect/>
          <a:stretch>
            <a:fillRect/>
          </a:stretch>
        </p:blipFill>
        <p:spPr bwMode="auto">
          <a:xfrm>
            <a:off x="4619625" y="1822780"/>
            <a:ext cx="3381375" cy="628650"/>
          </a:xfrm>
          <a:prstGeom prst="rect">
            <a:avLst/>
          </a:prstGeom>
          <a:noFill/>
          <a:ln w="9525">
            <a:noFill/>
            <a:miter lim="800000"/>
            <a:headEnd/>
            <a:tailEnd/>
          </a:ln>
        </p:spPr>
      </p:pic>
      <p:pic>
        <p:nvPicPr>
          <p:cNvPr id="1027" name="Picture 3" descr="Logo Full"/>
          <p:cNvPicPr>
            <a:picLocks noChangeAspect="1" noChangeArrowheads="1"/>
          </p:cNvPicPr>
          <p:nvPr/>
        </p:nvPicPr>
        <p:blipFill>
          <a:blip r:embed="rId4"/>
          <a:srcRect/>
          <a:stretch>
            <a:fillRect/>
          </a:stretch>
        </p:blipFill>
        <p:spPr bwMode="auto">
          <a:xfrm>
            <a:off x="4788433" y="2562846"/>
            <a:ext cx="2762250" cy="523875"/>
          </a:xfrm>
          <a:prstGeom prst="rect">
            <a:avLst/>
          </a:prstGeom>
          <a:noFill/>
          <a:ln w="9525">
            <a:noFill/>
            <a:miter lim="800000"/>
            <a:headEnd/>
            <a:tailEnd/>
          </a:ln>
        </p:spPr>
      </p:pic>
      <p:pic>
        <p:nvPicPr>
          <p:cNvPr id="3" name="Picture 2"/>
          <p:cNvPicPr>
            <a:picLocks noChangeAspect="1"/>
          </p:cNvPicPr>
          <p:nvPr/>
        </p:nvPicPr>
        <p:blipFill>
          <a:blip r:embed="rId5"/>
          <a:stretch>
            <a:fillRect/>
          </a:stretch>
        </p:blipFill>
        <p:spPr>
          <a:xfrm>
            <a:off x="685800" y="4927342"/>
            <a:ext cx="2520280" cy="953531"/>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7503" y="5263247"/>
            <a:ext cx="4238625" cy="1000125"/>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87329" y="3877334"/>
            <a:ext cx="2752002" cy="736161"/>
          </a:xfrm>
          <a:prstGeom prst="rect">
            <a:avLst/>
          </a:prstGeom>
        </p:spPr>
      </p:pic>
    </p:spTree>
    <p:extLst>
      <p:ext uri="{BB962C8B-B14F-4D97-AF65-F5344CB8AC3E}">
        <p14:creationId xmlns:p14="http://schemas.microsoft.com/office/powerpoint/2010/main" val="2156308269"/>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500063" y="214313"/>
            <a:ext cx="8072437" cy="785812"/>
          </a:xfrm>
        </p:spPr>
        <p:txBody>
          <a:bodyPr/>
          <a:lstStyle/>
          <a:p>
            <a:pPr eaLnBrk="1" hangingPunct="1"/>
            <a:r>
              <a:rPr lang="en-GB" sz="4000" b="1" smtClean="0">
                <a:solidFill>
                  <a:srgbClr val="000099"/>
                </a:solidFill>
                <a:cs typeface="Arial" pitchFamily="34" charset="0"/>
              </a:rPr>
              <a:t>Why Re-focus?</a:t>
            </a:r>
          </a:p>
        </p:txBody>
      </p:sp>
      <p:sp>
        <p:nvSpPr>
          <p:cNvPr id="4099" name="Subtitle 2"/>
          <p:cNvSpPr>
            <a:spLocks noGrp="1"/>
          </p:cNvSpPr>
          <p:nvPr>
            <p:ph type="subTitle" idx="1"/>
          </p:nvPr>
        </p:nvSpPr>
        <p:spPr>
          <a:xfrm>
            <a:off x="571500" y="1285875"/>
            <a:ext cx="7858125" cy="4714875"/>
          </a:xfrm>
        </p:spPr>
        <p:txBody>
          <a:bodyPr/>
          <a:lstStyle/>
          <a:p>
            <a:pPr algn="l" eaLnBrk="1" hangingPunct="1">
              <a:defRPr/>
            </a:pPr>
            <a:endParaRPr lang="en-GB" b="1" dirty="0" smtClean="0">
              <a:solidFill>
                <a:schemeClr val="accent6">
                  <a:lumMod val="50000"/>
                </a:schemeClr>
              </a:solidFill>
              <a:cs typeface="Arial" pitchFamily="34" charset="0"/>
            </a:endParaRPr>
          </a:p>
          <a:p>
            <a:pPr algn="l" eaLnBrk="1" hangingPunct="1">
              <a:buFont typeface="Arial" pitchFamily="34" charset="0"/>
              <a:buChar char="•"/>
              <a:defRPr/>
            </a:pPr>
            <a:r>
              <a:rPr lang="en-GB" b="1" dirty="0" smtClean="0">
                <a:solidFill>
                  <a:schemeClr val="accent6">
                    <a:lumMod val="50000"/>
                  </a:schemeClr>
                </a:solidFill>
                <a:cs typeface="Arial" pitchFamily="34" charset="0"/>
              </a:rPr>
              <a:t>Drop in funding available to public sector</a:t>
            </a:r>
          </a:p>
          <a:p>
            <a:pPr algn="l" eaLnBrk="1" hangingPunct="1">
              <a:buFont typeface="Arial" pitchFamily="34" charset="0"/>
              <a:buChar char="•"/>
              <a:defRPr/>
            </a:pPr>
            <a:r>
              <a:rPr lang="en-GB" b="1" dirty="0" smtClean="0">
                <a:solidFill>
                  <a:schemeClr val="accent6">
                    <a:lumMod val="50000"/>
                  </a:schemeClr>
                </a:solidFill>
                <a:cs typeface="Arial" pitchFamily="34" charset="0"/>
              </a:rPr>
              <a:t>Changes in demography</a:t>
            </a:r>
          </a:p>
          <a:p>
            <a:pPr algn="l" eaLnBrk="1" hangingPunct="1">
              <a:buFont typeface="Arial" pitchFamily="34" charset="0"/>
              <a:buChar char="•"/>
              <a:defRPr/>
            </a:pPr>
            <a:r>
              <a:rPr lang="en-GB" b="1" dirty="0" smtClean="0">
                <a:solidFill>
                  <a:schemeClr val="accent6">
                    <a:lumMod val="50000"/>
                  </a:schemeClr>
                </a:solidFill>
                <a:cs typeface="Arial" pitchFamily="34" charset="0"/>
              </a:rPr>
              <a:t>Increase in demand</a:t>
            </a:r>
          </a:p>
          <a:p>
            <a:pPr algn="l" eaLnBrk="1" hangingPunct="1">
              <a:buFont typeface="Arial" pitchFamily="34" charset="0"/>
              <a:buChar char="•"/>
              <a:defRPr/>
            </a:pPr>
            <a:r>
              <a:rPr lang="en-GB" b="1" dirty="0" smtClean="0">
                <a:solidFill>
                  <a:schemeClr val="accent6">
                    <a:lumMod val="50000"/>
                  </a:schemeClr>
                </a:solidFill>
                <a:cs typeface="Arial" pitchFamily="34" charset="0"/>
              </a:rPr>
              <a:t>Listening to our communities and stakeholders</a:t>
            </a:r>
          </a:p>
          <a:p>
            <a:pPr algn="l" eaLnBrk="1" hangingPunct="1">
              <a:buFont typeface="Arial" pitchFamily="34" charset="0"/>
              <a:buChar char="•"/>
              <a:defRPr/>
            </a:pPr>
            <a:r>
              <a:rPr lang="en-GB" b="1" dirty="0" smtClean="0">
                <a:solidFill>
                  <a:schemeClr val="accent6">
                    <a:lumMod val="50000"/>
                  </a:schemeClr>
                </a:solidFill>
                <a:cs typeface="Arial" pitchFamily="34" charset="0"/>
              </a:rPr>
              <a:t>Widening inequalities gap</a:t>
            </a:r>
          </a:p>
          <a:p>
            <a:pPr algn="l" eaLnBrk="1" hangingPunct="1">
              <a:buFont typeface="Arial" pitchFamily="34" charset="0"/>
              <a:buChar char="•"/>
              <a:defRPr/>
            </a:pPr>
            <a:r>
              <a:rPr lang="en-GB" b="1" dirty="0" smtClean="0">
                <a:solidFill>
                  <a:schemeClr val="accent6">
                    <a:lumMod val="50000"/>
                  </a:schemeClr>
                </a:solidFill>
                <a:cs typeface="Arial" pitchFamily="34" charset="0"/>
              </a:rPr>
              <a:t>Welfare Reform</a:t>
            </a:r>
          </a:p>
          <a:p>
            <a:pPr algn="l" eaLnBrk="1" hangingPunct="1">
              <a:buFont typeface="Arial" pitchFamily="34" charset="0"/>
              <a:buChar char="•"/>
              <a:defRPr/>
            </a:pPr>
            <a:r>
              <a:rPr lang="en-GB" b="1" dirty="0" smtClean="0">
                <a:solidFill>
                  <a:schemeClr val="accent6">
                    <a:lumMod val="50000"/>
                  </a:schemeClr>
                </a:solidFill>
                <a:cs typeface="Arial" pitchFamily="34" charset="0"/>
              </a:rPr>
              <a:t>National Drivers for change</a:t>
            </a:r>
          </a:p>
        </p:txBody>
      </p:sp>
      <p:pic>
        <p:nvPicPr>
          <p:cNvPr id="5124" name="Picture 2" descr="C:\Users\GRANTM\AppData\Local\Microsoft\Windows\Temporary Internet Files\Content.Outlook\8SILCQOT\Vibrant Communities on white.jpg"/>
          <p:cNvPicPr>
            <a:picLocks noChangeAspect="1" noChangeArrowheads="1"/>
          </p:cNvPicPr>
          <p:nvPr/>
        </p:nvPicPr>
        <p:blipFill>
          <a:blip r:embed="rId2" cstate="print"/>
          <a:srcRect/>
          <a:stretch>
            <a:fillRect/>
          </a:stretch>
        </p:blipFill>
        <p:spPr bwMode="auto">
          <a:xfrm>
            <a:off x="6500813" y="5643563"/>
            <a:ext cx="2378075" cy="944562"/>
          </a:xfrm>
          <a:prstGeom prst="rect">
            <a:avLst/>
          </a:prstGeom>
          <a:noFill/>
          <a:ln w="9525">
            <a:noFill/>
            <a:miter lim="800000"/>
            <a:headEnd/>
            <a:tailEnd/>
          </a:ln>
        </p:spPr>
      </p:pic>
      <p:pic>
        <p:nvPicPr>
          <p:cNvPr id="5125" name="Picture 4" descr="White slide.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Title 3"/>
          <p:cNvSpPr txBox="1">
            <a:spLocks/>
          </p:cNvSpPr>
          <p:nvPr/>
        </p:nvSpPr>
        <p:spPr bwMode="auto">
          <a:xfrm>
            <a:off x="571500" y="428624"/>
            <a:ext cx="7786688" cy="785813"/>
          </a:xfrm>
          <a:prstGeom prst="rect">
            <a:avLst/>
          </a:prstGeom>
          <a:noFill/>
          <a:ln w="9525">
            <a:noFill/>
            <a:miter lim="800000"/>
            <a:headEnd/>
            <a:tailEnd/>
          </a:ln>
        </p:spPr>
        <p:txBody>
          <a:bodyPr anchor="ctr"/>
          <a:lstStyle/>
          <a:p>
            <a:pPr algn="ctr">
              <a:defRPr/>
            </a:pPr>
            <a:r>
              <a:rPr lang="en-US" b="1" dirty="0" smtClean="0">
                <a:solidFill>
                  <a:schemeClr val="accent2"/>
                </a:solidFill>
              </a:rPr>
              <a:t>Vibrant Communities</a:t>
            </a:r>
            <a:r>
              <a:rPr lang="en-US" b="1" dirty="0">
                <a:solidFill>
                  <a:schemeClr val="accent2"/>
                </a:solidFill>
              </a:rPr>
              <a:t/>
            </a:r>
            <a:br>
              <a:rPr lang="en-US" b="1" dirty="0">
                <a:solidFill>
                  <a:schemeClr val="accent2"/>
                </a:solidFill>
              </a:rPr>
            </a:br>
            <a:endParaRPr lang="en-GB" b="1" dirty="0">
              <a:solidFill>
                <a:schemeClr val="accent2"/>
              </a:solidFill>
              <a:latin typeface="+mj-lt"/>
              <a:ea typeface="+mj-ea"/>
              <a:cs typeface="+mj-cs"/>
            </a:endParaRPr>
          </a:p>
        </p:txBody>
      </p:sp>
      <p:graphicFrame>
        <p:nvGraphicFramePr>
          <p:cNvPr id="8" name="Diagram 7"/>
          <p:cNvGraphicFramePr/>
          <p:nvPr>
            <p:extLst>
              <p:ext uri="{D42A27DB-BD31-4B8C-83A1-F6EECF244321}">
                <p14:modId xmlns:p14="http://schemas.microsoft.com/office/powerpoint/2010/main" val="499291155"/>
              </p:ext>
            </p:extLst>
          </p:nvPr>
        </p:nvGraphicFramePr>
        <p:xfrm>
          <a:off x="1142976" y="1412776"/>
          <a:ext cx="6786609" cy="36750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2"/>
          <p:cNvPicPr>
            <a:picLocks noChangeAspect="1" noChangeArrowheads="1"/>
          </p:cNvPicPr>
          <p:nvPr/>
        </p:nvPicPr>
        <p:blipFill>
          <a:blip r:embed="rId9"/>
          <a:srcRect/>
          <a:stretch>
            <a:fillRect/>
          </a:stretch>
        </p:blipFill>
        <p:spPr bwMode="auto">
          <a:xfrm>
            <a:off x="8511328" y="928669"/>
            <a:ext cx="571536" cy="571536"/>
          </a:xfrm>
          <a:prstGeom prst="rect">
            <a:avLst/>
          </a:prstGeom>
          <a:noFill/>
          <a:ln w="9525">
            <a:noFill/>
            <a:miter lim="800000"/>
            <a:headEnd/>
            <a:tailEnd/>
          </a:ln>
          <a:effectLst/>
        </p:spPr>
      </p:pic>
    </p:spTree>
    <p:extLst>
      <p:ext uri="{BB962C8B-B14F-4D97-AF65-F5344CB8AC3E}">
        <p14:creationId xmlns:p14="http://schemas.microsoft.com/office/powerpoint/2010/main" val="1226005774"/>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8640"/>
            <a:ext cx="7772400" cy="1143000"/>
          </a:xfrm>
        </p:spPr>
        <p:txBody>
          <a:bodyPr/>
          <a:lstStyle/>
          <a:p>
            <a:r>
              <a:rPr lang="en-GB" sz="3200" dirty="0" smtClean="0">
                <a:solidFill>
                  <a:srgbClr val="FFC000"/>
                </a:solidFill>
              </a:rPr>
              <a:t>Next Steps</a:t>
            </a:r>
            <a:endParaRPr lang="en-GB" sz="3200" dirty="0">
              <a:solidFill>
                <a:srgbClr val="FFC000"/>
              </a:solidFill>
            </a:endParaRPr>
          </a:p>
        </p:txBody>
      </p:sp>
      <p:sp>
        <p:nvSpPr>
          <p:cNvPr id="3" name="Content Placeholder 2"/>
          <p:cNvSpPr>
            <a:spLocks noGrp="1"/>
          </p:cNvSpPr>
          <p:nvPr>
            <p:ph idx="1"/>
          </p:nvPr>
        </p:nvSpPr>
        <p:spPr/>
        <p:txBody>
          <a:bodyPr/>
          <a:lstStyle/>
          <a:p>
            <a:pPr algn="ctr">
              <a:buNone/>
            </a:pPr>
            <a:endParaRPr lang="en-GB" sz="5400" dirty="0" smtClean="0">
              <a:solidFill>
                <a:schemeClr val="bg1"/>
              </a:solidFill>
            </a:endParaRPr>
          </a:p>
          <a:p>
            <a:pPr algn="ctr">
              <a:buNone/>
            </a:pPr>
            <a:r>
              <a:rPr lang="en-GB" sz="5400" dirty="0" smtClean="0">
                <a:solidFill>
                  <a:schemeClr val="accent2"/>
                </a:solidFill>
              </a:rPr>
              <a:t>Discussion</a:t>
            </a:r>
            <a:endParaRPr lang="en-GB" sz="5400" dirty="0">
              <a:solidFill>
                <a:schemeClr val="accent2"/>
              </a:solidFill>
            </a:endParaRPr>
          </a:p>
        </p:txBody>
      </p:sp>
      <p:pic>
        <p:nvPicPr>
          <p:cNvPr id="4" name="Picture 2"/>
          <p:cNvPicPr>
            <a:picLocks noChangeAspect="1" noChangeArrowheads="1"/>
          </p:cNvPicPr>
          <p:nvPr/>
        </p:nvPicPr>
        <p:blipFill>
          <a:blip r:embed="rId3"/>
          <a:srcRect/>
          <a:stretch>
            <a:fillRect/>
          </a:stretch>
        </p:blipFill>
        <p:spPr bwMode="auto">
          <a:xfrm>
            <a:off x="8358214" y="1214422"/>
            <a:ext cx="571536" cy="571536"/>
          </a:xfrm>
          <a:prstGeom prst="rect">
            <a:avLst/>
          </a:prstGeom>
          <a:noFill/>
          <a:ln w="9525">
            <a:noFill/>
            <a:miter lim="800000"/>
            <a:headEnd/>
            <a:tailEnd/>
          </a:ln>
          <a:effectLst/>
        </p:spPr>
      </p:pic>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5896" y="1340768"/>
            <a:ext cx="1005403" cy="36933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800" b="1" cap="none" spc="0" dirty="0" smtClean="0">
                <a:ln w="11430"/>
                <a:solidFill>
                  <a:srgbClr val="FF0000"/>
                </a:solidFill>
                <a:effectLst>
                  <a:outerShdw blurRad="50800" dist="39000" dir="5460000" algn="tl">
                    <a:srgbClr val="000000">
                      <a:alpha val="38000"/>
                    </a:srgbClr>
                  </a:outerShdw>
                </a:effectLst>
              </a:rPr>
              <a:t>Suicide</a:t>
            </a:r>
            <a:endParaRPr lang="en-US" sz="1800" b="1" cap="none" spc="0" dirty="0">
              <a:ln w="11430"/>
              <a:solidFill>
                <a:srgbClr val="FF0000"/>
              </a:solidFill>
              <a:effectLst>
                <a:outerShdw blurRad="50800" dist="39000" dir="5460000" algn="tl">
                  <a:srgbClr val="000000">
                    <a:alpha val="38000"/>
                  </a:srgbClr>
                </a:outerShdw>
              </a:effectLst>
            </a:endParaRPr>
          </a:p>
        </p:txBody>
      </p:sp>
      <p:sp>
        <p:nvSpPr>
          <p:cNvPr id="5" name="TextBox 4"/>
          <p:cNvSpPr txBox="1"/>
          <p:nvPr/>
        </p:nvSpPr>
        <p:spPr>
          <a:xfrm>
            <a:off x="3334184" y="1769011"/>
            <a:ext cx="2664296" cy="1200329"/>
          </a:xfrm>
          <a:prstGeom prst="rect">
            <a:avLst/>
          </a:prstGeom>
          <a:noFill/>
        </p:spPr>
        <p:txBody>
          <a:bodyPr wrap="square" rtlCol="0">
            <a:spAutoFit/>
          </a:bodyPr>
          <a:lstStyle/>
          <a:p>
            <a:pPr>
              <a:buFont typeface="Arial" pitchFamily="34" charset="0"/>
              <a:buChar char="•"/>
            </a:pPr>
            <a:r>
              <a:rPr lang="en-GB" sz="1800" dirty="0" smtClean="0">
                <a:solidFill>
                  <a:srgbClr val="C00000"/>
                </a:solidFill>
              </a:rPr>
              <a:t>Choices for Life</a:t>
            </a:r>
          </a:p>
          <a:p>
            <a:pPr>
              <a:buFont typeface="Arial" pitchFamily="34" charset="0"/>
              <a:buChar char="•"/>
            </a:pPr>
            <a:r>
              <a:rPr lang="en-GB" sz="1800" dirty="0" smtClean="0">
                <a:solidFill>
                  <a:srgbClr val="C00000"/>
                </a:solidFill>
              </a:rPr>
              <a:t>Breathing Space</a:t>
            </a:r>
          </a:p>
          <a:p>
            <a:pPr>
              <a:buFont typeface="Arial" pitchFamily="34" charset="0"/>
              <a:buChar char="•"/>
            </a:pPr>
            <a:r>
              <a:rPr lang="en-GB" sz="1800" dirty="0" smtClean="0">
                <a:solidFill>
                  <a:srgbClr val="C00000"/>
                </a:solidFill>
              </a:rPr>
              <a:t>Samaritans </a:t>
            </a:r>
          </a:p>
          <a:p>
            <a:pPr>
              <a:buFont typeface="Arial" pitchFamily="34" charset="0"/>
              <a:buChar char="•"/>
            </a:pPr>
            <a:r>
              <a:rPr lang="en-GB" sz="1800" dirty="0" smtClean="0">
                <a:solidFill>
                  <a:srgbClr val="C00000"/>
                </a:solidFill>
              </a:rPr>
              <a:t>See Me</a:t>
            </a:r>
            <a:endParaRPr lang="en-GB" sz="1800" dirty="0">
              <a:solidFill>
                <a:srgbClr val="C00000"/>
              </a:solidFill>
            </a:endParaRPr>
          </a:p>
        </p:txBody>
      </p:sp>
      <p:sp>
        <p:nvSpPr>
          <p:cNvPr id="6" name="Rectangle 5"/>
          <p:cNvSpPr/>
          <p:nvPr/>
        </p:nvSpPr>
        <p:spPr>
          <a:xfrm>
            <a:off x="5940152" y="1340768"/>
            <a:ext cx="813043" cy="36933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800" b="1" cap="none" spc="0" dirty="0" smtClean="0">
                <a:ln w="11430"/>
                <a:solidFill>
                  <a:srgbClr val="008000"/>
                </a:solidFill>
                <a:effectLst>
                  <a:outerShdw blurRad="50800" dist="39000" dir="5460000" algn="tl">
                    <a:srgbClr val="000000">
                      <a:alpha val="38000"/>
                    </a:srgbClr>
                  </a:outerShdw>
                </a:effectLst>
              </a:rPr>
              <a:t>LGBT</a:t>
            </a:r>
            <a:endParaRPr lang="en-US" sz="1800" b="1" cap="none" spc="0" dirty="0">
              <a:ln w="11430"/>
              <a:solidFill>
                <a:srgbClr val="008000"/>
              </a:solidFill>
              <a:effectLst>
                <a:outerShdw blurRad="50800" dist="39000" dir="5460000" algn="tl">
                  <a:srgbClr val="000000">
                    <a:alpha val="38000"/>
                  </a:srgbClr>
                </a:outerShdw>
              </a:effectLst>
            </a:endParaRPr>
          </a:p>
        </p:txBody>
      </p:sp>
      <p:sp>
        <p:nvSpPr>
          <p:cNvPr id="7" name="TextBox 6"/>
          <p:cNvSpPr txBox="1"/>
          <p:nvPr/>
        </p:nvSpPr>
        <p:spPr>
          <a:xfrm>
            <a:off x="5652120" y="1772816"/>
            <a:ext cx="2448272" cy="646331"/>
          </a:xfrm>
          <a:prstGeom prst="rect">
            <a:avLst/>
          </a:prstGeom>
          <a:noFill/>
        </p:spPr>
        <p:txBody>
          <a:bodyPr wrap="square" rtlCol="0">
            <a:spAutoFit/>
          </a:bodyPr>
          <a:lstStyle/>
          <a:p>
            <a:pPr>
              <a:buFont typeface="Arial" pitchFamily="34" charset="0"/>
              <a:buChar char="•"/>
            </a:pPr>
            <a:r>
              <a:rPr lang="en-GB" sz="1800" dirty="0" err="1" smtClean="0">
                <a:solidFill>
                  <a:srgbClr val="008000"/>
                </a:solidFill>
              </a:rPr>
              <a:t>Sandyford</a:t>
            </a:r>
            <a:r>
              <a:rPr lang="en-GB" sz="1800" dirty="0" smtClean="0">
                <a:solidFill>
                  <a:srgbClr val="008000"/>
                </a:solidFill>
              </a:rPr>
              <a:t> Initiative</a:t>
            </a:r>
          </a:p>
          <a:p>
            <a:pPr>
              <a:buFont typeface="Arial" pitchFamily="34" charset="0"/>
              <a:buChar char="•"/>
            </a:pPr>
            <a:r>
              <a:rPr lang="en-GB" sz="1800" dirty="0" smtClean="0">
                <a:solidFill>
                  <a:srgbClr val="008000"/>
                </a:solidFill>
              </a:rPr>
              <a:t>LGBT Youth Scotland</a:t>
            </a:r>
            <a:endParaRPr lang="en-GB" sz="1800" dirty="0">
              <a:solidFill>
                <a:srgbClr val="008000"/>
              </a:solidFill>
            </a:endParaRPr>
          </a:p>
        </p:txBody>
      </p:sp>
      <p:sp>
        <p:nvSpPr>
          <p:cNvPr id="10" name="Rectangle 9"/>
          <p:cNvSpPr/>
          <p:nvPr/>
        </p:nvSpPr>
        <p:spPr>
          <a:xfrm>
            <a:off x="791898" y="3284984"/>
            <a:ext cx="1261884" cy="36933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800" b="1" cap="none" spc="0" dirty="0" smtClean="0">
                <a:ln w="11430"/>
                <a:solidFill>
                  <a:srgbClr val="7030A0"/>
                </a:solidFill>
                <a:effectLst>
                  <a:outerShdw blurRad="50800" dist="39000" dir="5460000" algn="tl">
                    <a:srgbClr val="000000">
                      <a:alpha val="38000"/>
                    </a:srgbClr>
                  </a:outerShdw>
                </a:effectLst>
              </a:rPr>
              <a:t>Self Harm</a:t>
            </a:r>
            <a:endParaRPr lang="en-US" sz="1800" b="1" cap="none" spc="0" dirty="0">
              <a:ln w="11430"/>
              <a:solidFill>
                <a:srgbClr val="7030A0"/>
              </a:solidFill>
              <a:effectLst>
                <a:outerShdw blurRad="50800" dist="39000" dir="5460000" algn="tl">
                  <a:srgbClr val="000000">
                    <a:alpha val="38000"/>
                  </a:srgbClr>
                </a:outerShdw>
              </a:effectLst>
            </a:endParaRPr>
          </a:p>
        </p:txBody>
      </p:sp>
      <p:sp>
        <p:nvSpPr>
          <p:cNvPr id="11" name="TextBox 10"/>
          <p:cNvSpPr txBox="1"/>
          <p:nvPr/>
        </p:nvSpPr>
        <p:spPr>
          <a:xfrm>
            <a:off x="467544" y="3645024"/>
            <a:ext cx="3500462" cy="1477328"/>
          </a:xfrm>
          <a:prstGeom prst="rect">
            <a:avLst/>
          </a:prstGeom>
          <a:noFill/>
        </p:spPr>
        <p:txBody>
          <a:bodyPr wrap="square" rtlCol="0">
            <a:spAutoFit/>
          </a:bodyPr>
          <a:lstStyle/>
          <a:p>
            <a:pPr>
              <a:buFont typeface="Arial" pitchFamily="34" charset="0"/>
              <a:buChar char="•"/>
            </a:pPr>
            <a:r>
              <a:rPr lang="en-GB" sz="1800" dirty="0" smtClean="0">
                <a:solidFill>
                  <a:srgbClr val="7030A0"/>
                </a:solidFill>
              </a:rPr>
              <a:t>See Me</a:t>
            </a:r>
          </a:p>
          <a:p>
            <a:pPr>
              <a:buFont typeface="Arial" pitchFamily="34" charset="0"/>
              <a:buChar char="•"/>
            </a:pPr>
            <a:r>
              <a:rPr lang="en-GB" sz="1800" dirty="0" smtClean="0">
                <a:solidFill>
                  <a:srgbClr val="7030A0"/>
                </a:solidFill>
              </a:rPr>
              <a:t>The Only Way is Up </a:t>
            </a:r>
          </a:p>
          <a:p>
            <a:r>
              <a:rPr lang="en-GB" sz="1800" dirty="0" smtClean="0">
                <a:solidFill>
                  <a:srgbClr val="7030A0"/>
                </a:solidFill>
              </a:rPr>
              <a:t>  Foundation</a:t>
            </a:r>
          </a:p>
          <a:p>
            <a:pPr>
              <a:buFont typeface="Arial" pitchFamily="34" charset="0"/>
              <a:buChar char="•"/>
            </a:pPr>
            <a:r>
              <a:rPr lang="en-GB" sz="1800" dirty="0" smtClean="0">
                <a:solidFill>
                  <a:srgbClr val="7030A0"/>
                </a:solidFill>
              </a:rPr>
              <a:t>The butterfly project </a:t>
            </a:r>
          </a:p>
          <a:p>
            <a:pPr>
              <a:buFont typeface="Arial" pitchFamily="34" charset="0"/>
              <a:buChar char="•"/>
            </a:pPr>
            <a:r>
              <a:rPr lang="en-GB" sz="1800" dirty="0" err="1" smtClean="0">
                <a:solidFill>
                  <a:srgbClr val="7030A0"/>
                </a:solidFill>
              </a:rPr>
              <a:t>tumblr</a:t>
            </a:r>
            <a:r>
              <a:rPr lang="en-GB" sz="1800" dirty="0" smtClean="0">
                <a:solidFill>
                  <a:srgbClr val="7030A0"/>
                </a:solidFill>
              </a:rPr>
              <a:t> </a:t>
            </a:r>
            <a:endParaRPr lang="en-GB" sz="1800" dirty="0">
              <a:solidFill>
                <a:srgbClr val="7030A0"/>
              </a:solidFill>
            </a:endParaRPr>
          </a:p>
        </p:txBody>
      </p:sp>
      <p:sp>
        <p:nvSpPr>
          <p:cNvPr id="16" name="Rectangle 15"/>
          <p:cNvSpPr/>
          <p:nvPr/>
        </p:nvSpPr>
        <p:spPr>
          <a:xfrm>
            <a:off x="3131840" y="3284984"/>
            <a:ext cx="1967205" cy="36933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800" b="1" cap="none" spc="0" dirty="0" smtClean="0">
                <a:ln w="11430"/>
                <a:effectLst>
                  <a:outerShdw blurRad="50800" dist="39000" dir="5460000" algn="tl">
                    <a:srgbClr val="000000">
                      <a:alpha val="38000"/>
                    </a:srgbClr>
                  </a:outerShdw>
                </a:effectLst>
              </a:rPr>
              <a:t>Children in Care</a:t>
            </a:r>
            <a:endParaRPr lang="en-US" sz="1800" b="1" cap="none" spc="0" dirty="0">
              <a:ln w="11430"/>
              <a:effectLst>
                <a:outerShdw blurRad="50800" dist="39000" dir="5460000" algn="tl">
                  <a:srgbClr val="000000">
                    <a:alpha val="38000"/>
                  </a:srgbClr>
                </a:outerShdw>
              </a:effectLst>
            </a:endParaRPr>
          </a:p>
        </p:txBody>
      </p:sp>
      <p:sp>
        <p:nvSpPr>
          <p:cNvPr id="17" name="TextBox 16"/>
          <p:cNvSpPr txBox="1"/>
          <p:nvPr/>
        </p:nvSpPr>
        <p:spPr>
          <a:xfrm>
            <a:off x="3059832" y="3717032"/>
            <a:ext cx="2736304" cy="646331"/>
          </a:xfrm>
          <a:prstGeom prst="rect">
            <a:avLst/>
          </a:prstGeom>
          <a:noFill/>
        </p:spPr>
        <p:txBody>
          <a:bodyPr wrap="square" rtlCol="0">
            <a:spAutoFit/>
          </a:bodyPr>
          <a:lstStyle/>
          <a:p>
            <a:pPr>
              <a:buFont typeface="Arial" pitchFamily="34" charset="0"/>
              <a:buChar char="•"/>
            </a:pPr>
            <a:r>
              <a:rPr lang="en-GB" sz="1800" dirty="0" smtClean="0"/>
              <a:t>Who cares</a:t>
            </a:r>
          </a:p>
          <a:p>
            <a:pPr>
              <a:buFont typeface="Arial" pitchFamily="34" charset="0"/>
              <a:buChar char="•"/>
            </a:pPr>
            <a:r>
              <a:rPr lang="en-GB" sz="1800" dirty="0" smtClean="0"/>
              <a:t>Cedar Project</a:t>
            </a:r>
            <a:endParaRPr lang="en-GB" sz="1800" dirty="0"/>
          </a:p>
        </p:txBody>
      </p:sp>
      <p:sp>
        <p:nvSpPr>
          <p:cNvPr id="19" name="Rectangle 18"/>
          <p:cNvSpPr/>
          <p:nvPr/>
        </p:nvSpPr>
        <p:spPr>
          <a:xfrm>
            <a:off x="5678796" y="3383704"/>
            <a:ext cx="2736647" cy="369332"/>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1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Anxiety</a:t>
            </a:r>
            <a:r>
              <a:rPr lang="en-US" sz="18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depressed</a:t>
            </a:r>
            <a:endParaRPr lang="en-US" sz="1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20" name="TextBox 19"/>
          <p:cNvSpPr txBox="1"/>
          <p:nvPr/>
        </p:nvSpPr>
        <p:spPr>
          <a:xfrm>
            <a:off x="5796136" y="3861048"/>
            <a:ext cx="3000396" cy="2031325"/>
          </a:xfrm>
          <a:prstGeom prst="rect">
            <a:avLst/>
          </a:prstGeom>
          <a:noFill/>
        </p:spPr>
        <p:txBody>
          <a:bodyPr wrap="square" rtlCol="0">
            <a:spAutoFit/>
          </a:bodyPr>
          <a:lstStyle/>
          <a:p>
            <a:pPr>
              <a:buFont typeface="Arial" pitchFamily="34" charset="0"/>
              <a:buChar char="•"/>
            </a:pPr>
            <a:r>
              <a:rPr lang="en-GB" sz="1800" i="1" dirty="0" smtClean="0">
                <a:solidFill>
                  <a:srgbClr val="008000"/>
                </a:solidFill>
              </a:rPr>
              <a:t>My journey app</a:t>
            </a:r>
          </a:p>
          <a:p>
            <a:r>
              <a:rPr lang="en-GB" sz="1800" i="1" dirty="0" smtClean="0">
                <a:hlinkClick r:id="rId3"/>
              </a:rPr>
              <a:t>www.sabp.nhs.uk/eiip/app</a:t>
            </a:r>
            <a:endParaRPr lang="en-GB" sz="1800" i="1" dirty="0" smtClean="0"/>
          </a:p>
          <a:p>
            <a:pPr>
              <a:buFont typeface="Arial" pitchFamily="34" charset="0"/>
              <a:buChar char="•"/>
            </a:pPr>
            <a:r>
              <a:rPr lang="en-GB" sz="1800" dirty="0" err="1" smtClean="0">
                <a:solidFill>
                  <a:srgbClr val="008000"/>
                </a:solidFill>
              </a:rPr>
              <a:t>Mindfull</a:t>
            </a:r>
            <a:endParaRPr lang="en-GB" sz="1800" dirty="0" smtClean="0">
              <a:solidFill>
                <a:srgbClr val="008000"/>
              </a:solidFill>
            </a:endParaRPr>
          </a:p>
          <a:p>
            <a:pPr lvl="1">
              <a:buFont typeface="Arial" pitchFamily="34" charset="0"/>
              <a:buChar char="•"/>
            </a:pPr>
            <a:r>
              <a:rPr lang="en-GB" sz="1800" dirty="0" smtClean="0">
                <a:solidFill>
                  <a:srgbClr val="008000"/>
                </a:solidFill>
              </a:rPr>
              <a:t>11-17</a:t>
            </a:r>
          </a:p>
          <a:p>
            <a:pPr lvl="1">
              <a:buFont typeface="Arial" pitchFamily="34" charset="0"/>
              <a:buChar char="•"/>
            </a:pPr>
            <a:r>
              <a:rPr lang="en-GB" sz="1800" dirty="0" smtClean="0">
                <a:solidFill>
                  <a:srgbClr val="008000"/>
                </a:solidFill>
              </a:rPr>
              <a:t>Mentor/self help/ counselling</a:t>
            </a:r>
          </a:p>
          <a:p>
            <a:pPr lvl="1">
              <a:buFont typeface="Arial" pitchFamily="34" charset="0"/>
              <a:buChar char="•"/>
            </a:pPr>
            <a:endParaRPr lang="en-GB" sz="1800" dirty="0" smtClean="0">
              <a:solidFill>
                <a:srgbClr val="008000"/>
              </a:solidFill>
            </a:endParaRPr>
          </a:p>
        </p:txBody>
      </p:sp>
      <p:sp>
        <p:nvSpPr>
          <p:cNvPr id="21" name="Rectangle 20"/>
          <p:cNvSpPr/>
          <p:nvPr/>
        </p:nvSpPr>
        <p:spPr>
          <a:xfrm>
            <a:off x="407686" y="1340768"/>
            <a:ext cx="1781257" cy="369332"/>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1800" b="1" cap="none" spc="50" dirty="0" smtClean="0">
                <a:ln w="11430"/>
                <a:solidFill>
                  <a:srgbClr val="FF99FF"/>
                </a:solidFill>
                <a:effectLst>
                  <a:outerShdw blurRad="76200" dist="50800" dir="5400000" algn="tl" rotWithShape="0">
                    <a:srgbClr val="000000">
                      <a:alpha val="65000"/>
                    </a:srgbClr>
                  </a:outerShdw>
                </a:effectLst>
              </a:rPr>
              <a:t>Relationships</a:t>
            </a:r>
            <a:endParaRPr lang="en-US" sz="1800" b="1" cap="none" spc="50" dirty="0">
              <a:ln w="11430"/>
              <a:solidFill>
                <a:srgbClr val="FF99FF"/>
              </a:solidFill>
              <a:effectLst>
                <a:outerShdw blurRad="76200" dist="50800" dir="5400000" algn="tl" rotWithShape="0">
                  <a:srgbClr val="000000">
                    <a:alpha val="65000"/>
                  </a:srgbClr>
                </a:outerShdw>
              </a:effectLst>
            </a:endParaRPr>
          </a:p>
        </p:txBody>
      </p:sp>
      <p:sp>
        <p:nvSpPr>
          <p:cNvPr id="22" name="TextBox 21"/>
          <p:cNvSpPr txBox="1"/>
          <p:nvPr/>
        </p:nvSpPr>
        <p:spPr>
          <a:xfrm>
            <a:off x="251520" y="1844824"/>
            <a:ext cx="3429024" cy="646331"/>
          </a:xfrm>
          <a:prstGeom prst="rect">
            <a:avLst/>
          </a:prstGeom>
          <a:noFill/>
        </p:spPr>
        <p:txBody>
          <a:bodyPr wrap="square" rtlCol="0">
            <a:spAutoFit/>
          </a:bodyPr>
          <a:lstStyle/>
          <a:p>
            <a:pPr>
              <a:buFont typeface="Arial" pitchFamily="34" charset="0"/>
              <a:buChar char="•"/>
            </a:pPr>
            <a:r>
              <a:rPr lang="en-GB" sz="1800" b="1" dirty="0" smtClean="0">
                <a:solidFill>
                  <a:srgbClr val="FF99FF"/>
                </a:solidFill>
                <a:hlinkClick r:id="rId4"/>
              </a:rPr>
              <a:t>www.madlyinlove.co.uk</a:t>
            </a:r>
            <a:endParaRPr lang="en-GB" sz="1800" b="1" dirty="0" smtClean="0">
              <a:solidFill>
                <a:srgbClr val="FF99FF"/>
              </a:solidFill>
            </a:endParaRPr>
          </a:p>
          <a:p>
            <a:endParaRPr lang="en-GB" sz="1800" dirty="0">
              <a:solidFill>
                <a:srgbClr val="FF99FF"/>
              </a:solidFill>
            </a:endParaRPr>
          </a:p>
        </p:txBody>
      </p:sp>
      <p:sp>
        <p:nvSpPr>
          <p:cNvPr id="23" name="TextBox 22"/>
          <p:cNvSpPr txBox="1"/>
          <p:nvPr/>
        </p:nvSpPr>
        <p:spPr>
          <a:xfrm>
            <a:off x="5868144" y="5589240"/>
            <a:ext cx="3000396" cy="646331"/>
          </a:xfrm>
          <a:prstGeom prst="rect">
            <a:avLst/>
          </a:prstGeom>
          <a:noFill/>
        </p:spPr>
        <p:txBody>
          <a:bodyPr wrap="square" rtlCol="0">
            <a:spAutoFit/>
          </a:bodyPr>
          <a:lstStyle/>
          <a:p>
            <a:pPr>
              <a:buFont typeface="Arial" pitchFamily="34" charset="0"/>
              <a:buChar char="•"/>
            </a:pPr>
            <a:r>
              <a:rPr lang="en-GB" sz="1800" i="1" dirty="0" smtClean="0">
                <a:hlinkClick r:id="rId5"/>
              </a:rPr>
              <a:t>www.</a:t>
            </a:r>
            <a:r>
              <a:rPr lang="en-GB" sz="1800" b="1" i="1" dirty="0" smtClean="0">
                <a:hlinkClick r:id="rId5"/>
              </a:rPr>
              <a:t>thesite</a:t>
            </a:r>
            <a:r>
              <a:rPr lang="en-GB" sz="1800" i="1" dirty="0" smtClean="0">
                <a:hlinkClick r:id="rId5"/>
              </a:rPr>
              <a:t>.org</a:t>
            </a:r>
            <a:endParaRPr lang="en-GB" sz="1800" i="1" dirty="0" smtClean="0"/>
          </a:p>
          <a:p>
            <a:endParaRPr lang="en-GB" sz="1800" dirty="0"/>
          </a:p>
        </p:txBody>
      </p:sp>
      <p:sp>
        <p:nvSpPr>
          <p:cNvPr id="24" name="Rectangle 23"/>
          <p:cNvSpPr/>
          <p:nvPr/>
        </p:nvSpPr>
        <p:spPr>
          <a:xfrm>
            <a:off x="786406" y="6046287"/>
            <a:ext cx="1266693" cy="378565"/>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000" b="1" cap="none" spc="0"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Childline</a:t>
            </a:r>
            <a:endParaRPr lang="en-US" sz="20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25" name="Rectangle 24"/>
          <p:cNvSpPr/>
          <p:nvPr/>
        </p:nvSpPr>
        <p:spPr>
          <a:xfrm>
            <a:off x="3023152" y="6046288"/>
            <a:ext cx="1314784" cy="400110"/>
          </a:xfrm>
          <a:prstGeom prst="rect">
            <a:avLst/>
          </a:prstGeom>
          <a:noFill/>
        </p:spPr>
        <p:txBody>
          <a:bodyPr wrap="none" lIns="91440" tIns="45720" rIns="91440" bIns="45720">
            <a:spAutoFit/>
          </a:bodyPr>
          <a:lstStyle/>
          <a:p>
            <a:pPr algn="ctr"/>
            <a:r>
              <a:rPr lang="en-US" sz="2000" b="1" cap="none" spc="300" dirty="0" smtClean="0">
                <a:ln w="11430" cmpd="sng">
                  <a:solidFill>
                    <a:schemeClr val="accent1">
                      <a:tint val="10000"/>
                    </a:schemeClr>
                  </a:solidFill>
                  <a:prstDash val="solid"/>
                  <a:miter lim="800000"/>
                </a:ln>
                <a:solidFill>
                  <a:srgbClr val="C00000"/>
                </a:solidFill>
                <a:effectLst>
                  <a:glow rad="45500">
                    <a:schemeClr val="accent1">
                      <a:satMod val="220000"/>
                      <a:alpha val="35000"/>
                    </a:schemeClr>
                  </a:glow>
                </a:effectLst>
              </a:rPr>
              <a:t>Church</a:t>
            </a:r>
            <a:endParaRPr lang="en-US" sz="2000" b="1" cap="none" spc="300" dirty="0">
              <a:ln w="11430" cmpd="sng">
                <a:solidFill>
                  <a:schemeClr val="accent1">
                    <a:tint val="10000"/>
                  </a:schemeClr>
                </a:solidFill>
                <a:prstDash val="solid"/>
                <a:miter lim="800000"/>
              </a:ln>
              <a:solidFill>
                <a:srgbClr val="C00000"/>
              </a:solidFill>
              <a:effectLst>
                <a:glow rad="45500">
                  <a:schemeClr val="accent1">
                    <a:satMod val="220000"/>
                    <a:alpha val="35000"/>
                  </a:schemeClr>
                </a:glow>
              </a:effectLst>
            </a:endParaRPr>
          </a:p>
        </p:txBody>
      </p:sp>
      <p:sp>
        <p:nvSpPr>
          <p:cNvPr id="26" name="Rectangle 25"/>
          <p:cNvSpPr/>
          <p:nvPr/>
        </p:nvSpPr>
        <p:spPr>
          <a:xfrm>
            <a:off x="5796136" y="6091555"/>
            <a:ext cx="1492909" cy="3785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cap="none" spc="0" dirty="0" err="1" smtClean="0">
                <a:ln w="11430"/>
                <a:solidFill>
                  <a:srgbClr val="FFFF00"/>
                </a:solidFill>
                <a:effectLst>
                  <a:outerShdw blurRad="50800" dist="39000" dir="5460000" algn="tl">
                    <a:srgbClr val="000000">
                      <a:alpha val="38000"/>
                    </a:srgbClr>
                  </a:outerShdw>
                </a:effectLst>
              </a:rPr>
              <a:t>Youngscot</a:t>
            </a:r>
            <a:endParaRPr lang="en-US" sz="2000" b="1" cap="none" spc="0" dirty="0">
              <a:ln w="11430"/>
              <a:solidFill>
                <a:srgbClr val="FFFF00"/>
              </a:solidFill>
              <a:effectLst>
                <a:outerShdw blurRad="50800" dist="39000" dir="5460000" algn="tl">
                  <a:srgbClr val="000000">
                    <a:alpha val="38000"/>
                  </a:srgbClr>
                </a:outerShdw>
              </a:effectLst>
            </a:endParaRPr>
          </a:p>
        </p:txBody>
      </p:sp>
      <p:sp>
        <p:nvSpPr>
          <p:cNvPr id="27" name="Title 1"/>
          <p:cNvSpPr txBox="1">
            <a:spLocks/>
          </p:cNvSpPr>
          <p:nvPr/>
        </p:nvSpPr>
        <p:spPr>
          <a:xfrm>
            <a:off x="685800" y="304800"/>
            <a:ext cx="7315200" cy="533400"/>
          </a:xfrm>
          <a:prstGeom prst="rect">
            <a:avLst/>
          </a:prstGeom>
        </p:spPr>
        <p:txBody>
          <a:bodyPr/>
          <a:lstStyle>
            <a:lvl1pPr algn="l" rtl="0" eaLnBrk="0" fontAlgn="base" hangingPunct="0">
              <a:spcBef>
                <a:spcPct val="0"/>
              </a:spcBef>
              <a:spcAft>
                <a:spcPct val="0"/>
              </a:spcAft>
              <a:defRPr sz="3200">
                <a:solidFill>
                  <a:srgbClr val="000090"/>
                </a:solidFill>
                <a:latin typeface="+mj-lt"/>
                <a:ea typeface="+mj-ea"/>
                <a:cs typeface="+mj-cs"/>
              </a:defRPr>
            </a:lvl1pPr>
            <a:lvl2pPr algn="l" rtl="0" eaLnBrk="0" fontAlgn="base" hangingPunct="0">
              <a:spcBef>
                <a:spcPct val="0"/>
              </a:spcBef>
              <a:spcAft>
                <a:spcPct val="0"/>
              </a:spcAft>
              <a:defRPr sz="3200">
                <a:solidFill>
                  <a:srgbClr val="000090"/>
                </a:solidFill>
                <a:latin typeface="Arial" charset="0"/>
                <a:ea typeface="ＭＳ Ｐゴシック" charset="0"/>
                <a:cs typeface="ＭＳ Ｐゴシック" charset="0"/>
              </a:defRPr>
            </a:lvl2pPr>
            <a:lvl3pPr algn="l" rtl="0" eaLnBrk="0" fontAlgn="base" hangingPunct="0">
              <a:spcBef>
                <a:spcPct val="0"/>
              </a:spcBef>
              <a:spcAft>
                <a:spcPct val="0"/>
              </a:spcAft>
              <a:defRPr sz="3200">
                <a:solidFill>
                  <a:srgbClr val="000090"/>
                </a:solidFill>
                <a:latin typeface="Arial" charset="0"/>
                <a:ea typeface="ＭＳ Ｐゴシック" charset="0"/>
                <a:cs typeface="ＭＳ Ｐゴシック" charset="0"/>
              </a:defRPr>
            </a:lvl3pPr>
            <a:lvl4pPr algn="l" rtl="0" eaLnBrk="0" fontAlgn="base" hangingPunct="0">
              <a:spcBef>
                <a:spcPct val="0"/>
              </a:spcBef>
              <a:spcAft>
                <a:spcPct val="0"/>
              </a:spcAft>
              <a:defRPr sz="3200">
                <a:solidFill>
                  <a:srgbClr val="000090"/>
                </a:solidFill>
                <a:latin typeface="Arial" charset="0"/>
                <a:ea typeface="ＭＳ Ｐゴシック" charset="0"/>
                <a:cs typeface="ＭＳ Ｐゴシック" charset="0"/>
              </a:defRPr>
            </a:lvl4pPr>
            <a:lvl5pPr algn="l" rtl="0" eaLnBrk="0" fontAlgn="base" hangingPunct="0">
              <a:spcBef>
                <a:spcPct val="0"/>
              </a:spcBef>
              <a:spcAft>
                <a:spcPct val="0"/>
              </a:spcAft>
              <a:defRPr sz="3200">
                <a:solidFill>
                  <a:srgbClr val="000090"/>
                </a:solidFill>
                <a:latin typeface="Arial" charset="0"/>
                <a:ea typeface="ＭＳ Ｐゴシック" charset="0"/>
                <a:cs typeface="ＭＳ Ｐゴシック" charset="0"/>
              </a:defRPr>
            </a:lvl5pPr>
            <a:lvl6pPr marL="457200" algn="l" rtl="0" fontAlgn="base">
              <a:spcBef>
                <a:spcPct val="0"/>
              </a:spcBef>
              <a:spcAft>
                <a:spcPct val="0"/>
              </a:spcAft>
              <a:defRPr sz="3200">
                <a:solidFill>
                  <a:schemeClr val="bg1"/>
                </a:solidFill>
                <a:latin typeface="Arial" charset="0"/>
                <a:ea typeface="ＭＳ Ｐゴシック" charset="0"/>
                <a:cs typeface="ＭＳ Ｐゴシック" charset="0"/>
              </a:defRPr>
            </a:lvl6pPr>
            <a:lvl7pPr marL="914400" algn="l" rtl="0" fontAlgn="base">
              <a:spcBef>
                <a:spcPct val="0"/>
              </a:spcBef>
              <a:spcAft>
                <a:spcPct val="0"/>
              </a:spcAft>
              <a:defRPr sz="3200">
                <a:solidFill>
                  <a:schemeClr val="bg1"/>
                </a:solidFill>
                <a:latin typeface="Arial" charset="0"/>
                <a:ea typeface="ＭＳ Ｐゴシック" charset="0"/>
                <a:cs typeface="ＭＳ Ｐゴシック" charset="0"/>
              </a:defRPr>
            </a:lvl7pPr>
            <a:lvl8pPr marL="1371600" algn="l" rtl="0" fontAlgn="base">
              <a:spcBef>
                <a:spcPct val="0"/>
              </a:spcBef>
              <a:spcAft>
                <a:spcPct val="0"/>
              </a:spcAft>
              <a:defRPr sz="3200">
                <a:solidFill>
                  <a:schemeClr val="bg1"/>
                </a:solidFill>
                <a:latin typeface="Arial" charset="0"/>
                <a:ea typeface="ＭＳ Ｐゴシック" charset="0"/>
                <a:cs typeface="ＭＳ Ｐゴシック" charset="0"/>
              </a:defRPr>
            </a:lvl8pPr>
            <a:lvl9pPr marL="1828800" algn="l" rtl="0" fontAlgn="base">
              <a:spcBef>
                <a:spcPct val="0"/>
              </a:spcBef>
              <a:spcAft>
                <a:spcPct val="0"/>
              </a:spcAft>
              <a:defRPr sz="3200">
                <a:solidFill>
                  <a:schemeClr val="bg1"/>
                </a:solidFill>
                <a:latin typeface="Arial" charset="0"/>
                <a:ea typeface="ＭＳ Ｐゴシック" charset="0"/>
                <a:cs typeface="ＭＳ Ｐゴシック" charset="0"/>
              </a:defRPr>
            </a:lvl9pPr>
          </a:lstStyle>
          <a:p>
            <a:pPr algn="ctr"/>
            <a:r>
              <a:rPr lang="en-GB" sz="2800" kern="0" dirty="0" smtClean="0"/>
              <a:t>Targeted Supports</a:t>
            </a:r>
            <a:endParaRPr lang="en-GB" sz="2800" kern="0" dirty="0"/>
          </a:p>
        </p:txBody>
      </p:sp>
      <p:pic>
        <p:nvPicPr>
          <p:cNvPr id="28" name="Picture 2"/>
          <p:cNvPicPr>
            <a:picLocks noChangeAspect="1" noChangeArrowheads="1"/>
          </p:cNvPicPr>
          <p:nvPr/>
        </p:nvPicPr>
        <p:blipFill>
          <a:blip r:embed="rId6"/>
          <a:srcRect/>
          <a:stretch>
            <a:fillRect/>
          </a:stretch>
        </p:blipFill>
        <p:spPr bwMode="auto">
          <a:xfrm>
            <a:off x="8358214" y="1214422"/>
            <a:ext cx="571536" cy="571536"/>
          </a:xfrm>
          <a:prstGeom prst="rect">
            <a:avLst/>
          </a:prstGeom>
          <a:noFill/>
          <a:ln w="9525">
            <a:noFill/>
            <a:miter lim="800000"/>
            <a:headEnd/>
            <a:tailEnd/>
          </a:ln>
          <a:effectLst/>
        </p:spPr>
      </p:pic>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2800" dirty="0" smtClean="0"/>
              <a:t>Targeted Support</a:t>
            </a:r>
            <a:endParaRPr lang="en-GB" sz="2800" dirty="0"/>
          </a:p>
        </p:txBody>
      </p:sp>
      <p:sp>
        <p:nvSpPr>
          <p:cNvPr id="7" name="Rectangle 6"/>
          <p:cNvSpPr/>
          <p:nvPr/>
        </p:nvSpPr>
        <p:spPr>
          <a:xfrm>
            <a:off x="549237" y="4740300"/>
            <a:ext cx="2209259" cy="3785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dirty="0" smtClean="0">
                <a:ln w="11430"/>
                <a:solidFill>
                  <a:srgbClr val="C00000"/>
                </a:solidFill>
                <a:effectLst>
                  <a:outerShdw blurRad="50800" dist="39000" dir="5460000" algn="tl">
                    <a:srgbClr val="000000">
                      <a:alpha val="38000"/>
                    </a:srgbClr>
                  </a:outerShdw>
                </a:effectLst>
              </a:rPr>
              <a:t>Breathing Space</a:t>
            </a:r>
            <a:endParaRPr lang="en-US" sz="2000" b="1" dirty="0">
              <a:ln w="11430"/>
              <a:solidFill>
                <a:srgbClr val="C00000"/>
              </a:solidFill>
              <a:effectLst>
                <a:outerShdw blurRad="50800" dist="39000" dir="5460000" algn="tl">
                  <a:srgbClr val="000000">
                    <a:alpha val="38000"/>
                  </a:srgbClr>
                </a:outerShdw>
              </a:effectLst>
            </a:endParaRPr>
          </a:p>
        </p:txBody>
      </p:sp>
      <p:sp>
        <p:nvSpPr>
          <p:cNvPr id="8" name="Rectangle 7"/>
          <p:cNvSpPr/>
          <p:nvPr/>
        </p:nvSpPr>
        <p:spPr>
          <a:xfrm>
            <a:off x="6813091" y="3445915"/>
            <a:ext cx="1566454" cy="3785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cap="none" spc="0" dirty="0" smtClean="0">
                <a:ln w="11430"/>
                <a:solidFill>
                  <a:srgbClr val="7030A0"/>
                </a:solidFill>
                <a:effectLst>
                  <a:outerShdw blurRad="50800" dist="39000" dir="5460000" algn="tl">
                    <a:srgbClr val="000000">
                      <a:alpha val="38000"/>
                    </a:srgbClr>
                  </a:outerShdw>
                </a:effectLst>
              </a:rPr>
              <a:t>Samaritans</a:t>
            </a:r>
            <a:endParaRPr lang="en-US" sz="2000" b="1" cap="none" spc="0" dirty="0">
              <a:ln w="11430"/>
              <a:solidFill>
                <a:srgbClr val="7030A0"/>
              </a:solidFill>
              <a:effectLst>
                <a:outerShdw blurRad="50800" dist="39000" dir="5460000" algn="tl">
                  <a:srgbClr val="000000">
                    <a:alpha val="38000"/>
                  </a:srgbClr>
                </a:outerShdw>
              </a:effectLst>
            </a:endParaRPr>
          </a:p>
        </p:txBody>
      </p:sp>
      <p:sp>
        <p:nvSpPr>
          <p:cNvPr id="9" name="Rectangle 8"/>
          <p:cNvSpPr/>
          <p:nvPr/>
        </p:nvSpPr>
        <p:spPr>
          <a:xfrm>
            <a:off x="3595172" y="1720353"/>
            <a:ext cx="1808764" cy="3785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cap="none" spc="0" dirty="0" smtClean="0">
                <a:ln w="11430"/>
                <a:solidFill>
                  <a:srgbClr val="008000"/>
                </a:solidFill>
                <a:effectLst>
                  <a:outerShdw blurRad="50800" dist="39000" dir="5460000" algn="tl">
                    <a:srgbClr val="000000">
                      <a:alpha val="38000"/>
                    </a:srgbClr>
                  </a:outerShdw>
                </a:effectLst>
              </a:rPr>
              <a:t>Princes Trust</a:t>
            </a:r>
            <a:endParaRPr lang="en-US" sz="2000" b="1" cap="none" spc="0" dirty="0">
              <a:ln w="11430"/>
              <a:solidFill>
                <a:srgbClr val="008000"/>
              </a:solidFill>
              <a:effectLst>
                <a:outerShdw blurRad="50800" dist="39000" dir="5460000" algn="tl">
                  <a:srgbClr val="000000">
                    <a:alpha val="38000"/>
                  </a:srgbClr>
                </a:outerShdw>
              </a:effectLst>
            </a:endParaRPr>
          </a:p>
        </p:txBody>
      </p:sp>
      <p:sp>
        <p:nvSpPr>
          <p:cNvPr id="11" name="Rectangle 10"/>
          <p:cNvSpPr/>
          <p:nvPr/>
        </p:nvSpPr>
        <p:spPr>
          <a:xfrm>
            <a:off x="7320659" y="4492480"/>
            <a:ext cx="941283" cy="3785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cap="none" spc="0" dirty="0" smtClean="0">
                <a:ln w="11430"/>
                <a:solidFill>
                  <a:srgbClr val="660033"/>
                </a:solidFill>
                <a:effectLst>
                  <a:outerShdw blurRad="50800" dist="39000" dir="5460000" algn="tl">
                    <a:srgbClr val="000000">
                      <a:alpha val="38000"/>
                    </a:srgbClr>
                  </a:outerShdw>
                </a:effectLst>
              </a:rPr>
              <a:t>SAMH</a:t>
            </a:r>
            <a:endParaRPr lang="en-US" sz="2000" b="1" cap="none" spc="0" dirty="0">
              <a:ln w="11430"/>
              <a:solidFill>
                <a:srgbClr val="660033"/>
              </a:solidFill>
              <a:effectLst>
                <a:outerShdw blurRad="50800" dist="39000" dir="5460000" algn="tl">
                  <a:srgbClr val="000000">
                    <a:alpha val="38000"/>
                  </a:srgbClr>
                </a:outerShdw>
              </a:effectLst>
            </a:endParaRPr>
          </a:p>
        </p:txBody>
      </p:sp>
      <p:sp>
        <p:nvSpPr>
          <p:cNvPr id="12" name="Rectangle 11"/>
          <p:cNvSpPr/>
          <p:nvPr/>
        </p:nvSpPr>
        <p:spPr>
          <a:xfrm>
            <a:off x="3763265" y="2900334"/>
            <a:ext cx="1468672" cy="3785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cap="none" spc="0" dirty="0" err="1" smtClean="0">
                <a:ln w="11430"/>
                <a:effectLst>
                  <a:outerShdw blurRad="50800" dist="39000" dir="5460000" algn="tl">
                    <a:srgbClr val="000000">
                      <a:alpha val="38000"/>
                    </a:srgbClr>
                  </a:outerShdw>
                </a:effectLst>
              </a:rPr>
              <a:t>Barnardos</a:t>
            </a:r>
            <a:endParaRPr lang="en-US" sz="2000" b="1" cap="none" spc="0" dirty="0">
              <a:ln w="11430"/>
              <a:effectLst>
                <a:outerShdw blurRad="50800" dist="39000" dir="5460000" algn="tl">
                  <a:srgbClr val="000000">
                    <a:alpha val="38000"/>
                  </a:srgbClr>
                </a:outerShdw>
              </a:effectLst>
            </a:endParaRPr>
          </a:p>
        </p:txBody>
      </p:sp>
      <p:sp>
        <p:nvSpPr>
          <p:cNvPr id="13" name="Rectangle 12"/>
          <p:cNvSpPr/>
          <p:nvPr/>
        </p:nvSpPr>
        <p:spPr>
          <a:xfrm>
            <a:off x="3394060" y="5873891"/>
            <a:ext cx="2549096" cy="3785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cap="none" spc="0" dirty="0" smtClean="0">
                <a:ln w="11430"/>
                <a:solidFill>
                  <a:srgbClr val="003300"/>
                </a:solidFill>
                <a:effectLst>
                  <a:outerShdw blurRad="50800" dist="39000" dir="5460000" algn="tl">
                    <a:srgbClr val="000000">
                      <a:alpha val="38000"/>
                    </a:srgbClr>
                  </a:outerShdw>
                </a:effectLst>
              </a:rPr>
              <a:t>Befriending Project</a:t>
            </a:r>
            <a:endParaRPr lang="en-US" sz="2000" b="1" cap="none" spc="0" dirty="0">
              <a:ln w="11430"/>
              <a:solidFill>
                <a:srgbClr val="003300"/>
              </a:solidFill>
              <a:effectLst>
                <a:outerShdw blurRad="50800" dist="39000" dir="5460000" algn="tl">
                  <a:srgbClr val="000000">
                    <a:alpha val="38000"/>
                  </a:srgbClr>
                </a:outerShdw>
              </a:effectLst>
            </a:endParaRPr>
          </a:p>
        </p:txBody>
      </p:sp>
      <p:sp>
        <p:nvSpPr>
          <p:cNvPr id="14" name="Rectangle 13"/>
          <p:cNvSpPr/>
          <p:nvPr/>
        </p:nvSpPr>
        <p:spPr>
          <a:xfrm>
            <a:off x="660495" y="3505931"/>
            <a:ext cx="1776640" cy="3785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cap="none" spc="0" dirty="0" smtClean="0">
                <a:ln w="11430"/>
                <a:solidFill>
                  <a:srgbClr val="6600FF"/>
                </a:solidFill>
                <a:effectLst>
                  <a:outerShdw blurRad="50800" dist="39000" dir="5460000" algn="tl">
                    <a:srgbClr val="000000">
                      <a:alpha val="38000"/>
                    </a:srgbClr>
                  </a:outerShdw>
                </a:effectLst>
              </a:rPr>
              <a:t>Young Minds</a:t>
            </a:r>
            <a:endParaRPr lang="en-US" sz="2000" b="1" cap="none" spc="0" dirty="0">
              <a:ln w="11430"/>
              <a:solidFill>
                <a:srgbClr val="6600FF"/>
              </a:solidFill>
              <a:effectLst>
                <a:outerShdw blurRad="50800" dist="39000" dir="5460000" algn="tl">
                  <a:srgbClr val="000000">
                    <a:alpha val="38000"/>
                  </a:srgbClr>
                </a:outerShdw>
              </a:effectLst>
            </a:endParaRPr>
          </a:p>
        </p:txBody>
      </p:sp>
      <p:sp>
        <p:nvSpPr>
          <p:cNvPr id="15" name="Rectangle 14"/>
          <p:cNvSpPr/>
          <p:nvPr/>
        </p:nvSpPr>
        <p:spPr>
          <a:xfrm>
            <a:off x="3955626" y="4303197"/>
            <a:ext cx="1083951" cy="3785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cap="none" spc="0" dirty="0" smtClean="0">
                <a:ln w="11430"/>
                <a:solidFill>
                  <a:srgbClr val="FF99FF"/>
                </a:solidFill>
                <a:effectLst>
                  <a:outerShdw blurRad="50800" dist="39000" dir="5460000" algn="tl">
                    <a:srgbClr val="000000">
                      <a:alpha val="38000"/>
                    </a:srgbClr>
                  </a:outerShdw>
                </a:effectLst>
              </a:rPr>
              <a:t>NHS 24</a:t>
            </a:r>
            <a:endParaRPr lang="en-US" sz="2000" b="1" cap="none" spc="0" dirty="0">
              <a:ln w="11430"/>
              <a:solidFill>
                <a:srgbClr val="FF99FF"/>
              </a:solidFill>
              <a:effectLst>
                <a:outerShdw blurRad="50800" dist="39000" dir="5460000" algn="tl">
                  <a:srgbClr val="000000">
                    <a:alpha val="38000"/>
                  </a:srgbClr>
                </a:outerShdw>
              </a:effectLst>
            </a:endParaRPr>
          </a:p>
        </p:txBody>
      </p:sp>
      <p:sp>
        <p:nvSpPr>
          <p:cNvPr id="16" name="Rectangle 15"/>
          <p:cNvSpPr/>
          <p:nvPr/>
        </p:nvSpPr>
        <p:spPr>
          <a:xfrm>
            <a:off x="440805" y="1694004"/>
            <a:ext cx="1848776" cy="3785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cap="none" spc="0" dirty="0" smtClean="0">
                <a:ln w="11430"/>
                <a:solidFill>
                  <a:srgbClr val="FF0000"/>
                </a:solidFill>
                <a:effectLst>
                  <a:outerShdw blurRad="50800" dist="39000" dir="5460000" algn="tl">
                    <a:srgbClr val="000000">
                      <a:alpha val="38000"/>
                    </a:srgbClr>
                  </a:outerShdw>
                </a:effectLst>
              </a:rPr>
              <a:t>Young </a:t>
            </a:r>
            <a:r>
              <a:rPr lang="en-US" sz="2000" b="1" dirty="0" err="1" smtClean="0">
                <a:ln w="11430"/>
                <a:solidFill>
                  <a:srgbClr val="FF0000"/>
                </a:solidFill>
                <a:effectLst>
                  <a:outerShdw blurRad="50800" dist="39000" dir="5460000" algn="tl">
                    <a:srgbClr val="000000">
                      <a:alpha val="38000"/>
                    </a:srgbClr>
                  </a:outerShdw>
                </a:effectLst>
              </a:rPr>
              <a:t>C</a:t>
            </a:r>
            <a:r>
              <a:rPr lang="en-US" sz="2000" b="1" cap="none" spc="0" dirty="0" err="1" smtClean="0">
                <a:ln w="11430"/>
                <a:solidFill>
                  <a:srgbClr val="FF0000"/>
                </a:solidFill>
                <a:effectLst>
                  <a:outerShdw blurRad="50800" dist="39000" dir="5460000" algn="tl">
                    <a:srgbClr val="000000">
                      <a:alpha val="38000"/>
                    </a:srgbClr>
                  </a:outerShdw>
                </a:effectLst>
              </a:rPr>
              <a:t>arers</a:t>
            </a:r>
            <a:endParaRPr lang="en-US" sz="2000" b="1" cap="none" spc="0" dirty="0">
              <a:ln w="11430"/>
              <a:solidFill>
                <a:srgbClr val="FF0000"/>
              </a:solidFill>
              <a:effectLst>
                <a:outerShdw blurRad="50800" dist="39000" dir="5460000" algn="tl">
                  <a:srgbClr val="000000">
                    <a:alpha val="38000"/>
                  </a:srgbClr>
                </a:outerShdw>
              </a:effectLst>
            </a:endParaRPr>
          </a:p>
        </p:txBody>
      </p:sp>
      <p:sp>
        <p:nvSpPr>
          <p:cNvPr id="18" name="Rectangle 17"/>
          <p:cNvSpPr/>
          <p:nvPr/>
        </p:nvSpPr>
        <p:spPr>
          <a:xfrm>
            <a:off x="786406" y="6046287"/>
            <a:ext cx="1266693" cy="378565"/>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000" b="1" cap="none" spc="0"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Childline</a:t>
            </a:r>
            <a:endParaRPr lang="en-US" sz="20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9" name="Rectangle 18"/>
          <p:cNvSpPr/>
          <p:nvPr/>
        </p:nvSpPr>
        <p:spPr>
          <a:xfrm>
            <a:off x="6886636" y="5873891"/>
            <a:ext cx="1492909" cy="3785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cap="none" spc="0" dirty="0" err="1" smtClean="0">
                <a:ln w="11430"/>
                <a:solidFill>
                  <a:srgbClr val="FFFF00"/>
                </a:solidFill>
                <a:effectLst>
                  <a:outerShdw blurRad="50800" dist="39000" dir="5460000" algn="tl">
                    <a:srgbClr val="000000">
                      <a:alpha val="38000"/>
                    </a:srgbClr>
                  </a:outerShdw>
                </a:effectLst>
              </a:rPr>
              <a:t>Youngscot</a:t>
            </a:r>
            <a:endParaRPr lang="en-US" sz="2000" b="1" cap="none" spc="0" dirty="0">
              <a:ln w="11430"/>
              <a:solidFill>
                <a:srgbClr val="FFFF00"/>
              </a:solidFill>
              <a:effectLst>
                <a:outerShdw blurRad="50800" dist="39000" dir="5460000" algn="tl">
                  <a:srgbClr val="000000">
                    <a:alpha val="38000"/>
                  </a:srgbClr>
                </a:outerShdw>
              </a:effectLst>
            </a:endParaRPr>
          </a:p>
        </p:txBody>
      </p:sp>
      <p:sp>
        <p:nvSpPr>
          <p:cNvPr id="20" name="Rectangle 19"/>
          <p:cNvSpPr/>
          <p:nvPr/>
        </p:nvSpPr>
        <p:spPr>
          <a:xfrm>
            <a:off x="6655432" y="1753525"/>
            <a:ext cx="1314784" cy="400110"/>
          </a:xfrm>
          <a:prstGeom prst="rect">
            <a:avLst/>
          </a:prstGeom>
          <a:noFill/>
        </p:spPr>
        <p:txBody>
          <a:bodyPr wrap="none" lIns="91440" tIns="45720" rIns="91440" bIns="45720">
            <a:spAutoFit/>
          </a:bodyPr>
          <a:lstStyle/>
          <a:p>
            <a:pPr algn="ctr"/>
            <a:r>
              <a:rPr lang="en-US" sz="2000" b="1" cap="none" spc="300" dirty="0" smtClean="0">
                <a:ln w="11430" cmpd="sng">
                  <a:solidFill>
                    <a:schemeClr val="accent1">
                      <a:tint val="10000"/>
                    </a:schemeClr>
                  </a:solidFill>
                  <a:prstDash val="solid"/>
                  <a:miter lim="800000"/>
                </a:ln>
                <a:solidFill>
                  <a:srgbClr val="FFC000"/>
                </a:solidFill>
                <a:effectLst>
                  <a:glow rad="45500">
                    <a:schemeClr val="accent1">
                      <a:satMod val="220000"/>
                      <a:alpha val="35000"/>
                    </a:schemeClr>
                  </a:glow>
                </a:effectLst>
              </a:rPr>
              <a:t>Church</a:t>
            </a:r>
            <a:endParaRPr lang="en-US" sz="2000" b="1" cap="none" spc="300" dirty="0">
              <a:ln w="11430" cmpd="sng">
                <a:solidFill>
                  <a:schemeClr val="accent1">
                    <a:tint val="10000"/>
                  </a:schemeClr>
                </a:solidFill>
                <a:prstDash val="solid"/>
                <a:miter lim="800000"/>
              </a:ln>
              <a:solidFill>
                <a:srgbClr val="FFC000"/>
              </a:solidFill>
              <a:effectLst>
                <a:glow rad="45500">
                  <a:schemeClr val="accent1">
                    <a:satMod val="220000"/>
                    <a:alpha val="35000"/>
                  </a:schemeClr>
                </a:glow>
              </a:effectLst>
            </a:endParaRPr>
          </a:p>
        </p:txBody>
      </p:sp>
      <p:pic>
        <p:nvPicPr>
          <p:cNvPr id="17" name="Picture 2"/>
          <p:cNvPicPr>
            <a:picLocks noChangeAspect="1" noChangeArrowheads="1"/>
          </p:cNvPicPr>
          <p:nvPr/>
        </p:nvPicPr>
        <p:blipFill>
          <a:blip r:embed="rId2"/>
          <a:srcRect/>
          <a:stretch>
            <a:fillRect/>
          </a:stretch>
        </p:blipFill>
        <p:spPr bwMode="auto">
          <a:xfrm>
            <a:off x="8358214" y="1214422"/>
            <a:ext cx="571536" cy="571536"/>
          </a:xfrm>
          <a:prstGeom prst="rect">
            <a:avLst/>
          </a:prstGeom>
          <a:noFill/>
          <a:ln w="9525">
            <a:noFill/>
            <a:miter lim="800000"/>
            <a:headEnd/>
            <a:tailEnd/>
          </a:ln>
          <a:effectLst/>
        </p:spPr>
      </p:pic>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Targeted Supports Cont.</a:t>
            </a:r>
            <a:endParaRPr lang="en-GB" dirty="0"/>
          </a:p>
        </p:txBody>
      </p:sp>
      <p:sp>
        <p:nvSpPr>
          <p:cNvPr id="4" name="Rectangle 3"/>
          <p:cNvSpPr/>
          <p:nvPr/>
        </p:nvSpPr>
        <p:spPr>
          <a:xfrm>
            <a:off x="971600" y="1556792"/>
            <a:ext cx="6624736" cy="4247317"/>
          </a:xfrm>
          <a:prstGeom prst="rect">
            <a:avLst/>
          </a:prstGeom>
        </p:spPr>
        <p:txBody>
          <a:bodyPr wrap="square">
            <a:spAutoFit/>
          </a:bodyPr>
          <a:lstStyle/>
          <a:p>
            <a:pPr lvl="1" eaLnBrk="1" hangingPunct="1">
              <a:lnSpc>
                <a:spcPct val="100000"/>
              </a:lnSpc>
              <a:spcBef>
                <a:spcPts val="563"/>
              </a:spcBef>
              <a:buSzPct val="60000"/>
              <a:buFontTx/>
              <a:buChar char="•"/>
              <a:defRPr/>
            </a:pPr>
            <a:r>
              <a:rPr lang="en-GB" sz="2000" dirty="0" smtClean="0">
                <a:solidFill>
                  <a:schemeClr val="accent2"/>
                </a:solidFill>
                <a:latin typeface="+mn-lt"/>
              </a:rPr>
              <a:t>Guidance/ Pupil Support Teacher</a:t>
            </a:r>
          </a:p>
          <a:p>
            <a:pPr lvl="1" eaLnBrk="1" hangingPunct="1">
              <a:lnSpc>
                <a:spcPct val="100000"/>
              </a:lnSpc>
              <a:spcBef>
                <a:spcPts val="563"/>
              </a:spcBef>
              <a:buSzPct val="60000"/>
              <a:defRPr/>
            </a:pPr>
            <a:endParaRPr lang="en-GB" sz="2000" dirty="0" smtClean="0">
              <a:solidFill>
                <a:schemeClr val="accent2"/>
              </a:solidFill>
              <a:latin typeface="+mn-lt"/>
            </a:endParaRPr>
          </a:p>
          <a:p>
            <a:pPr lvl="1" eaLnBrk="1" hangingPunct="1">
              <a:lnSpc>
                <a:spcPct val="100000"/>
              </a:lnSpc>
              <a:spcBef>
                <a:spcPts val="563"/>
              </a:spcBef>
              <a:buSzPct val="60000"/>
              <a:buFontTx/>
              <a:buChar char="•"/>
              <a:defRPr/>
            </a:pPr>
            <a:r>
              <a:rPr lang="en-GB" sz="2000" dirty="0" smtClean="0">
                <a:solidFill>
                  <a:schemeClr val="accent2"/>
                </a:solidFill>
                <a:latin typeface="+mn-lt"/>
              </a:rPr>
              <a:t>Teachers / classroom assistants</a:t>
            </a:r>
          </a:p>
          <a:p>
            <a:pPr lvl="1" eaLnBrk="1" hangingPunct="1">
              <a:lnSpc>
                <a:spcPct val="100000"/>
              </a:lnSpc>
              <a:spcBef>
                <a:spcPts val="563"/>
              </a:spcBef>
              <a:buSzPct val="60000"/>
              <a:defRPr/>
            </a:pPr>
            <a:endParaRPr lang="en-GB" sz="2000" dirty="0" smtClean="0">
              <a:solidFill>
                <a:schemeClr val="accent2"/>
              </a:solidFill>
              <a:latin typeface="+mn-lt"/>
            </a:endParaRPr>
          </a:p>
          <a:p>
            <a:pPr lvl="1" eaLnBrk="1" hangingPunct="1">
              <a:lnSpc>
                <a:spcPct val="100000"/>
              </a:lnSpc>
              <a:spcBef>
                <a:spcPts val="563"/>
              </a:spcBef>
              <a:buSzPct val="60000"/>
              <a:buFontTx/>
              <a:buChar char="•"/>
              <a:defRPr/>
            </a:pPr>
            <a:r>
              <a:rPr lang="en-GB" sz="2000" dirty="0" smtClean="0">
                <a:solidFill>
                  <a:schemeClr val="accent2"/>
                </a:solidFill>
                <a:latin typeface="+mn-lt"/>
              </a:rPr>
              <a:t>School nurse</a:t>
            </a:r>
          </a:p>
          <a:p>
            <a:pPr lvl="1" eaLnBrk="1" hangingPunct="1">
              <a:lnSpc>
                <a:spcPct val="100000"/>
              </a:lnSpc>
              <a:spcBef>
                <a:spcPts val="563"/>
              </a:spcBef>
              <a:buSzPct val="60000"/>
              <a:defRPr/>
            </a:pPr>
            <a:endParaRPr lang="en-GB" sz="2000" dirty="0" smtClean="0">
              <a:solidFill>
                <a:schemeClr val="accent2"/>
              </a:solidFill>
              <a:latin typeface="+mn-lt"/>
            </a:endParaRPr>
          </a:p>
          <a:p>
            <a:pPr lvl="1" eaLnBrk="1" hangingPunct="1">
              <a:lnSpc>
                <a:spcPct val="100000"/>
              </a:lnSpc>
              <a:spcBef>
                <a:spcPts val="563"/>
              </a:spcBef>
              <a:buSzPct val="60000"/>
              <a:buFontTx/>
              <a:buChar char="•"/>
              <a:defRPr/>
            </a:pPr>
            <a:r>
              <a:rPr lang="en-GB" sz="2000" dirty="0" smtClean="0">
                <a:solidFill>
                  <a:schemeClr val="accent2"/>
                </a:solidFill>
                <a:latin typeface="+mn-lt"/>
              </a:rPr>
              <a:t>Educational</a:t>
            </a:r>
            <a:r>
              <a:rPr lang="en-GB" altLang="ja-JP" sz="2000" dirty="0" smtClean="0">
                <a:solidFill>
                  <a:schemeClr val="accent2"/>
                </a:solidFill>
                <a:latin typeface="+mn-lt"/>
              </a:rPr>
              <a:t> Psychologists</a:t>
            </a:r>
          </a:p>
          <a:p>
            <a:pPr lvl="1" eaLnBrk="1" hangingPunct="1">
              <a:lnSpc>
                <a:spcPct val="100000"/>
              </a:lnSpc>
              <a:spcBef>
                <a:spcPts val="563"/>
              </a:spcBef>
              <a:buSzPct val="60000"/>
              <a:defRPr/>
            </a:pPr>
            <a:r>
              <a:rPr lang="en-GB" altLang="ja-JP" sz="2000" dirty="0" smtClean="0">
                <a:solidFill>
                  <a:schemeClr val="accent2"/>
                </a:solidFill>
                <a:latin typeface="+mn-lt"/>
              </a:rPr>
              <a:t> </a:t>
            </a:r>
          </a:p>
          <a:p>
            <a:pPr lvl="1">
              <a:spcBef>
                <a:spcPts val="563"/>
              </a:spcBef>
              <a:buSzPct val="60000"/>
              <a:buFontTx/>
              <a:buChar char="•"/>
              <a:defRPr/>
            </a:pPr>
            <a:r>
              <a:rPr lang="en-GB" sz="2000" dirty="0" smtClean="0">
                <a:solidFill>
                  <a:schemeClr val="accent2"/>
                </a:solidFill>
                <a:latin typeface="+mn-lt"/>
              </a:rPr>
              <a:t>Vibrant communities staff (Active Schools) </a:t>
            </a:r>
          </a:p>
          <a:p>
            <a:pPr lvl="1">
              <a:spcBef>
                <a:spcPts val="563"/>
              </a:spcBef>
              <a:buSzPct val="60000"/>
              <a:buFontTx/>
              <a:buChar char="•"/>
              <a:defRPr/>
            </a:pPr>
            <a:endParaRPr lang="en-GB" sz="2000" dirty="0" smtClean="0">
              <a:solidFill>
                <a:schemeClr val="accent2"/>
              </a:solidFill>
              <a:latin typeface="+mn-lt"/>
            </a:endParaRPr>
          </a:p>
          <a:p>
            <a:pPr lvl="1" eaLnBrk="1" hangingPunct="1">
              <a:lnSpc>
                <a:spcPct val="100000"/>
              </a:lnSpc>
              <a:spcBef>
                <a:spcPts val="563"/>
              </a:spcBef>
              <a:buSzPct val="60000"/>
              <a:buFontTx/>
              <a:buChar char="•"/>
              <a:defRPr/>
            </a:pPr>
            <a:r>
              <a:rPr lang="en-GB" sz="2000" dirty="0" smtClean="0">
                <a:solidFill>
                  <a:schemeClr val="accent2"/>
                </a:solidFill>
                <a:latin typeface="+mn-lt"/>
              </a:rPr>
              <a:t>Youth worker/ sports coach/ social worker.</a:t>
            </a:r>
          </a:p>
        </p:txBody>
      </p:sp>
      <p:pic>
        <p:nvPicPr>
          <p:cNvPr id="1026" name="Picture 2"/>
          <p:cNvPicPr>
            <a:picLocks noChangeAspect="1" noChangeArrowheads="1"/>
          </p:cNvPicPr>
          <p:nvPr/>
        </p:nvPicPr>
        <p:blipFill>
          <a:blip r:embed="rId2"/>
          <a:srcRect/>
          <a:stretch>
            <a:fillRect/>
          </a:stretch>
        </p:blipFill>
        <p:spPr bwMode="auto">
          <a:xfrm>
            <a:off x="5940152" y="2636912"/>
            <a:ext cx="2592288" cy="182011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2"/>
          <p:cNvPicPr>
            <a:picLocks noChangeAspect="1" noChangeArrowheads="1"/>
          </p:cNvPicPr>
          <p:nvPr/>
        </p:nvPicPr>
        <p:blipFill>
          <a:blip r:embed="rId3"/>
          <a:srcRect/>
          <a:stretch>
            <a:fillRect/>
          </a:stretch>
        </p:blipFill>
        <p:spPr bwMode="auto">
          <a:xfrm>
            <a:off x="8358214" y="1214422"/>
            <a:ext cx="571536" cy="571536"/>
          </a:xfrm>
          <a:prstGeom prst="rect">
            <a:avLst/>
          </a:prstGeom>
          <a:noFill/>
          <a:ln w="9525">
            <a:noFill/>
            <a:miter lim="800000"/>
            <a:headEnd/>
            <a:tailEnd/>
          </a:ln>
          <a:effectLst/>
        </p:spPr>
      </p:pic>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88640"/>
            <a:ext cx="7772400" cy="1143000"/>
          </a:xfrm>
        </p:spPr>
        <p:txBody>
          <a:bodyPr/>
          <a:lstStyle/>
          <a:p>
            <a:pPr algn="ctr"/>
            <a:r>
              <a:rPr lang="en-GB" sz="2800" dirty="0" smtClean="0">
                <a:solidFill>
                  <a:schemeClr val="accent2"/>
                </a:solidFill>
              </a:rPr>
              <a:t>Strategic Development Model</a:t>
            </a:r>
            <a:endParaRPr lang="en-GB" sz="2800" dirty="0">
              <a:solidFill>
                <a:schemeClr val="accent2"/>
              </a:solidFill>
            </a:endParaRPr>
          </a:p>
        </p:txBody>
      </p:sp>
      <p:graphicFrame>
        <p:nvGraphicFramePr>
          <p:cNvPr id="4" name="Content Placeholder 3"/>
          <p:cNvGraphicFramePr>
            <a:graphicFrameLocks noGrp="1"/>
          </p:cNvGraphicFramePr>
          <p:nvPr>
            <p:ph idx="1"/>
          </p:nvPr>
        </p:nvGraphicFramePr>
        <p:xfrm>
          <a:off x="144016" y="1124744"/>
          <a:ext cx="8964488"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Pupil Voice</a:t>
            </a:r>
            <a:endParaRPr lang="en-GB" dirty="0"/>
          </a:p>
        </p:txBody>
      </p:sp>
      <p:sp>
        <p:nvSpPr>
          <p:cNvPr id="3" name="Content Placeholder 2"/>
          <p:cNvSpPr>
            <a:spLocks noGrp="1"/>
          </p:cNvSpPr>
          <p:nvPr>
            <p:ph idx="1"/>
          </p:nvPr>
        </p:nvSpPr>
        <p:spPr>
          <a:xfrm>
            <a:off x="685800" y="1916832"/>
            <a:ext cx="7924800" cy="4343400"/>
          </a:xfrm>
        </p:spPr>
        <p:txBody>
          <a:bodyPr/>
          <a:lstStyle/>
          <a:p>
            <a:r>
              <a:rPr lang="en-GB" dirty="0" smtClean="0">
                <a:solidFill>
                  <a:schemeClr val="tx1"/>
                </a:solidFill>
              </a:rPr>
              <a:t>Pupils Councils</a:t>
            </a:r>
          </a:p>
          <a:p>
            <a:pPr marL="0" indent="0">
              <a:buNone/>
            </a:pPr>
            <a:endParaRPr lang="en-GB" dirty="0" smtClean="0">
              <a:solidFill>
                <a:schemeClr val="tx1"/>
              </a:solidFill>
            </a:endParaRPr>
          </a:p>
          <a:p>
            <a:r>
              <a:rPr lang="en-GB" dirty="0" smtClean="0">
                <a:solidFill>
                  <a:schemeClr val="tx1"/>
                </a:solidFill>
              </a:rPr>
              <a:t>Youth Parliament</a:t>
            </a:r>
          </a:p>
          <a:p>
            <a:endParaRPr lang="en-GB" dirty="0">
              <a:solidFill>
                <a:schemeClr val="tx1"/>
              </a:solidFill>
            </a:endParaRPr>
          </a:p>
        </p:txBody>
      </p:sp>
    </p:spTree>
    <p:extLst>
      <p:ext uri="{BB962C8B-B14F-4D97-AF65-F5344CB8AC3E}">
        <p14:creationId xmlns:p14="http://schemas.microsoft.com/office/powerpoint/2010/main" val="984401050"/>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8358214" y="1214422"/>
            <a:ext cx="571536" cy="571536"/>
          </a:xfrm>
          <a:prstGeom prst="rect">
            <a:avLst/>
          </a:prstGeom>
          <a:noFill/>
          <a:ln w="9525">
            <a:noFill/>
            <a:miter lim="800000"/>
            <a:headEnd/>
            <a:tailEnd/>
          </a:ln>
          <a:effectLst/>
        </p:spPr>
      </p:pic>
      <p:sp>
        <p:nvSpPr>
          <p:cNvPr id="9" name="Title 8"/>
          <p:cNvSpPr>
            <a:spLocks noGrp="1"/>
          </p:cNvSpPr>
          <p:nvPr>
            <p:ph type="title"/>
          </p:nvPr>
        </p:nvSpPr>
        <p:spPr/>
        <p:txBody>
          <a:bodyPr/>
          <a:lstStyle/>
          <a:p>
            <a:r>
              <a:rPr lang="en-GB" dirty="0" smtClean="0"/>
              <a:t>Learning Outcomes</a:t>
            </a:r>
            <a:endParaRPr lang="en-GB" dirty="0"/>
          </a:p>
        </p:txBody>
      </p:sp>
      <p:sp>
        <p:nvSpPr>
          <p:cNvPr id="10" name="Content Placeholder 9"/>
          <p:cNvSpPr>
            <a:spLocks noGrp="1"/>
          </p:cNvSpPr>
          <p:nvPr>
            <p:ph idx="1"/>
          </p:nvPr>
        </p:nvSpPr>
        <p:spPr>
          <a:xfrm>
            <a:off x="685800" y="2209800"/>
            <a:ext cx="7743852" cy="4343400"/>
          </a:xfrm>
          <a:solidFill>
            <a:srgbClr val="0341BD"/>
          </a:solidFill>
        </p:spPr>
        <p:txBody>
          <a:bodyPr/>
          <a:lstStyle/>
          <a:p>
            <a:pPr marL="0" indent="0" eaLnBrk="1" hangingPunct="1">
              <a:buFont typeface="Wingdings" pitchFamily="2" charset="2"/>
              <a:buNone/>
              <a:defRPr/>
            </a:pPr>
            <a:endParaRPr lang="en-GB" dirty="0" smtClean="0"/>
          </a:p>
          <a:p>
            <a:pPr eaLnBrk="1" hangingPunct="1">
              <a:buFont typeface="Arial" pitchFamily="34" charset="0"/>
              <a:buChar char="•"/>
              <a:defRPr/>
            </a:pPr>
            <a:r>
              <a:rPr lang="en-GB" dirty="0" smtClean="0"/>
              <a:t>Understanding of mental health and wellbeing and why it is important.</a:t>
            </a:r>
          </a:p>
          <a:p>
            <a:pPr eaLnBrk="1" hangingPunct="1">
              <a:buFont typeface="Arial" pitchFamily="34" charset="0"/>
              <a:buChar char="•"/>
              <a:defRPr/>
            </a:pPr>
            <a:r>
              <a:rPr lang="en-GB" dirty="0" smtClean="0"/>
              <a:t>Be aware of some ways to look after you own mental health and wellbeing and how to talk to your children about it.</a:t>
            </a:r>
          </a:p>
          <a:p>
            <a:pPr eaLnBrk="1" hangingPunct="1">
              <a:buFont typeface="Arial" pitchFamily="34" charset="0"/>
              <a:buChar char="•"/>
              <a:defRPr/>
            </a:pPr>
            <a:r>
              <a:rPr lang="en-GB" dirty="0" smtClean="0"/>
              <a:t>Be aware of what is going on in schools and the community to promote mental wellbeing.</a:t>
            </a:r>
          </a:p>
          <a:p>
            <a:endParaRPr lang="en-GB" dirty="0"/>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fontScale="90000"/>
          </a:bodyPr>
          <a:lstStyle/>
          <a:p>
            <a:pPr eaLnBrk="1" hangingPunct="1"/>
            <a:r>
              <a:rPr lang="en-GB" sz="4000" b="1" dirty="0" smtClean="0"/>
              <a:t>Definitions</a:t>
            </a:r>
            <a:endParaRPr lang="en-US" sz="4000" b="1" dirty="0" smtClean="0"/>
          </a:p>
        </p:txBody>
      </p:sp>
      <p:sp>
        <p:nvSpPr>
          <p:cNvPr id="7171" name="Rectangle 3"/>
          <p:cNvSpPr>
            <a:spLocks noGrp="1" noChangeArrowheads="1"/>
          </p:cNvSpPr>
          <p:nvPr>
            <p:ph type="body" idx="1"/>
          </p:nvPr>
        </p:nvSpPr>
        <p:spPr/>
        <p:txBody>
          <a:bodyPr>
            <a:normAutofit/>
          </a:bodyPr>
          <a:lstStyle/>
          <a:p>
            <a:pPr eaLnBrk="1" hangingPunct="1">
              <a:buFontTx/>
              <a:buNone/>
            </a:pPr>
            <a:r>
              <a:rPr lang="en-GB" sz="2800" dirty="0" smtClean="0">
                <a:solidFill>
                  <a:schemeClr val="tx1"/>
                </a:solidFill>
              </a:rPr>
              <a:t>The World Health Organisation defines health as:</a:t>
            </a:r>
          </a:p>
          <a:p>
            <a:pPr eaLnBrk="1" hangingPunct="1"/>
            <a:endParaRPr lang="en-GB" sz="2800" dirty="0" smtClean="0">
              <a:solidFill>
                <a:schemeClr val="tx1"/>
              </a:solidFill>
            </a:endParaRPr>
          </a:p>
          <a:p>
            <a:pPr eaLnBrk="1" hangingPunct="1">
              <a:buFontTx/>
              <a:buNone/>
            </a:pPr>
            <a:r>
              <a:rPr lang="en-GB" sz="2800" dirty="0" smtClean="0">
                <a:solidFill>
                  <a:schemeClr val="tx1"/>
                </a:solidFill>
              </a:rPr>
              <a:t>	‘.. a state of (complete) </a:t>
            </a:r>
            <a:r>
              <a:rPr lang="en-GB" sz="2800" dirty="0" smtClean="0">
                <a:solidFill>
                  <a:schemeClr val="accent2"/>
                </a:solidFill>
              </a:rPr>
              <a:t>physical</a:t>
            </a:r>
            <a:r>
              <a:rPr lang="en-GB" sz="2800" dirty="0" smtClean="0">
                <a:solidFill>
                  <a:schemeClr val="tx1"/>
                </a:solidFill>
              </a:rPr>
              <a:t>, </a:t>
            </a:r>
            <a:r>
              <a:rPr lang="en-GB" sz="2800" dirty="0" smtClean="0">
                <a:solidFill>
                  <a:schemeClr val="accent2"/>
                </a:solidFill>
              </a:rPr>
              <a:t>mental </a:t>
            </a:r>
            <a:r>
              <a:rPr lang="en-GB" sz="2800" dirty="0" smtClean="0">
                <a:solidFill>
                  <a:schemeClr val="tx1"/>
                </a:solidFill>
              </a:rPr>
              <a:t>and </a:t>
            </a:r>
            <a:r>
              <a:rPr lang="en-GB" sz="2800" dirty="0" smtClean="0">
                <a:solidFill>
                  <a:schemeClr val="accent2"/>
                </a:solidFill>
              </a:rPr>
              <a:t>social</a:t>
            </a:r>
            <a:r>
              <a:rPr lang="en-GB" sz="2800" dirty="0" smtClean="0">
                <a:solidFill>
                  <a:schemeClr val="tx1"/>
                </a:solidFill>
              </a:rPr>
              <a:t> wellbeing and not merely the absence of disease or infirmity.’  </a:t>
            </a:r>
          </a:p>
          <a:p>
            <a:pPr eaLnBrk="1" hangingPunct="1">
              <a:buFontTx/>
              <a:buNone/>
            </a:pPr>
            <a:r>
              <a:rPr lang="en-GB" sz="2800" dirty="0">
                <a:solidFill>
                  <a:schemeClr val="tx1"/>
                </a:solidFill>
              </a:rPr>
              <a:t>	</a:t>
            </a:r>
            <a:r>
              <a:rPr lang="en-GB" sz="2800" dirty="0" smtClean="0">
                <a:solidFill>
                  <a:schemeClr val="tx1"/>
                </a:solidFill>
              </a:rPr>
              <a:t>							(1948) </a:t>
            </a:r>
            <a:endParaRPr lang="en-US" sz="2800" dirty="0" smtClean="0">
              <a:solidFill>
                <a:schemeClr val="tx1"/>
              </a:solidFill>
            </a:endParaRPr>
          </a:p>
        </p:txBody>
      </p:sp>
    </p:spTree>
    <p:extLst>
      <p:ext uri="{BB962C8B-B14F-4D97-AF65-F5344CB8AC3E}">
        <p14:creationId xmlns:p14="http://schemas.microsoft.com/office/powerpoint/2010/main" val="12047898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8358214" y="1214422"/>
            <a:ext cx="571536" cy="571536"/>
          </a:xfrm>
          <a:prstGeom prst="rect">
            <a:avLst/>
          </a:prstGeom>
          <a:noFill/>
          <a:ln w="9525">
            <a:noFill/>
            <a:miter lim="800000"/>
            <a:headEnd/>
            <a:tailEnd/>
          </a:ln>
          <a:effectLst/>
        </p:spPr>
      </p:pic>
      <p:sp>
        <p:nvSpPr>
          <p:cNvPr id="9" name="Title 8"/>
          <p:cNvSpPr>
            <a:spLocks noGrp="1"/>
          </p:cNvSpPr>
          <p:nvPr>
            <p:ph type="title"/>
          </p:nvPr>
        </p:nvSpPr>
        <p:spPr/>
        <p:txBody>
          <a:bodyPr/>
          <a:lstStyle/>
          <a:p>
            <a:r>
              <a:rPr lang="en-GB" dirty="0" smtClean="0"/>
              <a:t>Definition of terms</a:t>
            </a:r>
            <a:endParaRPr lang="en-GB" dirty="0"/>
          </a:p>
        </p:txBody>
      </p:sp>
      <p:sp>
        <p:nvSpPr>
          <p:cNvPr id="10" name="Content Placeholder 9"/>
          <p:cNvSpPr>
            <a:spLocks noGrp="1"/>
          </p:cNvSpPr>
          <p:nvPr>
            <p:ph idx="1"/>
          </p:nvPr>
        </p:nvSpPr>
        <p:spPr>
          <a:xfrm>
            <a:off x="571472" y="1484784"/>
            <a:ext cx="7600976" cy="4752528"/>
          </a:xfrm>
          <a:solidFill>
            <a:schemeClr val="bg1"/>
          </a:solidFill>
        </p:spPr>
        <p:txBody>
          <a:bodyPr>
            <a:normAutofit fontScale="92500" lnSpcReduction="20000"/>
          </a:bodyPr>
          <a:lstStyle/>
          <a:p>
            <a:r>
              <a:rPr lang="en-GB" sz="2000" b="1" dirty="0" smtClean="0">
                <a:solidFill>
                  <a:schemeClr val="tx1"/>
                </a:solidFill>
              </a:rPr>
              <a:t>Mental health is </a:t>
            </a:r>
            <a:r>
              <a:rPr lang="en-GB" sz="2000" dirty="0" smtClean="0">
                <a:solidFill>
                  <a:schemeClr val="tx1"/>
                </a:solidFill>
              </a:rPr>
              <a:t>“ a state of wellbeing in which every individual realises his or her own potential, can cope with the normal stresses of life, can work productively and fruitfully, and is able to make a contribution to her or his community”. </a:t>
            </a:r>
          </a:p>
          <a:p>
            <a:pPr>
              <a:buNone/>
            </a:pPr>
            <a:r>
              <a:rPr lang="en-GB" sz="2000" dirty="0" smtClean="0">
                <a:solidFill>
                  <a:schemeClr val="tx1"/>
                </a:solidFill>
              </a:rPr>
              <a:t>	It</a:t>
            </a:r>
            <a:r>
              <a:rPr lang="en-GB" sz="2000" dirty="0" smtClean="0"/>
              <a:t> </a:t>
            </a:r>
            <a:r>
              <a:rPr lang="en-GB" sz="2000" dirty="0" smtClean="0">
                <a:solidFill>
                  <a:schemeClr val="tx1"/>
                </a:solidFill>
              </a:rPr>
              <a:t>is our ability to enjoy life and cope with its challenges, it has two dimensions-</a:t>
            </a:r>
          </a:p>
          <a:p>
            <a:pPr>
              <a:buNone/>
            </a:pPr>
            <a:endParaRPr lang="en-GB" sz="2000" dirty="0" smtClean="0"/>
          </a:p>
          <a:p>
            <a:pPr lvl="1"/>
            <a:r>
              <a:rPr lang="en-GB" sz="2000" b="1" dirty="0" smtClean="0">
                <a:solidFill>
                  <a:schemeClr val="tx1"/>
                </a:solidFill>
              </a:rPr>
              <a:t>Mental wellbeing:</a:t>
            </a:r>
            <a:r>
              <a:rPr lang="en-GB" sz="2000" dirty="0" smtClean="0">
                <a:solidFill>
                  <a:schemeClr val="tx1"/>
                </a:solidFill>
              </a:rPr>
              <a:t> There are many different definitions of mental wellbeing but they generally include areas such as: life satisfaction, optimism, self esteem, mastery and feeling in control, having a purpose in life, and a sense of belonging and support. </a:t>
            </a:r>
          </a:p>
          <a:p>
            <a:pPr>
              <a:buNone/>
            </a:pPr>
            <a:endParaRPr lang="en-GB" sz="2000" dirty="0" smtClean="0">
              <a:solidFill>
                <a:schemeClr val="tx1"/>
              </a:solidFill>
            </a:endParaRPr>
          </a:p>
          <a:p>
            <a:pPr lvl="1"/>
            <a:r>
              <a:rPr lang="en-GB" sz="2000" b="1" dirty="0" smtClean="0">
                <a:solidFill>
                  <a:schemeClr val="tx1"/>
                </a:solidFill>
              </a:rPr>
              <a:t>Mental illness:</a:t>
            </a:r>
            <a:r>
              <a:rPr lang="en-GB" sz="2000" dirty="0" smtClean="0">
                <a:solidFill>
                  <a:schemeClr val="tx1"/>
                </a:solidFill>
              </a:rPr>
              <a:t> Mental illness refers to a diagnosable condition that significantly interferes with an individual's cognitive, emotional or social abilities e.g. depression, anxiety, schizophrenia. </a:t>
            </a:r>
            <a:endParaRPr lang="en-GB" sz="2000" dirty="0"/>
          </a:p>
        </p:txBody>
      </p:sp>
    </p:spTree>
    <p:extLst>
      <p:ext uri="{BB962C8B-B14F-4D97-AF65-F5344CB8AC3E}">
        <p14:creationId xmlns:p14="http://schemas.microsoft.com/office/powerpoint/2010/main" val="257836382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8358214" y="1214422"/>
            <a:ext cx="571536" cy="571536"/>
          </a:xfrm>
          <a:prstGeom prst="rect">
            <a:avLst/>
          </a:prstGeom>
          <a:noFill/>
          <a:ln w="9525">
            <a:noFill/>
            <a:miter lim="800000"/>
            <a:headEnd/>
            <a:tailEnd/>
          </a:ln>
          <a:effectLst/>
        </p:spPr>
      </p:pic>
      <p:sp>
        <p:nvSpPr>
          <p:cNvPr id="9" name="Title 8"/>
          <p:cNvSpPr>
            <a:spLocks noGrp="1"/>
          </p:cNvSpPr>
          <p:nvPr>
            <p:ph type="title"/>
          </p:nvPr>
        </p:nvSpPr>
        <p:spPr/>
        <p:txBody>
          <a:bodyPr/>
          <a:lstStyle/>
          <a:p>
            <a:r>
              <a:rPr lang="en-GB" dirty="0" smtClean="0"/>
              <a:t>Stigma of Mental Illness</a:t>
            </a:r>
            <a:endParaRPr lang="en-GB" dirty="0"/>
          </a:p>
        </p:txBody>
      </p:sp>
      <p:sp>
        <p:nvSpPr>
          <p:cNvPr id="10" name="Content Placeholder 9"/>
          <p:cNvSpPr>
            <a:spLocks noGrp="1"/>
          </p:cNvSpPr>
          <p:nvPr>
            <p:ph idx="1"/>
          </p:nvPr>
        </p:nvSpPr>
        <p:spPr>
          <a:xfrm>
            <a:off x="428596" y="1285860"/>
            <a:ext cx="8001056" cy="5267340"/>
          </a:xfrm>
          <a:noFill/>
        </p:spPr>
        <p:txBody>
          <a:bodyPr wrap="square"/>
          <a:lstStyle/>
          <a:p>
            <a:pPr marL="0" indent="0" eaLnBrk="1" hangingPunct="1">
              <a:buNone/>
              <a:defRPr/>
            </a:pPr>
            <a:endParaRPr lang="en-GB" sz="1600" dirty="0" smtClean="0">
              <a:solidFill>
                <a:schemeClr val="tx1"/>
              </a:solidFill>
            </a:endParaRPr>
          </a:p>
          <a:p>
            <a:r>
              <a:rPr lang="en-GB" sz="1600" b="1" dirty="0" smtClean="0">
                <a:solidFill>
                  <a:schemeClr val="tx1"/>
                </a:solidFill>
              </a:rPr>
              <a:t>1 in 4 </a:t>
            </a:r>
            <a:r>
              <a:rPr lang="en-GB" sz="1600" dirty="0" smtClean="0">
                <a:solidFill>
                  <a:schemeClr val="tx1"/>
                </a:solidFill>
              </a:rPr>
              <a:t>of us will experience a mental health problem at some</a:t>
            </a:r>
          </a:p>
          <a:p>
            <a:pPr>
              <a:buNone/>
            </a:pPr>
            <a:r>
              <a:rPr lang="en-GB" sz="1600" dirty="0" smtClean="0">
                <a:solidFill>
                  <a:schemeClr val="tx1"/>
                </a:solidFill>
              </a:rPr>
              <a:t>	time in our lives. Three quarters of us know someone with a mental health problem. </a:t>
            </a:r>
          </a:p>
          <a:p>
            <a:pPr>
              <a:buNone/>
            </a:pPr>
            <a:endParaRPr lang="en-GB" sz="1600" dirty="0" smtClean="0">
              <a:solidFill>
                <a:schemeClr val="tx1"/>
              </a:solidFill>
            </a:endParaRPr>
          </a:p>
          <a:p>
            <a:r>
              <a:rPr lang="en-GB" sz="1600" dirty="0" smtClean="0">
                <a:solidFill>
                  <a:schemeClr val="tx1"/>
                </a:solidFill>
              </a:rPr>
              <a:t>Mental health problems affect about </a:t>
            </a:r>
            <a:r>
              <a:rPr lang="en-GB" sz="1600" b="1" dirty="0" smtClean="0">
                <a:solidFill>
                  <a:schemeClr val="tx1"/>
                </a:solidFill>
              </a:rPr>
              <a:t>one in ten children and young people</a:t>
            </a:r>
            <a:r>
              <a:rPr lang="en-GB" sz="1600" dirty="0" smtClean="0">
                <a:solidFill>
                  <a:schemeClr val="tx1"/>
                </a:solidFill>
              </a:rPr>
              <a:t>. They include depression, anxiety and conduct disorder, and are often a direct response to what is happening in their lives. </a:t>
            </a:r>
          </a:p>
          <a:p>
            <a:pPr algn="r">
              <a:buNone/>
            </a:pPr>
            <a:r>
              <a:rPr lang="en-GB" sz="1600" dirty="0" err="1" smtClean="0">
                <a:solidFill>
                  <a:schemeClr val="tx1"/>
                </a:solidFill>
                <a:hlinkClick r:id="rId4"/>
              </a:rPr>
              <a:t>www.mentalhealth.org.uk</a:t>
            </a:r>
            <a:endParaRPr lang="en-GB" sz="1600" dirty="0" smtClean="0">
              <a:solidFill>
                <a:schemeClr val="tx1"/>
              </a:solidFill>
            </a:endParaRPr>
          </a:p>
          <a:p>
            <a:r>
              <a:rPr lang="en-GB" sz="1600" dirty="0" smtClean="0">
                <a:solidFill>
                  <a:schemeClr val="tx1"/>
                </a:solidFill>
              </a:rPr>
              <a:t>People with mental health problems often say that the reactions of family, friends, neighbours, work colleagues and employers is harder to deal with the illness itself. </a:t>
            </a:r>
          </a:p>
          <a:p>
            <a:endParaRPr lang="en-GB" sz="1600" dirty="0" smtClean="0">
              <a:solidFill>
                <a:schemeClr val="tx1"/>
              </a:solidFill>
            </a:endParaRPr>
          </a:p>
          <a:p>
            <a:r>
              <a:rPr lang="en-GB" sz="1600" dirty="0" smtClean="0">
                <a:solidFill>
                  <a:schemeClr val="tx1"/>
                </a:solidFill>
              </a:rPr>
              <a:t>Stigma can range from being ignored and excluded to verbal and physical harassment and abuse. </a:t>
            </a:r>
          </a:p>
          <a:p>
            <a:endParaRPr lang="en-GB" sz="2000" dirty="0" smtClean="0">
              <a:solidFill>
                <a:schemeClr val="tx1"/>
              </a:solidFill>
            </a:endParaRPr>
          </a:p>
          <a:p>
            <a:r>
              <a:rPr lang="en-GB" sz="1600" dirty="0" smtClean="0">
                <a:solidFill>
                  <a:schemeClr val="tx1"/>
                </a:solidFill>
              </a:rPr>
              <a:t>Stigma and fear of what people will think can prevent people from asking for help.</a:t>
            </a:r>
          </a:p>
          <a:p>
            <a:pPr marL="0" indent="0" algn="r" eaLnBrk="1" hangingPunct="1">
              <a:buFont typeface="Wingdings" pitchFamily="2" charset="2"/>
              <a:buNone/>
              <a:defRPr/>
            </a:pPr>
            <a:r>
              <a:rPr lang="en-GB" sz="1600" dirty="0" smtClean="0">
                <a:solidFill>
                  <a:schemeClr val="tx1"/>
                </a:solidFill>
                <a:hlinkClick r:id="rId5"/>
              </a:rPr>
              <a:t>http://www.seemescotland.org/about/whyweneedtotacklestigma</a:t>
            </a:r>
            <a:endParaRPr lang="en-GB" sz="1600" dirty="0" smtClean="0">
              <a:solidFill>
                <a:schemeClr val="tx1"/>
              </a:solidFill>
            </a:endParaRPr>
          </a:p>
          <a:p>
            <a:pPr marL="0" indent="0" algn="r" eaLnBrk="1" hangingPunct="1">
              <a:buFont typeface="Wingdings" pitchFamily="2" charset="2"/>
              <a:buNone/>
              <a:defRPr/>
            </a:pPr>
            <a:endParaRPr lang="en-GB" sz="1600" dirty="0">
              <a:solidFill>
                <a:schemeClr val="tx1"/>
              </a:solidFill>
            </a:endParaRPr>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The influence of parents and </a:t>
            </a:r>
            <a:r>
              <a:rPr lang="en-US" sz="2800" dirty="0" err="1" smtClean="0"/>
              <a:t>carers</a:t>
            </a:r>
            <a:endParaRPr lang="en-US" sz="2800" dirty="0"/>
          </a:p>
        </p:txBody>
      </p:sp>
      <p:sp>
        <p:nvSpPr>
          <p:cNvPr id="5" name="Rectangle 4"/>
          <p:cNvSpPr/>
          <p:nvPr/>
        </p:nvSpPr>
        <p:spPr>
          <a:xfrm>
            <a:off x="899592" y="2132856"/>
            <a:ext cx="6912768" cy="2862322"/>
          </a:xfrm>
          <a:prstGeom prst="rect">
            <a:avLst/>
          </a:prstGeom>
        </p:spPr>
        <p:txBody>
          <a:bodyPr wrap="square">
            <a:spAutoFit/>
          </a:bodyPr>
          <a:lstStyle/>
          <a:p>
            <a:pPr marL="0" indent="0">
              <a:buNone/>
            </a:pPr>
            <a:r>
              <a:rPr lang="en-US" sz="2000" dirty="0" smtClean="0"/>
              <a:t>“Young people who perceive their parents as warm, caring, interested, and responsive, often referred to as “parent-child connectedness” are more likely to talk parents/</a:t>
            </a:r>
            <a:r>
              <a:rPr lang="en-US" sz="2000" dirty="0" err="1" smtClean="0"/>
              <a:t>carers</a:t>
            </a:r>
            <a:r>
              <a:rPr lang="en-US" sz="2000" dirty="0" smtClean="0"/>
              <a:t> about issues.”</a:t>
            </a:r>
          </a:p>
          <a:p>
            <a:pPr marL="0" indent="0">
              <a:buNone/>
            </a:pPr>
            <a:endParaRPr lang="en-US" sz="2000" dirty="0" smtClean="0"/>
          </a:p>
          <a:p>
            <a:pPr marL="0" indent="0">
              <a:buNone/>
            </a:pPr>
            <a:r>
              <a:rPr lang="en-US" sz="2000" dirty="0" smtClean="0"/>
              <a:t>Journal of Adolescent Health, 13 April 2012</a:t>
            </a:r>
          </a:p>
          <a:p>
            <a:pPr marL="0" indent="0">
              <a:buNone/>
            </a:pPr>
            <a:endParaRPr lang="en-US" sz="2000" dirty="0" smtClean="0"/>
          </a:p>
          <a:p>
            <a:pPr marL="0" indent="0">
              <a:buNone/>
            </a:pPr>
            <a:endParaRPr lang="en-US" sz="2000" dirty="0" smtClean="0"/>
          </a:p>
          <a:p>
            <a:pPr marL="0" indent="0">
              <a:buNone/>
            </a:pPr>
            <a:endParaRPr lang="en-US" sz="2000" dirty="0" smtClean="0"/>
          </a:p>
        </p:txBody>
      </p:sp>
      <p:pic>
        <p:nvPicPr>
          <p:cNvPr id="4" name="Picture 2"/>
          <p:cNvPicPr>
            <a:picLocks noChangeAspect="1" noChangeArrowheads="1"/>
          </p:cNvPicPr>
          <p:nvPr/>
        </p:nvPicPr>
        <p:blipFill>
          <a:blip r:embed="rId3"/>
          <a:srcRect/>
          <a:stretch>
            <a:fillRect/>
          </a:stretch>
        </p:blipFill>
        <p:spPr bwMode="auto">
          <a:xfrm>
            <a:off x="8358214" y="1214422"/>
            <a:ext cx="571536" cy="571536"/>
          </a:xfrm>
          <a:prstGeom prst="rect">
            <a:avLst/>
          </a:prstGeom>
          <a:noFill/>
          <a:ln w="9525">
            <a:noFill/>
            <a:miter lim="800000"/>
            <a:headEnd/>
            <a:tailEnd/>
          </a:ln>
          <a:effectLst/>
        </p:spPr>
      </p:pic>
    </p:spTree>
    <p:extLst>
      <p:ext uri="{BB962C8B-B14F-4D97-AF65-F5344CB8AC3E}">
        <p14:creationId xmlns:p14="http://schemas.microsoft.com/office/powerpoint/2010/main" val="1935193200"/>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Content Placeholder 9"/>
          <p:cNvSpPr>
            <a:spLocks noGrp="1"/>
          </p:cNvSpPr>
          <p:nvPr>
            <p:ph idx="1"/>
          </p:nvPr>
        </p:nvSpPr>
        <p:spPr>
          <a:solidFill>
            <a:schemeClr val="bg1"/>
          </a:solidFill>
        </p:spPr>
        <p:txBody>
          <a:bodyPr/>
          <a:lstStyle/>
          <a:p>
            <a:pPr marL="0" indent="0" eaLnBrk="1" hangingPunct="1">
              <a:buFont typeface="Wingdings" pitchFamily="2" charset="2"/>
              <a:buNone/>
              <a:defRPr/>
            </a:pPr>
            <a:endParaRPr lang="en-GB" dirty="0" smtClean="0"/>
          </a:p>
          <a:p>
            <a:endParaRPr lang="en-GB" dirty="0"/>
          </a:p>
        </p:txBody>
      </p:sp>
      <p:sp>
        <p:nvSpPr>
          <p:cNvPr id="6" name="AutoShape 21"/>
          <p:cNvSpPr>
            <a:spLocks noChangeArrowheads="1"/>
          </p:cNvSpPr>
          <p:nvPr/>
        </p:nvSpPr>
        <p:spPr bwMode="auto">
          <a:xfrm>
            <a:off x="1977994" y="2290740"/>
            <a:ext cx="2625725" cy="1366838"/>
          </a:xfrm>
          <a:prstGeom prst="roundRect">
            <a:avLst>
              <a:gd name="adj" fmla="val 16667"/>
            </a:avLst>
          </a:prstGeom>
          <a:solidFill>
            <a:schemeClr val="accent2"/>
          </a:solidFill>
          <a:ln w="9525">
            <a:noFill/>
            <a:prstDash val="dash"/>
            <a:round/>
            <a:headEnd/>
            <a:tailEnd/>
          </a:ln>
        </p:spPr>
        <p:txBody>
          <a:bodyPr/>
          <a:lstStyle/>
          <a:p>
            <a:endParaRPr lang="en-GB">
              <a:cs typeface="Arial" charset="0"/>
            </a:endParaRPr>
          </a:p>
        </p:txBody>
      </p:sp>
      <p:sp>
        <p:nvSpPr>
          <p:cNvPr id="7" name="Rectangle 2"/>
          <p:cNvSpPr txBox="1">
            <a:spLocks noChangeArrowheads="1"/>
          </p:cNvSpPr>
          <p:nvPr/>
        </p:nvSpPr>
        <p:spPr bwMode="auto">
          <a:xfrm>
            <a:off x="142844" y="71414"/>
            <a:ext cx="8715436" cy="857256"/>
          </a:xfrm>
          <a:prstGeom prst="rect">
            <a:avLst/>
          </a:prstGeom>
          <a:noFill/>
          <a:ln w="9525">
            <a:noFill/>
            <a:miter lim="800000"/>
            <a:headEnd/>
            <a:tailEnd/>
          </a:ln>
        </p:spPr>
        <p:txBody>
          <a:bodyPr anchor="ctr"/>
          <a:lstStyle/>
          <a:p>
            <a:pPr algn="ctr"/>
            <a:r>
              <a:rPr lang="en-GB" sz="3200" dirty="0">
                <a:cs typeface="Arial" charset="0"/>
              </a:rPr>
              <a:t>The Mental Health Continuum</a:t>
            </a:r>
            <a:endParaRPr lang="en-GB" sz="3200" b="1" dirty="0">
              <a:cs typeface="Arial" charset="0"/>
            </a:endParaRPr>
          </a:p>
        </p:txBody>
      </p:sp>
      <p:sp>
        <p:nvSpPr>
          <p:cNvPr id="8" name="Text Box 18"/>
          <p:cNvSpPr txBox="1">
            <a:spLocks noChangeArrowheads="1"/>
          </p:cNvSpPr>
          <p:nvPr/>
        </p:nvSpPr>
        <p:spPr bwMode="auto">
          <a:xfrm>
            <a:off x="5095844" y="4665640"/>
            <a:ext cx="1981200" cy="838200"/>
          </a:xfrm>
          <a:prstGeom prst="rect">
            <a:avLst/>
          </a:prstGeom>
          <a:solidFill>
            <a:srgbClr val="C96D31">
              <a:alpha val="0"/>
            </a:srgbClr>
          </a:solidFill>
          <a:ln w="9525">
            <a:noFill/>
            <a:prstDash val="dash"/>
            <a:miter lim="800000"/>
            <a:headEnd/>
            <a:tailEnd/>
          </a:ln>
        </p:spPr>
        <p:txBody>
          <a:bodyPr/>
          <a:lstStyle/>
          <a:p>
            <a:pPr algn="ctr" eaLnBrk="0" hangingPunct="0"/>
            <a:endParaRPr lang="en-GB" sz="1700">
              <a:cs typeface="Arial" charset="0"/>
            </a:endParaRPr>
          </a:p>
        </p:txBody>
      </p:sp>
      <p:sp>
        <p:nvSpPr>
          <p:cNvPr id="11" name="Text Box 30"/>
          <p:cNvSpPr txBox="1">
            <a:spLocks noChangeArrowheads="1"/>
          </p:cNvSpPr>
          <p:nvPr/>
        </p:nvSpPr>
        <p:spPr bwMode="auto">
          <a:xfrm>
            <a:off x="5219669" y="4306865"/>
            <a:ext cx="1973263" cy="676275"/>
          </a:xfrm>
          <a:prstGeom prst="rect">
            <a:avLst/>
          </a:prstGeom>
          <a:noFill/>
          <a:ln w="9525">
            <a:noFill/>
            <a:miter lim="800000"/>
            <a:headEnd/>
            <a:tailEnd/>
          </a:ln>
        </p:spPr>
        <p:txBody>
          <a:bodyPr/>
          <a:lstStyle/>
          <a:p>
            <a:r>
              <a:rPr lang="en-US" sz="1200">
                <a:solidFill>
                  <a:schemeClr val="bg1"/>
                </a:solidFill>
                <a:cs typeface="Times New Roman" pitchFamily="18" charset="0"/>
              </a:rPr>
              <a:t>No diagnosable mental health problem but poor mental wellbeing</a:t>
            </a:r>
            <a:endParaRPr lang="en-US">
              <a:solidFill>
                <a:schemeClr val="bg1"/>
              </a:solidFill>
              <a:cs typeface="Arial" charset="0"/>
            </a:endParaRPr>
          </a:p>
        </p:txBody>
      </p:sp>
      <p:sp>
        <p:nvSpPr>
          <p:cNvPr id="12" name="Text Box 29"/>
          <p:cNvSpPr txBox="1">
            <a:spLocks noChangeArrowheads="1"/>
          </p:cNvSpPr>
          <p:nvPr/>
        </p:nvSpPr>
        <p:spPr bwMode="auto">
          <a:xfrm>
            <a:off x="2266919" y="4233840"/>
            <a:ext cx="1933575" cy="968375"/>
          </a:xfrm>
          <a:prstGeom prst="rect">
            <a:avLst/>
          </a:prstGeom>
          <a:noFill/>
          <a:ln w="9525">
            <a:noFill/>
            <a:miter lim="800000"/>
            <a:headEnd/>
            <a:tailEnd/>
          </a:ln>
        </p:spPr>
        <p:txBody>
          <a:bodyPr/>
          <a:lstStyle/>
          <a:p>
            <a:r>
              <a:rPr lang="en-US" sz="1200">
                <a:solidFill>
                  <a:schemeClr val="bg1"/>
                </a:solidFill>
                <a:cs typeface="Times New Roman" pitchFamily="18" charset="0"/>
              </a:rPr>
              <a:t>Has a diagnosis of a serious mental health problem and poor mental wellbeing</a:t>
            </a:r>
            <a:endParaRPr lang="en-US">
              <a:solidFill>
                <a:schemeClr val="bg1"/>
              </a:solidFill>
              <a:cs typeface="Arial" charset="0"/>
            </a:endParaRPr>
          </a:p>
        </p:txBody>
      </p:sp>
      <p:sp>
        <p:nvSpPr>
          <p:cNvPr id="13" name="Text Box 28"/>
          <p:cNvSpPr txBox="1">
            <a:spLocks noChangeArrowheads="1"/>
          </p:cNvSpPr>
          <p:nvPr/>
        </p:nvSpPr>
        <p:spPr bwMode="auto">
          <a:xfrm>
            <a:off x="1977994" y="2290740"/>
            <a:ext cx="2517775" cy="1035050"/>
          </a:xfrm>
          <a:prstGeom prst="rect">
            <a:avLst/>
          </a:prstGeom>
          <a:noFill/>
          <a:ln w="9525">
            <a:noFill/>
            <a:miter lim="800000"/>
            <a:headEnd/>
            <a:tailEnd/>
          </a:ln>
        </p:spPr>
        <p:txBody>
          <a:bodyPr/>
          <a:lstStyle/>
          <a:p>
            <a:pPr algn="ctr"/>
            <a:r>
              <a:rPr lang="en-US" sz="1600" dirty="0">
                <a:solidFill>
                  <a:schemeClr val="bg1"/>
                </a:solidFill>
                <a:cs typeface="Times New Roman" pitchFamily="18" charset="0"/>
              </a:rPr>
              <a:t>Has a diagnosis of a  mental health problem but copes with life well and has positive mental wellbeing</a:t>
            </a:r>
            <a:endParaRPr lang="en-US" sz="1600" dirty="0">
              <a:solidFill>
                <a:schemeClr val="bg1"/>
              </a:solidFill>
              <a:cs typeface="Arial" charset="0"/>
            </a:endParaRPr>
          </a:p>
        </p:txBody>
      </p:sp>
      <p:sp>
        <p:nvSpPr>
          <p:cNvPr id="14" name="Text Box 12"/>
          <p:cNvSpPr txBox="1">
            <a:spLocks noChangeArrowheads="1"/>
          </p:cNvSpPr>
          <p:nvPr/>
        </p:nvSpPr>
        <p:spPr bwMode="auto">
          <a:xfrm>
            <a:off x="3000364" y="6000768"/>
            <a:ext cx="3352800" cy="714380"/>
          </a:xfrm>
          <a:prstGeom prst="rect">
            <a:avLst/>
          </a:prstGeom>
          <a:noFill/>
          <a:ln w="9525">
            <a:noFill/>
            <a:miter lim="800000"/>
            <a:headEnd/>
            <a:tailEnd/>
          </a:ln>
        </p:spPr>
        <p:txBody>
          <a:bodyPr/>
          <a:lstStyle/>
          <a:p>
            <a:pPr algn="ctr" eaLnBrk="0" hangingPunct="0"/>
            <a:r>
              <a:rPr lang="en-GB" sz="2000" dirty="0" smtClean="0">
                <a:solidFill>
                  <a:schemeClr val="folHlink"/>
                </a:solidFill>
                <a:cs typeface="Arial" charset="0"/>
              </a:rPr>
              <a:t>Poor </a:t>
            </a:r>
            <a:r>
              <a:rPr lang="en-GB" sz="2000" dirty="0">
                <a:solidFill>
                  <a:schemeClr val="folHlink"/>
                </a:solidFill>
                <a:cs typeface="Arial" charset="0"/>
              </a:rPr>
              <a:t>Mental </a:t>
            </a:r>
            <a:r>
              <a:rPr lang="en-GB" sz="2000" dirty="0" smtClean="0">
                <a:solidFill>
                  <a:schemeClr val="folHlink"/>
                </a:solidFill>
                <a:cs typeface="Arial" charset="0"/>
              </a:rPr>
              <a:t>Health &amp; Wellbeing</a:t>
            </a:r>
            <a:endParaRPr lang="en-GB" sz="2000" dirty="0">
              <a:solidFill>
                <a:schemeClr val="folHlink"/>
              </a:solidFill>
              <a:cs typeface="Arial" charset="0"/>
            </a:endParaRPr>
          </a:p>
        </p:txBody>
      </p:sp>
      <p:sp>
        <p:nvSpPr>
          <p:cNvPr id="15" name="Text Box 13"/>
          <p:cNvSpPr txBox="1">
            <a:spLocks noChangeArrowheads="1"/>
          </p:cNvSpPr>
          <p:nvPr/>
        </p:nvSpPr>
        <p:spPr bwMode="auto">
          <a:xfrm>
            <a:off x="2714612" y="928670"/>
            <a:ext cx="3848100" cy="781060"/>
          </a:xfrm>
          <a:prstGeom prst="rect">
            <a:avLst/>
          </a:prstGeom>
          <a:noFill/>
          <a:ln w="9525">
            <a:noFill/>
            <a:miter lim="800000"/>
            <a:headEnd/>
            <a:tailEnd/>
          </a:ln>
        </p:spPr>
        <p:txBody>
          <a:bodyPr/>
          <a:lstStyle/>
          <a:p>
            <a:pPr algn="ctr" eaLnBrk="0" hangingPunct="0"/>
            <a:r>
              <a:rPr lang="en-GB" sz="2000" dirty="0" smtClean="0">
                <a:solidFill>
                  <a:schemeClr val="folHlink"/>
                </a:solidFill>
                <a:cs typeface="Arial" charset="0"/>
              </a:rPr>
              <a:t>Good Mental Health &amp; Wellbeing</a:t>
            </a:r>
            <a:endParaRPr lang="en-GB" sz="2000" dirty="0">
              <a:solidFill>
                <a:schemeClr val="folHlink"/>
              </a:solidFill>
              <a:cs typeface="Arial" charset="0"/>
            </a:endParaRPr>
          </a:p>
        </p:txBody>
      </p:sp>
      <p:sp>
        <p:nvSpPr>
          <p:cNvPr id="16" name="AutoShape 14"/>
          <p:cNvSpPr>
            <a:spLocks noChangeArrowheads="1"/>
          </p:cNvSpPr>
          <p:nvPr/>
        </p:nvSpPr>
        <p:spPr bwMode="auto">
          <a:xfrm>
            <a:off x="4570382" y="1641453"/>
            <a:ext cx="304800" cy="4321175"/>
          </a:xfrm>
          <a:prstGeom prst="upDownArrow">
            <a:avLst>
              <a:gd name="adj1" fmla="val 22222"/>
              <a:gd name="adj2" fmla="val 206749"/>
            </a:avLst>
          </a:prstGeom>
          <a:solidFill>
            <a:schemeClr val="accent2"/>
          </a:solidFill>
          <a:ln w="9525">
            <a:noFill/>
            <a:miter lim="800000"/>
            <a:headEnd/>
            <a:tailEnd/>
          </a:ln>
        </p:spPr>
        <p:txBody>
          <a:bodyPr/>
          <a:lstStyle/>
          <a:p>
            <a:pPr eaLnBrk="0" hangingPunct="0"/>
            <a:endParaRPr lang="en-GB"/>
          </a:p>
        </p:txBody>
      </p:sp>
      <p:sp>
        <p:nvSpPr>
          <p:cNvPr id="17" name="Text Box 15"/>
          <p:cNvSpPr txBox="1">
            <a:spLocks noChangeArrowheads="1"/>
          </p:cNvSpPr>
          <p:nvPr/>
        </p:nvSpPr>
        <p:spPr bwMode="auto">
          <a:xfrm>
            <a:off x="7572396" y="3214686"/>
            <a:ext cx="1692275" cy="1219200"/>
          </a:xfrm>
          <a:prstGeom prst="rect">
            <a:avLst/>
          </a:prstGeom>
          <a:noFill/>
          <a:ln w="9525">
            <a:noFill/>
            <a:miter lim="800000"/>
            <a:headEnd/>
            <a:tailEnd/>
          </a:ln>
        </p:spPr>
        <p:txBody>
          <a:bodyPr/>
          <a:lstStyle/>
          <a:p>
            <a:pPr algn="ctr" eaLnBrk="0" hangingPunct="0"/>
            <a:r>
              <a:rPr lang="en-GB" sz="2000" dirty="0">
                <a:solidFill>
                  <a:schemeClr val="folHlink"/>
                </a:solidFill>
                <a:cs typeface="Arial" charset="0"/>
              </a:rPr>
              <a:t>Minimum Mental Health Problems</a:t>
            </a:r>
          </a:p>
        </p:txBody>
      </p:sp>
      <p:sp>
        <p:nvSpPr>
          <p:cNvPr id="18" name="Text Box 16"/>
          <p:cNvSpPr txBox="1">
            <a:spLocks noChangeArrowheads="1"/>
          </p:cNvSpPr>
          <p:nvPr/>
        </p:nvSpPr>
        <p:spPr bwMode="auto">
          <a:xfrm>
            <a:off x="142844" y="3143248"/>
            <a:ext cx="1524000" cy="1371600"/>
          </a:xfrm>
          <a:prstGeom prst="rect">
            <a:avLst/>
          </a:prstGeom>
          <a:noFill/>
          <a:ln w="9525">
            <a:noFill/>
            <a:miter lim="800000"/>
            <a:headEnd/>
            <a:tailEnd/>
          </a:ln>
        </p:spPr>
        <p:txBody>
          <a:bodyPr/>
          <a:lstStyle/>
          <a:p>
            <a:pPr algn="ctr" eaLnBrk="0" hangingPunct="0"/>
            <a:r>
              <a:rPr lang="en-GB" sz="2000" dirty="0">
                <a:solidFill>
                  <a:schemeClr val="folHlink"/>
                </a:solidFill>
                <a:cs typeface="Arial" charset="0"/>
              </a:rPr>
              <a:t>Maximum Mental Health Problems</a:t>
            </a:r>
          </a:p>
        </p:txBody>
      </p:sp>
      <p:sp>
        <p:nvSpPr>
          <p:cNvPr id="19" name="AutoShape 17"/>
          <p:cNvSpPr>
            <a:spLocks noChangeArrowheads="1"/>
          </p:cNvSpPr>
          <p:nvPr/>
        </p:nvSpPr>
        <p:spPr bwMode="auto">
          <a:xfrm>
            <a:off x="1474757" y="3657578"/>
            <a:ext cx="6335712" cy="306387"/>
          </a:xfrm>
          <a:prstGeom prst="leftRightArrow">
            <a:avLst>
              <a:gd name="adj1" fmla="val 20491"/>
              <a:gd name="adj2" fmla="val 213298"/>
            </a:avLst>
          </a:prstGeom>
          <a:solidFill>
            <a:schemeClr val="accent2"/>
          </a:solidFill>
          <a:ln w="9525">
            <a:noFill/>
            <a:miter lim="800000"/>
            <a:headEnd/>
            <a:tailEnd/>
          </a:ln>
        </p:spPr>
        <p:txBody>
          <a:bodyPr/>
          <a:lstStyle/>
          <a:p>
            <a:pPr eaLnBrk="0" hangingPunct="0"/>
            <a:endParaRPr lang="en-GB"/>
          </a:p>
        </p:txBody>
      </p:sp>
      <p:sp>
        <p:nvSpPr>
          <p:cNvPr id="20" name="AutoShape 21"/>
          <p:cNvSpPr>
            <a:spLocks noChangeArrowheads="1"/>
          </p:cNvSpPr>
          <p:nvPr/>
        </p:nvSpPr>
        <p:spPr bwMode="auto">
          <a:xfrm>
            <a:off x="4930744" y="2217715"/>
            <a:ext cx="2625725" cy="1366838"/>
          </a:xfrm>
          <a:prstGeom prst="roundRect">
            <a:avLst>
              <a:gd name="adj" fmla="val 16667"/>
            </a:avLst>
          </a:prstGeom>
          <a:solidFill>
            <a:schemeClr val="accent2"/>
          </a:solidFill>
          <a:ln w="9525">
            <a:noFill/>
            <a:prstDash val="dash"/>
            <a:round/>
            <a:headEnd/>
            <a:tailEnd/>
          </a:ln>
        </p:spPr>
        <p:txBody>
          <a:bodyPr/>
          <a:lstStyle/>
          <a:p>
            <a:endParaRPr lang="en-GB">
              <a:cs typeface="Arial" charset="0"/>
            </a:endParaRPr>
          </a:p>
        </p:txBody>
      </p:sp>
      <p:sp>
        <p:nvSpPr>
          <p:cNvPr id="21" name="Text Box 28"/>
          <p:cNvSpPr txBox="1">
            <a:spLocks noChangeArrowheads="1"/>
          </p:cNvSpPr>
          <p:nvPr/>
        </p:nvSpPr>
        <p:spPr bwMode="auto">
          <a:xfrm>
            <a:off x="5002182" y="2290740"/>
            <a:ext cx="2517775" cy="1035050"/>
          </a:xfrm>
          <a:prstGeom prst="rect">
            <a:avLst/>
          </a:prstGeom>
          <a:noFill/>
          <a:ln w="9525">
            <a:noFill/>
            <a:miter lim="800000"/>
            <a:headEnd/>
            <a:tailEnd/>
          </a:ln>
        </p:spPr>
        <p:txBody>
          <a:bodyPr/>
          <a:lstStyle/>
          <a:p>
            <a:pPr algn="ctr"/>
            <a:r>
              <a:rPr lang="en-US" sz="1800" dirty="0">
                <a:solidFill>
                  <a:schemeClr val="bg1"/>
                </a:solidFill>
              </a:rPr>
              <a:t>No diagnosable mental health problem and positive mental wellbeing</a:t>
            </a:r>
          </a:p>
        </p:txBody>
      </p:sp>
      <p:sp>
        <p:nvSpPr>
          <p:cNvPr id="22" name="AutoShape 21"/>
          <p:cNvSpPr>
            <a:spLocks noChangeArrowheads="1"/>
          </p:cNvSpPr>
          <p:nvPr/>
        </p:nvSpPr>
        <p:spPr bwMode="auto">
          <a:xfrm>
            <a:off x="4930744" y="4090965"/>
            <a:ext cx="2625725" cy="1366838"/>
          </a:xfrm>
          <a:prstGeom prst="roundRect">
            <a:avLst>
              <a:gd name="adj" fmla="val 16667"/>
            </a:avLst>
          </a:prstGeom>
          <a:solidFill>
            <a:schemeClr val="accent2"/>
          </a:solidFill>
          <a:ln w="9525">
            <a:noFill/>
            <a:prstDash val="dash"/>
            <a:round/>
            <a:headEnd/>
            <a:tailEnd/>
          </a:ln>
        </p:spPr>
        <p:txBody>
          <a:bodyPr/>
          <a:lstStyle/>
          <a:p>
            <a:endParaRPr lang="en-GB">
              <a:cs typeface="Arial" charset="0"/>
            </a:endParaRPr>
          </a:p>
        </p:txBody>
      </p:sp>
      <p:sp>
        <p:nvSpPr>
          <p:cNvPr id="23" name="Text Box 28"/>
          <p:cNvSpPr txBox="1">
            <a:spLocks noChangeArrowheads="1"/>
          </p:cNvSpPr>
          <p:nvPr/>
        </p:nvSpPr>
        <p:spPr bwMode="auto">
          <a:xfrm>
            <a:off x="5002182" y="4162403"/>
            <a:ext cx="2517775" cy="1035050"/>
          </a:xfrm>
          <a:prstGeom prst="rect">
            <a:avLst/>
          </a:prstGeom>
          <a:noFill/>
          <a:ln w="9525">
            <a:noFill/>
            <a:miter lim="800000"/>
            <a:headEnd/>
            <a:tailEnd/>
          </a:ln>
        </p:spPr>
        <p:txBody>
          <a:bodyPr/>
          <a:lstStyle/>
          <a:p>
            <a:pPr algn="ctr"/>
            <a:r>
              <a:rPr lang="en-US" sz="1800" dirty="0">
                <a:solidFill>
                  <a:schemeClr val="bg1"/>
                </a:solidFill>
              </a:rPr>
              <a:t>No diagnosable mental health problem and poor mental wellbeing</a:t>
            </a:r>
          </a:p>
        </p:txBody>
      </p:sp>
      <p:sp>
        <p:nvSpPr>
          <p:cNvPr id="24" name="AutoShape 21"/>
          <p:cNvSpPr>
            <a:spLocks noChangeArrowheads="1"/>
          </p:cNvSpPr>
          <p:nvPr/>
        </p:nvSpPr>
        <p:spPr bwMode="auto">
          <a:xfrm>
            <a:off x="1906557" y="4090965"/>
            <a:ext cx="2625725" cy="1366838"/>
          </a:xfrm>
          <a:prstGeom prst="roundRect">
            <a:avLst>
              <a:gd name="adj" fmla="val 16667"/>
            </a:avLst>
          </a:prstGeom>
          <a:solidFill>
            <a:schemeClr val="accent2"/>
          </a:solidFill>
          <a:ln w="9525">
            <a:noFill/>
            <a:prstDash val="dash"/>
            <a:round/>
            <a:headEnd/>
            <a:tailEnd/>
          </a:ln>
        </p:spPr>
        <p:txBody>
          <a:bodyPr/>
          <a:lstStyle/>
          <a:p>
            <a:endParaRPr lang="en-GB">
              <a:cs typeface="Arial" charset="0"/>
            </a:endParaRPr>
          </a:p>
        </p:txBody>
      </p:sp>
      <p:sp>
        <p:nvSpPr>
          <p:cNvPr id="25" name="Text Box 28"/>
          <p:cNvSpPr txBox="1">
            <a:spLocks noChangeArrowheads="1"/>
          </p:cNvSpPr>
          <p:nvPr/>
        </p:nvSpPr>
        <p:spPr bwMode="auto">
          <a:xfrm>
            <a:off x="1906557" y="4163990"/>
            <a:ext cx="2517775" cy="1035050"/>
          </a:xfrm>
          <a:prstGeom prst="rect">
            <a:avLst/>
          </a:prstGeom>
          <a:noFill/>
          <a:ln w="9525">
            <a:noFill/>
            <a:miter lim="800000"/>
            <a:headEnd/>
            <a:tailEnd/>
          </a:ln>
        </p:spPr>
        <p:txBody>
          <a:bodyPr/>
          <a:lstStyle/>
          <a:p>
            <a:pPr algn="ctr"/>
            <a:r>
              <a:rPr lang="en-US" sz="1600" dirty="0">
                <a:solidFill>
                  <a:schemeClr val="bg1"/>
                </a:solidFill>
                <a:cs typeface="Times New Roman" pitchFamily="18" charset="0"/>
              </a:rPr>
              <a:t>Has a diagnosis of a  mental health problem and has poor mental wellbeing</a:t>
            </a:r>
            <a:endParaRPr lang="en-US" sz="1600" dirty="0">
              <a:solidFill>
                <a:schemeClr val="bg1"/>
              </a:solidFill>
              <a:cs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linds(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linds(horizont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p:bldP spid="23"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3"/>
          <p:cNvSpPr>
            <a:spLocks noGrp="1" noChangeArrowheads="1"/>
          </p:cNvSpPr>
          <p:nvPr>
            <p:ph type="body" idx="1"/>
          </p:nvPr>
        </p:nvSpPr>
        <p:spPr>
          <a:xfrm>
            <a:off x="1643042" y="1214422"/>
            <a:ext cx="3500462" cy="5286412"/>
          </a:xfrm>
        </p:spPr>
        <p:txBody>
          <a:bodyPr/>
          <a:lstStyle/>
          <a:p>
            <a:r>
              <a:rPr lang="en-GB" dirty="0" smtClean="0">
                <a:solidFill>
                  <a:schemeClr val="tx1"/>
                </a:solidFill>
              </a:rPr>
              <a:t>Talk about your feelings</a:t>
            </a:r>
          </a:p>
          <a:p>
            <a:pPr>
              <a:buNone/>
            </a:pPr>
            <a:endParaRPr lang="en-GB" sz="2000" dirty="0" smtClean="0">
              <a:solidFill>
                <a:schemeClr val="tx1"/>
              </a:solidFill>
            </a:endParaRPr>
          </a:p>
          <a:p>
            <a:r>
              <a:rPr lang="en-GB" dirty="0" smtClean="0">
                <a:solidFill>
                  <a:schemeClr val="tx1"/>
                </a:solidFill>
              </a:rPr>
              <a:t>Accept who </a:t>
            </a:r>
          </a:p>
          <a:p>
            <a:pPr>
              <a:buNone/>
            </a:pPr>
            <a:r>
              <a:rPr lang="en-GB" dirty="0" smtClean="0">
                <a:solidFill>
                  <a:schemeClr val="tx1"/>
                </a:solidFill>
              </a:rPr>
              <a:t>	you are</a:t>
            </a:r>
          </a:p>
          <a:p>
            <a:pPr>
              <a:buNone/>
            </a:pPr>
            <a:endParaRPr lang="en-GB" sz="2000" dirty="0" smtClean="0">
              <a:solidFill>
                <a:schemeClr val="tx1"/>
              </a:solidFill>
            </a:endParaRPr>
          </a:p>
          <a:p>
            <a:r>
              <a:rPr lang="en-GB" dirty="0" smtClean="0">
                <a:solidFill>
                  <a:schemeClr val="tx1"/>
                </a:solidFill>
              </a:rPr>
              <a:t>Eat well</a:t>
            </a:r>
          </a:p>
          <a:p>
            <a:pPr>
              <a:buNone/>
            </a:pPr>
            <a:endParaRPr lang="en-GB" sz="2000" dirty="0" smtClean="0">
              <a:solidFill>
                <a:schemeClr val="tx1"/>
              </a:solidFill>
            </a:endParaRPr>
          </a:p>
          <a:p>
            <a:r>
              <a:rPr lang="en-GB" dirty="0" smtClean="0">
                <a:solidFill>
                  <a:schemeClr val="tx1"/>
                </a:solidFill>
              </a:rPr>
              <a:t> Keep in touch</a:t>
            </a:r>
          </a:p>
          <a:p>
            <a:pPr>
              <a:buNone/>
            </a:pPr>
            <a:endParaRPr lang="en-GB" sz="2000" dirty="0" smtClean="0">
              <a:solidFill>
                <a:schemeClr val="tx1"/>
              </a:solidFill>
            </a:endParaRPr>
          </a:p>
          <a:p>
            <a:r>
              <a:rPr lang="en-GB" dirty="0" smtClean="0">
                <a:solidFill>
                  <a:schemeClr val="tx1"/>
                </a:solidFill>
              </a:rPr>
              <a:t>Care for others</a:t>
            </a:r>
          </a:p>
          <a:p>
            <a:endParaRPr lang="en-US" dirty="0" smtClean="0"/>
          </a:p>
        </p:txBody>
      </p:sp>
      <p:pic>
        <p:nvPicPr>
          <p:cNvPr id="37890" name="Picture 1"/>
          <p:cNvPicPr>
            <a:picLocks noChangeAspect="1" noChangeArrowheads="1"/>
          </p:cNvPicPr>
          <p:nvPr/>
        </p:nvPicPr>
        <p:blipFill>
          <a:blip r:embed="rId3"/>
          <a:srcRect/>
          <a:stretch>
            <a:fillRect/>
          </a:stretch>
        </p:blipFill>
        <p:spPr bwMode="auto">
          <a:xfrm>
            <a:off x="285720" y="1428736"/>
            <a:ext cx="1296988" cy="901700"/>
          </a:xfrm>
          <a:prstGeom prst="rect">
            <a:avLst/>
          </a:prstGeom>
          <a:noFill/>
          <a:ln w="9525">
            <a:noFill/>
            <a:miter lim="800000"/>
            <a:headEnd/>
            <a:tailEnd/>
          </a:ln>
        </p:spPr>
      </p:pic>
      <p:pic>
        <p:nvPicPr>
          <p:cNvPr id="37891" name="Picture 4"/>
          <p:cNvPicPr>
            <a:picLocks noChangeAspect="1" noChangeArrowheads="1"/>
          </p:cNvPicPr>
          <p:nvPr/>
        </p:nvPicPr>
        <p:blipFill>
          <a:blip r:embed="rId4"/>
          <a:srcRect/>
          <a:stretch>
            <a:fillRect/>
          </a:stretch>
        </p:blipFill>
        <p:spPr bwMode="auto">
          <a:xfrm>
            <a:off x="285720" y="2357430"/>
            <a:ext cx="1460500" cy="1030287"/>
          </a:xfrm>
          <a:prstGeom prst="rect">
            <a:avLst/>
          </a:prstGeom>
          <a:noFill/>
          <a:ln w="9525">
            <a:noFill/>
            <a:miter lim="800000"/>
            <a:headEnd/>
            <a:tailEnd/>
          </a:ln>
        </p:spPr>
      </p:pic>
      <p:pic>
        <p:nvPicPr>
          <p:cNvPr id="37892" name="Picture 7"/>
          <p:cNvPicPr>
            <a:picLocks noChangeAspect="1" noChangeArrowheads="1"/>
          </p:cNvPicPr>
          <p:nvPr/>
        </p:nvPicPr>
        <p:blipFill>
          <a:blip r:embed="rId5"/>
          <a:srcRect/>
          <a:stretch>
            <a:fillRect/>
          </a:stretch>
        </p:blipFill>
        <p:spPr bwMode="auto">
          <a:xfrm>
            <a:off x="571472" y="3626751"/>
            <a:ext cx="1103310" cy="975412"/>
          </a:xfrm>
          <a:prstGeom prst="rect">
            <a:avLst/>
          </a:prstGeom>
          <a:noFill/>
          <a:ln w="9525">
            <a:noFill/>
            <a:miter lim="800000"/>
            <a:headEnd/>
            <a:tailEnd/>
          </a:ln>
        </p:spPr>
      </p:pic>
      <p:pic>
        <p:nvPicPr>
          <p:cNvPr id="37893" name="Picture 10"/>
          <p:cNvPicPr>
            <a:picLocks noChangeAspect="1" noChangeArrowheads="1"/>
          </p:cNvPicPr>
          <p:nvPr/>
        </p:nvPicPr>
        <p:blipFill>
          <a:blip r:embed="rId6"/>
          <a:srcRect/>
          <a:stretch>
            <a:fillRect/>
          </a:stretch>
        </p:blipFill>
        <p:spPr bwMode="auto">
          <a:xfrm>
            <a:off x="571472" y="4572008"/>
            <a:ext cx="994778" cy="958849"/>
          </a:xfrm>
          <a:prstGeom prst="rect">
            <a:avLst/>
          </a:prstGeom>
          <a:noFill/>
          <a:ln w="9525">
            <a:noFill/>
            <a:miter lim="800000"/>
            <a:headEnd/>
            <a:tailEnd/>
          </a:ln>
        </p:spPr>
      </p:pic>
      <p:sp>
        <p:nvSpPr>
          <p:cNvPr id="37895" name="Text Box 10"/>
          <p:cNvSpPr txBox="1">
            <a:spLocks noChangeArrowheads="1"/>
          </p:cNvSpPr>
          <p:nvPr/>
        </p:nvSpPr>
        <p:spPr bwMode="auto">
          <a:xfrm>
            <a:off x="0" y="214290"/>
            <a:ext cx="8286775" cy="861774"/>
          </a:xfrm>
          <a:prstGeom prst="rect">
            <a:avLst/>
          </a:prstGeom>
          <a:noFill/>
          <a:ln w="9525">
            <a:noFill/>
            <a:miter lim="800000"/>
            <a:headEnd/>
            <a:tailEnd/>
          </a:ln>
        </p:spPr>
        <p:txBody>
          <a:bodyPr wrap="square">
            <a:spAutoFit/>
          </a:bodyPr>
          <a:lstStyle/>
          <a:p>
            <a:pPr algn="ctr" eaLnBrk="0" hangingPunct="0">
              <a:spcBef>
                <a:spcPct val="50000"/>
              </a:spcBef>
            </a:pPr>
            <a:r>
              <a:rPr lang="en-GB" sz="3200" dirty="0" smtClean="0"/>
              <a:t>Top 10 Tips </a:t>
            </a:r>
            <a:r>
              <a:rPr lang="en-GB" sz="3200" dirty="0"/>
              <a:t>for </a:t>
            </a:r>
            <a:r>
              <a:rPr lang="en-GB" sz="3200" dirty="0" smtClean="0"/>
              <a:t>Mental </a:t>
            </a:r>
            <a:r>
              <a:rPr lang="en-GB" sz="3200" dirty="0"/>
              <a:t>H</a:t>
            </a:r>
            <a:r>
              <a:rPr lang="en-GB" sz="3200" dirty="0" smtClean="0"/>
              <a:t>ealth </a:t>
            </a:r>
            <a:r>
              <a:rPr lang="en-GB" sz="3200" dirty="0"/>
              <a:t>and </a:t>
            </a:r>
            <a:r>
              <a:rPr lang="en-GB" sz="3200" dirty="0" smtClean="0"/>
              <a:t>Wellbeing</a:t>
            </a:r>
          </a:p>
          <a:p>
            <a:pPr algn="ctr" eaLnBrk="0" hangingPunct="0">
              <a:spcBef>
                <a:spcPct val="50000"/>
              </a:spcBef>
            </a:pPr>
            <a:r>
              <a:rPr lang="en-US" sz="1200" dirty="0" smtClean="0">
                <a:hlinkClick r:id="rId7"/>
              </a:rPr>
              <a:t>		http://www.mentalhealth.org.uk/help-information/10-ways-to-look-after-your-mental-health/</a:t>
            </a:r>
            <a:r>
              <a:rPr lang="en-US" sz="1200" dirty="0" smtClean="0"/>
              <a:t> </a:t>
            </a:r>
            <a:endParaRPr lang="en-US" sz="1200" dirty="0"/>
          </a:p>
        </p:txBody>
      </p:sp>
      <p:sp>
        <p:nvSpPr>
          <p:cNvPr id="37896" name="Text Box 47"/>
          <p:cNvSpPr txBox="1">
            <a:spLocks noChangeArrowheads="1"/>
          </p:cNvSpPr>
          <p:nvPr/>
        </p:nvSpPr>
        <p:spPr bwMode="auto">
          <a:xfrm>
            <a:off x="2000200" y="6572272"/>
            <a:ext cx="7143800" cy="285728"/>
          </a:xfrm>
          <a:prstGeom prst="rect">
            <a:avLst/>
          </a:prstGeom>
          <a:solidFill>
            <a:schemeClr val="bg1"/>
          </a:solidFill>
          <a:ln w="9525">
            <a:noFill/>
            <a:miter lim="800000"/>
            <a:headEnd/>
            <a:tailEnd/>
          </a:ln>
        </p:spPr>
        <p:txBody>
          <a:bodyPr/>
          <a:lstStyle/>
          <a:p>
            <a:pPr eaLnBrk="0" hangingPunct="0">
              <a:spcAft>
                <a:spcPts val="1000"/>
              </a:spcAft>
            </a:pPr>
            <a:r>
              <a:rPr lang="en-GB" sz="1000" dirty="0">
                <a:latin typeface="Calibri" pitchFamily="34" charset="0"/>
              </a:rPr>
              <a:t>Images created using </a:t>
            </a:r>
            <a:r>
              <a:rPr lang="en-GB" sz="1000" dirty="0" err="1">
                <a:latin typeface="Calibri" pitchFamily="34" charset="0"/>
              </a:rPr>
              <a:t>Boardmaker</a:t>
            </a:r>
            <a:r>
              <a:rPr lang="en-GB" sz="1000" dirty="0">
                <a:latin typeface="Calibri" pitchFamily="34" charset="0"/>
              </a:rPr>
              <a:t> Mayer-Johnson </a:t>
            </a:r>
            <a:r>
              <a:rPr lang="en-GB" sz="1000" dirty="0" smtClean="0">
                <a:latin typeface="Calibri" pitchFamily="34" charset="0"/>
              </a:rPr>
              <a:t>LLC  Copyright</a:t>
            </a:r>
            <a:r>
              <a:rPr lang="en-GB" sz="1000" dirty="0">
                <a:latin typeface="Calibri" pitchFamily="34" charset="0"/>
              </a:rPr>
              <a:t>© 1981-2008 Mayer-Johnson LLC. All rights reserved worldwide.</a:t>
            </a:r>
          </a:p>
          <a:p>
            <a:pPr eaLnBrk="0" hangingPunct="0"/>
            <a:endParaRPr lang="en-US" dirty="0"/>
          </a:p>
        </p:txBody>
      </p:sp>
      <p:pic>
        <p:nvPicPr>
          <p:cNvPr id="10" name="Picture 2"/>
          <p:cNvPicPr>
            <a:picLocks noChangeAspect="1" noChangeArrowheads="1"/>
          </p:cNvPicPr>
          <p:nvPr/>
        </p:nvPicPr>
        <p:blipFill>
          <a:blip r:embed="rId8"/>
          <a:srcRect/>
          <a:stretch>
            <a:fillRect/>
          </a:stretch>
        </p:blipFill>
        <p:spPr bwMode="auto">
          <a:xfrm>
            <a:off x="8358214" y="1214422"/>
            <a:ext cx="571536" cy="571536"/>
          </a:xfrm>
          <a:prstGeom prst="rect">
            <a:avLst/>
          </a:prstGeom>
          <a:noFill/>
          <a:ln w="9525">
            <a:noFill/>
            <a:miter lim="800000"/>
            <a:headEnd/>
            <a:tailEnd/>
          </a:ln>
          <a:effectLst/>
        </p:spPr>
      </p:pic>
      <p:sp>
        <p:nvSpPr>
          <p:cNvPr id="11" name="Rectangle 3"/>
          <p:cNvSpPr txBox="1">
            <a:spLocks noChangeArrowheads="1"/>
          </p:cNvSpPr>
          <p:nvPr/>
        </p:nvSpPr>
        <p:spPr bwMode="auto">
          <a:xfrm>
            <a:off x="5572132" y="1285860"/>
            <a:ext cx="3071834" cy="52864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GB" sz="2800" b="0" i="0" u="none" strike="noStrike" kern="0" cap="none" spc="0" normalizeH="0" baseline="0" noProof="0" dirty="0" smtClean="0">
                <a:ln>
                  <a:noFill/>
                </a:ln>
                <a:solidFill>
                  <a:schemeClr val="tx1"/>
                </a:solidFill>
                <a:effectLst/>
                <a:uLnTx/>
                <a:uFillTx/>
                <a:latin typeface="+mn-lt"/>
                <a:ea typeface="+mn-ea"/>
                <a:cs typeface="+mn-cs"/>
              </a:rPr>
              <a:t>Take a break</a:t>
            </a: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GB" sz="20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GB" sz="20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GB" sz="2800" b="0" i="0" u="none" strike="noStrike" kern="0" cap="none" spc="0" normalizeH="0" baseline="0" noProof="0" dirty="0" smtClean="0">
                <a:ln>
                  <a:noFill/>
                </a:ln>
                <a:solidFill>
                  <a:schemeClr val="tx1"/>
                </a:solidFill>
                <a:effectLst/>
                <a:uLnTx/>
                <a:uFillTx/>
                <a:latin typeface="+mn-lt"/>
                <a:ea typeface="+mn-ea"/>
                <a:cs typeface="+mn-cs"/>
              </a:rPr>
              <a:t>Keep active</a:t>
            </a:r>
          </a:p>
          <a:p>
            <a:pPr marL="342900" marR="0" lvl="0" indent="-342900" algn="l" defTabSz="914400" rtl="0" eaLnBrk="0" fontAlgn="base" latinLnBrk="0" hangingPunct="0">
              <a:lnSpc>
                <a:spcPct val="100000"/>
              </a:lnSpc>
              <a:spcBef>
                <a:spcPct val="20000"/>
              </a:spcBef>
              <a:spcAft>
                <a:spcPct val="0"/>
              </a:spcAft>
              <a:buClrTx/>
              <a:buSzTx/>
              <a:tabLst/>
              <a:defRPr/>
            </a:pPr>
            <a:endParaRPr kumimoji="0" lang="en-GB" sz="20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tabLst/>
              <a:defRPr/>
            </a:pPr>
            <a:endParaRPr kumimoji="0" lang="en-GB" sz="20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GB" sz="2800" b="0" i="0" u="none" strike="noStrike" kern="0" cap="none" spc="0" normalizeH="0" baseline="0" noProof="0" dirty="0" smtClean="0">
                <a:ln>
                  <a:noFill/>
                </a:ln>
                <a:solidFill>
                  <a:schemeClr val="tx1"/>
                </a:solidFill>
                <a:effectLst/>
                <a:uLnTx/>
                <a:uFillTx/>
                <a:latin typeface="+mn-lt"/>
                <a:ea typeface="+mn-ea"/>
                <a:cs typeface="+mn-cs"/>
              </a:rPr>
              <a:t>Drink sensibly</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GB" sz="20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GB" sz="2800" b="0" i="0" u="none" strike="noStrike" kern="0" cap="none" spc="0" normalizeH="0" baseline="0" noProof="0" dirty="0" smtClean="0">
                <a:ln>
                  <a:noFill/>
                </a:ln>
                <a:solidFill>
                  <a:schemeClr val="tx1"/>
                </a:solidFill>
                <a:effectLst/>
                <a:uLnTx/>
                <a:uFillTx/>
                <a:latin typeface="+mn-lt"/>
                <a:ea typeface="+mn-ea"/>
                <a:cs typeface="+mn-cs"/>
              </a:rPr>
              <a:t> Ask for help</a:t>
            </a:r>
          </a:p>
          <a:p>
            <a:pPr marL="342900" marR="0" lvl="0" indent="-342900" algn="l" defTabSz="914400" rtl="0" eaLnBrk="0" fontAlgn="base" latinLnBrk="0" hangingPunct="0">
              <a:lnSpc>
                <a:spcPct val="100000"/>
              </a:lnSpc>
              <a:spcBef>
                <a:spcPct val="20000"/>
              </a:spcBef>
              <a:spcAft>
                <a:spcPct val="0"/>
              </a:spcAft>
              <a:buClrTx/>
              <a:buSzTx/>
              <a:tabLst/>
              <a:defRPr/>
            </a:pPr>
            <a:endParaRPr kumimoji="0" lang="en-GB" sz="20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GB" kern="0" dirty="0" smtClean="0">
                <a:latin typeface="+mn-lt"/>
                <a:ea typeface="+mn-ea"/>
              </a:rPr>
              <a:t>Do something you are good at</a:t>
            </a:r>
            <a:endParaRPr kumimoji="0" lang="en-GB" sz="28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GB" sz="2800" b="0" i="0" u="none" strike="noStrike" kern="0" cap="none" spc="0" normalizeH="0" baseline="0" noProof="0" dirty="0" smtClean="0">
              <a:ln>
                <a:noFill/>
              </a:ln>
              <a:solidFill>
                <a:schemeClr val="bg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0" cap="none" spc="0" normalizeH="0" baseline="0" noProof="0" dirty="0" smtClean="0">
              <a:ln>
                <a:noFill/>
              </a:ln>
              <a:solidFill>
                <a:schemeClr val="bg1"/>
              </a:solidFill>
              <a:effectLst/>
              <a:uLnTx/>
              <a:uFillTx/>
              <a:latin typeface="+mn-lt"/>
              <a:ea typeface="+mn-ea"/>
              <a:cs typeface="+mn-cs"/>
            </a:endParaRPr>
          </a:p>
        </p:txBody>
      </p:sp>
      <p:pic>
        <p:nvPicPr>
          <p:cNvPr id="12" name="Picture 13"/>
          <p:cNvPicPr>
            <a:picLocks noChangeAspect="1" noChangeArrowheads="1"/>
          </p:cNvPicPr>
          <p:nvPr/>
        </p:nvPicPr>
        <p:blipFill>
          <a:blip r:embed="rId9"/>
          <a:srcRect/>
          <a:stretch>
            <a:fillRect/>
          </a:stretch>
        </p:blipFill>
        <p:spPr bwMode="auto">
          <a:xfrm>
            <a:off x="4405934" y="1357298"/>
            <a:ext cx="1246186" cy="1030287"/>
          </a:xfrm>
          <a:prstGeom prst="rect">
            <a:avLst/>
          </a:prstGeom>
          <a:noFill/>
          <a:ln w="9525">
            <a:noFill/>
            <a:miter lim="800000"/>
            <a:headEnd/>
            <a:tailEnd/>
          </a:ln>
        </p:spPr>
      </p:pic>
      <p:pic>
        <p:nvPicPr>
          <p:cNvPr id="13" name="Picture 16"/>
          <p:cNvPicPr>
            <a:picLocks noChangeAspect="1" noChangeArrowheads="1"/>
          </p:cNvPicPr>
          <p:nvPr/>
        </p:nvPicPr>
        <p:blipFill>
          <a:blip r:embed="rId10"/>
          <a:srcRect/>
          <a:stretch>
            <a:fillRect/>
          </a:stretch>
        </p:blipFill>
        <p:spPr bwMode="auto">
          <a:xfrm>
            <a:off x="4143372" y="3357562"/>
            <a:ext cx="1357322" cy="958850"/>
          </a:xfrm>
          <a:prstGeom prst="rect">
            <a:avLst/>
          </a:prstGeom>
          <a:noFill/>
          <a:ln w="9525">
            <a:noFill/>
            <a:miter lim="800000"/>
            <a:headEnd/>
            <a:tailEnd/>
          </a:ln>
        </p:spPr>
      </p:pic>
      <p:pic>
        <p:nvPicPr>
          <p:cNvPr id="14" name="Picture 19"/>
          <p:cNvPicPr>
            <a:picLocks noChangeAspect="1" noChangeArrowheads="1"/>
          </p:cNvPicPr>
          <p:nvPr/>
        </p:nvPicPr>
        <p:blipFill>
          <a:blip r:embed="rId11"/>
          <a:srcRect/>
          <a:stretch>
            <a:fillRect/>
          </a:stretch>
        </p:blipFill>
        <p:spPr bwMode="auto">
          <a:xfrm>
            <a:off x="4429124" y="4643446"/>
            <a:ext cx="1061716" cy="785818"/>
          </a:xfrm>
          <a:prstGeom prst="rect">
            <a:avLst/>
          </a:prstGeom>
          <a:noFill/>
          <a:ln w="9525">
            <a:noFill/>
            <a:miter lim="800000"/>
            <a:headEnd/>
            <a:tailEnd/>
          </a:ln>
        </p:spPr>
      </p:pic>
      <p:pic>
        <p:nvPicPr>
          <p:cNvPr id="15" name="Picture 7"/>
          <p:cNvPicPr>
            <a:picLocks noChangeAspect="1" noChangeArrowheads="1"/>
          </p:cNvPicPr>
          <p:nvPr/>
        </p:nvPicPr>
        <p:blipFill>
          <a:blip r:embed="rId12"/>
          <a:srcRect/>
          <a:stretch>
            <a:fillRect/>
          </a:stretch>
        </p:blipFill>
        <p:spPr bwMode="auto">
          <a:xfrm>
            <a:off x="4429124" y="2571744"/>
            <a:ext cx="1000132" cy="714380"/>
          </a:xfrm>
          <a:prstGeom prst="rect">
            <a:avLst/>
          </a:prstGeom>
          <a:noFill/>
          <a:ln w="9525">
            <a:noFill/>
            <a:miter lim="800000"/>
            <a:headEnd/>
            <a:tailEnd/>
          </a:ln>
        </p:spPr>
      </p:pic>
      <p:pic>
        <p:nvPicPr>
          <p:cNvPr id="16" name="Picture 28"/>
          <p:cNvPicPr>
            <a:picLocks noChangeAspect="1" noChangeArrowheads="1"/>
          </p:cNvPicPr>
          <p:nvPr/>
        </p:nvPicPr>
        <p:blipFill>
          <a:blip r:embed="rId13"/>
          <a:srcRect/>
          <a:stretch>
            <a:fillRect/>
          </a:stretch>
        </p:blipFill>
        <p:spPr bwMode="auto">
          <a:xfrm>
            <a:off x="785786" y="5572140"/>
            <a:ext cx="857256" cy="1005964"/>
          </a:xfrm>
          <a:prstGeom prst="rect">
            <a:avLst/>
          </a:prstGeom>
          <a:noFill/>
          <a:ln w="9525">
            <a:noFill/>
            <a:miter lim="800000"/>
            <a:headEnd/>
            <a:tailEnd/>
          </a:ln>
        </p:spPr>
      </p:pic>
      <p:pic>
        <p:nvPicPr>
          <p:cNvPr id="17" name="Picture 22"/>
          <p:cNvPicPr>
            <a:picLocks noChangeAspect="1" noChangeArrowheads="1"/>
          </p:cNvPicPr>
          <p:nvPr/>
        </p:nvPicPr>
        <p:blipFill>
          <a:blip r:embed="rId14"/>
          <a:srcRect/>
          <a:stretch>
            <a:fillRect/>
          </a:stretch>
        </p:blipFill>
        <p:spPr bwMode="auto">
          <a:xfrm>
            <a:off x="4572000" y="5500702"/>
            <a:ext cx="1000132" cy="974042"/>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8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88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88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88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889">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889">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9" grpId="0" uiExpand="1" build="p"/>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483768" y="1196752"/>
          <a:ext cx="6445950" cy="53040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314" name="TextBox 2"/>
          <p:cNvSpPr txBox="1">
            <a:spLocks noChangeArrowheads="1"/>
          </p:cNvSpPr>
          <p:nvPr/>
        </p:nvSpPr>
        <p:spPr bwMode="auto">
          <a:xfrm>
            <a:off x="285750" y="1357313"/>
            <a:ext cx="4286250" cy="1015663"/>
          </a:xfrm>
          <a:prstGeom prst="rect">
            <a:avLst/>
          </a:prstGeom>
          <a:noFill/>
          <a:ln w="9525">
            <a:noFill/>
            <a:miter lim="800000"/>
            <a:headEnd/>
            <a:tailEnd/>
          </a:ln>
        </p:spPr>
        <p:txBody>
          <a:bodyPr>
            <a:spAutoFit/>
          </a:bodyPr>
          <a:lstStyle/>
          <a:p>
            <a:r>
              <a:rPr lang="en-US" sz="1600" dirty="0">
                <a:latin typeface="Calibri" pitchFamily="34" charset="0"/>
              </a:rPr>
              <a:t>CAMHS, Community Mental Health Team, Primary Care Mental Health Team</a:t>
            </a:r>
            <a:endParaRPr lang="en-GB" sz="1600" dirty="0">
              <a:latin typeface="Calibri" pitchFamily="34" charset="0"/>
            </a:endParaRPr>
          </a:p>
          <a:p>
            <a:endParaRPr lang="en-GB" dirty="0">
              <a:latin typeface="Calibri" pitchFamily="34" charset="0"/>
            </a:endParaRPr>
          </a:p>
        </p:txBody>
      </p:sp>
      <p:sp>
        <p:nvSpPr>
          <p:cNvPr id="13315" name="TextBox 3"/>
          <p:cNvSpPr txBox="1">
            <a:spLocks noChangeArrowheads="1"/>
          </p:cNvSpPr>
          <p:nvPr/>
        </p:nvSpPr>
        <p:spPr bwMode="auto">
          <a:xfrm>
            <a:off x="285750" y="3000375"/>
            <a:ext cx="3643313" cy="584775"/>
          </a:xfrm>
          <a:prstGeom prst="rect">
            <a:avLst/>
          </a:prstGeom>
          <a:noFill/>
          <a:ln w="9525">
            <a:noFill/>
            <a:miter lim="800000"/>
            <a:headEnd/>
            <a:tailEnd/>
          </a:ln>
        </p:spPr>
        <p:txBody>
          <a:bodyPr>
            <a:spAutoFit/>
          </a:bodyPr>
          <a:lstStyle/>
          <a:p>
            <a:r>
              <a:rPr lang="en-US" sz="1600" dirty="0">
                <a:latin typeface="Calibri" pitchFamily="34" charset="0"/>
              </a:rPr>
              <a:t>GP, school nurses, </a:t>
            </a:r>
            <a:r>
              <a:rPr lang="en-US" sz="1600" dirty="0" err="1">
                <a:latin typeface="Calibri" pitchFamily="34" charset="0"/>
              </a:rPr>
              <a:t>Barnardos</a:t>
            </a:r>
            <a:r>
              <a:rPr lang="en-US" sz="1600" dirty="0">
                <a:latin typeface="Calibri" pitchFamily="34" charset="0"/>
              </a:rPr>
              <a:t>, Young </a:t>
            </a:r>
            <a:r>
              <a:rPr lang="en-US" sz="1600" dirty="0" err="1">
                <a:latin typeface="Calibri" pitchFamily="34" charset="0"/>
              </a:rPr>
              <a:t>Carers</a:t>
            </a:r>
            <a:r>
              <a:rPr lang="en-US" sz="1600" dirty="0">
                <a:latin typeface="Calibri" pitchFamily="34" charset="0"/>
              </a:rPr>
              <a:t>, Educational Psychology </a:t>
            </a:r>
            <a:endParaRPr lang="en-GB" sz="1600" dirty="0">
              <a:latin typeface="Calibri" pitchFamily="34" charset="0"/>
            </a:endParaRPr>
          </a:p>
        </p:txBody>
      </p:sp>
      <p:sp>
        <p:nvSpPr>
          <p:cNvPr id="13316" name="TextBox 4"/>
          <p:cNvSpPr txBox="1">
            <a:spLocks noChangeArrowheads="1"/>
          </p:cNvSpPr>
          <p:nvPr/>
        </p:nvSpPr>
        <p:spPr bwMode="auto">
          <a:xfrm>
            <a:off x="467544" y="4653136"/>
            <a:ext cx="2571750" cy="1815882"/>
          </a:xfrm>
          <a:prstGeom prst="rect">
            <a:avLst/>
          </a:prstGeom>
          <a:noFill/>
          <a:ln w="9525">
            <a:noFill/>
            <a:miter lim="800000"/>
            <a:headEnd/>
            <a:tailEnd/>
          </a:ln>
        </p:spPr>
        <p:txBody>
          <a:bodyPr>
            <a:spAutoFit/>
          </a:bodyPr>
          <a:lstStyle/>
          <a:p>
            <a:r>
              <a:rPr lang="en-US" sz="1600" dirty="0">
                <a:latin typeface="Calibri" pitchFamily="34" charset="0"/>
              </a:rPr>
              <a:t>Online resources, teachers, sports clubs, volunteering, peer and family support, scouts/guides, guided self help </a:t>
            </a:r>
            <a:r>
              <a:rPr lang="en-US" sz="1600" dirty="0" smtClean="0">
                <a:latin typeface="Calibri" pitchFamily="34" charset="0"/>
              </a:rPr>
              <a:t>resources, 10 Tips for wellbeing</a:t>
            </a:r>
            <a:endParaRPr lang="en-GB" sz="1600" dirty="0">
              <a:latin typeface="Calibri" pitchFamily="34" charset="0"/>
            </a:endParaRPr>
          </a:p>
          <a:p>
            <a:endParaRPr lang="en-GB" sz="1600" dirty="0">
              <a:latin typeface="Calibri" pitchFamily="34" charset="0"/>
            </a:endParaRPr>
          </a:p>
        </p:txBody>
      </p:sp>
      <p:sp>
        <p:nvSpPr>
          <p:cNvPr id="6" name="Title 1"/>
          <p:cNvSpPr txBox="1">
            <a:spLocks/>
          </p:cNvSpPr>
          <p:nvPr/>
        </p:nvSpPr>
        <p:spPr>
          <a:xfrm>
            <a:off x="685800" y="304800"/>
            <a:ext cx="7315200" cy="533400"/>
          </a:xfrm>
          <a:prstGeom prst="rect">
            <a:avLst/>
          </a:prstGeom>
        </p:spPr>
        <p:txBody>
          <a:bodyPr/>
          <a:lstStyle>
            <a:lvl1pPr algn="l" rtl="0" eaLnBrk="0" fontAlgn="base" hangingPunct="0">
              <a:spcBef>
                <a:spcPct val="0"/>
              </a:spcBef>
              <a:spcAft>
                <a:spcPct val="0"/>
              </a:spcAft>
              <a:defRPr sz="3200">
                <a:solidFill>
                  <a:srgbClr val="000090"/>
                </a:solidFill>
                <a:latin typeface="+mj-lt"/>
                <a:ea typeface="+mj-ea"/>
                <a:cs typeface="+mj-cs"/>
              </a:defRPr>
            </a:lvl1pPr>
            <a:lvl2pPr algn="l" rtl="0" eaLnBrk="0" fontAlgn="base" hangingPunct="0">
              <a:spcBef>
                <a:spcPct val="0"/>
              </a:spcBef>
              <a:spcAft>
                <a:spcPct val="0"/>
              </a:spcAft>
              <a:defRPr sz="3200">
                <a:solidFill>
                  <a:srgbClr val="000090"/>
                </a:solidFill>
                <a:latin typeface="Arial" charset="0"/>
                <a:ea typeface="ＭＳ Ｐゴシック" charset="0"/>
                <a:cs typeface="ＭＳ Ｐゴシック" charset="0"/>
              </a:defRPr>
            </a:lvl2pPr>
            <a:lvl3pPr algn="l" rtl="0" eaLnBrk="0" fontAlgn="base" hangingPunct="0">
              <a:spcBef>
                <a:spcPct val="0"/>
              </a:spcBef>
              <a:spcAft>
                <a:spcPct val="0"/>
              </a:spcAft>
              <a:defRPr sz="3200">
                <a:solidFill>
                  <a:srgbClr val="000090"/>
                </a:solidFill>
                <a:latin typeface="Arial" charset="0"/>
                <a:ea typeface="ＭＳ Ｐゴシック" charset="0"/>
                <a:cs typeface="ＭＳ Ｐゴシック" charset="0"/>
              </a:defRPr>
            </a:lvl3pPr>
            <a:lvl4pPr algn="l" rtl="0" eaLnBrk="0" fontAlgn="base" hangingPunct="0">
              <a:spcBef>
                <a:spcPct val="0"/>
              </a:spcBef>
              <a:spcAft>
                <a:spcPct val="0"/>
              </a:spcAft>
              <a:defRPr sz="3200">
                <a:solidFill>
                  <a:srgbClr val="000090"/>
                </a:solidFill>
                <a:latin typeface="Arial" charset="0"/>
                <a:ea typeface="ＭＳ Ｐゴシック" charset="0"/>
                <a:cs typeface="ＭＳ Ｐゴシック" charset="0"/>
              </a:defRPr>
            </a:lvl4pPr>
            <a:lvl5pPr algn="l" rtl="0" eaLnBrk="0" fontAlgn="base" hangingPunct="0">
              <a:spcBef>
                <a:spcPct val="0"/>
              </a:spcBef>
              <a:spcAft>
                <a:spcPct val="0"/>
              </a:spcAft>
              <a:defRPr sz="3200">
                <a:solidFill>
                  <a:srgbClr val="000090"/>
                </a:solidFill>
                <a:latin typeface="Arial" charset="0"/>
                <a:ea typeface="ＭＳ Ｐゴシック" charset="0"/>
                <a:cs typeface="ＭＳ Ｐゴシック" charset="0"/>
              </a:defRPr>
            </a:lvl5pPr>
            <a:lvl6pPr marL="457200" algn="l" rtl="0" fontAlgn="base">
              <a:spcBef>
                <a:spcPct val="0"/>
              </a:spcBef>
              <a:spcAft>
                <a:spcPct val="0"/>
              </a:spcAft>
              <a:defRPr sz="3200">
                <a:solidFill>
                  <a:schemeClr val="bg1"/>
                </a:solidFill>
                <a:latin typeface="Arial" charset="0"/>
                <a:ea typeface="ＭＳ Ｐゴシック" charset="0"/>
                <a:cs typeface="ＭＳ Ｐゴシック" charset="0"/>
              </a:defRPr>
            </a:lvl6pPr>
            <a:lvl7pPr marL="914400" algn="l" rtl="0" fontAlgn="base">
              <a:spcBef>
                <a:spcPct val="0"/>
              </a:spcBef>
              <a:spcAft>
                <a:spcPct val="0"/>
              </a:spcAft>
              <a:defRPr sz="3200">
                <a:solidFill>
                  <a:schemeClr val="bg1"/>
                </a:solidFill>
                <a:latin typeface="Arial" charset="0"/>
                <a:ea typeface="ＭＳ Ｐゴシック" charset="0"/>
                <a:cs typeface="ＭＳ Ｐゴシック" charset="0"/>
              </a:defRPr>
            </a:lvl7pPr>
            <a:lvl8pPr marL="1371600" algn="l" rtl="0" fontAlgn="base">
              <a:spcBef>
                <a:spcPct val="0"/>
              </a:spcBef>
              <a:spcAft>
                <a:spcPct val="0"/>
              </a:spcAft>
              <a:defRPr sz="3200">
                <a:solidFill>
                  <a:schemeClr val="bg1"/>
                </a:solidFill>
                <a:latin typeface="Arial" charset="0"/>
                <a:ea typeface="ＭＳ Ｐゴシック" charset="0"/>
                <a:cs typeface="ＭＳ Ｐゴシック" charset="0"/>
              </a:defRPr>
            </a:lvl8pPr>
            <a:lvl9pPr marL="1828800" algn="l" rtl="0" fontAlgn="base">
              <a:spcBef>
                <a:spcPct val="0"/>
              </a:spcBef>
              <a:spcAft>
                <a:spcPct val="0"/>
              </a:spcAft>
              <a:defRPr sz="3200">
                <a:solidFill>
                  <a:schemeClr val="bg1"/>
                </a:solidFill>
                <a:latin typeface="Arial" charset="0"/>
                <a:ea typeface="ＭＳ Ｐゴシック" charset="0"/>
                <a:cs typeface="ＭＳ Ｐゴシック" charset="0"/>
              </a:defRPr>
            </a:lvl9pPr>
          </a:lstStyle>
          <a:p>
            <a:pPr algn="ctr"/>
            <a:r>
              <a:rPr lang="en-GB" sz="2800" kern="0" dirty="0" smtClean="0"/>
              <a:t>Supports</a:t>
            </a:r>
            <a:endParaRPr lang="en-GB" sz="2800" kern="0" dirty="0"/>
          </a:p>
        </p:txBody>
      </p:sp>
      <p:pic>
        <p:nvPicPr>
          <p:cNvPr id="7" name="Picture 2"/>
          <p:cNvPicPr>
            <a:picLocks noChangeAspect="1" noChangeArrowheads="1"/>
          </p:cNvPicPr>
          <p:nvPr/>
        </p:nvPicPr>
        <p:blipFill>
          <a:blip r:embed="rId7"/>
          <a:srcRect/>
          <a:stretch>
            <a:fillRect/>
          </a:stretch>
        </p:blipFill>
        <p:spPr bwMode="auto">
          <a:xfrm>
            <a:off x="8358214" y="1214422"/>
            <a:ext cx="571536" cy="571536"/>
          </a:xfrm>
          <a:prstGeom prst="rect">
            <a:avLst/>
          </a:prstGeom>
          <a:noFill/>
          <a:ln w="9525">
            <a:noFill/>
            <a:miter lim="800000"/>
            <a:headEnd/>
            <a:tailEnd/>
          </a:ln>
          <a:effectLst/>
        </p:spPr>
      </p:pic>
    </p:spTree>
    <p:extLst>
      <p:ext uri="{BB962C8B-B14F-4D97-AF65-F5344CB8AC3E}">
        <p14:creationId xmlns:p14="http://schemas.microsoft.com/office/powerpoint/2010/main" val="154043965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3315" grpId="0"/>
      <p:bldP spid="13316" grpId="0"/>
    </p:bld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1674</TotalTime>
  <Words>950</Words>
  <Application>Microsoft Office PowerPoint</Application>
  <PresentationFormat>On-screen Show (4:3)</PresentationFormat>
  <Paragraphs>226</Paragraphs>
  <Slides>19</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ＭＳ Ｐゴシック</vt:lpstr>
      <vt:lpstr>Arial</vt:lpstr>
      <vt:lpstr>Calibri</vt:lpstr>
      <vt:lpstr>Times New Roman</vt:lpstr>
      <vt:lpstr>Wingdings</vt:lpstr>
      <vt:lpstr>Office Theme</vt:lpstr>
      <vt:lpstr>PowerPoint Presentation</vt:lpstr>
      <vt:lpstr>Learning Outcomes</vt:lpstr>
      <vt:lpstr>Definitions</vt:lpstr>
      <vt:lpstr>Definition of terms</vt:lpstr>
      <vt:lpstr>Stigma of Mental Illness</vt:lpstr>
      <vt:lpstr>The influence of parents and carers</vt:lpstr>
      <vt:lpstr>PowerPoint Presentation</vt:lpstr>
      <vt:lpstr>PowerPoint Presentation</vt:lpstr>
      <vt:lpstr>PowerPoint Presentation</vt:lpstr>
      <vt:lpstr>Promoting Positive Mental Health in EA</vt:lpstr>
      <vt:lpstr>New Pupil Programmes</vt:lpstr>
      <vt:lpstr>Staff Training</vt:lpstr>
      <vt:lpstr>Why Re-focus?</vt:lpstr>
      <vt:lpstr>Next Steps</vt:lpstr>
      <vt:lpstr>PowerPoint Presentation</vt:lpstr>
      <vt:lpstr>Targeted Support</vt:lpstr>
      <vt:lpstr>Targeted Supports Cont.</vt:lpstr>
      <vt:lpstr>Strategic Development Model</vt:lpstr>
      <vt:lpstr>Pupil Voice</vt:lpstr>
    </vt:vector>
  </TitlesOfParts>
  <Company>GORDON WATT User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GORDON WATT User</dc:creator>
  <cp:lastModifiedBy>Milton, Annette</cp:lastModifiedBy>
  <cp:revision>134</cp:revision>
  <cp:lastPrinted>2014-11-03T09:20:11Z</cp:lastPrinted>
  <dcterms:created xsi:type="dcterms:W3CDTF">2009-06-16T15:20:36Z</dcterms:created>
  <dcterms:modified xsi:type="dcterms:W3CDTF">2015-02-18T15:26:45Z</dcterms:modified>
</cp:coreProperties>
</file>