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61" r:id="rId2"/>
    <p:sldId id="264" r:id="rId3"/>
    <p:sldId id="380" r:id="rId4"/>
    <p:sldId id="365" r:id="rId5"/>
    <p:sldId id="337" r:id="rId6"/>
    <p:sldId id="351" r:id="rId7"/>
    <p:sldId id="352" r:id="rId8"/>
    <p:sldId id="307" r:id="rId9"/>
    <p:sldId id="386" r:id="rId10"/>
    <p:sldId id="346" r:id="rId11"/>
    <p:sldId id="381" r:id="rId12"/>
    <p:sldId id="382" r:id="rId13"/>
    <p:sldId id="383" r:id="rId14"/>
    <p:sldId id="384" r:id="rId15"/>
    <p:sldId id="385" r:id="rId16"/>
    <p:sldId id="353" r:id="rId17"/>
    <p:sldId id="387" r:id="rId18"/>
    <p:sldId id="354" r:id="rId19"/>
    <p:sldId id="360" r:id="rId20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53"/>
    <p:restoredTop sz="97266" autoAdjust="0"/>
  </p:normalViewPr>
  <p:slideViewPr>
    <p:cSldViewPr snapToGrid="0" snapToObjects="1">
      <p:cViewPr varScale="1">
        <p:scale>
          <a:sx n="78" d="100"/>
          <a:sy n="78" d="100"/>
        </p:scale>
        <p:origin x="6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B79C6-6E7E-724C-92D1-24B80AE453D3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C1501-328B-6449-B759-25AF25EC36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4811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4F3247-75B5-A844-A46C-BB47D09A9309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39838"/>
            <a:ext cx="5954712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5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4BFAF-9514-9B43-92DF-5A1C41B2D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297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4BFAF-9514-9B43-92DF-5A1C41B2DC3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616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4BFAF-9514-9B43-92DF-5A1C41B2DC3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842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4BFAF-9514-9B43-92DF-5A1C41B2DC3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473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4BFAF-9514-9B43-92DF-5A1C41B2DC3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7174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4BFAF-9514-9B43-92DF-5A1C41B2DC3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383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4BFAF-9514-9B43-92DF-5A1C41B2DC3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2480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4BFAF-9514-9B43-92DF-5A1C41B2DC3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6167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4BFAF-9514-9B43-92DF-5A1C41B2DC3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3937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4BFAF-9514-9B43-92DF-5A1C41B2DC3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616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4BFAF-9514-9B43-92DF-5A1C41B2DC3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616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4BFAF-9514-9B43-92DF-5A1C41B2DC3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638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4BFAF-9514-9B43-92DF-5A1C41B2DC3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454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4BFAF-9514-9B43-92DF-5A1C41B2DC3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616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4BFAF-9514-9B43-92DF-5A1C41B2DC3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616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4BFAF-9514-9B43-92DF-5A1C41B2DC3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616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4BFAF-9514-9B43-92DF-5A1C41B2DC3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616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4BFAF-9514-9B43-92DF-5A1C41B2DC3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870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4BFAF-9514-9B43-92DF-5A1C41B2DC3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616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CEC8A-8888-0E4F-9417-68FE75057793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7D51-52EC-8D4A-A192-B782C3F913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940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CEC8A-8888-0E4F-9417-68FE75057793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7D51-52EC-8D4A-A192-B782C3F913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703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CEC8A-8888-0E4F-9417-68FE75057793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7D51-52EC-8D4A-A192-B782C3F913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140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CEC8A-8888-0E4F-9417-68FE75057793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7D51-52EC-8D4A-A192-B782C3F913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486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CEC8A-8888-0E4F-9417-68FE75057793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7D51-52EC-8D4A-A192-B782C3F913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048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CEC8A-8888-0E4F-9417-68FE75057793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7D51-52EC-8D4A-A192-B782C3F913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989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CEC8A-8888-0E4F-9417-68FE75057793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7D51-52EC-8D4A-A192-B782C3F913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941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CEC8A-8888-0E4F-9417-68FE75057793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7D51-52EC-8D4A-A192-B782C3F913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000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CEC8A-8888-0E4F-9417-68FE75057793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7D51-52EC-8D4A-A192-B782C3F913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936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CEC8A-8888-0E4F-9417-68FE75057793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7D51-52EC-8D4A-A192-B782C3F913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610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CEC8A-8888-0E4F-9417-68FE75057793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7D51-52EC-8D4A-A192-B782C3F913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9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CEC8A-8888-0E4F-9417-68FE75057793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A7D51-52EC-8D4A-A192-B782C3F913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128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528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4223868"/>
            <a:ext cx="752301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 dirty="0"/>
          </a:p>
          <a:p>
            <a:pPr algn="ctr"/>
            <a:r>
              <a:rPr lang="en-GB" sz="3600" b="1" dirty="0"/>
              <a:t> </a:t>
            </a:r>
            <a:r>
              <a:rPr lang="en-GB" sz="4000" b="1" dirty="0"/>
              <a:t>    </a:t>
            </a:r>
          </a:p>
          <a:p>
            <a:pPr algn="ctr"/>
            <a:r>
              <a:rPr lang="en-GB" sz="4000" b="1" dirty="0"/>
              <a:t> P7 Information Session</a:t>
            </a:r>
          </a:p>
          <a:p>
            <a:pPr algn="ctr"/>
            <a:r>
              <a:rPr lang="en-GB" sz="4000" b="1" dirty="0"/>
              <a:t>Welcome to Kilmarnock Academy</a:t>
            </a:r>
          </a:p>
        </p:txBody>
      </p:sp>
    </p:spTree>
    <p:extLst>
      <p:ext uri="{BB962C8B-B14F-4D97-AF65-F5344CB8AC3E}">
        <p14:creationId xmlns:p14="http://schemas.microsoft.com/office/powerpoint/2010/main" val="2144339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1599" y="166136"/>
            <a:ext cx="9474990" cy="761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Kilmarnock Academy – S1 Expectations</a:t>
            </a:r>
          </a:p>
        </p:txBody>
      </p:sp>
      <p:pic>
        <p:nvPicPr>
          <p:cNvPr id="1026" name="Picture 2" descr="J:\Head Teacher\HT Work\New School\Badges\new uniform\KK Academy Badge propos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806" y="5925"/>
            <a:ext cx="646333" cy="92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172720" y="910406"/>
            <a:ext cx="11694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3" r="50000"/>
          <a:stretch/>
        </p:blipFill>
        <p:spPr bwMode="auto">
          <a:xfrm>
            <a:off x="0" y="6215587"/>
            <a:ext cx="12192000" cy="64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Attendance.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Behaviour.</a:t>
            </a:r>
          </a:p>
          <a:p>
            <a:endParaRPr lang="en-GB" dirty="0"/>
          </a:p>
          <a:p>
            <a:r>
              <a:rPr lang="en-GB" dirty="0"/>
              <a:t>Commitment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Successful S1 = a great start to secondary school!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6548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1599" y="166136"/>
            <a:ext cx="9474990" cy="761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Kilmarnock Academy - Lunch</a:t>
            </a:r>
          </a:p>
        </p:txBody>
      </p:sp>
      <p:pic>
        <p:nvPicPr>
          <p:cNvPr id="1026" name="Picture 2" descr="J:\Head Teacher\HT Work\New School\Badges\new uniform\KK Academy Badge propos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806" y="5925"/>
            <a:ext cx="646333" cy="92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172720" y="910406"/>
            <a:ext cx="11694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3" r="50000"/>
          <a:stretch/>
        </p:blipFill>
        <p:spPr bwMode="auto">
          <a:xfrm>
            <a:off x="0" y="6215587"/>
            <a:ext cx="12192000" cy="64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490155"/>
            <a:ext cx="7735712" cy="414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30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1599" y="166136"/>
            <a:ext cx="9474990" cy="761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Kilmarnock Academy - Lunch</a:t>
            </a:r>
          </a:p>
        </p:txBody>
      </p:sp>
      <p:pic>
        <p:nvPicPr>
          <p:cNvPr id="1026" name="Picture 2" descr="J:\Head Teacher\HT Work\New School\Badges\new uniform\KK Academy Badge propos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806" y="5925"/>
            <a:ext cx="646333" cy="92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172720" y="910406"/>
            <a:ext cx="11694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3" r="50000"/>
          <a:stretch/>
        </p:blipFill>
        <p:spPr bwMode="auto">
          <a:xfrm>
            <a:off x="0" y="6215587"/>
            <a:ext cx="12192000" cy="64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506970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74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1599" y="166136"/>
            <a:ext cx="9474990" cy="761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Kilmarnock Academy – PE (Fitness Suite)</a:t>
            </a:r>
          </a:p>
        </p:txBody>
      </p:sp>
      <p:pic>
        <p:nvPicPr>
          <p:cNvPr id="1026" name="Picture 2" descr="J:\Head Teacher\HT Work\New School\Badges\new uniform\KK Academy Badge propos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806" y="5925"/>
            <a:ext cx="646333" cy="92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172720" y="910406"/>
            <a:ext cx="11694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3" r="50000"/>
          <a:stretch/>
        </p:blipFill>
        <p:spPr bwMode="auto">
          <a:xfrm>
            <a:off x="0" y="6215587"/>
            <a:ext cx="12192000" cy="64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12" y="1222637"/>
            <a:ext cx="5391855" cy="3032918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133" y="2739096"/>
            <a:ext cx="5869714" cy="330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31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1599" y="166136"/>
            <a:ext cx="9474990" cy="761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Kilmarnock Academy – PE </a:t>
            </a:r>
          </a:p>
        </p:txBody>
      </p:sp>
      <p:pic>
        <p:nvPicPr>
          <p:cNvPr id="1026" name="Picture 2" descr="J:\Head Teacher\HT Work\New School\Badges\new uniform\KK Academy Badge propos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806" y="5925"/>
            <a:ext cx="646333" cy="92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172720" y="910406"/>
            <a:ext cx="11694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3" r="50000"/>
          <a:stretch/>
        </p:blipFill>
        <p:spPr bwMode="auto">
          <a:xfrm>
            <a:off x="0" y="6215587"/>
            <a:ext cx="12192000" cy="64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40435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59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1599" y="166136"/>
            <a:ext cx="9474990" cy="761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Kilmarnock Academy – Atrium Hall</a:t>
            </a:r>
          </a:p>
        </p:txBody>
      </p:sp>
      <p:pic>
        <p:nvPicPr>
          <p:cNvPr id="1026" name="Picture 2" descr="J:\Head Teacher\HT Work\New School\Badges\new uniform\KK Academy Badge propos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806" y="5925"/>
            <a:ext cx="646333" cy="92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172720" y="910406"/>
            <a:ext cx="11694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3" r="50000"/>
          <a:stretch/>
        </p:blipFill>
        <p:spPr bwMode="auto">
          <a:xfrm>
            <a:off x="0" y="6215587"/>
            <a:ext cx="12192000" cy="64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7575" y="1367051"/>
            <a:ext cx="8249315" cy="464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637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1599" y="166136"/>
            <a:ext cx="9474990" cy="761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Kilmarnock Academy – Dates for Your Diary!</a:t>
            </a:r>
          </a:p>
        </p:txBody>
      </p:sp>
      <p:pic>
        <p:nvPicPr>
          <p:cNvPr id="1026" name="Picture 2" descr="J:\Head Teacher\HT Work\New School\Badges\new uniform\KK Academy Badge propos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806" y="5925"/>
            <a:ext cx="646333" cy="92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172720" y="910406"/>
            <a:ext cx="11694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3" r="50000"/>
          <a:stretch/>
        </p:blipFill>
        <p:spPr bwMode="auto">
          <a:xfrm>
            <a:off x="0" y="6215587"/>
            <a:ext cx="12192000" cy="64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WB 25</a:t>
            </a:r>
            <a:r>
              <a:rPr lang="en-GB" baseline="30000" dirty="0"/>
              <a:t>th</a:t>
            </a:r>
            <a:r>
              <a:rPr lang="en-GB" dirty="0"/>
              <a:t> October 2022 – Modern Languages visit</a:t>
            </a:r>
          </a:p>
          <a:p>
            <a:endParaRPr lang="en-GB" dirty="0"/>
          </a:p>
          <a:p>
            <a:r>
              <a:rPr lang="en-GB" dirty="0"/>
              <a:t>WB 28</a:t>
            </a:r>
            <a:r>
              <a:rPr lang="en-GB" baseline="30000" dirty="0"/>
              <a:t>th </a:t>
            </a:r>
            <a:r>
              <a:rPr lang="en-GB" dirty="0"/>
              <a:t>November 2022 – Social Subjects visit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Tuesday 13</a:t>
            </a:r>
            <a:r>
              <a:rPr lang="en-GB" baseline="30000" dirty="0"/>
              <a:t>th</a:t>
            </a:r>
            <a:r>
              <a:rPr lang="en-GB" dirty="0"/>
              <a:t> December 2022 – P7 Information Evening at Kilmarnock Academy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1691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1599" y="166136"/>
            <a:ext cx="9474990" cy="761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Kilmarnock Academy – Dates for Your Diary!</a:t>
            </a:r>
          </a:p>
        </p:txBody>
      </p:sp>
      <p:pic>
        <p:nvPicPr>
          <p:cNvPr id="1026" name="Picture 2" descr="J:\Head Teacher\HT Work\New School\Badges\new uniform\KK Academy Badge propos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806" y="5925"/>
            <a:ext cx="646333" cy="92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172720" y="910406"/>
            <a:ext cx="11694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3" r="50000"/>
          <a:stretch/>
        </p:blipFill>
        <p:spPr bwMode="auto">
          <a:xfrm>
            <a:off x="0" y="6215587"/>
            <a:ext cx="12192000" cy="64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WB 9</a:t>
            </a:r>
            <a:r>
              <a:rPr lang="en-GB" baseline="30000" dirty="0"/>
              <a:t>th</a:t>
            </a:r>
            <a:r>
              <a:rPr lang="en-GB" dirty="0"/>
              <a:t> January 2023 – English visit</a:t>
            </a:r>
          </a:p>
          <a:p>
            <a:endParaRPr lang="en-GB" dirty="0"/>
          </a:p>
          <a:p>
            <a:r>
              <a:rPr lang="en-GB" dirty="0"/>
              <a:t>March 2023 – Mrs Wallace and Pupil Support visit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WB 24</a:t>
            </a:r>
            <a:r>
              <a:rPr lang="en-GB" baseline="30000" dirty="0"/>
              <a:t>th</a:t>
            </a:r>
            <a:r>
              <a:rPr lang="en-GB" dirty="0"/>
              <a:t> April 2023 – Maths visit</a:t>
            </a:r>
          </a:p>
        </p:txBody>
      </p:sp>
    </p:spTree>
    <p:extLst>
      <p:ext uri="{BB962C8B-B14F-4D97-AF65-F5344CB8AC3E}">
        <p14:creationId xmlns:p14="http://schemas.microsoft.com/office/powerpoint/2010/main" val="920279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1599" y="166136"/>
            <a:ext cx="9474990" cy="761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Kilmarnock Academy – P7 Induction Days</a:t>
            </a:r>
          </a:p>
        </p:txBody>
      </p:sp>
      <p:pic>
        <p:nvPicPr>
          <p:cNvPr id="1026" name="Picture 2" descr="J:\Head Teacher\HT Work\New School\Badges\new uniform\KK Academy Badge propos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806" y="5925"/>
            <a:ext cx="646333" cy="92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172720" y="910406"/>
            <a:ext cx="11694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3" r="50000"/>
          <a:stretch/>
        </p:blipFill>
        <p:spPr bwMode="auto">
          <a:xfrm>
            <a:off x="0" y="6215587"/>
            <a:ext cx="12192000" cy="64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Induction days take place on Tuesday 23</a:t>
            </a:r>
            <a:r>
              <a:rPr lang="en-GB" baseline="30000" dirty="0"/>
              <a:t>rd</a:t>
            </a:r>
            <a:r>
              <a:rPr lang="en-GB" dirty="0"/>
              <a:t> Wednesday 24</a:t>
            </a:r>
            <a:r>
              <a:rPr lang="en-GB" baseline="30000" dirty="0"/>
              <a:t>th</a:t>
            </a:r>
            <a:r>
              <a:rPr lang="en-GB" dirty="0"/>
              <a:t> and Thursday 25</a:t>
            </a:r>
            <a:r>
              <a:rPr lang="en-GB" baseline="30000" dirty="0"/>
              <a:t>th</a:t>
            </a:r>
            <a:r>
              <a:rPr lang="en-GB" dirty="0"/>
              <a:t>  May 2023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Tuesday and Wednesday will be an exciting opportunity to follow S1 timetable and meet classmates and staff.</a:t>
            </a:r>
          </a:p>
          <a:p>
            <a:endParaRPr lang="en-GB" dirty="0"/>
          </a:p>
          <a:p>
            <a:r>
              <a:rPr lang="en-GB" dirty="0"/>
              <a:t>Thursday 25</a:t>
            </a:r>
            <a:r>
              <a:rPr lang="en-GB" baseline="30000" dirty="0"/>
              <a:t>th</a:t>
            </a:r>
            <a:r>
              <a:rPr lang="en-GB" dirty="0"/>
              <a:t> May will be P7 Science day – a fun day in Science!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1916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1599" y="166136"/>
            <a:ext cx="9474990" cy="761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Kilmarnock Academy </a:t>
            </a:r>
          </a:p>
        </p:txBody>
      </p:sp>
      <p:pic>
        <p:nvPicPr>
          <p:cNvPr id="1026" name="Picture 2" descr="J:\Head Teacher\HT Work\New School\Badges\new uniform\KK Academy Badge propos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806" y="5925"/>
            <a:ext cx="646333" cy="92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172720" y="910406"/>
            <a:ext cx="11694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3" r="50000"/>
          <a:stretch/>
        </p:blipFill>
        <p:spPr bwMode="auto">
          <a:xfrm>
            <a:off x="0" y="6215587"/>
            <a:ext cx="12192000" cy="64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GB" sz="7200" b="1" dirty="0"/>
          </a:p>
          <a:p>
            <a:pPr marL="0" indent="0" algn="ctr">
              <a:buNone/>
            </a:pPr>
            <a:r>
              <a:rPr lang="en-GB" sz="7200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816937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1599" y="166136"/>
            <a:ext cx="9474990" cy="761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New Kilmarnock Academy</a:t>
            </a:r>
          </a:p>
        </p:txBody>
      </p:sp>
      <p:pic>
        <p:nvPicPr>
          <p:cNvPr id="1026" name="Picture 2" descr="J:\Head Teacher\HT Work\New School\Badges\new uniform\KK Academy Badge propos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806" y="5925"/>
            <a:ext cx="646333" cy="92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172720" y="910406"/>
            <a:ext cx="11694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3" r="50000"/>
          <a:stretch/>
        </p:blipFill>
        <p:spPr bwMode="auto">
          <a:xfrm>
            <a:off x="0" y="6215587"/>
            <a:ext cx="12192000" cy="64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New Kilmarnock Academy opened April 18</a:t>
            </a:r>
            <a:r>
              <a:rPr lang="en-GB" sz="3200" baseline="30000" dirty="0"/>
              <a:t>th</a:t>
            </a:r>
            <a:r>
              <a:rPr lang="en-GB" sz="3200" dirty="0"/>
              <a:t> 2018</a:t>
            </a:r>
          </a:p>
          <a:p>
            <a:pPr marL="0" indent="0">
              <a:buNone/>
            </a:pPr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Merge of Kilmarnock Academy and James Hamilton Academy</a:t>
            </a:r>
          </a:p>
          <a:p>
            <a:endParaRPr lang="en-GB" sz="3200" dirty="0"/>
          </a:p>
          <a:p>
            <a:r>
              <a:rPr lang="en-GB" sz="3200" dirty="0"/>
              <a:t>1206 pupils</a:t>
            </a:r>
          </a:p>
        </p:txBody>
      </p:sp>
    </p:spTree>
    <p:extLst>
      <p:ext uri="{BB962C8B-B14F-4D97-AF65-F5344CB8AC3E}">
        <p14:creationId xmlns:p14="http://schemas.microsoft.com/office/powerpoint/2010/main" val="3644221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1599" y="166136"/>
            <a:ext cx="9474990" cy="761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/>
              <a:t>Aspire Together, Achieve Together</a:t>
            </a:r>
          </a:p>
        </p:txBody>
      </p:sp>
      <p:pic>
        <p:nvPicPr>
          <p:cNvPr id="1026" name="Picture 2" descr="J:\Head Teacher\HT Work\New School\Badges\new uniform\KK Academy Badge propos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806" y="5925"/>
            <a:ext cx="646333" cy="92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172720" y="910406"/>
            <a:ext cx="11694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3" r="50000"/>
          <a:stretch/>
        </p:blipFill>
        <p:spPr bwMode="auto">
          <a:xfrm>
            <a:off x="0" y="6215587"/>
            <a:ext cx="12192000" cy="64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J:\Head Teacher\HT Work\New School\Badges\new uniform\KK Academy Badge proposal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018" y="1825625"/>
            <a:ext cx="3051963" cy="409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395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1599" y="166136"/>
            <a:ext cx="9474990" cy="761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Kilmarnock Academy - Uniform</a:t>
            </a:r>
          </a:p>
        </p:txBody>
      </p:sp>
      <p:pic>
        <p:nvPicPr>
          <p:cNvPr id="1026" name="Picture 2" descr="J:\Head Teacher\HT Work\New School\Badges\new uniform\KK Academy Badge propos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806" y="5925"/>
            <a:ext cx="646333" cy="92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172720" y="910406"/>
            <a:ext cx="11694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3" r="50000"/>
          <a:stretch/>
        </p:blipFill>
        <p:spPr bwMode="auto">
          <a:xfrm>
            <a:off x="0" y="6215587"/>
            <a:ext cx="12192000" cy="64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J:\Head Teacher\HT Work\New School\Badges\new uniform\Junior jumper+ti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864" y="1073444"/>
            <a:ext cx="3275728" cy="376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J:\Head Teacher\HT Work\New School\Badges\new uniform\KK Academy Badge propos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58" y="927434"/>
            <a:ext cx="3186294" cy="454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025900" y="4956917"/>
          <a:ext cx="4140200" cy="12969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4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65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Uniform Details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White Shirt &amp; Tie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Plain Black Jumper/ cardigan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Black school trousers / Skirt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Black school shoes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3" name="Picture 12" descr="J:\Head Teacher\HT Work\New School\Badges\new uniform\KK Acad junior tie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632" y="1501392"/>
            <a:ext cx="1054735" cy="2905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9699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1599" y="166136"/>
            <a:ext cx="9474990" cy="761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Kilmarnock Academy – Differences </a:t>
            </a:r>
          </a:p>
        </p:txBody>
      </p:sp>
      <p:pic>
        <p:nvPicPr>
          <p:cNvPr id="1026" name="Picture 2" descr="J:\Head Teacher\HT Work\New School\Badges\new uniform\KK Academy Badge propos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806" y="5925"/>
            <a:ext cx="646333" cy="92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172720" y="910406"/>
            <a:ext cx="11694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3" r="50000"/>
          <a:stretch/>
        </p:blipFill>
        <p:spPr bwMode="auto">
          <a:xfrm>
            <a:off x="0" y="6215587"/>
            <a:ext cx="12192000" cy="64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6 or 7 periods in a day – different subjects and different teachers.</a:t>
            </a:r>
          </a:p>
          <a:p>
            <a:endParaRPr lang="en-GB" dirty="0"/>
          </a:p>
          <a:p>
            <a:r>
              <a:rPr lang="en-GB" dirty="0"/>
              <a:t>Subject specialists.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New subjects – HE, Drama, Science.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New opportunities – extra-curricular activities, Erasmus.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4593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1599" y="166136"/>
            <a:ext cx="9474990" cy="761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Kilmarnock Academy – Key People</a:t>
            </a:r>
          </a:p>
        </p:txBody>
      </p:sp>
      <p:pic>
        <p:nvPicPr>
          <p:cNvPr id="1026" name="Picture 2" descr="J:\Head Teacher\HT Work\New School\Badges\new uniform\KK Academy Badge propos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806" y="5925"/>
            <a:ext cx="646333" cy="92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172720" y="910406"/>
            <a:ext cx="11694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3" r="50000"/>
          <a:stretch/>
        </p:blipFill>
        <p:spPr bwMode="auto">
          <a:xfrm>
            <a:off x="0" y="6215587"/>
            <a:ext cx="12192000" cy="64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Mrs Wallace – S1 Transition</a:t>
            </a:r>
          </a:p>
          <a:p>
            <a:r>
              <a:rPr lang="en-GB" dirty="0"/>
              <a:t>Mr Rose – Head Teacher</a:t>
            </a:r>
          </a:p>
          <a:p>
            <a:endParaRPr lang="en-GB" dirty="0"/>
          </a:p>
          <a:p>
            <a:r>
              <a:rPr lang="en-GB" dirty="0"/>
              <a:t>Pupil Support Teachers – 8 in total and 2 in each house</a:t>
            </a:r>
          </a:p>
        </p:txBody>
      </p:sp>
    </p:spTree>
    <p:extLst>
      <p:ext uri="{BB962C8B-B14F-4D97-AF65-F5344CB8AC3E}">
        <p14:creationId xmlns:p14="http://schemas.microsoft.com/office/powerpoint/2010/main" val="221142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1599" y="166136"/>
            <a:ext cx="9474990" cy="761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Kilmarnock Academy – Pupil Support</a:t>
            </a:r>
          </a:p>
        </p:txBody>
      </p:sp>
      <p:pic>
        <p:nvPicPr>
          <p:cNvPr id="1026" name="Picture 2" descr="J:\Head Teacher\HT Work\New School\Badges\new uniform\KK Academy Badge propos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806" y="5925"/>
            <a:ext cx="646333" cy="92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172720" y="910406"/>
            <a:ext cx="11694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3" r="50000"/>
          <a:stretch/>
        </p:blipFill>
        <p:spPr bwMode="auto">
          <a:xfrm>
            <a:off x="0" y="6215587"/>
            <a:ext cx="12192000" cy="64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5476553"/>
              </p:ext>
            </p:extLst>
          </p:nvPr>
        </p:nvGraphicFramePr>
        <p:xfrm>
          <a:off x="2334491" y="1835030"/>
          <a:ext cx="7613073" cy="2289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13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835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House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835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Burns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835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Fleming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835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Orr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835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Wallace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2039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1599" y="166136"/>
            <a:ext cx="9474990" cy="761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Kilmarnock Academy – S1 Classes</a:t>
            </a:r>
          </a:p>
        </p:txBody>
      </p:sp>
      <p:pic>
        <p:nvPicPr>
          <p:cNvPr id="1026" name="Picture 2" descr="J:\Head Teacher\HT Work\New School\Badges\new uniform\KK Academy Badge propos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806" y="5925"/>
            <a:ext cx="646333" cy="92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172720" y="910406"/>
            <a:ext cx="11694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3" r="50000"/>
          <a:stretch/>
        </p:blipFill>
        <p:spPr bwMode="auto">
          <a:xfrm>
            <a:off x="0" y="6215587"/>
            <a:ext cx="12192000" cy="64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Classes will be made up with PTs Pupil Support.</a:t>
            </a:r>
          </a:p>
          <a:p>
            <a:endParaRPr lang="en-GB" dirty="0"/>
          </a:p>
          <a:p>
            <a:r>
              <a:rPr lang="en-GB" dirty="0"/>
              <a:t>They consult with all primaries and P7 teachers.</a:t>
            </a:r>
          </a:p>
          <a:p>
            <a:endParaRPr lang="en-GB" dirty="0"/>
          </a:p>
          <a:p>
            <a:r>
              <a:rPr lang="en-GB" dirty="0"/>
              <a:t>Pupils will be grouped into 4 Houses and will be in the same Houses as any siblings.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7232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1599" y="166136"/>
            <a:ext cx="9474990" cy="761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Kilmarnock Academy – S1 Timetable</a:t>
            </a:r>
          </a:p>
        </p:txBody>
      </p:sp>
      <p:pic>
        <p:nvPicPr>
          <p:cNvPr id="1026" name="Picture 2" descr="J:\Head Teacher\HT Work\New School\Badges\new uniform\KK Academy Badge propos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806" y="5925"/>
            <a:ext cx="646333" cy="92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172720" y="910406"/>
            <a:ext cx="11694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3" r="50000"/>
          <a:stretch/>
        </p:blipFill>
        <p:spPr bwMode="auto">
          <a:xfrm>
            <a:off x="0" y="6215587"/>
            <a:ext cx="12192000" cy="64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575560" y="3909854"/>
          <a:ext cx="7040880" cy="182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6960">
                  <a:extLst>
                    <a:ext uri="{9D8B030D-6E8A-4147-A177-3AD203B41FA5}">
                      <a16:colId xmlns:a16="http://schemas.microsoft.com/office/drawing/2014/main" val="702882595"/>
                    </a:ext>
                  </a:extLst>
                </a:gridCol>
                <a:gridCol w="2346960">
                  <a:extLst>
                    <a:ext uri="{9D8B030D-6E8A-4147-A177-3AD203B41FA5}">
                      <a16:colId xmlns:a16="http://schemas.microsoft.com/office/drawing/2014/main" val="4205404928"/>
                    </a:ext>
                  </a:extLst>
                </a:gridCol>
                <a:gridCol w="2346960">
                  <a:extLst>
                    <a:ext uri="{9D8B030D-6E8A-4147-A177-3AD203B41FA5}">
                      <a16:colId xmlns:a16="http://schemas.microsoft.com/office/drawing/2014/main" val="28544639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Name: Pupil Name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Register Group: 1B1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Stage: S1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8640886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49155"/>
              </p:ext>
            </p:extLst>
          </p:nvPr>
        </p:nvGraphicFramePr>
        <p:xfrm>
          <a:off x="365760" y="1325879"/>
          <a:ext cx="10378440" cy="40241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7305">
                  <a:extLst>
                    <a:ext uri="{9D8B030D-6E8A-4147-A177-3AD203B41FA5}">
                      <a16:colId xmlns:a16="http://schemas.microsoft.com/office/drawing/2014/main" val="1601258644"/>
                    </a:ext>
                  </a:extLst>
                </a:gridCol>
                <a:gridCol w="1297305">
                  <a:extLst>
                    <a:ext uri="{9D8B030D-6E8A-4147-A177-3AD203B41FA5}">
                      <a16:colId xmlns:a16="http://schemas.microsoft.com/office/drawing/2014/main" val="2620536600"/>
                    </a:ext>
                  </a:extLst>
                </a:gridCol>
                <a:gridCol w="1297305">
                  <a:extLst>
                    <a:ext uri="{9D8B030D-6E8A-4147-A177-3AD203B41FA5}">
                      <a16:colId xmlns:a16="http://schemas.microsoft.com/office/drawing/2014/main" val="2009557674"/>
                    </a:ext>
                  </a:extLst>
                </a:gridCol>
                <a:gridCol w="1297305">
                  <a:extLst>
                    <a:ext uri="{9D8B030D-6E8A-4147-A177-3AD203B41FA5}">
                      <a16:colId xmlns:a16="http://schemas.microsoft.com/office/drawing/2014/main" val="3997216377"/>
                    </a:ext>
                  </a:extLst>
                </a:gridCol>
                <a:gridCol w="1297305">
                  <a:extLst>
                    <a:ext uri="{9D8B030D-6E8A-4147-A177-3AD203B41FA5}">
                      <a16:colId xmlns:a16="http://schemas.microsoft.com/office/drawing/2014/main" val="3536177226"/>
                    </a:ext>
                  </a:extLst>
                </a:gridCol>
                <a:gridCol w="1297305">
                  <a:extLst>
                    <a:ext uri="{9D8B030D-6E8A-4147-A177-3AD203B41FA5}">
                      <a16:colId xmlns:a16="http://schemas.microsoft.com/office/drawing/2014/main" val="778046608"/>
                    </a:ext>
                  </a:extLst>
                </a:gridCol>
                <a:gridCol w="1297305">
                  <a:extLst>
                    <a:ext uri="{9D8B030D-6E8A-4147-A177-3AD203B41FA5}">
                      <a16:colId xmlns:a16="http://schemas.microsoft.com/office/drawing/2014/main" val="3250446713"/>
                    </a:ext>
                  </a:extLst>
                </a:gridCol>
                <a:gridCol w="1297305">
                  <a:extLst>
                    <a:ext uri="{9D8B030D-6E8A-4147-A177-3AD203B41FA5}">
                      <a16:colId xmlns:a16="http://schemas.microsoft.com/office/drawing/2014/main" val="20615380"/>
                    </a:ext>
                  </a:extLst>
                </a:gridCol>
              </a:tblGrid>
              <a:tr h="226713">
                <a:tc>
                  <a:txBody>
                    <a:bodyPr/>
                    <a:lstStyle/>
                    <a:p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3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6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7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947391"/>
                  </a:ext>
                </a:extLst>
              </a:tr>
              <a:tr h="6801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Monday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Mathematics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CfE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Ms Burns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B20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Religious Studies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CfE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Miss Borland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B12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Home Economics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CfE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Miss Harvey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A02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Spanish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CfE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Mr Reid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C09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English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CfE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Mrs Egerton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C30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Science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CfE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Miss Murray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C22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Music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CfE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Miss McGrath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B05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2890930"/>
                  </a:ext>
                </a:extLst>
              </a:tr>
              <a:tr h="8501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Tuesday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French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CfE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Miss Baird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C07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Information Technology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CfE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Mrs Nicolson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B29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Music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CfE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Miss McGrath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B05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Social Subjects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CfE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Mrs Kelly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B09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Science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CfE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Miss Murray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C22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Mathematics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CfE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Ms Burns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B20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English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CfE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Mrs Egerton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C30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235259"/>
                  </a:ext>
                </a:extLst>
              </a:tr>
              <a:tr h="6801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Wednesday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English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CfE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Mrs Egerton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C30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Technical Studies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CfE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Mr Kirkland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A11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Mathematics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CfE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Ms Burns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B20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Social Subjects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CfE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Mrs Kelly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B09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French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CfE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Miss Baird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C07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Science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CfE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Miss Murray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C22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Art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CfE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Miss Boyd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C01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684485"/>
                  </a:ext>
                </a:extLst>
              </a:tr>
              <a:tr h="226713">
                <a:tc>
                  <a:txBody>
                    <a:bodyPr/>
                    <a:lstStyle/>
                    <a:p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3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6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1548242"/>
                  </a:ext>
                </a:extLst>
              </a:tr>
              <a:tr h="6801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Thursday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French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CfE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Miss Baird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C07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PSE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CfE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Mrs Egerton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C30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Technical Studies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CfE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Mr Kirkland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A12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Physical Education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CfE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Mr Oates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Games 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English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CfE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Mrs Egerton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C30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Mathematics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CfE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Ms Burns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B20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8753169"/>
                  </a:ext>
                </a:extLst>
              </a:tr>
              <a:tr h="6801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Friday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Mathematics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CfE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Ms Burns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B20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Physical Education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CfE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Mr Oates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Games 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Drama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CfE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Miss McCourt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Stage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Social Subjects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CfE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Mrs Kelly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B09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English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CfE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Mrs Egerton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C30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Art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CfE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Miss Boyd</a:t>
                      </a:r>
                      <a:endParaRPr lang="en-GB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C01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5532042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74925" y="21034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186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574</Words>
  <Application>Microsoft Office PowerPoint</Application>
  <PresentationFormat>Widescreen</PresentationFormat>
  <Paragraphs>261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Rose</dc:creator>
  <cp:lastModifiedBy>Caroline McMahon</cp:lastModifiedBy>
  <cp:revision>136</cp:revision>
  <cp:lastPrinted>2017-12-12T11:05:54Z</cp:lastPrinted>
  <dcterms:created xsi:type="dcterms:W3CDTF">2017-01-05T17:36:35Z</dcterms:created>
  <dcterms:modified xsi:type="dcterms:W3CDTF">2022-10-06T16:02:54Z</dcterms:modified>
</cp:coreProperties>
</file>