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8" r:id="rId4"/>
    <p:sldId id="257" r:id="rId5"/>
    <p:sldId id="259"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DF25E-89CF-8937-2B88-6EEDE8E563E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7B6DB5D4-713C-41EB-9233-F74D614CDA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E28A017B-7E17-4FCA-9DCD-3806B9018578}"/>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5" name="Footer Placeholder 4">
            <a:extLst>
              <a:ext uri="{FF2B5EF4-FFF2-40B4-BE49-F238E27FC236}">
                <a16:creationId xmlns:a16="http://schemas.microsoft.com/office/drawing/2014/main" id="{B62121E5-562A-0C47-56ED-21607EEFCE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9A4C162-12F3-4CFC-62A8-55260B2B9959}"/>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3151482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065ED0-356B-4D4D-24B4-52376CC95821}"/>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5C766862-B567-8995-FF71-012E006D18A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3DFE211-23CB-C64B-398C-EE00AF43CE87}"/>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5" name="Footer Placeholder 4">
            <a:extLst>
              <a:ext uri="{FF2B5EF4-FFF2-40B4-BE49-F238E27FC236}">
                <a16:creationId xmlns:a16="http://schemas.microsoft.com/office/drawing/2014/main" id="{7ACE6527-AD54-AEB4-5208-E973D15B9A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91355C-F01B-C370-B83A-2E4576A99AFA}"/>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11092778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FF57027-BD9A-8CB5-C3FA-57915189689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B88CD4D7-4219-E56A-1DB0-2568E6FEECF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E18E9CB-CF3B-2245-41D3-B84700970922}"/>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5" name="Footer Placeholder 4">
            <a:extLst>
              <a:ext uri="{FF2B5EF4-FFF2-40B4-BE49-F238E27FC236}">
                <a16:creationId xmlns:a16="http://schemas.microsoft.com/office/drawing/2014/main" id="{856B9B92-6AD0-50EB-EEBB-0B3D34D6C1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872FE5-6986-FC14-3AFD-AF93BFA86490}"/>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182036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08EE2-81EE-470F-52EE-157C2355283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2536D35F-A406-75F0-7999-7158A33E047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A3BD6E8-5C5E-F63A-CFD2-53FC9066D485}"/>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5" name="Footer Placeholder 4">
            <a:extLst>
              <a:ext uri="{FF2B5EF4-FFF2-40B4-BE49-F238E27FC236}">
                <a16:creationId xmlns:a16="http://schemas.microsoft.com/office/drawing/2014/main" id="{3F1BB2C0-C819-D04B-9EDF-9E0876440AC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FA9D80-D472-6C70-568F-B69092668C79}"/>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2210596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949E8-80B8-9590-BEFC-5DCDB614903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5E245F95-3CDD-50E0-2DB0-C0A7AA1715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0E11150-D839-B064-2EDD-71ECCB417A9D}"/>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5" name="Footer Placeholder 4">
            <a:extLst>
              <a:ext uri="{FF2B5EF4-FFF2-40B4-BE49-F238E27FC236}">
                <a16:creationId xmlns:a16="http://schemas.microsoft.com/office/drawing/2014/main" id="{F795E9D3-2CE1-EDEF-BDA3-EDECE66601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0B419A-5134-1DC6-EFEC-B2382EAAA587}"/>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110982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AD6A6-5C55-C1CB-E5CA-FE554E53BE8F}"/>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16373EC-03A9-7F61-81FB-1387819C800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424CF49-A9E8-B96A-20A3-AA1CF54F09D3}"/>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DC432EB4-5677-5F35-36FB-79C540C330C4}"/>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6" name="Footer Placeholder 5">
            <a:extLst>
              <a:ext uri="{FF2B5EF4-FFF2-40B4-BE49-F238E27FC236}">
                <a16:creationId xmlns:a16="http://schemas.microsoft.com/office/drawing/2014/main" id="{9B09882B-2E63-2891-4FD4-39A2BA028B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325DD61-471F-C5A8-B2FD-DC77CA50A210}"/>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1443271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EC266-BB7F-F38F-3725-9BE85B451028}"/>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89855547-C538-9379-8C15-0A3DF1FF14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A606C6E-7649-9436-25D5-299579F87D6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562AAB62-288B-9052-2CEA-128F56ACFC9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95C8B8C-512A-F376-6BE8-6B553604DA16}"/>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83EE9706-D6EA-1B5E-BC58-10891283B867}"/>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8" name="Footer Placeholder 7">
            <a:extLst>
              <a:ext uri="{FF2B5EF4-FFF2-40B4-BE49-F238E27FC236}">
                <a16:creationId xmlns:a16="http://schemas.microsoft.com/office/drawing/2014/main" id="{B5EFF550-793C-51BB-ED68-1B66FD6EF1B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BC78113-1F6E-E034-7715-8BE9501EE79B}"/>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2867837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E49C0-7C35-B2B1-02F0-63407104ACA4}"/>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27F8BF81-C9D8-5F01-3B59-1085797CFB57}"/>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4" name="Footer Placeholder 3">
            <a:extLst>
              <a:ext uri="{FF2B5EF4-FFF2-40B4-BE49-F238E27FC236}">
                <a16:creationId xmlns:a16="http://schemas.microsoft.com/office/drawing/2014/main" id="{875E72B7-B282-0394-2536-8B8668790F1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A41BB71-F0ED-7038-D4F5-5E9A1C67E621}"/>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55689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7234B31-EF09-3AD2-B188-C00AEB6BEB76}"/>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3" name="Footer Placeholder 2">
            <a:extLst>
              <a:ext uri="{FF2B5EF4-FFF2-40B4-BE49-F238E27FC236}">
                <a16:creationId xmlns:a16="http://schemas.microsoft.com/office/drawing/2014/main" id="{A73B9695-361C-F700-9724-4F110D813E2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898570D-E14D-46C6-2EDD-2A0BD7EF2894}"/>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1489836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C3500-1B2C-86E8-928A-7C2C1317F45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35BD597-6940-0589-23AF-8434CFFC1C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3C4EC421-A937-C910-6AA9-0D218AB7E98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8BC12BC-84B8-C6D1-20EC-6005EEF09848}"/>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6" name="Footer Placeholder 5">
            <a:extLst>
              <a:ext uri="{FF2B5EF4-FFF2-40B4-BE49-F238E27FC236}">
                <a16:creationId xmlns:a16="http://schemas.microsoft.com/office/drawing/2014/main" id="{14174550-A045-8611-ED79-9A7034759F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E8B792-16FA-3A8F-C462-233D5C9BBA49}"/>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235660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098E61-6676-7532-3A65-72F48288F50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4CBD3961-B004-3E1C-15DF-AE7572907A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5492378-FEF1-B6DF-6668-FEC7A20A79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319AEA28-840C-3A60-0345-66C38F8AF851}"/>
              </a:ext>
            </a:extLst>
          </p:cNvPr>
          <p:cNvSpPr>
            <a:spLocks noGrp="1"/>
          </p:cNvSpPr>
          <p:nvPr>
            <p:ph type="dt" sz="half" idx="10"/>
          </p:nvPr>
        </p:nvSpPr>
        <p:spPr/>
        <p:txBody>
          <a:bodyPr/>
          <a:lstStyle/>
          <a:p>
            <a:fld id="{A05DBA74-5EB8-4E1C-A87C-008932CF0DFC}" type="datetimeFigureOut">
              <a:rPr lang="en-GB" smtClean="0"/>
              <a:t>19/12/2022</a:t>
            </a:fld>
            <a:endParaRPr lang="en-GB"/>
          </a:p>
        </p:txBody>
      </p:sp>
      <p:sp>
        <p:nvSpPr>
          <p:cNvPr id="6" name="Footer Placeholder 5">
            <a:extLst>
              <a:ext uri="{FF2B5EF4-FFF2-40B4-BE49-F238E27FC236}">
                <a16:creationId xmlns:a16="http://schemas.microsoft.com/office/drawing/2014/main" id="{A27DD720-D594-9F36-0A7D-671B04E072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C15CA1-F694-33F0-1FD6-819374249A7D}"/>
              </a:ext>
            </a:extLst>
          </p:cNvPr>
          <p:cNvSpPr>
            <a:spLocks noGrp="1"/>
          </p:cNvSpPr>
          <p:nvPr>
            <p:ph type="sldNum" sz="quarter" idx="12"/>
          </p:nvPr>
        </p:nvSpPr>
        <p:spPr/>
        <p:txBody>
          <a:bodyPr/>
          <a:lstStyle/>
          <a:p>
            <a:fld id="{3192C03D-4426-43BE-9B4C-B432419E94FF}" type="slidenum">
              <a:rPr lang="en-GB" smtClean="0"/>
              <a:t>‹#›</a:t>
            </a:fld>
            <a:endParaRPr lang="en-GB"/>
          </a:p>
        </p:txBody>
      </p:sp>
    </p:spTree>
    <p:extLst>
      <p:ext uri="{BB962C8B-B14F-4D97-AF65-F5344CB8AC3E}">
        <p14:creationId xmlns:p14="http://schemas.microsoft.com/office/powerpoint/2010/main" val="2608518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5F6E43-E0C6-F185-4070-A45C482C33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53CB9B7E-6EB1-20EE-F631-E17127FAE6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C259127F-F2DA-0488-7733-711E347B4D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5DBA74-5EB8-4E1C-A87C-008932CF0DFC}" type="datetimeFigureOut">
              <a:rPr lang="en-GB" smtClean="0"/>
              <a:t>19/12/2022</a:t>
            </a:fld>
            <a:endParaRPr lang="en-GB"/>
          </a:p>
        </p:txBody>
      </p:sp>
      <p:sp>
        <p:nvSpPr>
          <p:cNvPr id="5" name="Footer Placeholder 4">
            <a:extLst>
              <a:ext uri="{FF2B5EF4-FFF2-40B4-BE49-F238E27FC236}">
                <a16:creationId xmlns:a16="http://schemas.microsoft.com/office/drawing/2014/main" id="{E80D49EC-476E-C832-D881-B98E7370C25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15E95A4-5473-F944-8409-4B70E71CD2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2C03D-4426-43BE-9B4C-B432419E94FF}" type="slidenum">
              <a:rPr lang="en-GB" smtClean="0"/>
              <a:t>‹#›</a:t>
            </a:fld>
            <a:endParaRPr lang="en-GB"/>
          </a:p>
        </p:txBody>
      </p:sp>
    </p:spTree>
    <p:extLst>
      <p:ext uri="{BB962C8B-B14F-4D97-AF65-F5344CB8AC3E}">
        <p14:creationId xmlns:p14="http://schemas.microsoft.com/office/powerpoint/2010/main" val="23886034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red lantern with lit candles outside the snow">
            <a:extLst>
              <a:ext uri="{FF2B5EF4-FFF2-40B4-BE49-F238E27FC236}">
                <a16:creationId xmlns:a16="http://schemas.microsoft.com/office/drawing/2014/main" id="{7BFA71E3-1857-06B8-4057-6A19A8A0ACC8}"/>
              </a:ext>
            </a:extLst>
          </p:cNvPr>
          <p:cNvPicPr>
            <a:picLocks noChangeAspect="1"/>
          </p:cNvPicPr>
          <p:nvPr/>
        </p:nvPicPr>
        <p:blipFill rotWithShape="1">
          <a:blip r:embed="rId2">
            <a:alphaModFix amt="50000"/>
          </a:blip>
          <a:srcRect t="12451"/>
          <a:stretch/>
        </p:blipFill>
        <p:spPr>
          <a:xfrm>
            <a:off x="20" y="1"/>
            <a:ext cx="12191980" cy="6857999"/>
          </a:xfrm>
          <a:prstGeom prst="rect">
            <a:avLst/>
          </a:prstGeom>
        </p:spPr>
      </p:pic>
      <p:sp>
        <p:nvSpPr>
          <p:cNvPr id="2" name="Title 1">
            <a:extLst>
              <a:ext uri="{FF2B5EF4-FFF2-40B4-BE49-F238E27FC236}">
                <a16:creationId xmlns:a16="http://schemas.microsoft.com/office/drawing/2014/main" id="{735C5DC3-EA67-C0FA-0173-19F605FC12CA}"/>
              </a:ext>
            </a:extLst>
          </p:cNvPr>
          <p:cNvSpPr>
            <a:spLocks noGrp="1"/>
          </p:cNvSpPr>
          <p:nvPr>
            <p:ph type="ctrTitle"/>
          </p:nvPr>
        </p:nvSpPr>
        <p:spPr>
          <a:xfrm>
            <a:off x="1524000" y="1122362"/>
            <a:ext cx="9144000" cy="2900518"/>
          </a:xfrm>
        </p:spPr>
        <p:txBody>
          <a:bodyPr>
            <a:normAutofit/>
          </a:bodyPr>
          <a:lstStyle/>
          <a:p>
            <a:r>
              <a:rPr lang="en-GB" dirty="0">
                <a:solidFill>
                  <a:srgbClr val="FFFFFF"/>
                </a:solidFill>
              </a:rPr>
              <a:t>P4/5</a:t>
            </a:r>
          </a:p>
        </p:txBody>
      </p:sp>
      <p:sp>
        <p:nvSpPr>
          <p:cNvPr id="3" name="Subtitle 2">
            <a:extLst>
              <a:ext uri="{FF2B5EF4-FFF2-40B4-BE49-F238E27FC236}">
                <a16:creationId xmlns:a16="http://schemas.microsoft.com/office/drawing/2014/main" id="{6DF649A6-FDF5-E8BE-310A-219E5EC8E3F2}"/>
              </a:ext>
            </a:extLst>
          </p:cNvPr>
          <p:cNvSpPr>
            <a:spLocks noGrp="1"/>
          </p:cNvSpPr>
          <p:nvPr>
            <p:ph type="subTitle" idx="1"/>
          </p:nvPr>
        </p:nvSpPr>
        <p:spPr>
          <a:xfrm>
            <a:off x="1524000" y="4159404"/>
            <a:ext cx="9144000" cy="1098395"/>
          </a:xfrm>
        </p:spPr>
        <p:txBody>
          <a:bodyPr>
            <a:normAutofit/>
          </a:bodyPr>
          <a:lstStyle/>
          <a:p>
            <a:r>
              <a:rPr lang="en-GB" dirty="0">
                <a:solidFill>
                  <a:srgbClr val="FFFFFF"/>
                </a:solidFill>
              </a:rPr>
              <a:t>Monday 19</a:t>
            </a:r>
            <a:r>
              <a:rPr lang="en-GB" baseline="30000" dirty="0">
                <a:solidFill>
                  <a:srgbClr val="FFFFFF"/>
                </a:solidFill>
              </a:rPr>
              <a:t>th</a:t>
            </a:r>
            <a:r>
              <a:rPr lang="en-GB" dirty="0">
                <a:solidFill>
                  <a:srgbClr val="FFFFFF"/>
                </a:solidFill>
              </a:rPr>
              <a:t> December 2022</a:t>
            </a:r>
          </a:p>
        </p:txBody>
      </p:sp>
    </p:spTree>
    <p:extLst>
      <p:ext uri="{BB962C8B-B14F-4D97-AF65-F5344CB8AC3E}">
        <p14:creationId xmlns:p14="http://schemas.microsoft.com/office/powerpoint/2010/main" val="1942794192"/>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6DD4D-237E-BCD3-4784-8F0C06468467}"/>
              </a:ext>
            </a:extLst>
          </p:cNvPr>
          <p:cNvSpPr>
            <a:spLocks noGrp="1"/>
          </p:cNvSpPr>
          <p:nvPr>
            <p:ph type="title"/>
          </p:nvPr>
        </p:nvSpPr>
        <p:spPr/>
        <p:txBody>
          <a:bodyPr/>
          <a:lstStyle/>
          <a:p>
            <a:r>
              <a:rPr lang="en-GB" dirty="0"/>
              <a:t>Monday 19</a:t>
            </a:r>
            <a:r>
              <a:rPr lang="en-GB" baseline="30000" dirty="0"/>
              <a:t>th</a:t>
            </a:r>
            <a:r>
              <a:rPr lang="en-GB" dirty="0"/>
              <a:t> December 2022</a:t>
            </a:r>
          </a:p>
        </p:txBody>
      </p:sp>
      <p:sp>
        <p:nvSpPr>
          <p:cNvPr id="3" name="Content Placeholder 2">
            <a:extLst>
              <a:ext uri="{FF2B5EF4-FFF2-40B4-BE49-F238E27FC236}">
                <a16:creationId xmlns:a16="http://schemas.microsoft.com/office/drawing/2014/main" id="{86407E88-DBFA-3F2D-61E2-E1D4054F9E3F}"/>
              </a:ext>
            </a:extLst>
          </p:cNvPr>
          <p:cNvSpPr>
            <a:spLocks noGrp="1"/>
          </p:cNvSpPr>
          <p:nvPr>
            <p:ph idx="1"/>
          </p:nvPr>
        </p:nvSpPr>
        <p:spPr/>
        <p:txBody>
          <a:bodyPr/>
          <a:lstStyle/>
          <a:p>
            <a:pPr marL="0" indent="0">
              <a:buNone/>
            </a:pPr>
            <a:r>
              <a:rPr lang="en-GB" dirty="0"/>
              <a:t>Hello everyone, Mr Costello here. </a:t>
            </a:r>
          </a:p>
          <a:p>
            <a:pPr marL="0" indent="0">
              <a:buNone/>
            </a:pPr>
            <a:endParaRPr lang="en-GB" dirty="0"/>
          </a:p>
          <a:p>
            <a:pPr marL="0" indent="0">
              <a:buNone/>
            </a:pPr>
            <a:r>
              <a:rPr lang="en-GB" dirty="0"/>
              <a:t>Sorry we can’t all be together in class today (although I’m a bit relieved because you keep beating me at our new number shape game on the board!)</a:t>
            </a:r>
          </a:p>
          <a:p>
            <a:pPr marL="0" indent="0">
              <a:buNone/>
            </a:pPr>
            <a:endParaRPr lang="en-GB" dirty="0"/>
          </a:p>
          <a:p>
            <a:pPr marL="0" indent="0">
              <a:buNone/>
            </a:pPr>
            <a:r>
              <a:rPr lang="en-GB" dirty="0"/>
              <a:t>On the next few pages you will find work for your groups. Please attempt the work for your group and, if you feel like it, give another group’s work a go too!</a:t>
            </a:r>
          </a:p>
        </p:txBody>
      </p:sp>
    </p:spTree>
    <p:extLst>
      <p:ext uri="{BB962C8B-B14F-4D97-AF65-F5344CB8AC3E}">
        <p14:creationId xmlns:p14="http://schemas.microsoft.com/office/powerpoint/2010/main" val="3166931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B108E-7768-F591-57B8-5295C209FDD7}"/>
              </a:ext>
            </a:extLst>
          </p:cNvPr>
          <p:cNvSpPr>
            <a:spLocks noGrp="1"/>
          </p:cNvSpPr>
          <p:nvPr>
            <p:ph type="title"/>
          </p:nvPr>
        </p:nvSpPr>
        <p:spPr/>
        <p:txBody>
          <a:bodyPr/>
          <a:lstStyle/>
          <a:p>
            <a:r>
              <a:rPr lang="en-GB" dirty="0"/>
              <a:t>Maths - Circles</a:t>
            </a:r>
          </a:p>
        </p:txBody>
      </p:sp>
      <p:pic>
        <p:nvPicPr>
          <p:cNvPr id="12" name="Content Placeholder 11">
            <a:extLst>
              <a:ext uri="{FF2B5EF4-FFF2-40B4-BE49-F238E27FC236}">
                <a16:creationId xmlns:a16="http://schemas.microsoft.com/office/drawing/2014/main" id="{AF501EF9-50AE-AB8B-6B37-C30CCA9F2C63}"/>
              </a:ext>
            </a:extLst>
          </p:cNvPr>
          <p:cNvPicPr>
            <a:picLocks noGrp="1" noChangeAspect="1"/>
          </p:cNvPicPr>
          <p:nvPr>
            <p:ph idx="1"/>
          </p:nvPr>
        </p:nvPicPr>
        <p:blipFill rotWithShape="1">
          <a:blip r:embed="rId2"/>
          <a:srcRect l="15949" t="16561" r="20796" b="7142"/>
          <a:stretch/>
        </p:blipFill>
        <p:spPr>
          <a:xfrm>
            <a:off x="2635348" y="1690688"/>
            <a:ext cx="6921304" cy="4693759"/>
          </a:xfrm>
        </p:spPr>
      </p:pic>
      <p:sp>
        <p:nvSpPr>
          <p:cNvPr id="13" name="TextBox 12">
            <a:extLst>
              <a:ext uri="{FF2B5EF4-FFF2-40B4-BE49-F238E27FC236}">
                <a16:creationId xmlns:a16="http://schemas.microsoft.com/office/drawing/2014/main" id="{FA7E3173-6A8D-C952-AB4B-A6C461164733}"/>
              </a:ext>
            </a:extLst>
          </p:cNvPr>
          <p:cNvSpPr txBox="1"/>
          <p:nvPr/>
        </p:nvSpPr>
        <p:spPr>
          <a:xfrm>
            <a:off x="437322" y="2570922"/>
            <a:ext cx="2001078" cy="923330"/>
          </a:xfrm>
          <a:prstGeom prst="rect">
            <a:avLst/>
          </a:prstGeom>
          <a:noFill/>
        </p:spPr>
        <p:txBody>
          <a:bodyPr wrap="square" rtlCol="0">
            <a:spAutoFit/>
          </a:bodyPr>
          <a:lstStyle/>
          <a:p>
            <a:r>
              <a:rPr lang="en-GB" dirty="0">
                <a:highlight>
                  <a:srgbClr val="FFFF00"/>
                </a:highlight>
              </a:rPr>
              <a:t>A dojo point awaits </a:t>
            </a:r>
          </a:p>
          <a:p>
            <a:r>
              <a:rPr lang="en-GB" dirty="0">
                <a:highlight>
                  <a:srgbClr val="FFFF00"/>
                </a:highlight>
              </a:rPr>
              <a:t>anyone who gets them all right!</a:t>
            </a:r>
          </a:p>
        </p:txBody>
      </p:sp>
    </p:spTree>
    <p:extLst>
      <p:ext uri="{BB962C8B-B14F-4D97-AF65-F5344CB8AC3E}">
        <p14:creationId xmlns:p14="http://schemas.microsoft.com/office/powerpoint/2010/main" val="368873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2775D-038C-9E8E-43A5-4416B73F6B21}"/>
              </a:ext>
            </a:extLst>
          </p:cNvPr>
          <p:cNvSpPr>
            <a:spLocks noGrp="1"/>
          </p:cNvSpPr>
          <p:nvPr>
            <p:ph type="title"/>
          </p:nvPr>
        </p:nvSpPr>
        <p:spPr/>
        <p:txBody>
          <a:bodyPr/>
          <a:lstStyle/>
          <a:p>
            <a:r>
              <a:rPr lang="en-GB" dirty="0"/>
              <a:t>Maths - Squares</a:t>
            </a:r>
          </a:p>
        </p:txBody>
      </p:sp>
      <p:pic>
        <p:nvPicPr>
          <p:cNvPr id="9" name="Picture 8">
            <a:extLst>
              <a:ext uri="{FF2B5EF4-FFF2-40B4-BE49-F238E27FC236}">
                <a16:creationId xmlns:a16="http://schemas.microsoft.com/office/drawing/2014/main" id="{782B197F-8100-A260-2428-319BE3EE27DC}"/>
              </a:ext>
            </a:extLst>
          </p:cNvPr>
          <p:cNvPicPr>
            <a:picLocks noChangeAspect="1"/>
          </p:cNvPicPr>
          <p:nvPr/>
        </p:nvPicPr>
        <p:blipFill rotWithShape="1">
          <a:blip r:embed="rId2"/>
          <a:srcRect l="18001" t="18856" r="21769" b="8082"/>
          <a:stretch/>
        </p:blipFill>
        <p:spPr>
          <a:xfrm>
            <a:off x="2194560" y="1364566"/>
            <a:ext cx="7343335" cy="4937760"/>
          </a:xfrm>
          <a:prstGeom prst="rect">
            <a:avLst/>
          </a:prstGeom>
        </p:spPr>
      </p:pic>
      <p:sp>
        <p:nvSpPr>
          <p:cNvPr id="10" name="TextBox 9">
            <a:extLst>
              <a:ext uri="{FF2B5EF4-FFF2-40B4-BE49-F238E27FC236}">
                <a16:creationId xmlns:a16="http://schemas.microsoft.com/office/drawing/2014/main" id="{3A849808-30B2-CBD1-E2E6-03ACD3B39513}"/>
              </a:ext>
            </a:extLst>
          </p:cNvPr>
          <p:cNvSpPr txBox="1"/>
          <p:nvPr/>
        </p:nvSpPr>
        <p:spPr>
          <a:xfrm>
            <a:off x="98475" y="2630658"/>
            <a:ext cx="2096086" cy="2585323"/>
          </a:xfrm>
          <a:prstGeom prst="rect">
            <a:avLst/>
          </a:prstGeom>
          <a:noFill/>
        </p:spPr>
        <p:txBody>
          <a:bodyPr wrap="square" rtlCol="0">
            <a:spAutoFit/>
          </a:bodyPr>
          <a:lstStyle/>
          <a:p>
            <a:r>
              <a:rPr lang="en-GB" dirty="0">
                <a:highlight>
                  <a:srgbClr val="FFFF00"/>
                </a:highlight>
              </a:rPr>
              <a:t>If you can do… </a:t>
            </a:r>
          </a:p>
          <a:p>
            <a:endParaRPr lang="en-GB" dirty="0">
              <a:highlight>
                <a:srgbClr val="FFFF00"/>
              </a:highlight>
            </a:endParaRPr>
          </a:p>
          <a:p>
            <a:r>
              <a:rPr lang="en-GB" dirty="0">
                <a:highlight>
                  <a:srgbClr val="FFFF00"/>
                </a:highlight>
              </a:rPr>
              <a:t>Q 1-4: Well done.</a:t>
            </a:r>
          </a:p>
          <a:p>
            <a:endParaRPr lang="en-GB" dirty="0">
              <a:highlight>
                <a:srgbClr val="FFFF00"/>
              </a:highlight>
            </a:endParaRPr>
          </a:p>
          <a:p>
            <a:r>
              <a:rPr lang="en-GB" dirty="0">
                <a:highlight>
                  <a:srgbClr val="FFFF00"/>
                </a:highlight>
              </a:rPr>
              <a:t>Q 1-6: Excellent!!</a:t>
            </a:r>
          </a:p>
          <a:p>
            <a:endParaRPr lang="en-GB" dirty="0">
              <a:highlight>
                <a:srgbClr val="FFFF00"/>
              </a:highlight>
            </a:endParaRPr>
          </a:p>
          <a:p>
            <a:r>
              <a:rPr lang="en-GB" dirty="0">
                <a:highlight>
                  <a:srgbClr val="FFFF00"/>
                </a:highlight>
              </a:rPr>
              <a:t>Q 1-8: Grab a Dojo point when we’re back in class!</a:t>
            </a:r>
          </a:p>
        </p:txBody>
      </p:sp>
    </p:spTree>
    <p:extLst>
      <p:ext uri="{BB962C8B-B14F-4D97-AF65-F5344CB8AC3E}">
        <p14:creationId xmlns:p14="http://schemas.microsoft.com/office/powerpoint/2010/main" val="2611406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F669D-FCEF-1416-88D2-CAF8730AA5C1}"/>
              </a:ext>
            </a:extLst>
          </p:cNvPr>
          <p:cNvSpPr>
            <a:spLocks noGrp="1"/>
          </p:cNvSpPr>
          <p:nvPr>
            <p:ph type="title"/>
          </p:nvPr>
        </p:nvSpPr>
        <p:spPr/>
        <p:txBody>
          <a:bodyPr/>
          <a:lstStyle/>
          <a:p>
            <a:r>
              <a:rPr lang="en-GB" dirty="0"/>
              <a:t>Maths - Triangles</a:t>
            </a:r>
          </a:p>
        </p:txBody>
      </p:sp>
      <p:pic>
        <p:nvPicPr>
          <p:cNvPr id="5" name="Content Placeholder 4">
            <a:extLst>
              <a:ext uri="{FF2B5EF4-FFF2-40B4-BE49-F238E27FC236}">
                <a16:creationId xmlns:a16="http://schemas.microsoft.com/office/drawing/2014/main" id="{7D388A66-BED9-CC1E-9545-C04D26881EBF}"/>
              </a:ext>
            </a:extLst>
          </p:cNvPr>
          <p:cNvPicPr>
            <a:picLocks noGrp="1" noChangeAspect="1"/>
          </p:cNvPicPr>
          <p:nvPr>
            <p:ph idx="1"/>
          </p:nvPr>
        </p:nvPicPr>
        <p:blipFill>
          <a:blip r:embed="rId2"/>
          <a:stretch>
            <a:fillRect/>
          </a:stretch>
        </p:blipFill>
        <p:spPr>
          <a:xfrm>
            <a:off x="3745566" y="1690688"/>
            <a:ext cx="7739489" cy="4351338"/>
          </a:xfrm>
        </p:spPr>
      </p:pic>
      <p:sp>
        <p:nvSpPr>
          <p:cNvPr id="6" name="TextBox 5">
            <a:extLst>
              <a:ext uri="{FF2B5EF4-FFF2-40B4-BE49-F238E27FC236}">
                <a16:creationId xmlns:a16="http://schemas.microsoft.com/office/drawing/2014/main" id="{49A5F056-846D-ED6C-319D-5B54221AA6CB}"/>
              </a:ext>
            </a:extLst>
          </p:cNvPr>
          <p:cNvSpPr txBox="1"/>
          <p:nvPr/>
        </p:nvSpPr>
        <p:spPr>
          <a:xfrm>
            <a:off x="196948" y="1690688"/>
            <a:ext cx="3123027" cy="5078313"/>
          </a:xfrm>
          <a:prstGeom prst="rect">
            <a:avLst/>
          </a:prstGeom>
          <a:noFill/>
        </p:spPr>
        <p:txBody>
          <a:bodyPr wrap="square" rtlCol="0">
            <a:spAutoFit/>
          </a:bodyPr>
          <a:lstStyle/>
          <a:p>
            <a:r>
              <a:rPr lang="en-GB" dirty="0"/>
              <a:t>Q1 – Instead of this question, can you list all the stations of the 4 times table? I’ll start…0, 4, 8…</a:t>
            </a:r>
          </a:p>
          <a:p>
            <a:endParaRPr lang="en-GB" dirty="0"/>
          </a:p>
          <a:p>
            <a:endParaRPr lang="en-GB" dirty="0"/>
          </a:p>
          <a:p>
            <a:r>
              <a:rPr lang="en-GB" dirty="0"/>
              <a:t>Q2 – Remember to use arrays if you’re not sure. The first one would look like this:</a:t>
            </a:r>
          </a:p>
          <a:p>
            <a:endParaRPr lang="en-GB" dirty="0"/>
          </a:p>
          <a:p>
            <a:pPr algn="ctr"/>
            <a:r>
              <a:rPr lang="en-GB" dirty="0">
                <a:solidFill>
                  <a:schemeClr val="accent1"/>
                </a:solidFill>
              </a:rPr>
              <a:t>O </a:t>
            </a:r>
            <a:r>
              <a:rPr lang="en-GB" dirty="0" err="1">
                <a:solidFill>
                  <a:schemeClr val="accent1"/>
                </a:solidFill>
              </a:rPr>
              <a:t>O</a:t>
            </a:r>
            <a:r>
              <a:rPr lang="en-GB" dirty="0">
                <a:solidFill>
                  <a:schemeClr val="accent1"/>
                </a:solidFill>
              </a:rPr>
              <a:t> </a:t>
            </a:r>
            <a:r>
              <a:rPr lang="en-GB" dirty="0" err="1">
                <a:solidFill>
                  <a:schemeClr val="accent1"/>
                </a:solidFill>
              </a:rPr>
              <a:t>O</a:t>
            </a:r>
            <a:r>
              <a:rPr lang="en-GB" dirty="0">
                <a:solidFill>
                  <a:schemeClr val="accent1"/>
                </a:solidFill>
              </a:rPr>
              <a:t> </a:t>
            </a:r>
            <a:r>
              <a:rPr lang="en-GB" dirty="0" err="1">
                <a:solidFill>
                  <a:schemeClr val="accent1"/>
                </a:solidFill>
              </a:rPr>
              <a:t>O</a:t>
            </a:r>
            <a:endParaRPr lang="en-GB" dirty="0">
              <a:solidFill>
                <a:schemeClr val="accent1"/>
              </a:solidFill>
            </a:endParaRPr>
          </a:p>
          <a:p>
            <a:pPr algn="ctr"/>
            <a:r>
              <a:rPr lang="en-GB" dirty="0">
                <a:solidFill>
                  <a:schemeClr val="accent1"/>
                </a:solidFill>
              </a:rPr>
              <a:t>O </a:t>
            </a:r>
            <a:r>
              <a:rPr lang="en-GB" dirty="0" err="1">
                <a:solidFill>
                  <a:schemeClr val="accent1"/>
                </a:solidFill>
              </a:rPr>
              <a:t>O</a:t>
            </a:r>
            <a:r>
              <a:rPr lang="en-GB" dirty="0">
                <a:solidFill>
                  <a:schemeClr val="accent1"/>
                </a:solidFill>
              </a:rPr>
              <a:t> </a:t>
            </a:r>
            <a:r>
              <a:rPr lang="en-GB" dirty="0" err="1">
                <a:solidFill>
                  <a:schemeClr val="accent1"/>
                </a:solidFill>
              </a:rPr>
              <a:t>O</a:t>
            </a:r>
            <a:r>
              <a:rPr lang="en-GB" dirty="0">
                <a:solidFill>
                  <a:schemeClr val="accent1"/>
                </a:solidFill>
              </a:rPr>
              <a:t> </a:t>
            </a:r>
            <a:r>
              <a:rPr lang="en-GB" dirty="0" err="1">
                <a:solidFill>
                  <a:schemeClr val="accent1"/>
                </a:solidFill>
              </a:rPr>
              <a:t>O</a:t>
            </a:r>
            <a:endParaRPr lang="en-GB" dirty="0">
              <a:solidFill>
                <a:schemeClr val="accent1"/>
              </a:solidFill>
            </a:endParaRPr>
          </a:p>
          <a:p>
            <a:pPr algn="ctr"/>
            <a:r>
              <a:rPr lang="en-GB" dirty="0">
                <a:solidFill>
                  <a:schemeClr val="accent1"/>
                </a:solidFill>
              </a:rPr>
              <a:t>O </a:t>
            </a:r>
            <a:r>
              <a:rPr lang="en-GB" dirty="0" err="1">
                <a:solidFill>
                  <a:schemeClr val="accent1"/>
                </a:solidFill>
              </a:rPr>
              <a:t>O</a:t>
            </a:r>
            <a:r>
              <a:rPr lang="en-GB" dirty="0">
                <a:solidFill>
                  <a:schemeClr val="accent1"/>
                </a:solidFill>
              </a:rPr>
              <a:t> </a:t>
            </a:r>
            <a:r>
              <a:rPr lang="en-GB" dirty="0" err="1">
                <a:solidFill>
                  <a:schemeClr val="accent1"/>
                </a:solidFill>
              </a:rPr>
              <a:t>O</a:t>
            </a:r>
            <a:r>
              <a:rPr lang="en-GB" dirty="0">
                <a:solidFill>
                  <a:schemeClr val="accent1"/>
                </a:solidFill>
              </a:rPr>
              <a:t> </a:t>
            </a:r>
            <a:r>
              <a:rPr lang="en-GB" dirty="0" err="1">
                <a:solidFill>
                  <a:schemeClr val="accent1"/>
                </a:solidFill>
              </a:rPr>
              <a:t>O</a:t>
            </a:r>
            <a:endParaRPr lang="en-GB" dirty="0">
              <a:solidFill>
                <a:schemeClr val="accent1"/>
              </a:solidFill>
            </a:endParaRPr>
          </a:p>
          <a:p>
            <a:pPr algn="ctr"/>
            <a:r>
              <a:rPr lang="en-GB" dirty="0">
                <a:solidFill>
                  <a:schemeClr val="accent1"/>
                </a:solidFill>
              </a:rPr>
              <a:t>O </a:t>
            </a:r>
            <a:r>
              <a:rPr lang="en-GB" dirty="0" err="1">
                <a:solidFill>
                  <a:schemeClr val="accent1"/>
                </a:solidFill>
              </a:rPr>
              <a:t>O</a:t>
            </a:r>
            <a:r>
              <a:rPr lang="en-GB" dirty="0">
                <a:solidFill>
                  <a:schemeClr val="accent1"/>
                </a:solidFill>
              </a:rPr>
              <a:t> </a:t>
            </a:r>
            <a:r>
              <a:rPr lang="en-GB" dirty="0" err="1">
                <a:solidFill>
                  <a:schemeClr val="accent1"/>
                </a:solidFill>
              </a:rPr>
              <a:t>O</a:t>
            </a:r>
            <a:r>
              <a:rPr lang="en-GB" dirty="0">
                <a:solidFill>
                  <a:schemeClr val="accent1"/>
                </a:solidFill>
              </a:rPr>
              <a:t> </a:t>
            </a:r>
            <a:r>
              <a:rPr lang="en-GB" dirty="0" err="1">
                <a:solidFill>
                  <a:schemeClr val="accent1"/>
                </a:solidFill>
              </a:rPr>
              <a:t>O</a:t>
            </a:r>
            <a:endParaRPr lang="en-GB" dirty="0">
              <a:solidFill>
                <a:schemeClr val="accent1"/>
              </a:solidFill>
            </a:endParaRPr>
          </a:p>
          <a:p>
            <a:pPr algn="ctr"/>
            <a:endParaRPr lang="en-GB" dirty="0">
              <a:solidFill>
                <a:schemeClr val="accent1"/>
              </a:solidFill>
            </a:endParaRPr>
          </a:p>
          <a:p>
            <a:r>
              <a:rPr lang="en-GB" dirty="0"/>
              <a:t>Q3 – The answers will be how many leaves are in each group x the number of groups.</a:t>
            </a:r>
          </a:p>
        </p:txBody>
      </p:sp>
      <p:sp>
        <p:nvSpPr>
          <p:cNvPr id="7" name="Rectangle: Rounded Corners 6">
            <a:extLst>
              <a:ext uri="{FF2B5EF4-FFF2-40B4-BE49-F238E27FC236}">
                <a16:creationId xmlns:a16="http://schemas.microsoft.com/office/drawing/2014/main" id="{71C9018F-F859-1710-1E9D-0C37089B6FB8}"/>
              </a:ext>
            </a:extLst>
          </p:cNvPr>
          <p:cNvSpPr/>
          <p:nvPr/>
        </p:nvSpPr>
        <p:spPr>
          <a:xfrm>
            <a:off x="92766" y="1497496"/>
            <a:ext cx="3227210" cy="527150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Connector 8">
            <a:extLst>
              <a:ext uri="{FF2B5EF4-FFF2-40B4-BE49-F238E27FC236}">
                <a16:creationId xmlns:a16="http://schemas.microsoft.com/office/drawing/2014/main" id="{E7A35FB3-FF5E-7B11-D918-7DD74CF62C65}"/>
              </a:ext>
            </a:extLst>
          </p:cNvPr>
          <p:cNvCxnSpPr/>
          <p:nvPr/>
        </p:nvCxnSpPr>
        <p:spPr>
          <a:xfrm>
            <a:off x="92766" y="3087757"/>
            <a:ext cx="3227209" cy="0"/>
          </a:xfrm>
          <a:prstGeom prst="line">
            <a:avLst/>
          </a:prstGeom>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0223BD67-6E81-FFF8-EBDB-48CF5A418684}"/>
              </a:ext>
            </a:extLst>
          </p:cNvPr>
          <p:cNvCxnSpPr/>
          <p:nvPr/>
        </p:nvCxnSpPr>
        <p:spPr>
          <a:xfrm>
            <a:off x="92766" y="5658678"/>
            <a:ext cx="322720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245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C1454-06F6-A4E8-25BC-46ADA65C16F2}"/>
              </a:ext>
            </a:extLst>
          </p:cNvPr>
          <p:cNvSpPr>
            <a:spLocks noGrp="1"/>
          </p:cNvSpPr>
          <p:nvPr>
            <p:ph type="title"/>
          </p:nvPr>
        </p:nvSpPr>
        <p:spPr/>
        <p:txBody>
          <a:bodyPr/>
          <a:lstStyle/>
          <a:p>
            <a:r>
              <a:rPr lang="en-GB" dirty="0"/>
              <a:t>Literacy - everyone</a:t>
            </a:r>
          </a:p>
        </p:txBody>
      </p:sp>
      <p:sp>
        <p:nvSpPr>
          <p:cNvPr id="3" name="Content Placeholder 2">
            <a:extLst>
              <a:ext uri="{FF2B5EF4-FFF2-40B4-BE49-F238E27FC236}">
                <a16:creationId xmlns:a16="http://schemas.microsoft.com/office/drawing/2014/main" id="{1F5D989A-E216-CF3F-7934-FA60D32E910D}"/>
              </a:ext>
            </a:extLst>
          </p:cNvPr>
          <p:cNvSpPr>
            <a:spLocks noGrp="1"/>
          </p:cNvSpPr>
          <p:nvPr>
            <p:ph idx="1"/>
          </p:nvPr>
        </p:nvSpPr>
        <p:spPr/>
        <p:txBody>
          <a:bodyPr>
            <a:normAutofit lnSpcReduction="10000"/>
          </a:bodyPr>
          <a:lstStyle/>
          <a:p>
            <a:r>
              <a:rPr lang="en-GB" dirty="0"/>
              <a:t>Try to finish the story that is on the next page.</a:t>
            </a:r>
          </a:p>
          <a:p>
            <a:endParaRPr lang="en-GB" dirty="0"/>
          </a:p>
          <a:p>
            <a:r>
              <a:rPr lang="en-GB" dirty="0"/>
              <a:t>Remember some of the things we have discussed in class…</a:t>
            </a:r>
          </a:p>
          <a:p>
            <a:endParaRPr lang="en-GB" dirty="0"/>
          </a:p>
          <a:p>
            <a:r>
              <a:rPr lang="en-GB" dirty="0"/>
              <a:t>Full stops, capital letters, when to use ‘a’ or ‘an’, trying to make the story interesting for a reader. For example, things that are dangerous or funny or sad or exciting or unexpected might happen along the way. These things make stories interesting! </a:t>
            </a:r>
          </a:p>
          <a:p>
            <a:endParaRPr lang="en-GB" dirty="0"/>
          </a:p>
          <a:p>
            <a:r>
              <a:rPr lang="en-GB" dirty="0"/>
              <a:t>Most of all though, have fun writing it!</a:t>
            </a:r>
          </a:p>
          <a:p>
            <a:endParaRPr lang="en-GB" dirty="0"/>
          </a:p>
        </p:txBody>
      </p:sp>
    </p:spTree>
    <p:extLst>
      <p:ext uri="{BB962C8B-B14F-4D97-AF65-F5344CB8AC3E}">
        <p14:creationId xmlns:p14="http://schemas.microsoft.com/office/powerpoint/2010/main" val="2419872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4861AF7-2F9E-695A-4DF9-1D96D14B9EC6}"/>
              </a:ext>
            </a:extLst>
          </p:cNvPr>
          <p:cNvSpPr>
            <a:spLocks noGrp="1"/>
          </p:cNvSpPr>
          <p:nvPr>
            <p:ph type="title"/>
          </p:nvPr>
        </p:nvSpPr>
        <p:spPr/>
        <p:txBody>
          <a:bodyPr/>
          <a:lstStyle/>
          <a:p>
            <a:pPr algn="ctr"/>
            <a:r>
              <a:rPr lang="en-GB" u="sng" dirty="0"/>
              <a:t>Alfie the Elf</a:t>
            </a:r>
          </a:p>
        </p:txBody>
      </p:sp>
      <p:sp>
        <p:nvSpPr>
          <p:cNvPr id="3" name="Content Placeholder 2">
            <a:extLst>
              <a:ext uri="{FF2B5EF4-FFF2-40B4-BE49-F238E27FC236}">
                <a16:creationId xmlns:a16="http://schemas.microsoft.com/office/drawing/2014/main" id="{303CA8CF-B52D-85E4-506F-C8EA82CA232B}"/>
              </a:ext>
            </a:extLst>
          </p:cNvPr>
          <p:cNvSpPr>
            <a:spLocks noGrp="1"/>
          </p:cNvSpPr>
          <p:nvPr>
            <p:ph idx="4294967295"/>
          </p:nvPr>
        </p:nvSpPr>
        <p:spPr>
          <a:xfrm>
            <a:off x="838200" y="1690688"/>
            <a:ext cx="10515600" cy="4627563"/>
          </a:xfrm>
        </p:spPr>
        <p:txBody>
          <a:bodyPr>
            <a:normAutofit fontScale="92500" lnSpcReduction="20000"/>
          </a:bodyPr>
          <a:lstStyle/>
          <a:p>
            <a:pPr marL="0" indent="0">
              <a:buNone/>
            </a:pPr>
            <a:r>
              <a:rPr lang="en-GB" dirty="0">
                <a:latin typeface="Comic Sans MS" panose="030F0702030302020204" pitchFamily="66" charset="0"/>
              </a:rPr>
              <a:t>It was Christmas eve and, as always, the North Pole had been an exciting, busy place. Alfie the elf was so tired from all the toy-making and was glad to be finished for the night. </a:t>
            </a:r>
          </a:p>
          <a:p>
            <a:pPr marL="0" indent="0">
              <a:buNone/>
            </a:pPr>
            <a:endParaRPr lang="en-GB" dirty="0">
              <a:latin typeface="Comic Sans MS" panose="030F0702030302020204" pitchFamily="66" charset="0"/>
            </a:endParaRPr>
          </a:p>
          <a:p>
            <a:pPr marL="0" indent="0">
              <a:buNone/>
            </a:pPr>
            <a:r>
              <a:rPr lang="en-GB" dirty="0">
                <a:latin typeface="Comic Sans MS" panose="030F0702030302020204" pitchFamily="66" charset="0"/>
              </a:rPr>
              <a:t>Along with all the other elves, he stood outside in the snow getting ready to wave goodbye to Santa as he flew off to deliver all the presents. He heard Santa cheerfully yell “Ho! Ho! Ho!” as the reindeer pulled him high up into the starry night sky.</a:t>
            </a:r>
          </a:p>
          <a:p>
            <a:endParaRPr lang="en-GB" dirty="0">
              <a:latin typeface="Comic Sans MS" panose="030F0702030302020204" pitchFamily="66" charset="0"/>
            </a:endParaRPr>
          </a:p>
          <a:p>
            <a:pPr marL="0" indent="0">
              <a:buNone/>
            </a:pPr>
            <a:r>
              <a:rPr lang="en-GB" dirty="0">
                <a:latin typeface="Comic Sans MS" panose="030F0702030302020204" pitchFamily="66" charset="0"/>
              </a:rPr>
              <a:t>The elves all cheered and sang some Christmas songs together. While they were celebrating, Alfie noticed that one present had fallen out of Santa’s sleigh! He looked up in to the sky but Santa was too far away to call him back…</a:t>
            </a:r>
          </a:p>
          <a:p>
            <a:endParaRPr lang="en-GB" dirty="0"/>
          </a:p>
        </p:txBody>
      </p:sp>
    </p:spTree>
    <p:extLst>
      <p:ext uri="{BB962C8B-B14F-4D97-AF65-F5344CB8AC3E}">
        <p14:creationId xmlns:p14="http://schemas.microsoft.com/office/powerpoint/2010/main" val="720605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red lantern with lit candles outside the snow">
            <a:extLst>
              <a:ext uri="{FF2B5EF4-FFF2-40B4-BE49-F238E27FC236}">
                <a16:creationId xmlns:a16="http://schemas.microsoft.com/office/drawing/2014/main" id="{50B585D1-8332-83D3-EEC1-076FD79B6E90}"/>
              </a:ext>
            </a:extLst>
          </p:cNvPr>
          <p:cNvPicPr>
            <a:picLocks noChangeAspect="1"/>
          </p:cNvPicPr>
          <p:nvPr/>
        </p:nvPicPr>
        <p:blipFill rotWithShape="1">
          <a:blip r:embed="rId2">
            <a:alphaModFix amt="50000"/>
          </a:blip>
          <a:srcRect t="12451"/>
          <a:stretch/>
        </p:blipFill>
        <p:spPr>
          <a:xfrm>
            <a:off x="20" y="1"/>
            <a:ext cx="12191980" cy="6857999"/>
          </a:xfrm>
          <a:prstGeom prst="rect">
            <a:avLst/>
          </a:prstGeom>
        </p:spPr>
      </p:pic>
      <p:sp>
        <p:nvSpPr>
          <p:cNvPr id="2" name="Title 1">
            <a:extLst>
              <a:ext uri="{FF2B5EF4-FFF2-40B4-BE49-F238E27FC236}">
                <a16:creationId xmlns:a16="http://schemas.microsoft.com/office/drawing/2014/main" id="{EFC30EFB-7309-832B-43D7-A6211C137AB6}"/>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6000" dirty="0">
                <a:solidFill>
                  <a:srgbClr val="FFFFFF"/>
                </a:solidFill>
              </a:rPr>
              <a:t>Finished.</a:t>
            </a:r>
            <a:br>
              <a:rPr lang="en-US" sz="6000" dirty="0">
                <a:solidFill>
                  <a:srgbClr val="FFFFFF"/>
                </a:solidFill>
              </a:rPr>
            </a:br>
            <a:r>
              <a:rPr lang="en-US" sz="6000" dirty="0">
                <a:solidFill>
                  <a:srgbClr val="FFFFFF"/>
                </a:solidFill>
              </a:rPr>
              <a:t>Well done!</a:t>
            </a:r>
          </a:p>
        </p:txBody>
      </p:sp>
    </p:spTree>
    <p:extLst>
      <p:ext uri="{BB962C8B-B14F-4D97-AF65-F5344CB8AC3E}">
        <p14:creationId xmlns:p14="http://schemas.microsoft.com/office/powerpoint/2010/main" val="33740939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452</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Comic Sans MS</vt:lpstr>
      <vt:lpstr>Office Theme</vt:lpstr>
      <vt:lpstr>P4/5</vt:lpstr>
      <vt:lpstr>Monday 19th December 2022</vt:lpstr>
      <vt:lpstr>Maths - Circles</vt:lpstr>
      <vt:lpstr>Maths - Squares</vt:lpstr>
      <vt:lpstr>Maths - Triangles</vt:lpstr>
      <vt:lpstr>Literacy - everyone</vt:lpstr>
      <vt:lpstr>Alfie the Elf</vt:lpstr>
      <vt:lpstr>Finished. Well done!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P4/5</dc:title>
  <dc:creator>Stephen Costello</dc:creator>
  <cp:lastModifiedBy>Stephen Costello</cp:lastModifiedBy>
  <cp:revision>1</cp:revision>
  <dcterms:created xsi:type="dcterms:W3CDTF">2022-12-19T09:47:15Z</dcterms:created>
  <dcterms:modified xsi:type="dcterms:W3CDTF">2022-12-19T10:29:11Z</dcterms:modified>
</cp:coreProperties>
</file>