
<file path=[Content_Types].xml><?xml version="1.0" encoding="utf-8"?>
<Types xmlns="http://schemas.openxmlformats.org/package/2006/content-types">
  <Default Extension="png" ContentType="image/png"/>
  <Default Extension="jfif"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61" r:id="rId2"/>
    <p:sldId id="256" r:id="rId3"/>
    <p:sldId id="257" r:id="rId4"/>
    <p:sldId id="258" r:id="rId5"/>
    <p:sldId id="259" r:id="rId6"/>
    <p:sldId id="260" r:id="rId7"/>
    <p:sldId id="262" r:id="rId8"/>
    <p:sldId id="263" r:id="rId9"/>
    <p:sldId id="264"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53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1EB67F-34D5-4F77-A4DE-587B13027F57}" v="1" dt="2020-05-07T14:37:12.2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2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Ross" userId="S::eajudith.ross@glow.sch.uk::f57b4443-e93e-4265-8dea-a07ae1f049f0" providerId="AD" clId="Web-{FC1EB67F-34D5-4F77-A4DE-587B13027F57}"/>
    <pc:docChg chg="modSld">
      <pc:chgData name="Mrs Ross" userId="S::eajudith.ross@glow.sch.uk::f57b4443-e93e-4265-8dea-a07ae1f049f0" providerId="AD" clId="Web-{FC1EB67F-34D5-4F77-A4DE-587B13027F57}" dt="2020-05-07T14:37:12.201" v="0" actId="14100"/>
      <pc:docMkLst>
        <pc:docMk/>
      </pc:docMkLst>
      <pc:sldChg chg="modSp">
        <pc:chgData name="Mrs Ross" userId="S::eajudith.ross@glow.sch.uk::f57b4443-e93e-4265-8dea-a07ae1f049f0" providerId="AD" clId="Web-{FC1EB67F-34D5-4F77-A4DE-587B13027F57}" dt="2020-05-07T14:37:12.201" v="0" actId="14100"/>
        <pc:sldMkLst>
          <pc:docMk/>
          <pc:sldMk cId="0" sldId="261"/>
        </pc:sldMkLst>
        <pc:spChg chg="mod">
          <ac:chgData name="Mrs Ross" userId="S::eajudith.ross@glow.sch.uk::f57b4443-e93e-4265-8dea-a07ae1f049f0" providerId="AD" clId="Web-{FC1EB67F-34D5-4F77-A4DE-587B13027F57}" dt="2020-05-07T14:37:12.201" v="0" actId="14100"/>
          <ac:spMkLst>
            <pc:docMk/>
            <pc:sldMk cId="0" sldId="261"/>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770b7de74f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770b7de74f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76cf306aa9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76cf306aa9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76cf306aa9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76cf306aa9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76cf306aa9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76cf306aa9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76cf306aa9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76cf306aa9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76cf306aa9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76cf306aa9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23928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76cf306aa9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76cf306aa9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36509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76cf306aa9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76cf306aa9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6348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fi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93"/>
        <p:cNvGrpSpPr/>
        <p:nvPr/>
      </p:nvGrpSpPr>
      <p:grpSpPr>
        <a:xfrm>
          <a:off x="0" y="0"/>
          <a:ext cx="0" cy="0"/>
          <a:chOff x="0" y="0"/>
          <a:chExt cx="0" cy="0"/>
        </a:xfrm>
      </p:grpSpPr>
      <p:sp>
        <p:nvSpPr>
          <p:cNvPr id="94" name="Google Shape;94;p18"/>
          <p:cNvSpPr/>
          <p:nvPr/>
        </p:nvSpPr>
        <p:spPr>
          <a:xfrm>
            <a:off x="0" y="0"/>
            <a:ext cx="9144000" cy="988200"/>
          </a:xfrm>
          <a:prstGeom prst="rect">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lvl="0"/>
            <a:r>
              <a:rPr lang="en-GB" sz="3200" dirty="0">
                <a:solidFill>
                  <a:srgbClr val="FFFFFF"/>
                </a:solidFill>
                <a:latin typeface="Impact"/>
                <a:ea typeface="Impact"/>
                <a:cs typeface="Impact"/>
                <a:sym typeface="Impact"/>
              </a:rPr>
              <a:t>Fenwick Primary Virtual Sports Day       Friday 22</a:t>
            </a:r>
            <a:r>
              <a:rPr lang="en-GB" sz="3200" baseline="30000" dirty="0">
                <a:solidFill>
                  <a:srgbClr val="FFFFFF"/>
                </a:solidFill>
                <a:latin typeface="Impact"/>
                <a:ea typeface="Impact"/>
                <a:cs typeface="Impact"/>
                <a:sym typeface="Impact"/>
              </a:rPr>
              <a:t>nd</a:t>
            </a:r>
            <a:r>
              <a:rPr lang="en-GB" sz="3200" dirty="0">
                <a:solidFill>
                  <a:srgbClr val="FFFFFF"/>
                </a:solidFill>
                <a:latin typeface="Impact"/>
                <a:ea typeface="Impact"/>
                <a:cs typeface="Impact"/>
                <a:sym typeface="Impact"/>
              </a:rPr>
              <a:t> May </a:t>
            </a:r>
            <a:endParaRPr lang="en-GB" sz="2000" dirty="0">
              <a:solidFill>
                <a:srgbClr val="FFFFFF"/>
              </a:solidFill>
              <a:latin typeface="Impact"/>
              <a:ea typeface="Impact"/>
              <a:cs typeface="Impact"/>
              <a:sym typeface="Impact"/>
            </a:endParaRPr>
          </a:p>
        </p:txBody>
      </p:sp>
      <p:sp>
        <p:nvSpPr>
          <p:cNvPr id="96" name="Google Shape;96;p18"/>
          <p:cNvSpPr/>
          <p:nvPr/>
        </p:nvSpPr>
        <p:spPr>
          <a:xfrm>
            <a:off x="402947" y="1401219"/>
            <a:ext cx="5643600" cy="3476700"/>
          </a:xfrm>
          <a:prstGeom prst="roundRect">
            <a:avLst>
              <a:gd name="adj" fmla="val 16667"/>
            </a:avLst>
          </a:prstGeom>
          <a:solidFill>
            <a:srgbClr val="FFFFFF"/>
          </a:solidFill>
          <a:ln w="762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800" dirty="0">
                <a:latin typeface="Impact"/>
                <a:ea typeface="Impact"/>
                <a:cs typeface="Impact"/>
                <a:sym typeface="Impact"/>
              </a:rPr>
              <a:t>Welcome to our Virtual sports Day </a:t>
            </a:r>
            <a:endParaRPr sz="2800" dirty="0">
              <a:latin typeface="Impact"/>
              <a:ea typeface="Impact"/>
              <a:cs typeface="Impact"/>
              <a:sym typeface="Impact"/>
            </a:endParaRPr>
          </a:p>
          <a:p>
            <a:pPr marL="0" lvl="0" indent="0" algn="l" rtl="0">
              <a:spcBef>
                <a:spcPts val="0"/>
              </a:spcBef>
              <a:spcAft>
                <a:spcPts val="0"/>
              </a:spcAft>
              <a:buNone/>
            </a:pPr>
            <a:endParaRPr dirty="0">
              <a:latin typeface="Comic Sans MS"/>
              <a:ea typeface="Comic Sans MS"/>
              <a:cs typeface="Comic Sans MS"/>
              <a:sym typeface="Comic Sans MS"/>
            </a:endParaRPr>
          </a:p>
          <a:p>
            <a:pPr marL="0" lvl="0" indent="0" algn="l" rtl="0">
              <a:spcBef>
                <a:spcPts val="0"/>
              </a:spcBef>
              <a:spcAft>
                <a:spcPts val="0"/>
              </a:spcAft>
              <a:buNone/>
            </a:pPr>
            <a:r>
              <a:rPr lang="en-GB" dirty="0">
                <a:latin typeface="Comic Sans MS"/>
                <a:ea typeface="Comic Sans MS"/>
                <a:cs typeface="Comic Sans MS"/>
                <a:sym typeface="Comic Sans MS"/>
              </a:rPr>
              <a:t>Staff have created a  demo video to show you what  each activity should look like</a:t>
            </a:r>
            <a:r>
              <a:rPr lang="en-GB">
                <a:latin typeface="Comic Sans MS"/>
                <a:ea typeface="Comic Sans MS"/>
                <a:cs typeface="Comic Sans MS"/>
                <a:sym typeface="Comic Sans MS"/>
              </a:rPr>
              <a:t>. </a:t>
            </a:r>
            <a:endParaRPr lang="en-GB" dirty="0">
              <a:latin typeface="Comic Sans MS"/>
              <a:ea typeface="Comic Sans MS"/>
              <a:cs typeface="Comic Sans MS"/>
              <a:sym typeface="Comic Sans MS"/>
            </a:endParaRPr>
          </a:p>
          <a:p>
            <a:pPr marL="0" lvl="0" indent="0" algn="l" rtl="0">
              <a:spcBef>
                <a:spcPts val="0"/>
              </a:spcBef>
              <a:spcAft>
                <a:spcPts val="0"/>
              </a:spcAft>
              <a:buNone/>
            </a:pPr>
            <a:endParaRPr lang="en-GB" dirty="0">
              <a:latin typeface="Comic Sans MS"/>
              <a:ea typeface="Comic Sans MS"/>
              <a:cs typeface="Comic Sans MS"/>
              <a:sym typeface="Comic Sans MS"/>
            </a:endParaRPr>
          </a:p>
          <a:p>
            <a:pPr marL="0" lvl="0" indent="0" algn="l" rtl="0">
              <a:spcBef>
                <a:spcPts val="0"/>
              </a:spcBef>
              <a:spcAft>
                <a:spcPts val="0"/>
              </a:spcAft>
              <a:buNone/>
            </a:pPr>
            <a:r>
              <a:rPr lang="en-GB" dirty="0">
                <a:latin typeface="Comic Sans MS"/>
                <a:ea typeface="Comic Sans MS"/>
                <a:cs typeface="Comic Sans MS"/>
                <a:sym typeface="Comic Sans MS"/>
              </a:rPr>
              <a:t>Please choose as many activities  as you would like to complete on Friday (or throughout the week if you would prefer) </a:t>
            </a:r>
            <a:endParaRPr dirty="0">
              <a:latin typeface="Comic Sans MS"/>
              <a:ea typeface="Comic Sans MS"/>
              <a:cs typeface="Comic Sans MS"/>
              <a:sym typeface="Comic Sans MS"/>
            </a:endParaRPr>
          </a:p>
          <a:p>
            <a:pPr marL="0" lvl="0" indent="0" algn="l" rtl="0">
              <a:spcBef>
                <a:spcPts val="0"/>
              </a:spcBef>
              <a:spcAft>
                <a:spcPts val="0"/>
              </a:spcAft>
              <a:buNone/>
            </a:pPr>
            <a:endParaRPr dirty="0">
              <a:latin typeface="Comic Sans MS"/>
              <a:ea typeface="Comic Sans MS"/>
              <a:cs typeface="Comic Sans MS"/>
              <a:sym typeface="Comic Sans MS"/>
            </a:endParaRPr>
          </a:p>
          <a:p>
            <a:pPr marL="0" lvl="0" indent="0" algn="l" rtl="0">
              <a:spcBef>
                <a:spcPts val="0"/>
              </a:spcBef>
              <a:spcAft>
                <a:spcPts val="0"/>
              </a:spcAft>
              <a:buNone/>
            </a:pPr>
            <a:r>
              <a:rPr lang="en-GB" dirty="0">
                <a:latin typeface="Comic Sans MS"/>
                <a:ea typeface="Comic Sans MS"/>
                <a:cs typeface="Comic Sans MS"/>
                <a:sym typeface="Comic Sans MS"/>
              </a:rPr>
              <a:t>Remember to wear your house colour if you can and your number pinned on (if you made one this week) .</a:t>
            </a:r>
          </a:p>
          <a:p>
            <a:pPr marL="0" lvl="0" indent="0" algn="ctr" rtl="0">
              <a:spcBef>
                <a:spcPts val="0"/>
              </a:spcBef>
              <a:spcAft>
                <a:spcPts val="0"/>
              </a:spcAft>
              <a:buNone/>
            </a:pPr>
            <a:r>
              <a:rPr lang="en-GB" sz="2000" b="1" dirty="0">
                <a:latin typeface="Comic Sans MS"/>
                <a:ea typeface="Comic Sans MS"/>
                <a:cs typeface="Comic Sans MS"/>
                <a:sym typeface="Comic Sans MS"/>
              </a:rPr>
              <a:t>Have Fun!</a:t>
            </a:r>
            <a:endParaRPr sz="2000" b="1" dirty="0">
              <a:latin typeface="Comic Sans MS"/>
              <a:ea typeface="Comic Sans MS"/>
              <a:cs typeface="Comic Sans MS"/>
              <a:sym typeface="Comic Sans MS"/>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3004" y="1074186"/>
            <a:ext cx="1134070" cy="1134070"/>
          </a:xfrm>
          <a:prstGeom prst="rect">
            <a:avLst/>
          </a:prstGeom>
        </p:spPr>
      </p:pic>
      <p:sp>
        <p:nvSpPr>
          <p:cNvPr id="2" name="TextBox 1"/>
          <p:cNvSpPr txBox="1"/>
          <p:nvPr/>
        </p:nvSpPr>
        <p:spPr>
          <a:xfrm rot="930918">
            <a:off x="6208299" y="2559808"/>
            <a:ext cx="2808401" cy="2062103"/>
          </a:xfrm>
          <a:prstGeom prst="rect">
            <a:avLst/>
          </a:prstGeom>
          <a:solidFill>
            <a:schemeClr val="accent1"/>
          </a:solidFill>
          <a:effectLst>
            <a:softEdge rad="0"/>
          </a:effectLst>
        </p:spPr>
        <p:txBody>
          <a:bodyPr wrap="square" rtlCol="0">
            <a:spAutoFit/>
          </a:bodyPr>
          <a:lstStyle/>
          <a:p>
            <a:pPr algn="ctr"/>
            <a:r>
              <a:rPr lang="en-GB" sz="1600" dirty="0">
                <a:latin typeface="Bahnschrift" panose="020B0502040204020203" pitchFamily="34" charset="0"/>
              </a:rPr>
              <a:t>Remember to take lots of photos of your virtual sports day and post them on the school blog or email them to your teacher. We will compile these and post them on our school twitter feed on Monday 25thh May.  </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969419">
            <a:off x="8235486" y="2070730"/>
            <a:ext cx="572071" cy="62262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Shape 53"/>
        <p:cNvGrpSpPr/>
        <p:nvPr/>
      </p:nvGrpSpPr>
      <p:grpSpPr>
        <a:xfrm>
          <a:off x="0" y="0"/>
          <a:ext cx="0" cy="0"/>
          <a:chOff x="0" y="0"/>
          <a:chExt cx="0" cy="0"/>
        </a:xfrm>
      </p:grpSpPr>
      <p:sp>
        <p:nvSpPr>
          <p:cNvPr id="54" name="Google Shape;54;p13"/>
          <p:cNvSpPr/>
          <p:nvPr/>
        </p:nvSpPr>
        <p:spPr>
          <a:xfrm>
            <a:off x="0" y="0"/>
            <a:ext cx="9144000" cy="988200"/>
          </a:xfrm>
          <a:prstGeom prst="rect">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sz="3200" dirty="0">
                <a:solidFill>
                  <a:srgbClr val="FFFFFF"/>
                </a:solidFill>
                <a:latin typeface="Impact"/>
                <a:ea typeface="Impact"/>
                <a:cs typeface="Impact"/>
                <a:sym typeface="Impact"/>
              </a:rPr>
              <a:t>Fenwick Primary Virtual Sports Day       Friday 22</a:t>
            </a:r>
            <a:r>
              <a:rPr lang="en-GB" sz="3200" baseline="30000" dirty="0">
                <a:solidFill>
                  <a:srgbClr val="FFFFFF"/>
                </a:solidFill>
                <a:latin typeface="Impact"/>
                <a:ea typeface="Impact"/>
                <a:cs typeface="Impact"/>
                <a:sym typeface="Impact"/>
              </a:rPr>
              <a:t>nd</a:t>
            </a:r>
            <a:r>
              <a:rPr lang="en-GB" sz="3200" dirty="0">
                <a:solidFill>
                  <a:srgbClr val="FFFFFF"/>
                </a:solidFill>
                <a:latin typeface="Impact"/>
                <a:ea typeface="Impact"/>
                <a:cs typeface="Impact"/>
                <a:sym typeface="Impact"/>
              </a:rPr>
              <a:t> May </a:t>
            </a:r>
            <a:endParaRPr sz="2000" dirty="0">
              <a:solidFill>
                <a:srgbClr val="FFFFFF"/>
              </a:solidFill>
              <a:latin typeface="Impact"/>
              <a:ea typeface="Impact"/>
              <a:cs typeface="Impact"/>
              <a:sym typeface="Impact"/>
            </a:endParaRPr>
          </a:p>
        </p:txBody>
      </p:sp>
      <p:pic>
        <p:nvPicPr>
          <p:cNvPr id="55" name="Google Shape;55;p13"/>
          <p:cNvPicPr preferRelativeResize="0"/>
          <p:nvPr/>
        </p:nvPicPr>
        <p:blipFill>
          <a:blip r:embed="rId3">
            <a:alphaModFix/>
          </a:blip>
          <a:stretch>
            <a:fillRect/>
          </a:stretch>
        </p:blipFill>
        <p:spPr>
          <a:xfrm>
            <a:off x="6560400" y="2543150"/>
            <a:ext cx="1885509" cy="1991272"/>
          </a:xfrm>
          <a:prstGeom prst="rect">
            <a:avLst/>
          </a:prstGeom>
          <a:noFill/>
          <a:ln>
            <a:noFill/>
          </a:ln>
        </p:spPr>
      </p:pic>
      <p:sp>
        <p:nvSpPr>
          <p:cNvPr id="56" name="Google Shape;56;p13"/>
          <p:cNvSpPr/>
          <p:nvPr/>
        </p:nvSpPr>
        <p:spPr>
          <a:xfrm>
            <a:off x="500075" y="1451323"/>
            <a:ext cx="5643600" cy="3476700"/>
          </a:xfrm>
          <a:prstGeom prst="roundRect">
            <a:avLst>
              <a:gd name="adj" fmla="val 16667"/>
            </a:avLst>
          </a:prstGeom>
          <a:solidFill>
            <a:srgbClr val="FFFFFF"/>
          </a:solidFill>
          <a:ln w="762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120650" lvl="0" algn="ctr" rtl="0">
              <a:spcBef>
                <a:spcPts val="0"/>
              </a:spcBef>
              <a:spcAft>
                <a:spcPts val="0"/>
              </a:spcAft>
              <a:buSzPts val="1700"/>
            </a:pPr>
            <a:r>
              <a:rPr lang="en-GB" sz="4000" dirty="0">
                <a:latin typeface="Comic Sans MS"/>
                <a:ea typeface="Comic Sans MS"/>
                <a:cs typeface="Comic Sans MS"/>
                <a:sym typeface="Comic Sans MS"/>
              </a:rPr>
              <a:t>Goal Shot </a:t>
            </a:r>
            <a:endParaRPr sz="4000" dirty="0">
              <a:latin typeface="Comic Sans MS"/>
              <a:ea typeface="Comic Sans MS"/>
              <a:cs typeface="Comic Sans MS"/>
              <a:sym typeface="Comic Sans MS"/>
            </a:endParaRPr>
          </a:p>
          <a:p>
            <a:pPr marL="457200" lvl="0" indent="0" algn="l" rtl="0">
              <a:spcBef>
                <a:spcPts val="0"/>
              </a:spcBef>
              <a:spcAft>
                <a:spcPts val="0"/>
              </a:spcAft>
              <a:buNone/>
            </a:pPr>
            <a:r>
              <a:rPr lang="en-GB" b="1" dirty="0">
                <a:latin typeface="+mj-lt"/>
                <a:ea typeface="Comic Sans MS"/>
                <a:cs typeface="Comic Sans MS"/>
                <a:sym typeface="Comic Sans MS"/>
              </a:rPr>
              <a:t>Equipment</a:t>
            </a:r>
            <a:r>
              <a:rPr lang="en-GB" dirty="0">
                <a:latin typeface="+mj-lt"/>
                <a:ea typeface="Comic Sans MS"/>
                <a:cs typeface="Comic Sans MS"/>
                <a:sym typeface="Comic Sans MS"/>
              </a:rPr>
              <a:t> – any objects to make a goal and objects to dribble around </a:t>
            </a:r>
            <a:r>
              <a:rPr lang="en-GB" dirty="0" err="1">
                <a:latin typeface="+mj-lt"/>
                <a:ea typeface="Comic Sans MS"/>
                <a:cs typeface="Comic Sans MS"/>
                <a:sym typeface="Comic Sans MS"/>
              </a:rPr>
              <a:t>eg</a:t>
            </a:r>
            <a:r>
              <a:rPr lang="en-GB" dirty="0">
                <a:latin typeface="+mj-lt"/>
                <a:ea typeface="Comic Sans MS"/>
                <a:cs typeface="Comic Sans MS"/>
                <a:sym typeface="Comic Sans MS"/>
              </a:rPr>
              <a:t> cones, stones, jackets </a:t>
            </a:r>
            <a:r>
              <a:rPr lang="en-GB" dirty="0" err="1">
                <a:latin typeface="+mj-lt"/>
                <a:ea typeface="Comic Sans MS"/>
                <a:cs typeface="Comic Sans MS"/>
                <a:sym typeface="Comic Sans MS"/>
              </a:rPr>
              <a:t>etc</a:t>
            </a:r>
            <a:endParaRPr lang="en-GB" dirty="0">
              <a:latin typeface="+mj-lt"/>
              <a:ea typeface="Comic Sans MS"/>
              <a:cs typeface="Comic Sans MS"/>
              <a:sym typeface="Comic Sans MS"/>
            </a:endParaRPr>
          </a:p>
          <a:p>
            <a:pPr marL="457200" lvl="0" indent="0" algn="l" rtl="0">
              <a:spcBef>
                <a:spcPts val="0"/>
              </a:spcBef>
              <a:spcAft>
                <a:spcPts val="0"/>
              </a:spcAft>
              <a:buNone/>
            </a:pPr>
            <a:endParaRPr dirty="0">
              <a:latin typeface="+mj-lt"/>
              <a:ea typeface="Comic Sans MS"/>
              <a:cs typeface="Comic Sans MS"/>
              <a:sym typeface="Comic Sans MS"/>
            </a:endParaRPr>
          </a:p>
          <a:p>
            <a:pPr marL="457200" lvl="0" indent="-336550" algn="l" rtl="0">
              <a:spcBef>
                <a:spcPts val="0"/>
              </a:spcBef>
              <a:spcAft>
                <a:spcPts val="0"/>
              </a:spcAft>
              <a:buSzPts val="1700"/>
              <a:buFont typeface="Comic Sans MS"/>
              <a:buChar char="●"/>
            </a:pPr>
            <a:r>
              <a:rPr lang="en-GB" dirty="0">
                <a:latin typeface="+mj-lt"/>
                <a:ea typeface="Comic Sans MS"/>
                <a:cs typeface="Comic Sans MS"/>
                <a:sym typeface="Comic Sans MS"/>
              </a:rPr>
              <a:t>Set up cones/obstacles to dribble around and try to score a goal. </a:t>
            </a:r>
            <a:endParaRPr dirty="0">
              <a:latin typeface="+mj-lt"/>
              <a:ea typeface="Comic Sans MS"/>
              <a:cs typeface="Comic Sans MS"/>
              <a:sym typeface="Comic Sans MS"/>
            </a:endParaRPr>
          </a:p>
        </p:txBody>
      </p:sp>
      <p:sp>
        <p:nvSpPr>
          <p:cNvPr id="57" name="Google Shape;57;p13"/>
          <p:cNvSpPr/>
          <p:nvPr/>
        </p:nvSpPr>
        <p:spPr>
          <a:xfrm>
            <a:off x="83350" y="988200"/>
            <a:ext cx="1536000" cy="1404900"/>
          </a:xfrm>
          <a:prstGeom prst="ellipse">
            <a:avLst/>
          </a:prstGeom>
          <a:gradFill>
            <a:gsLst>
              <a:gs pos="0">
                <a:srgbClr val="3177EE"/>
              </a:gs>
              <a:gs pos="100000">
                <a:srgbClr val="113D8A"/>
              </a:gs>
            </a:gsLst>
            <a:lin ang="5400012" scaled="0"/>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b="1" dirty="0">
                <a:solidFill>
                  <a:srgbClr val="FFFFFF"/>
                </a:solidFill>
                <a:latin typeface="Comic Sans MS"/>
                <a:ea typeface="Comic Sans MS"/>
                <a:cs typeface="Comic Sans MS"/>
                <a:sym typeface="Comic Sans MS"/>
              </a:rPr>
              <a:t>Activity 1</a:t>
            </a:r>
            <a:endParaRPr b="1" dirty="0">
              <a:solidFill>
                <a:srgbClr val="FFFFFF"/>
              </a:solidFill>
              <a:latin typeface="Comic Sans MS"/>
              <a:ea typeface="Comic Sans MS"/>
              <a:cs typeface="Comic Sans MS"/>
              <a:sym typeface="Comic Sans MS"/>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09390" y="1230024"/>
            <a:ext cx="921251" cy="92125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Shape 61"/>
        <p:cNvGrpSpPr/>
        <p:nvPr/>
      </p:nvGrpSpPr>
      <p:grpSpPr>
        <a:xfrm>
          <a:off x="0" y="0"/>
          <a:ext cx="0" cy="0"/>
          <a:chOff x="0" y="0"/>
          <a:chExt cx="0" cy="0"/>
        </a:xfrm>
      </p:grpSpPr>
      <p:sp>
        <p:nvSpPr>
          <p:cNvPr id="62" name="Google Shape;62;p14"/>
          <p:cNvSpPr/>
          <p:nvPr/>
        </p:nvSpPr>
        <p:spPr>
          <a:xfrm>
            <a:off x="0" y="0"/>
            <a:ext cx="9144000" cy="988200"/>
          </a:xfrm>
          <a:prstGeom prst="rect">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lvl="0"/>
            <a:r>
              <a:rPr lang="en-GB" sz="3200" dirty="0">
                <a:solidFill>
                  <a:srgbClr val="FFFFFF"/>
                </a:solidFill>
                <a:latin typeface="Impact"/>
                <a:ea typeface="Impact"/>
                <a:cs typeface="Impact"/>
                <a:sym typeface="Impact"/>
              </a:rPr>
              <a:t>Fenwick Primary Virtual Sports Day       Friday 22</a:t>
            </a:r>
            <a:r>
              <a:rPr lang="en-GB" sz="3200" baseline="30000" dirty="0">
                <a:solidFill>
                  <a:srgbClr val="FFFFFF"/>
                </a:solidFill>
                <a:latin typeface="Impact"/>
                <a:ea typeface="Impact"/>
                <a:cs typeface="Impact"/>
                <a:sym typeface="Impact"/>
              </a:rPr>
              <a:t>nd</a:t>
            </a:r>
            <a:r>
              <a:rPr lang="en-GB" sz="3200" dirty="0">
                <a:solidFill>
                  <a:srgbClr val="FFFFFF"/>
                </a:solidFill>
                <a:latin typeface="Impact"/>
                <a:ea typeface="Impact"/>
                <a:cs typeface="Impact"/>
                <a:sym typeface="Impact"/>
              </a:rPr>
              <a:t> May </a:t>
            </a:r>
            <a:endParaRPr lang="en-GB" sz="2000" dirty="0">
              <a:solidFill>
                <a:srgbClr val="FFFFFF"/>
              </a:solidFill>
              <a:latin typeface="Impact"/>
              <a:ea typeface="Impact"/>
              <a:cs typeface="Impact"/>
              <a:sym typeface="Impact"/>
            </a:endParaRPr>
          </a:p>
        </p:txBody>
      </p:sp>
      <p:pic>
        <p:nvPicPr>
          <p:cNvPr id="63" name="Google Shape;63;p14"/>
          <p:cNvPicPr preferRelativeResize="0"/>
          <p:nvPr/>
        </p:nvPicPr>
        <p:blipFill>
          <a:blip r:embed="rId3">
            <a:alphaModFix/>
          </a:blip>
          <a:stretch>
            <a:fillRect/>
          </a:stretch>
        </p:blipFill>
        <p:spPr>
          <a:xfrm>
            <a:off x="6807554" y="2543150"/>
            <a:ext cx="1547306" cy="1853486"/>
          </a:xfrm>
          <a:prstGeom prst="rect">
            <a:avLst/>
          </a:prstGeom>
          <a:noFill/>
          <a:ln>
            <a:noFill/>
          </a:ln>
        </p:spPr>
      </p:pic>
      <p:sp>
        <p:nvSpPr>
          <p:cNvPr id="64" name="Google Shape;64;p14"/>
          <p:cNvSpPr/>
          <p:nvPr/>
        </p:nvSpPr>
        <p:spPr>
          <a:xfrm>
            <a:off x="440525" y="1476375"/>
            <a:ext cx="5643600" cy="3476700"/>
          </a:xfrm>
          <a:prstGeom prst="roundRect">
            <a:avLst>
              <a:gd name="adj" fmla="val 16667"/>
            </a:avLst>
          </a:prstGeom>
          <a:solidFill>
            <a:srgbClr val="FFFFFF"/>
          </a:solidFill>
          <a:ln w="762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120650" lvl="0" algn="ctr" rtl="0">
              <a:spcBef>
                <a:spcPts val="0"/>
              </a:spcBef>
              <a:spcAft>
                <a:spcPts val="0"/>
              </a:spcAft>
              <a:buSzPts val="1700"/>
            </a:pPr>
            <a:endParaRPr lang="en-GB" sz="4000" dirty="0">
              <a:latin typeface="Comic Sans MS"/>
              <a:ea typeface="Comic Sans MS"/>
              <a:cs typeface="Comic Sans MS"/>
              <a:sym typeface="Comic Sans MS"/>
            </a:endParaRPr>
          </a:p>
          <a:p>
            <a:pPr marL="120650" lvl="0" algn="ctr" rtl="0">
              <a:spcBef>
                <a:spcPts val="0"/>
              </a:spcBef>
              <a:spcAft>
                <a:spcPts val="0"/>
              </a:spcAft>
              <a:buSzPts val="1700"/>
            </a:pPr>
            <a:r>
              <a:rPr lang="en-GB" sz="4000" dirty="0">
                <a:latin typeface="Comic Sans MS"/>
                <a:ea typeface="Comic Sans MS"/>
                <a:cs typeface="Comic Sans MS"/>
                <a:sym typeface="Comic Sans MS"/>
              </a:rPr>
              <a:t>Peg Away</a:t>
            </a:r>
          </a:p>
          <a:p>
            <a:pPr marL="120650" lvl="0" algn="ctr" rtl="0">
              <a:spcBef>
                <a:spcPts val="0"/>
              </a:spcBef>
              <a:spcAft>
                <a:spcPts val="0"/>
              </a:spcAft>
              <a:buSzPts val="1700"/>
            </a:pPr>
            <a:endParaRPr lang="en-GB" sz="3200" dirty="0">
              <a:latin typeface="Comic Sans MS"/>
              <a:ea typeface="Comic Sans MS"/>
              <a:cs typeface="Comic Sans MS"/>
              <a:sym typeface="Comic Sans MS"/>
            </a:endParaRPr>
          </a:p>
          <a:p>
            <a:pPr marL="120650">
              <a:buSzPts val="1700"/>
            </a:pPr>
            <a:r>
              <a:rPr lang="en-GB" dirty="0"/>
              <a:t> </a:t>
            </a:r>
            <a:r>
              <a:rPr lang="en-GB" b="1" dirty="0"/>
              <a:t>Equipment</a:t>
            </a:r>
            <a:r>
              <a:rPr lang="en-GB" dirty="0"/>
              <a:t> - 2 cones/ chairs  +  6 pegs (each)</a:t>
            </a:r>
          </a:p>
          <a:p>
            <a:pPr marL="120650">
              <a:buSzPts val="1700"/>
            </a:pPr>
            <a:endParaRPr lang="en-GB" dirty="0"/>
          </a:p>
          <a:p>
            <a:pPr marL="406400" indent="-285750">
              <a:buSzPts val="1700"/>
              <a:buFont typeface="Arial" panose="020B0604020202020204" pitchFamily="34" charset="0"/>
              <a:buChar char="•"/>
            </a:pPr>
            <a:r>
              <a:rPr lang="en-GB" dirty="0"/>
              <a:t> side step between both cones/ chairs  put peg on chair.</a:t>
            </a:r>
          </a:p>
          <a:p>
            <a:pPr marL="406400" indent="-285750">
              <a:buSzPts val="1700"/>
              <a:buFont typeface="Arial" panose="020B0604020202020204" pitchFamily="34" charset="0"/>
              <a:buChar char="•"/>
            </a:pPr>
            <a:r>
              <a:rPr lang="en-GB" dirty="0"/>
              <a:t>complete  3 star jumps every time you take off the peg</a:t>
            </a:r>
          </a:p>
          <a:p>
            <a:pPr marL="120650" lvl="0" algn="ctr" rtl="0">
              <a:spcBef>
                <a:spcPts val="0"/>
              </a:spcBef>
              <a:spcAft>
                <a:spcPts val="0"/>
              </a:spcAft>
              <a:buSzPts val="1700"/>
            </a:pPr>
            <a:endParaRPr lang="en-GB" sz="3200" dirty="0">
              <a:latin typeface="Comic Sans MS"/>
              <a:ea typeface="Comic Sans MS"/>
              <a:cs typeface="Comic Sans MS"/>
              <a:sym typeface="Comic Sans MS"/>
            </a:endParaRPr>
          </a:p>
          <a:p>
            <a:pPr marL="120650" lvl="0" algn="ctr" rtl="0">
              <a:spcBef>
                <a:spcPts val="0"/>
              </a:spcBef>
              <a:spcAft>
                <a:spcPts val="0"/>
              </a:spcAft>
              <a:buSzPts val="1700"/>
            </a:pPr>
            <a:r>
              <a:rPr lang="en-GB" sz="3200" dirty="0">
                <a:latin typeface="Comic Sans MS"/>
                <a:ea typeface="Comic Sans MS"/>
                <a:cs typeface="Comic Sans MS"/>
                <a:sym typeface="Comic Sans MS"/>
              </a:rPr>
              <a:t> </a:t>
            </a:r>
            <a:endParaRPr sz="3200" dirty="0">
              <a:latin typeface="Comic Sans MS"/>
              <a:ea typeface="Comic Sans MS"/>
              <a:cs typeface="Comic Sans MS"/>
              <a:sym typeface="Comic Sans MS"/>
            </a:endParaRPr>
          </a:p>
        </p:txBody>
      </p:sp>
      <p:sp>
        <p:nvSpPr>
          <p:cNvPr id="65" name="Google Shape;65;p14"/>
          <p:cNvSpPr/>
          <p:nvPr/>
        </p:nvSpPr>
        <p:spPr>
          <a:xfrm>
            <a:off x="83350" y="988200"/>
            <a:ext cx="1536000" cy="1404900"/>
          </a:xfrm>
          <a:prstGeom prst="ellipse">
            <a:avLst/>
          </a:prstGeom>
          <a:gradFill>
            <a:gsLst>
              <a:gs pos="0">
                <a:srgbClr val="FF0000"/>
              </a:gs>
              <a:gs pos="100000">
                <a:srgbClr val="540303"/>
              </a:gs>
            </a:gsLst>
            <a:path path="circle">
              <a:fillToRect l="50000" t="50000" r="50000" b="50000"/>
            </a:path>
            <a:tileRect/>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b="1" dirty="0">
                <a:solidFill>
                  <a:srgbClr val="FFFFFF"/>
                </a:solidFill>
                <a:latin typeface="Comic Sans MS"/>
                <a:ea typeface="Comic Sans MS"/>
                <a:cs typeface="Comic Sans MS"/>
                <a:sym typeface="Comic Sans MS"/>
              </a:rPr>
              <a:t>Activity 2</a:t>
            </a:r>
            <a:endParaRPr b="1" dirty="0">
              <a:solidFill>
                <a:srgbClr val="FFFFFF"/>
              </a:solidFill>
              <a:latin typeface="Comic Sans MS"/>
              <a:ea typeface="Comic Sans MS"/>
              <a:cs typeface="Comic Sans MS"/>
              <a:sym typeface="Comic Sans MS"/>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94234" y="1165698"/>
            <a:ext cx="921251" cy="92125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Shape 69"/>
        <p:cNvGrpSpPr/>
        <p:nvPr/>
      </p:nvGrpSpPr>
      <p:grpSpPr>
        <a:xfrm>
          <a:off x="0" y="0"/>
          <a:ext cx="0" cy="0"/>
          <a:chOff x="0" y="0"/>
          <a:chExt cx="0" cy="0"/>
        </a:xfrm>
      </p:grpSpPr>
      <p:sp>
        <p:nvSpPr>
          <p:cNvPr id="70" name="Google Shape;70;p15"/>
          <p:cNvSpPr/>
          <p:nvPr/>
        </p:nvSpPr>
        <p:spPr>
          <a:xfrm>
            <a:off x="0" y="0"/>
            <a:ext cx="9144000" cy="988200"/>
          </a:xfrm>
          <a:prstGeom prst="rect">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lvl="0"/>
            <a:r>
              <a:rPr lang="en-GB" sz="3200" dirty="0">
                <a:solidFill>
                  <a:srgbClr val="FFFFFF"/>
                </a:solidFill>
                <a:latin typeface="Impact"/>
                <a:ea typeface="Impact"/>
                <a:cs typeface="Impact"/>
                <a:sym typeface="Impact"/>
              </a:rPr>
              <a:t>Fenwick Primary Virtual Sports Day       Friday 22</a:t>
            </a:r>
            <a:r>
              <a:rPr lang="en-GB" sz="3200" baseline="30000" dirty="0">
                <a:solidFill>
                  <a:srgbClr val="FFFFFF"/>
                </a:solidFill>
                <a:latin typeface="Impact"/>
                <a:ea typeface="Impact"/>
                <a:cs typeface="Impact"/>
                <a:sym typeface="Impact"/>
              </a:rPr>
              <a:t>nd</a:t>
            </a:r>
            <a:r>
              <a:rPr lang="en-GB" sz="3200" dirty="0">
                <a:solidFill>
                  <a:srgbClr val="FFFFFF"/>
                </a:solidFill>
                <a:latin typeface="Impact"/>
                <a:ea typeface="Impact"/>
                <a:cs typeface="Impact"/>
                <a:sym typeface="Impact"/>
              </a:rPr>
              <a:t> May </a:t>
            </a:r>
            <a:endParaRPr lang="en-GB" sz="2000" dirty="0">
              <a:solidFill>
                <a:srgbClr val="FFFFFF"/>
              </a:solidFill>
              <a:latin typeface="Impact"/>
              <a:ea typeface="Impact"/>
              <a:cs typeface="Impact"/>
              <a:sym typeface="Impact"/>
            </a:endParaRPr>
          </a:p>
        </p:txBody>
      </p:sp>
      <p:pic>
        <p:nvPicPr>
          <p:cNvPr id="71" name="Google Shape;71;p15"/>
          <p:cNvPicPr preferRelativeResize="0"/>
          <p:nvPr/>
        </p:nvPicPr>
        <p:blipFill>
          <a:blip r:embed="rId3">
            <a:alphaModFix/>
          </a:blip>
          <a:stretch>
            <a:fillRect/>
          </a:stretch>
        </p:blipFill>
        <p:spPr>
          <a:xfrm>
            <a:off x="6757450" y="2718514"/>
            <a:ext cx="1710144" cy="1941168"/>
          </a:xfrm>
          <a:prstGeom prst="rect">
            <a:avLst/>
          </a:prstGeom>
          <a:noFill/>
          <a:ln>
            <a:noFill/>
          </a:ln>
        </p:spPr>
      </p:pic>
      <p:sp>
        <p:nvSpPr>
          <p:cNvPr id="72" name="Google Shape;72;p15"/>
          <p:cNvSpPr/>
          <p:nvPr/>
        </p:nvSpPr>
        <p:spPr>
          <a:xfrm>
            <a:off x="402947" y="1488901"/>
            <a:ext cx="5643600" cy="3476700"/>
          </a:xfrm>
          <a:prstGeom prst="roundRect">
            <a:avLst>
              <a:gd name="adj" fmla="val 16667"/>
            </a:avLst>
          </a:prstGeom>
          <a:solidFill>
            <a:srgbClr val="FFFFFF"/>
          </a:solidFill>
          <a:ln w="762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120650" lvl="0" algn="ctr">
              <a:buSzPts val="1700"/>
            </a:pPr>
            <a:r>
              <a:rPr lang="en-GB" sz="4000" dirty="0">
                <a:latin typeface="Comic Sans MS"/>
                <a:ea typeface="Comic Sans MS"/>
                <a:cs typeface="Comic Sans MS"/>
                <a:sym typeface="Comic Sans MS"/>
              </a:rPr>
              <a:t>Stair Climbs</a:t>
            </a:r>
          </a:p>
          <a:p>
            <a:pPr marL="120650" lvl="0" algn="ctr">
              <a:buSzPts val="1700"/>
            </a:pPr>
            <a:endParaRPr lang="en-GB" sz="4000" dirty="0">
              <a:latin typeface="Comic Sans MS"/>
              <a:ea typeface="Comic Sans MS"/>
              <a:cs typeface="Comic Sans MS"/>
              <a:sym typeface="Comic Sans MS"/>
            </a:endParaRPr>
          </a:p>
          <a:p>
            <a:pPr marL="457200" lvl="0"/>
            <a:r>
              <a:rPr lang="en-GB" b="1" dirty="0">
                <a:ea typeface="Comic Sans MS"/>
                <a:cs typeface="Comic Sans MS"/>
                <a:sym typeface="Comic Sans MS"/>
              </a:rPr>
              <a:t>Equipment</a:t>
            </a:r>
            <a:r>
              <a:rPr lang="en-GB" dirty="0">
                <a:ea typeface="Comic Sans MS"/>
                <a:cs typeface="Comic Sans MS"/>
                <a:sym typeface="Comic Sans MS"/>
              </a:rPr>
              <a:t> – any stairs/ steps inside or outside.</a:t>
            </a:r>
          </a:p>
          <a:p>
            <a:pPr marL="457200" lvl="0"/>
            <a:r>
              <a:rPr lang="en-GB" dirty="0">
                <a:ea typeface="Comic Sans MS"/>
                <a:cs typeface="Comic Sans MS"/>
                <a:sym typeface="Comic Sans MS"/>
              </a:rPr>
              <a:t> </a:t>
            </a:r>
          </a:p>
          <a:p>
            <a:pPr marL="457200" lvl="0" indent="-336550">
              <a:buSzPts val="1700"/>
              <a:buFont typeface="Comic Sans MS"/>
              <a:buChar char="●"/>
            </a:pPr>
            <a:r>
              <a:rPr lang="en-GB" dirty="0">
                <a:ea typeface="Comic Sans MS"/>
                <a:cs typeface="Comic Sans MS"/>
                <a:sym typeface="Comic Sans MS"/>
              </a:rPr>
              <a:t>Climb up and down your stairs at least 5x</a:t>
            </a:r>
          </a:p>
        </p:txBody>
      </p:sp>
      <p:sp>
        <p:nvSpPr>
          <p:cNvPr id="73" name="Google Shape;73;p15"/>
          <p:cNvSpPr/>
          <p:nvPr/>
        </p:nvSpPr>
        <p:spPr>
          <a:xfrm>
            <a:off x="83350" y="988200"/>
            <a:ext cx="1536000" cy="1404900"/>
          </a:xfrm>
          <a:prstGeom prst="ellipse">
            <a:avLst/>
          </a:prstGeom>
          <a:gradFill>
            <a:gsLst>
              <a:gs pos="0">
                <a:schemeClr val="accent5">
                  <a:lumMod val="60000"/>
                  <a:lumOff val="40000"/>
                </a:schemeClr>
              </a:gs>
              <a:gs pos="100000">
                <a:srgbClr val="E3F609"/>
              </a:gs>
            </a:gsLst>
            <a:path path="circle">
              <a:fillToRect l="50000" t="50000" r="50000" b="50000"/>
            </a:path>
            <a:tileRect/>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b="1" dirty="0">
                <a:solidFill>
                  <a:schemeClr val="tx1"/>
                </a:solidFill>
                <a:latin typeface="Comic Sans MS"/>
                <a:ea typeface="Comic Sans MS"/>
                <a:cs typeface="Comic Sans MS"/>
                <a:sym typeface="Comic Sans MS"/>
              </a:rPr>
              <a:t>Activity 3</a:t>
            </a:r>
            <a:r>
              <a:rPr lang="en-GB" b="1" dirty="0">
                <a:solidFill>
                  <a:srgbClr val="FFFFFF"/>
                </a:solidFill>
                <a:latin typeface="Comic Sans MS"/>
                <a:ea typeface="Comic Sans MS"/>
                <a:cs typeface="Comic Sans MS"/>
                <a:sym typeface="Comic Sans MS"/>
              </a:rPr>
              <a:t> </a:t>
            </a:r>
            <a:endParaRPr b="1" dirty="0">
              <a:solidFill>
                <a:srgbClr val="FFFFFF"/>
              </a:solidFill>
              <a:latin typeface="Comic Sans MS"/>
              <a:ea typeface="Comic Sans MS"/>
              <a:cs typeface="Comic Sans MS"/>
              <a:sym typeface="Comic Sans MS"/>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09390" y="1230024"/>
            <a:ext cx="921251" cy="92125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Shape 77"/>
        <p:cNvGrpSpPr/>
        <p:nvPr/>
      </p:nvGrpSpPr>
      <p:grpSpPr>
        <a:xfrm>
          <a:off x="0" y="0"/>
          <a:ext cx="0" cy="0"/>
          <a:chOff x="0" y="0"/>
          <a:chExt cx="0" cy="0"/>
        </a:xfrm>
      </p:grpSpPr>
      <p:sp>
        <p:nvSpPr>
          <p:cNvPr id="78" name="Google Shape;78;p16"/>
          <p:cNvSpPr/>
          <p:nvPr/>
        </p:nvSpPr>
        <p:spPr>
          <a:xfrm>
            <a:off x="0" y="0"/>
            <a:ext cx="9144000" cy="988200"/>
          </a:xfrm>
          <a:prstGeom prst="rect">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lvl="0"/>
            <a:r>
              <a:rPr lang="en-GB" sz="3200" dirty="0">
                <a:solidFill>
                  <a:srgbClr val="FFFFFF"/>
                </a:solidFill>
                <a:latin typeface="Impact"/>
                <a:ea typeface="Impact"/>
                <a:cs typeface="Impact"/>
                <a:sym typeface="Impact"/>
              </a:rPr>
              <a:t>Fenwick Primary Virtual Sports Day       Friday 22</a:t>
            </a:r>
            <a:r>
              <a:rPr lang="en-GB" sz="3200" baseline="30000" dirty="0">
                <a:solidFill>
                  <a:srgbClr val="FFFFFF"/>
                </a:solidFill>
                <a:latin typeface="Impact"/>
                <a:ea typeface="Impact"/>
                <a:cs typeface="Impact"/>
                <a:sym typeface="Impact"/>
              </a:rPr>
              <a:t>nd</a:t>
            </a:r>
            <a:r>
              <a:rPr lang="en-GB" sz="3200" dirty="0">
                <a:solidFill>
                  <a:srgbClr val="FFFFFF"/>
                </a:solidFill>
                <a:latin typeface="Impact"/>
                <a:ea typeface="Impact"/>
                <a:cs typeface="Impact"/>
                <a:sym typeface="Impact"/>
              </a:rPr>
              <a:t> May </a:t>
            </a:r>
            <a:endParaRPr lang="en-GB" sz="2000" dirty="0">
              <a:solidFill>
                <a:srgbClr val="FFFFFF"/>
              </a:solidFill>
              <a:latin typeface="Impact"/>
              <a:ea typeface="Impact"/>
              <a:cs typeface="Impact"/>
              <a:sym typeface="Impact"/>
            </a:endParaRPr>
          </a:p>
        </p:txBody>
      </p:sp>
      <p:pic>
        <p:nvPicPr>
          <p:cNvPr id="79" name="Google Shape;79;p16"/>
          <p:cNvPicPr preferRelativeResize="0"/>
          <p:nvPr/>
        </p:nvPicPr>
        <p:blipFill>
          <a:blip r:embed="rId3">
            <a:alphaModFix/>
          </a:blip>
          <a:stretch>
            <a:fillRect/>
          </a:stretch>
        </p:blipFill>
        <p:spPr>
          <a:xfrm>
            <a:off x="7371226" y="3031665"/>
            <a:ext cx="1234155" cy="1653069"/>
          </a:xfrm>
          <a:prstGeom prst="rect">
            <a:avLst/>
          </a:prstGeom>
          <a:noFill/>
          <a:ln>
            <a:noFill/>
          </a:ln>
        </p:spPr>
      </p:pic>
      <p:sp>
        <p:nvSpPr>
          <p:cNvPr id="80" name="Google Shape;80;p16"/>
          <p:cNvSpPr/>
          <p:nvPr/>
        </p:nvSpPr>
        <p:spPr>
          <a:xfrm>
            <a:off x="440525" y="1476375"/>
            <a:ext cx="5643600" cy="3476700"/>
          </a:xfrm>
          <a:prstGeom prst="roundRect">
            <a:avLst>
              <a:gd name="adj" fmla="val 16667"/>
            </a:avLst>
          </a:prstGeom>
          <a:solidFill>
            <a:srgbClr val="FFFFFF"/>
          </a:solidFill>
          <a:ln w="762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457200" lvl="0" indent="0" algn="l" rtl="0">
              <a:spcBef>
                <a:spcPts val="0"/>
              </a:spcBef>
              <a:spcAft>
                <a:spcPts val="0"/>
              </a:spcAft>
              <a:buNone/>
            </a:pPr>
            <a:endParaRPr dirty="0">
              <a:latin typeface="Comic Sans MS"/>
              <a:ea typeface="Comic Sans MS"/>
              <a:cs typeface="Comic Sans MS"/>
              <a:sym typeface="Comic Sans MS"/>
            </a:endParaRPr>
          </a:p>
          <a:p>
            <a:pPr marL="0" lvl="0" indent="0" algn="l" rtl="0">
              <a:spcBef>
                <a:spcPts val="0"/>
              </a:spcBef>
              <a:spcAft>
                <a:spcPts val="0"/>
              </a:spcAft>
              <a:buNone/>
            </a:pPr>
            <a:endParaRPr dirty="0">
              <a:latin typeface="Comic Sans MS"/>
              <a:ea typeface="Comic Sans MS"/>
              <a:cs typeface="Comic Sans MS"/>
              <a:sym typeface="Comic Sans MS"/>
            </a:endParaRPr>
          </a:p>
          <a:p>
            <a:pPr marL="120650" lvl="0" algn="ctr">
              <a:buSzPts val="1700"/>
            </a:pPr>
            <a:r>
              <a:rPr lang="en-GB" sz="4400" dirty="0">
                <a:latin typeface="Comic Sans MS"/>
                <a:ea typeface="Comic Sans MS"/>
                <a:cs typeface="Comic Sans MS"/>
                <a:sym typeface="Comic Sans MS"/>
              </a:rPr>
              <a:t>Pots and Pans Penalties</a:t>
            </a:r>
          </a:p>
          <a:p>
            <a:pPr marL="457200" lvl="0"/>
            <a:r>
              <a:rPr lang="en-GB" sz="1800" b="1" dirty="0">
                <a:ea typeface="Comic Sans MS"/>
                <a:cs typeface="Comic Sans MS"/>
                <a:sym typeface="Comic Sans MS"/>
              </a:rPr>
              <a:t>Equipment</a:t>
            </a:r>
            <a:r>
              <a:rPr lang="en-GB" sz="1800" dirty="0">
                <a:ea typeface="Comic Sans MS"/>
                <a:cs typeface="Comic Sans MS"/>
                <a:sym typeface="Comic Sans MS"/>
              </a:rPr>
              <a:t> – 4 pots and 5 pairs of rolled up socks</a:t>
            </a:r>
          </a:p>
          <a:p>
            <a:pPr marL="457200" lvl="0"/>
            <a:endParaRPr lang="en-GB" sz="1800" dirty="0">
              <a:ea typeface="Comic Sans MS"/>
              <a:cs typeface="Comic Sans MS"/>
              <a:sym typeface="Comic Sans MS"/>
            </a:endParaRPr>
          </a:p>
          <a:p>
            <a:pPr marL="457200" lvl="0" indent="-336550">
              <a:buSzPts val="1700"/>
              <a:buFont typeface="Comic Sans MS"/>
              <a:buChar char="●"/>
            </a:pPr>
            <a:r>
              <a:rPr lang="en-GB" dirty="0"/>
              <a:t>try to score a goal in 1 minute </a:t>
            </a:r>
          </a:p>
          <a:p>
            <a:pPr marL="457200" lvl="0" indent="-336550">
              <a:buSzPts val="1700"/>
              <a:buFont typeface="Comic Sans MS"/>
              <a:buChar char="●"/>
            </a:pPr>
            <a:r>
              <a:rPr lang="en-GB" dirty="0"/>
              <a:t>Challenge – add  a push up in between each goal</a:t>
            </a:r>
            <a:r>
              <a:rPr lang="en-GB" sz="1800" dirty="0">
                <a:ea typeface="Comic Sans MS"/>
                <a:cs typeface="Comic Sans MS"/>
                <a:sym typeface="Comic Sans MS"/>
              </a:rPr>
              <a:t>. </a:t>
            </a:r>
          </a:p>
        </p:txBody>
      </p:sp>
      <p:sp>
        <p:nvSpPr>
          <p:cNvPr id="81" name="Google Shape;81;p16"/>
          <p:cNvSpPr/>
          <p:nvPr/>
        </p:nvSpPr>
        <p:spPr>
          <a:xfrm>
            <a:off x="83350" y="988200"/>
            <a:ext cx="1536000" cy="1404900"/>
          </a:xfrm>
          <a:prstGeom prst="ellipse">
            <a:avLst/>
          </a:prstGeom>
          <a:gradFill>
            <a:gsLst>
              <a:gs pos="0">
                <a:srgbClr val="00FF00"/>
              </a:gs>
              <a:gs pos="100000">
                <a:srgbClr val="E3F609"/>
              </a:gs>
            </a:gsLst>
            <a:path path="circle">
              <a:fillToRect l="50000" t="50000" r="50000" b="50000"/>
            </a:path>
            <a:tileRect/>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b="1" dirty="0">
                <a:solidFill>
                  <a:srgbClr val="FFFFFF"/>
                </a:solidFill>
                <a:latin typeface="Comic Sans MS"/>
                <a:ea typeface="Comic Sans MS"/>
                <a:cs typeface="Comic Sans MS"/>
                <a:sym typeface="Comic Sans MS"/>
              </a:rPr>
              <a:t>Activity 4</a:t>
            </a:r>
            <a:endParaRPr b="1" dirty="0">
              <a:solidFill>
                <a:srgbClr val="FFFFFF"/>
              </a:solidFill>
              <a:latin typeface="Comic Sans MS"/>
              <a:ea typeface="Comic Sans MS"/>
              <a:cs typeface="Comic Sans MS"/>
              <a:sym typeface="Comic Sans MS"/>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09390" y="1230024"/>
            <a:ext cx="921251" cy="92125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900FF"/>
        </a:solidFill>
        <a:effectLst/>
      </p:bgPr>
    </p:bg>
    <p:spTree>
      <p:nvGrpSpPr>
        <p:cNvPr id="1" name="Shape 85"/>
        <p:cNvGrpSpPr/>
        <p:nvPr/>
      </p:nvGrpSpPr>
      <p:grpSpPr>
        <a:xfrm>
          <a:off x="0" y="0"/>
          <a:ext cx="0" cy="0"/>
          <a:chOff x="0" y="0"/>
          <a:chExt cx="0" cy="0"/>
        </a:xfrm>
      </p:grpSpPr>
      <p:sp>
        <p:nvSpPr>
          <p:cNvPr id="86" name="Google Shape;86;p17"/>
          <p:cNvSpPr/>
          <p:nvPr/>
        </p:nvSpPr>
        <p:spPr>
          <a:xfrm>
            <a:off x="0" y="0"/>
            <a:ext cx="9144000" cy="988200"/>
          </a:xfrm>
          <a:prstGeom prst="rect">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lvl="0"/>
            <a:r>
              <a:rPr lang="en-GB" sz="3200" dirty="0">
                <a:solidFill>
                  <a:srgbClr val="FFFFFF"/>
                </a:solidFill>
                <a:latin typeface="Impact"/>
                <a:ea typeface="Impact"/>
                <a:cs typeface="Impact"/>
                <a:sym typeface="Impact"/>
              </a:rPr>
              <a:t>Fenwick Primary Virtual Sports Day       Friday 22</a:t>
            </a:r>
            <a:r>
              <a:rPr lang="en-GB" sz="3200" baseline="30000" dirty="0">
                <a:solidFill>
                  <a:srgbClr val="FFFFFF"/>
                </a:solidFill>
                <a:latin typeface="Impact"/>
                <a:ea typeface="Impact"/>
                <a:cs typeface="Impact"/>
                <a:sym typeface="Impact"/>
              </a:rPr>
              <a:t>nd</a:t>
            </a:r>
            <a:r>
              <a:rPr lang="en-GB" sz="3200" dirty="0">
                <a:solidFill>
                  <a:srgbClr val="FFFFFF"/>
                </a:solidFill>
                <a:latin typeface="Impact"/>
                <a:ea typeface="Impact"/>
                <a:cs typeface="Impact"/>
                <a:sym typeface="Impact"/>
              </a:rPr>
              <a:t> May </a:t>
            </a:r>
            <a:endParaRPr lang="en-GB" sz="2000" dirty="0">
              <a:solidFill>
                <a:srgbClr val="FFFFFF"/>
              </a:solidFill>
              <a:latin typeface="Impact"/>
              <a:ea typeface="Impact"/>
              <a:cs typeface="Impact"/>
              <a:sym typeface="Impact"/>
            </a:endParaRPr>
          </a:p>
        </p:txBody>
      </p:sp>
      <p:pic>
        <p:nvPicPr>
          <p:cNvPr id="87" name="Google Shape;87;p17"/>
          <p:cNvPicPr preferRelativeResize="0"/>
          <p:nvPr/>
        </p:nvPicPr>
        <p:blipFill>
          <a:blip r:embed="rId3">
            <a:alphaModFix/>
          </a:blip>
          <a:stretch>
            <a:fillRect/>
          </a:stretch>
        </p:blipFill>
        <p:spPr>
          <a:xfrm>
            <a:off x="6707347" y="2705988"/>
            <a:ext cx="1960665" cy="2016324"/>
          </a:xfrm>
          <a:prstGeom prst="rect">
            <a:avLst/>
          </a:prstGeom>
          <a:noFill/>
          <a:ln>
            <a:noFill/>
          </a:ln>
        </p:spPr>
      </p:pic>
      <p:sp>
        <p:nvSpPr>
          <p:cNvPr id="88" name="Google Shape;88;p17"/>
          <p:cNvSpPr/>
          <p:nvPr/>
        </p:nvSpPr>
        <p:spPr>
          <a:xfrm>
            <a:off x="440525" y="1476375"/>
            <a:ext cx="5643600" cy="3476700"/>
          </a:xfrm>
          <a:prstGeom prst="roundRect">
            <a:avLst>
              <a:gd name="adj" fmla="val 16667"/>
            </a:avLst>
          </a:prstGeom>
          <a:solidFill>
            <a:srgbClr val="FFFFFF"/>
          </a:solidFill>
          <a:ln w="762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120650" lvl="0" algn="ctr">
              <a:buSzPts val="1700"/>
            </a:pPr>
            <a:r>
              <a:rPr lang="en-GB" sz="4400" dirty="0">
                <a:latin typeface="Comic Sans MS" panose="030F0702030302020204" pitchFamily="66" charset="0"/>
              </a:rPr>
              <a:t>Potato/Egg &amp; Spoon Race</a:t>
            </a:r>
          </a:p>
          <a:p>
            <a:pPr marL="120650" lvl="0" algn="ctr">
              <a:buSzPts val="1700"/>
            </a:pPr>
            <a:endParaRPr lang="en-GB" sz="1800" b="1" dirty="0">
              <a:ea typeface="Comic Sans MS"/>
              <a:cs typeface="Comic Sans MS"/>
              <a:sym typeface="Comic Sans MS"/>
            </a:endParaRPr>
          </a:p>
          <a:p>
            <a:pPr marL="120650" lvl="0" algn="ctr">
              <a:buSzPts val="1700"/>
            </a:pPr>
            <a:r>
              <a:rPr lang="en-GB" sz="1800" b="1" dirty="0">
                <a:ea typeface="Comic Sans MS"/>
                <a:cs typeface="Comic Sans MS"/>
                <a:sym typeface="Comic Sans MS"/>
              </a:rPr>
              <a:t>Equipment</a:t>
            </a:r>
            <a:r>
              <a:rPr lang="en-GB" sz="1800" dirty="0">
                <a:ea typeface="Comic Sans MS"/>
                <a:cs typeface="Comic Sans MS"/>
                <a:sym typeface="Comic Sans MS"/>
              </a:rPr>
              <a:t> – </a:t>
            </a:r>
            <a:r>
              <a:rPr lang="en-GB" dirty="0">
                <a:ea typeface="Comic Sans MS"/>
                <a:cs typeface="Comic Sans MS"/>
                <a:sym typeface="Comic Sans MS"/>
              </a:rPr>
              <a:t>spoon and hard boiled egg/potato per person</a:t>
            </a:r>
          </a:p>
          <a:p>
            <a:pPr marL="742950" indent="-285750">
              <a:buFont typeface="Arial" panose="020B0604020202020204" pitchFamily="34" charset="0"/>
              <a:buChar char="•"/>
            </a:pPr>
            <a:r>
              <a:rPr lang="en-GB" dirty="0"/>
              <a:t>Set up a start and finish line inside or outside </a:t>
            </a:r>
            <a:endParaRPr lang="en-GB" sz="1800" dirty="0">
              <a:ea typeface="Comic Sans MS"/>
              <a:cs typeface="Comic Sans MS"/>
              <a:sym typeface="Comic Sans MS"/>
            </a:endParaRPr>
          </a:p>
          <a:p>
            <a:pPr marL="457200" lvl="0"/>
            <a:r>
              <a:rPr lang="en-GB" dirty="0"/>
              <a:t>you can race against someone in your family or just see if you can balance your egg/potato on your spoon. </a:t>
            </a:r>
            <a:endParaRPr lang="en-GB" sz="1800" dirty="0">
              <a:ea typeface="Comic Sans MS"/>
              <a:cs typeface="Comic Sans MS"/>
              <a:sym typeface="Comic Sans MS"/>
            </a:endParaRPr>
          </a:p>
        </p:txBody>
      </p:sp>
      <p:sp>
        <p:nvSpPr>
          <p:cNvPr id="89" name="Google Shape;89;p17"/>
          <p:cNvSpPr/>
          <p:nvPr/>
        </p:nvSpPr>
        <p:spPr>
          <a:xfrm>
            <a:off x="83350" y="988200"/>
            <a:ext cx="1536000" cy="1404900"/>
          </a:xfrm>
          <a:prstGeom prst="ellipse">
            <a:avLst/>
          </a:prstGeom>
          <a:gradFill>
            <a:gsLst>
              <a:gs pos="0">
                <a:srgbClr val="9900FF"/>
              </a:gs>
              <a:gs pos="100000">
                <a:srgbClr val="E3F609"/>
              </a:gs>
            </a:gsLst>
            <a:path path="circle">
              <a:fillToRect l="50000" t="50000" r="50000" b="50000"/>
            </a:path>
            <a:tileRect/>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b="1" dirty="0">
                <a:solidFill>
                  <a:srgbClr val="FFFFFF"/>
                </a:solidFill>
                <a:latin typeface="Comic Sans MS"/>
                <a:ea typeface="Comic Sans MS"/>
                <a:cs typeface="Comic Sans MS"/>
                <a:sym typeface="Comic Sans MS"/>
              </a:rPr>
              <a:t>Activity 5</a:t>
            </a:r>
            <a:r>
              <a:rPr lang="en-GB" sz="2500" b="1" dirty="0">
                <a:solidFill>
                  <a:srgbClr val="FFFFFF"/>
                </a:solidFill>
                <a:latin typeface="Comic Sans MS"/>
                <a:ea typeface="Comic Sans MS"/>
                <a:cs typeface="Comic Sans MS"/>
                <a:sym typeface="Comic Sans MS"/>
              </a:rPr>
              <a:t> </a:t>
            </a:r>
            <a:endParaRPr sz="2500" b="1" dirty="0">
              <a:solidFill>
                <a:srgbClr val="FFFFFF"/>
              </a:solidFill>
              <a:latin typeface="Comic Sans MS"/>
              <a:ea typeface="Comic Sans MS"/>
              <a:cs typeface="Comic Sans MS"/>
              <a:sym typeface="Comic Sans MS"/>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09390" y="1230024"/>
            <a:ext cx="921251" cy="92125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Shape 85"/>
        <p:cNvGrpSpPr/>
        <p:nvPr/>
      </p:nvGrpSpPr>
      <p:grpSpPr>
        <a:xfrm>
          <a:off x="0" y="0"/>
          <a:ext cx="0" cy="0"/>
          <a:chOff x="0" y="0"/>
          <a:chExt cx="0" cy="0"/>
        </a:xfrm>
      </p:grpSpPr>
      <p:sp>
        <p:nvSpPr>
          <p:cNvPr id="86" name="Google Shape;86;p17"/>
          <p:cNvSpPr/>
          <p:nvPr/>
        </p:nvSpPr>
        <p:spPr>
          <a:xfrm>
            <a:off x="0" y="0"/>
            <a:ext cx="9144000" cy="988200"/>
          </a:xfrm>
          <a:prstGeom prst="rect">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lvl="0"/>
            <a:r>
              <a:rPr lang="en-GB" sz="3200" dirty="0">
                <a:solidFill>
                  <a:srgbClr val="FFFFFF"/>
                </a:solidFill>
                <a:latin typeface="Impact"/>
                <a:ea typeface="Impact"/>
                <a:cs typeface="Impact"/>
                <a:sym typeface="Impact"/>
              </a:rPr>
              <a:t>Fenwick Primary Virtual Sports Day       Friday 22</a:t>
            </a:r>
            <a:r>
              <a:rPr lang="en-GB" sz="3200" baseline="30000" dirty="0">
                <a:solidFill>
                  <a:srgbClr val="FFFFFF"/>
                </a:solidFill>
                <a:latin typeface="Impact"/>
                <a:ea typeface="Impact"/>
                <a:cs typeface="Impact"/>
                <a:sym typeface="Impact"/>
              </a:rPr>
              <a:t>nd</a:t>
            </a:r>
            <a:r>
              <a:rPr lang="en-GB" sz="3200" dirty="0">
                <a:solidFill>
                  <a:srgbClr val="FFFFFF"/>
                </a:solidFill>
                <a:latin typeface="Impact"/>
                <a:ea typeface="Impact"/>
                <a:cs typeface="Impact"/>
                <a:sym typeface="Impact"/>
              </a:rPr>
              <a:t> May </a:t>
            </a:r>
            <a:endParaRPr lang="en-GB" sz="2000" dirty="0">
              <a:solidFill>
                <a:srgbClr val="FFFFFF"/>
              </a:solidFill>
              <a:latin typeface="Impact"/>
              <a:ea typeface="Impact"/>
              <a:cs typeface="Impact"/>
              <a:sym typeface="Impact"/>
            </a:endParaRPr>
          </a:p>
        </p:txBody>
      </p:sp>
      <p:pic>
        <p:nvPicPr>
          <p:cNvPr id="87" name="Google Shape;87;p17"/>
          <p:cNvPicPr preferRelativeResize="0"/>
          <p:nvPr/>
        </p:nvPicPr>
        <p:blipFill>
          <a:blip r:embed="rId3">
            <a:alphaModFix/>
          </a:blip>
          <a:stretch>
            <a:fillRect/>
          </a:stretch>
        </p:blipFill>
        <p:spPr>
          <a:xfrm>
            <a:off x="6707347" y="2705988"/>
            <a:ext cx="1960665" cy="2016324"/>
          </a:xfrm>
          <a:prstGeom prst="rect">
            <a:avLst/>
          </a:prstGeom>
          <a:noFill/>
          <a:ln>
            <a:noFill/>
          </a:ln>
        </p:spPr>
      </p:pic>
      <p:sp>
        <p:nvSpPr>
          <p:cNvPr id="88" name="Google Shape;88;p17"/>
          <p:cNvSpPr/>
          <p:nvPr/>
        </p:nvSpPr>
        <p:spPr>
          <a:xfrm>
            <a:off x="440525" y="1476375"/>
            <a:ext cx="5643600" cy="3476700"/>
          </a:xfrm>
          <a:prstGeom prst="roundRect">
            <a:avLst>
              <a:gd name="adj" fmla="val 16667"/>
            </a:avLst>
          </a:prstGeom>
          <a:solidFill>
            <a:srgbClr val="FFFFFF"/>
          </a:solidFill>
          <a:ln w="762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120650" lvl="0" algn="ctr">
              <a:buSzPts val="1700"/>
            </a:pPr>
            <a:r>
              <a:rPr lang="en-GB" dirty="0"/>
              <a:t>. </a:t>
            </a:r>
            <a:r>
              <a:rPr lang="en-GB" sz="4000" dirty="0">
                <a:latin typeface="Comic Sans MS" panose="030F0702030302020204" pitchFamily="66" charset="0"/>
              </a:rPr>
              <a:t>Dress up race </a:t>
            </a:r>
            <a:endParaRPr lang="en-GB" sz="4000" b="1" dirty="0">
              <a:latin typeface="Comic Sans MS" panose="030F0702030302020204" pitchFamily="66" charset="0"/>
              <a:ea typeface="Comic Sans MS"/>
              <a:cs typeface="Comic Sans MS"/>
              <a:sym typeface="Comic Sans MS"/>
            </a:endParaRPr>
          </a:p>
          <a:p>
            <a:pPr marL="120650" lvl="0" algn="ctr">
              <a:buSzPts val="1700"/>
            </a:pPr>
            <a:r>
              <a:rPr lang="en-GB" sz="1800" b="1" dirty="0">
                <a:ea typeface="Comic Sans MS"/>
                <a:cs typeface="Comic Sans MS"/>
                <a:sym typeface="Comic Sans MS"/>
              </a:rPr>
              <a:t>Equipment</a:t>
            </a:r>
            <a:r>
              <a:rPr lang="en-GB" sz="1800" dirty="0">
                <a:ea typeface="Comic Sans MS"/>
                <a:cs typeface="Comic Sans MS"/>
                <a:sym typeface="Comic Sans MS"/>
              </a:rPr>
              <a:t> – </a:t>
            </a:r>
            <a:r>
              <a:rPr lang="en-GB" dirty="0">
                <a:ea typeface="Comic Sans MS"/>
                <a:cs typeface="Comic Sans MS"/>
                <a:sym typeface="Comic Sans MS"/>
              </a:rPr>
              <a:t>hat, gloves, scarf  per person (or you can choose different items of clothing if you would prefer) </a:t>
            </a:r>
          </a:p>
          <a:p>
            <a:pPr marL="120650" lvl="0" algn="ctr">
              <a:buSzPts val="1700"/>
            </a:pPr>
            <a:endParaRPr lang="en-GB" dirty="0">
              <a:ea typeface="Comic Sans MS"/>
              <a:cs typeface="Comic Sans MS"/>
              <a:sym typeface="Comic Sans MS"/>
            </a:endParaRPr>
          </a:p>
          <a:p>
            <a:pPr marL="742950" indent="-285750">
              <a:buFont typeface="Arial" panose="020B0604020202020204" pitchFamily="34" charset="0"/>
              <a:buChar char="•"/>
            </a:pPr>
            <a:r>
              <a:rPr lang="en-GB" dirty="0"/>
              <a:t>Set up a start and finish line inside or outside and spread your items of clothing along the course. </a:t>
            </a:r>
            <a:endParaRPr lang="en-GB" sz="1800" dirty="0">
              <a:sym typeface="Comic Sans MS"/>
            </a:endParaRPr>
          </a:p>
          <a:p>
            <a:pPr marL="742950" indent="-285750">
              <a:buFont typeface="Arial" panose="020B0604020202020204" pitchFamily="34" charset="0"/>
              <a:buChar char="•"/>
            </a:pPr>
            <a:r>
              <a:rPr lang="en-GB" dirty="0"/>
              <a:t>you can race against someone in your family or just see how quickly you can complete this race. </a:t>
            </a:r>
            <a:endParaRPr lang="en-GB" sz="1800" dirty="0">
              <a:ea typeface="Comic Sans MS"/>
              <a:cs typeface="Comic Sans MS"/>
              <a:sym typeface="Comic Sans MS"/>
            </a:endParaRPr>
          </a:p>
        </p:txBody>
      </p:sp>
      <p:sp>
        <p:nvSpPr>
          <p:cNvPr id="89" name="Google Shape;89;p17"/>
          <p:cNvSpPr/>
          <p:nvPr/>
        </p:nvSpPr>
        <p:spPr>
          <a:xfrm>
            <a:off x="83350" y="988200"/>
            <a:ext cx="1536000" cy="1404900"/>
          </a:xfrm>
          <a:prstGeom prst="ellipse">
            <a:avLst/>
          </a:prstGeom>
          <a:gradFill flip="none" rotWithShape="1">
            <a:gsLst>
              <a:gs pos="0">
                <a:srgbClr val="00206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b="1" dirty="0">
                <a:solidFill>
                  <a:srgbClr val="FFFFFF"/>
                </a:solidFill>
                <a:latin typeface="Comic Sans MS"/>
                <a:ea typeface="Comic Sans MS"/>
                <a:cs typeface="Comic Sans MS"/>
                <a:sym typeface="Comic Sans MS"/>
              </a:rPr>
              <a:t>Activity 6</a:t>
            </a:r>
            <a:r>
              <a:rPr lang="en-GB" sz="2500" b="1" dirty="0">
                <a:solidFill>
                  <a:srgbClr val="FFFFFF"/>
                </a:solidFill>
                <a:latin typeface="Comic Sans MS"/>
                <a:ea typeface="Comic Sans MS"/>
                <a:cs typeface="Comic Sans MS"/>
                <a:sym typeface="Comic Sans MS"/>
              </a:rPr>
              <a:t> </a:t>
            </a:r>
            <a:endParaRPr sz="2500" b="1" dirty="0">
              <a:solidFill>
                <a:srgbClr val="FFFFFF"/>
              </a:solidFill>
              <a:latin typeface="Comic Sans MS"/>
              <a:ea typeface="Comic Sans MS"/>
              <a:cs typeface="Comic Sans MS"/>
              <a:sym typeface="Comic Sans MS"/>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09390" y="1230024"/>
            <a:ext cx="921251" cy="921251"/>
          </a:xfrm>
          <a:prstGeom prst="rect">
            <a:avLst/>
          </a:prstGeom>
        </p:spPr>
      </p:pic>
    </p:spTree>
    <p:extLst>
      <p:ext uri="{BB962C8B-B14F-4D97-AF65-F5344CB8AC3E}">
        <p14:creationId xmlns:p14="http://schemas.microsoft.com/office/powerpoint/2010/main" val="27859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353D8"/>
        </a:solidFill>
        <a:effectLst/>
      </p:bgPr>
    </p:bg>
    <p:spTree>
      <p:nvGrpSpPr>
        <p:cNvPr id="1" name="Shape 85"/>
        <p:cNvGrpSpPr/>
        <p:nvPr/>
      </p:nvGrpSpPr>
      <p:grpSpPr>
        <a:xfrm>
          <a:off x="0" y="0"/>
          <a:ext cx="0" cy="0"/>
          <a:chOff x="0" y="0"/>
          <a:chExt cx="0" cy="0"/>
        </a:xfrm>
      </p:grpSpPr>
      <p:sp>
        <p:nvSpPr>
          <p:cNvPr id="86" name="Google Shape;86;p17"/>
          <p:cNvSpPr/>
          <p:nvPr/>
        </p:nvSpPr>
        <p:spPr>
          <a:xfrm>
            <a:off x="0" y="0"/>
            <a:ext cx="9144000" cy="988200"/>
          </a:xfrm>
          <a:prstGeom prst="rect">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lvl="0"/>
            <a:r>
              <a:rPr lang="en-GB" sz="3200" dirty="0">
                <a:solidFill>
                  <a:srgbClr val="FFFFFF"/>
                </a:solidFill>
                <a:latin typeface="Impact"/>
                <a:ea typeface="Impact"/>
                <a:cs typeface="Impact"/>
                <a:sym typeface="Impact"/>
              </a:rPr>
              <a:t>Fenwick Primary Virtual Sports Day       Friday 22</a:t>
            </a:r>
            <a:r>
              <a:rPr lang="en-GB" sz="3200" baseline="30000" dirty="0">
                <a:solidFill>
                  <a:srgbClr val="FFFFFF"/>
                </a:solidFill>
                <a:latin typeface="Impact"/>
                <a:ea typeface="Impact"/>
                <a:cs typeface="Impact"/>
                <a:sym typeface="Impact"/>
              </a:rPr>
              <a:t>nd</a:t>
            </a:r>
            <a:r>
              <a:rPr lang="en-GB" sz="3200" dirty="0">
                <a:solidFill>
                  <a:srgbClr val="FFFFFF"/>
                </a:solidFill>
                <a:latin typeface="Impact"/>
                <a:ea typeface="Impact"/>
                <a:cs typeface="Impact"/>
                <a:sym typeface="Impact"/>
              </a:rPr>
              <a:t> May </a:t>
            </a:r>
            <a:endParaRPr lang="en-GB" sz="2000" dirty="0">
              <a:solidFill>
                <a:srgbClr val="FFFFFF"/>
              </a:solidFill>
              <a:latin typeface="Impact"/>
              <a:ea typeface="Impact"/>
              <a:cs typeface="Impact"/>
              <a:sym typeface="Impact"/>
            </a:endParaRPr>
          </a:p>
        </p:txBody>
      </p:sp>
      <p:pic>
        <p:nvPicPr>
          <p:cNvPr id="87" name="Google Shape;87;p17"/>
          <p:cNvPicPr preferRelativeResize="0"/>
          <p:nvPr/>
        </p:nvPicPr>
        <p:blipFill>
          <a:blip r:embed="rId3">
            <a:alphaModFix/>
          </a:blip>
          <a:stretch>
            <a:fillRect/>
          </a:stretch>
        </p:blipFill>
        <p:spPr>
          <a:xfrm>
            <a:off x="6707347" y="2705988"/>
            <a:ext cx="1960665" cy="2016324"/>
          </a:xfrm>
          <a:prstGeom prst="rect">
            <a:avLst/>
          </a:prstGeom>
          <a:noFill/>
          <a:ln>
            <a:noFill/>
          </a:ln>
        </p:spPr>
      </p:pic>
      <p:sp>
        <p:nvSpPr>
          <p:cNvPr id="88" name="Google Shape;88;p17"/>
          <p:cNvSpPr/>
          <p:nvPr/>
        </p:nvSpPr>
        <p:spPr>
          <a:xfrm>
            <a:off x="440525" y="1476375"/>
            <a:ext cx="5643600" cy="3476700"/>
          </a:xfrm>
          <a:prstGeom prst="roundRect">
            <a:avLst>
              <a:gd name="adj" fmla="val 16667"/>
            </a:avLst>
          </a:prstGeom>
          <a:solidFill>
            <a:srgbClr val="FFFFFF"/>
          </a:solidFill>
          <a:ln w="762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120650" lvl="0" algn="ctr">
              <a:buSzPts val="1700"/>
            </a:pPr>
            <a:r>
              <a:rPr lang="en-GB" dirty="0"/>
              <a:t>.</a:t>
            </a:r>
            <a:r>
              <a:rPr lang="en-GB" sz="4000" dirty="0">
                <a:latin typeface="Comic Sans MS" panose="030F0702030302020204" pitchFamily="66" charset="0"/>
              </a:rPr>
              <a:t>Long Jump </a:t>
            </a:r>
          </a:p>
          <a:p>
            <a:pPr marL="120650" lvl="0" algn="ctr">
              <a:buSzPts val="1700"/>
            </a:pPr>
            <a:endParaRPr lang="en-GB" sz="4000" b="1" dirty="0">
              <a:latin typeface="Comic Sans MS" panose="030F0702030302020204" pitchFamily="66" charset="0"/>
              <a:ea typeface="Comic Sans MS"/>
              <a:cs typeface="Comic Sans MS"/>
              <a:sym typeface="Comic Sans MS"/>
            </a:endParaRPr>
          </a:p>
          <a:p>
            <a:pPr marL="120650" lvl="0" algn="ctr">
              <a:buSzPts val="1700"/>
            </a:pPr>
            <a:r>
              <a:rPr lang="en-GB" sz="1800" b="1" dirty="0">
                <a:ea typeface="Comic Sans MS"/>
                <a:cs typeface="Comic Sans MS"/>
                <a:sym typeface="Comic Sans MS"/>
              </a:rPr>
              <a:t>Equipment</a:t>
            </a:r>
            <a:r>
              <a:rPr lang="en-GB" sz="1800" dirty="0">
                <a:ea typeface="Comic Sans MS"/>
                <a:cs typeface="Comic Sans MS"/>
                <a:sym typeface="Comic Sans MS"/>
              </a:rPr>
              <a:t> – </a:t>
            </a:r>
            <a:r>
              <a:rPr lang="en-GB" dirty="0">
                <a:ea typeface="Comic Sans MS"/>
                <a:cs typeface="Comic Sans MS"/>
                <a:sym typeface="Comic Sans MS"/>
              </a:rPr>
              <a:t>measuring tape ( or just your feet to measure heel to toe) , start line and a long space to jump in to. </a:t>
            </a:r>
          </a:p>
          <a:p>
            <a:pPr marL="742950" indent="-285750">
              <a:buFont typeface="Arial" panose="020B0604020202020204" pitchFamily="34" charset="0"/>
              <a:buChar char="•"/>
            </a:pPr>
            <a:r>
              <a:rPr lang="en-GB" dirty="0"/>
              <a:t>Take a run and jump from your start marker. Put a marker in place where you jump to </a:t>
            </a:r>
            <a:r>
              <a:rPr lang="en-GB" dirty="0" err="1"/>
              <a:t>amn</a:t>
            </a:r>
            <a:r>
              <a:rPr lang="en-GB" dirty="0"/>
              <a:t> then measure your distance. </a:t>
            </a:r>
            <a:endParaRPr lang="en-GB" sz="1800" dirty="0">
              <a:ea typeface="Comic Sans MS"/>
              <a:cs typeface="Comic Sans MS"/>
              <a:sym typeface="Comic Sans MS"/>
            </a:endParaRPr>
          </a:p>
        </p:txBody>
      </p:sp>
      <p:sp>
        <p:nvSpPr>
          <p:cNvPr id="89" name="Google Shape;89;p17"/>
          <p:cNvSpPr/>
          <p:nvPr/>
        </p:nvSpPr>
        <p:spPr>
          <a:xfrm>
            <a:off x="83350" y="988200"/>
            <a:ext cx="1536000" cy="1404900"/>
          </a:xfrm>
          <a:prstGeom prst="ellipse">
            <a:avLst/>
          </a:prstGeom>
          <a:gradFill>
            <a:gsLst>
              <a:gs pos="0">
                <a:srgbClr val="F353D8"/>
              </a:gs>
              <a:gs pos="100000">
                <a:srgbClr val="E3F609"/>
              </a:gs>
            </a:gsLst>
            <a:path path="circle">
              <a:fillToRect l="50000" t="50000" r="50000" b="50000"/>
            </a:path>
            <a:tileRect/>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b="1" dirty="0">
                <a:solidFill>
                  <a:srgbClr val="FFFFFF"/>
                </a:solidFill>
                <a:latin typeface="Comic Sans MS"/>
                <a:ea typeface="Comic Sans MS"/>
                <a:cs typeface="Comic Sans MS"/>
                <a:sym typeface="Comic Sans MS"/>
              </a:rPr>
              <a:t>Activity 7</a:t>
            </a:r>
            <a:r>
              <a:rPr lang="en-GB" sz="2500" b="1" dirty="0">
                <a:solidFill>
                  <a:srgbClr val="FFFFFF"/>
                </a:solidFill>
                <a:latin typeface="Comic Sans MS"/>
                <a:ea typeface="Comic Sans MS"/>
                <a:cs typeface="Comic Sans MS"/>
                <a:sym typeface="Comic Sans MS"/>
              </a:rPr>
              <a:t> </a:t>
            </a:r>
            <a:endParaRPr sz="2500" b="1" dirty="0">
              <a:solidFill>
                <a:srgbClr val="FFFFFF"/>
              </a:solidFill>
              <a:latin typeface="Comic Sans MS"/>
              <a:ea typeface="Comic Sans MS"/>
              <a:cs typeface="Comic Sans MS"/>
              <a:sym typeface="Comic Sans MS"/>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09390" y="1230024"/>
            <a:ext cx="921251" cy="921251"/>
          </a:xfrm>
          <a:prstGeom prst="rect">
            <a:avLst/>
          </a:prstGeom>
        </p:spPr>
      </p:pic>
    </p:spTree>
    <p:extLst>
      <p:ext uri="{BB962C8B-B14F-4D97-AF65-F5344CB8AC3E}">
        <p14:creationId xmlns:p14="http://schemas.microsoft.com/office/powerpoint/2010/main" val="3421303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Shape 85"/>
        <p:cNvGrpSpPr/>
        <p:nvPr/>
      </p:nvGrpSpPr>
      <p:grpSpPr>
        <a:xfrm>
          <a:off x="0" y="0"/>
          <a:ext cx="0" cy="0"/>
          <a:chOff x="0" y="0"/>
          <a:chExt cx="0" cy="0"/>
        </a:xfrm>
      </p:grpSpPr>
      <p:sp>
        <p:nvSpPr>
          <p:cNvPr id="86" name="Google Shape;86;p17"/>
          <p:cNvSpPr/>
          <p:nvPr/>
        </p:nvSpPr>
        <p:spPr>
          <a:xfrm>
            <a:off x="0" y="0"/>
            <a:ext cx="9144000" cy="988200"/>
          </a:xfrm>
          <a:prstGeom prst="rect">
            <a:avLst/>
          </a:prstGeom>
          <a:solidFill>
            <a:srgbClr val="00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lvl="0"/>
            <a:r>
              <a:rPr lang="en-GB" sz="3200" dirty="0">
                <a:solidFill>
                  <a:srgbClr val="FFFFFF"/>
                </a:solidFill>
                <a:latin typeface="Impact"/>
                <a:ea typeface="Impact"/>
                <a:cs typeface="Impact"/>
                <a:sym typeface="Impact"/>
              </a:rPr>
              <a:t>Fenwick Primary Virtual Sports Day       Friday 22</a:t>
            </a:r>
            <a:r>
              <a:rPr lang="en-GB" sz="3200" baseline="30000" dirty="0">
                <a:solidFill>
                  <a:srgbClr val="FFFFFF"/>
                </a:solidFill>
                <a:latin typeface="Impact"/>
                <a:ea typeface="Impact"/>
                <a:cs typeface="Impact"/>
                <a:sym typeface="Impact"/>
              </a:rPr>
              <a:t>nd</a:t>
            </a:r>
            <a:r>
              <a:rPr lang="en-GB" sz="3200" dirty="0">
                <a:solidFill>
                  <a:srgbClr val="FFFFFF"/>
                </a:solidFill>
                <a:latin typeface="Impact"/>
                <a:ea typeface="Impact"/>
                <a:cs typeface="Impact"/>
                <a:sym typeface="Impact"/>
              </a:rPr>
              <a:t> May </a:t>
            </a:r>
            <a:endParaRPr lang="en-GB" sz="2000" dirty="0">
              <a:solidFill>
                <a:srgbClr val="FFFFFF"/>
              </a:solidFill>
              <a:latin typeface="Impact"/>
              <a:ea typeface="Impact"/>
              <a:cs typeface="Impact"/>
              <a:sym typeface="Impact"/>
            </a:endParaRPr>
          </a:p>
        </p:txBody>
      </p:sp>
      <p:pic>
        <p:nvPicPr>
          <p:cNvPr id="87" name="Google Shape;87;p17"/>
          <p:cNvPicPr preferRelativeResize="0"/>
          <p:nvPr/>
        </p:nvPicPr>
        <p:blipFill>
          <a:blip r:embed="rId3">
            <a:alphaModFix/>
          </a:blip>
          <a:stretch>
            <a:fillRect/>
          </a:stretch>
        </p:blipFill>
        <p:spPr>
          <a:xfrm>
            <a:off x="6707347" y="2705988"/>
            <a:ext cx="1960665" cy="2016324"/>
          </a:xfrm>
          <a:prstGeom prst="rect">
            <a:avLst/>
          </a:prstGeom>
          <a:noFill/>
          <a:ln>
            <a:noFill/>
          </a:ln>
        </p:spPr>
      </p:pic>
      <p:sp>
        <p:nvSpPr>
          <p:cNvPr id="88" name="Google Shape;88;p17"/>
          <p:cNvSpPr/>
          <p:nvPr/>
        </p:nvSpPr>
        <p:spPr>
          <a:xfrm>
            <a:off x="440525" y="1476375"/>
            <a:ext cx="5643600" cy="3476700"/>
          </a:xfrm>
          <a:prstGeom prst="roundRect">
            <a:avLst>
              <a:gd name="adj" fmla="val 16667"/>
            </a:avLst>
          </a:prstGeom>
          <a:solidFill>
            <a:srgbClr val="FFFFFF"/>
          </a:solidFill>
          <a:ln w="762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120650" lvl="0" algn="ctr">
              <a:buSzPts val="1700"/>
            </a:pPr>
            <a:r>
              <a:rPr lang="en-GB" dirty="0"/>
              <a:t>.</a:t>
            </a:r>
            <a:r>
              <a:rPr lang="en-GB" sz="4000" dirty="0">
                <a:latin typeface="Comic Sans MS" panose="030F0702030302020204" pitchFamily="66" charset="0"/>
              </a:rPr>
              <a:t>Free Choice</a:t>
            </a:r>
          </a:p>
          <a:p>
            <a:pPr marL="120650" lvl="0" algn="ctr">
              <a:buSzPts val="1700"/>
            </a:pPr>
            <a:endParaRPr lang="en-GB" sz="4000" b="1" dirty="0">
              <a:latin typeface="Comic Sans MS" panose="030F0702030302020204" pitchFamily="66" charset="0"/>
              <a:ea typeface="Comic Sans MS"/>
              <a:cs typeface="Comic Sans MS"/>
              <a:sym typeface="Comic Sans MS"/>
            </a:endParaRPr>
          </a:p>
          <a:p>
            <a:pPr marL="120650" lvl="0" algn="ctr">
              <a:buSzPts val="1700"/>
            </a:pPr>
            <a:r>
              <a:rPr lang="en-GB" sz="1800" b="1" dirty="0">
                <a:ea typeface="Comic Sans MS"/>
                <a:cs typeface="Comic Sans MS"/>
                <a:sym typeface="Comic Sans MS"/>
              </a:rPr>
              <a:t>Create your own sports day activity and complete by yourself or with others in your family</a:t>
            </a:r>
            <a:endParaRPr lang="en-GB" sz="1800" dirty="0">
              <a:ea typeface="Comic Sans MS"/>
              <a:cs typeface="Comic Sans MS"/>
              <a:sym typeface="Comic Sans MS"/>
            </a:endParaRPr>
          </a:p>
        </p:txBody>
      </p:sp>
      <p:sp>
        <p:nvSpPr>
          <p:cNvPr id="89" name="Google Shape;89;p17"/>
          <p:cNvSpPr/>
          <p:nvPr/>
        </p:nvSpPr>
        <p:spPr>
          <a:xfrm>
            <a:off x="83350" y="988200"/>
            <a:ext cx="1536000" cy="1404900"/>
          </a:xfrm>
          <a:prstGeom prst="ellipse">
            <a:avLst/>
          </a:prstGeom>
          <a:gradFill>
            <a:gsLst>
              <a:gs pos="0">
                <a:srgbClr val="00B050"/>
              </a:gs>
              <a:gs pos="100000">
                <a:srgbClr val="E3F609"/>
              </a:gs>
            </a:gsLst>
            <a:path path="circle">
              <a:fillToRect l="50000" t="50000" r="50000" b="50000"/>
            </a:path>
            <a:tileRect/>
          </a:gradFill>
          <a:ln w="381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b="1" dirty="0">
                <a:solidFill>
                  <a:srgbClr val="FFFFFF"/>
                </a:solidFill>
                <a:latin typeface="Comic Sans MS"/>
                <a:ea typeface="Comic Sans MS"/>
                <a:cs typeface="Comic Sans MS"/>
                <a:sym typeface="Comic Sans MS"/>
              </a:rPr>
              <a:t>Activity 8</a:t>
            </a:r>
            <a:r>
              <a:rPr lang="en-GB" sz="2500" b="1" dirty="0">
                <a:solidFill>
                  <a:srgbClr val="FFFFFF"/>
                </a:solidFill>
                <a:latin typeface="Comic Sans MS"/>
                <a:ea typeface="Comic Sans MS"/>
                <a:cs typeface="Comic Sans MS"/>
                <a:sym typeface="Comic Sans MS"/>
              </a:rPr>
              <a:t> </a:t>
            </a:r>
            <a:endParaRPr sz="2500" b="1" dirty="0">
              <a:solidFill>
                <a:srgbClr val="FFFFFF"/>
              </a:solidFill>
              <a:latin typeface="Comic Sans MS"/>
              <a:ea typeface="Comic Sans MS"/>
              <a:cs typeface="Comic Sans MS"/>
              <a:sym typeface="Comic Sans MS"/>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09390" y="1230024"/>
            <a:ext cx="921251" cy="921251"/>
          </a:xfrm>
          <a:prstGeom prst="rect">
            <a:avLst/>
          </a:prstGeom>
        </p:spPr>
      </p:pic>
    </p:spTree>
    <p:extLst>
      <p:ext uri="{BB962C8B-B14F-4D97-AF65-F5344CB8AC3E}">
        <p14:creationId xmlns:p14="http://schemas.microsoft.com/office/powerpoint/2010/main" val="23722503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516</Words>
  <Application>Microsoft Office PowerPoint</Application>
  <PresentationFormat>On-screen Show (16:9)</PresentationFormat>
  <Paragraphs>68</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Bahnschrift</vt:lpstr>
      <vt:lpstr>Comic Sans MS</vt:lpstr>
      <vt:lpstr>Impact</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FenwPrRossJ</dc:creator>
  <cp:lastModifiedBy>East Ayrshire Council</cp:lastModifiedBy>
  <cp:revision>11</cp:revision>
  <dcterms:modified xsi:type="dcterms:W3CDTF">2020-05-11T13:47:23Z</dcterms:modified>
</cp:coreProperties>
</file>