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3" r:id="rId8"/>
    <p:sldId id="264" r:id="rId9"/>
    <p:sldId id="265" r:id="rId10"/>
    <p:sldId id="270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6/20/2022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6/20/2022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6/20/2022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6/20/2022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6/20/2022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6/20/2022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6/20/2022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6/20/2022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6/20/2022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6/20/2022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6/20/2022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6/20/2022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6/20/2022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ainshaw.yourlearningjournals.co.uk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johnstone@eastayrshire.org.uk" TargetMode="External"/><Relationship Id="rId2" Type="http://schemas.openxmlformats.org/officeDocument/2006/relationships/hyperlink" Target="https://blog.glowscotland.org.uk/ea/ealainshawpseccmain2018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ynne.ogilvy@eastayrshire.org.u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r>
              <a:rPr lang="en-US" dirty="0" err="1" smtClean="0"/>
              <a:t>Lainshaw</a:t>
            </a:r>
            <a:r>
              <a:rPr lang="en-US" dirty="0" smtClean="0"/>
              <a:t> Early Childhood Centre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Parents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568804"/>
            <a:ext cx="7091361" cy="838200"/>
          </a:xfrm>
        </p:spPr>
        <p:txBody>
          <a:bodyPr/>
          <a:lstStyle/>
          <a:p>
            <a:r>
              <a:rPr lang="en-GB" dirty="0" smtClean="0"/>
              <a:t>Learning Journals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8836" y="1302327"/>
            <a:ext cx="8774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All children will have an online learning journal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Parents will be sent log in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You will be kept updated with observations, photos and learning targets for your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You will be able to comment on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Staff will aim to upload 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Please speak to your child about their learning, it’s a great way to see what your child has been learning in the ECC.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836" y="4713506"/>
            <a:ext cx="469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http://lainshaw.yourlearningjournals.co.uk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833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3" y="544945"/>
            <a:ext cx="613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Communication with parents</a:t>
            </a:r>
            <a:endParaRPr lang="en-GB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64836" y="1309092"/>
            <a:ext cx="6797964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 School App –  Username: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Lainshaw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2016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Lainshaw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ECC BLOG: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https://blog.glowscotland.org.uk/ea/ealainshawpseccmain2018/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Lainshaw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ECC Telephone Number: 01560 483653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Jason.johnstone@eastayrshire.org.uk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(Head Teacher)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GB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Lynne.ogilvy@eastayrshire.org.uk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(Acting Depute Manager)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9382" y="2343809"/>
            <a:ext cx="4091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Settling report within 6 weeks of your child starting the ECC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Progress meeting in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Progress/Transition meeting in May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818" y="542636"/>
            <a:ext cx="8432800" cy="6079836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en-US" sz="9600" b="1" u="sng" dirty="0" smtClean="0"/>
              <a:t>Enrolment Pack </a:t>
            </a:r>
          </a:p>
          <a:p>
            <a:pPr lvl="0" algn="ctr"/>
            <a:r>
              <a:rPr lang="en-GB" sz="5600" dirty="0"/>
              <a:t>Enrolment form</a:t>
            </a:r>
          </a:p>
          <a:p>
            <a:pPr lvl="0" algn="ctr"/>
            <a:r>
              <a:rPr lang="en-GB" sz="5600" dirty="0"/>
              <a:t>Care Plan</a:t>
            </a:r>
          </a:p>
          <a:p>
            <a:pPr lvl="0" algn="ctr"/>
            <a:r>
              <a:rPr lang="en-GB" sz="5600" dirty="0"/>
              <a:t>Photo/Social Media Consent</a:t>
            </a:r>
          </a:p>
          <a:p>
            <a:pPr lvl="0" algn="ctr"/>
            <a:r>
              <a:rPr lang="en-GB" sz="5600" dirty="0"/>
              <a:t>Tooth Brushing Opt out form</a:t>
            </a:r>
          </a:p>
          <a:p>
            <a:pPr lvl="0" algn="ctr"/>
            <a:r>
              <a:rPr lang="en-GB" sz="5600" dirty="0" smtClean="0"/>
              <a:t>Sun cream </a:t>
            </a:r>
            <a:r>
              <a:rPr lang="en-GB" sz="5600" dirty="0"/>
              <a:t>consent</a:t>
            </a:r>
          </a:p>
          <a:p>
            <a:pPr lvl="0" algn="ctr"/>
            <a:r>
              <a:rPr lang="en-GB" sz="5600" dirty="0"/>
              <a:t>Attendance </a:t>
            </a:r>
          </a:p>
          <a:p>
            <a:pPr lvl="0" algn="ctr"/>
            <a:r>
              <a:rPr lang="en-GB" sz="5600" dirty="0"/>
              <a:t>Student Consent</a:t>
            </a:r>
          </a:p>
          <a:p>
            <a:pPr lvl="0" algn="ctr"/>
            <a:r>
              <a:rPr lang="en-GB" sz="5600" dirty="0"/>
              <a:t>Learning Journal Consent</a:t>
            </a:r>
          </a:p>
          <a:p>
            <a:pPr lvl="0" algn="ctr"/>
            <a:r>
              <a:rPr lang="en-GB" sz="5600" dirty="0"/>
              <a:t>Copy of Holidays</a:t>
            </a:r>
          </a:p>
          <a:p>
            <a:pPr lvl="0" algn="ctr"/>
            <a:r>
              <a:rPr lang="en-GB" sz="5600" dirty="0"/>
              <a:t>Copy of Infectious </a:t>
            </a:r>
            <a:r>
              <a:rPr lang="en-GB" sz="5600" dirty="0" smtClean="0"/>
              <a:t>diseases</a:t>
            </a:r>
            <a:endParaRPr lang="en-GB" sz="5600" b="1" dirty="0">
              <a:solidFill>
                <a:srgbClr val="FF0000"/>
              </a:solidFill>
            </a:endParaRPr>
          </a:p>
          <a:p>
            <a:pPr lvl="0" algn="ctr"/>
            <a:r>
              <a:rPr lang="en-GB" sz="5600" dirty="0"/>
              <a:t>Communication – </a:t>
            </a:r>
            <a:r>
              <a:rPr lang="en-GB" sz="5600" dirty="0" smtClean="0"/>
              <a:t>App/BLOG/Email </a:t>
            </a:r>
            <a:endParaRPr lang="en-GB" sz="5600" dirty="0"/>
          </a:p>
          <a:p>
            <a:pPr lvl="0" algn="ctr"/>
            <a:endParaRPr lang="en-GB" sz="5600" dirty="0"/>
          </a:p>
          <a:p>
            <a:pPr marL="4572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037" y="2189018"/>
            <a:ext cx="786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Any Questions?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1897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 smtClean="0"/>
              <a:t>Lainshaw</a:t>
            </a:r>
            <a:r>
              <a:rPr lang="fr-FR" b="1" u="sng" dirty="0"/>
              <a:t> </a:t>
            </a:r>
            <a:r>
              <a:rPr lang="fr-FR" b="1" u="sng" dirty="0" smtClean="0"/>
              <a:t>ELC </a:t>
            </a:r>
            <a:r>
              <a:rPr lang="fr-FR" b="1" u="sng" dirty="0" err="1" smtClean="0"/>
              <a:t>Models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10" y="2105891"/>
            <a:ext cx="11146704" cy="289098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GB" dirty="0"/>
              <a:t>In East Ayrshire, there are 3 main models of delivery: </a:t>
            </a:r>
            <a:r>
              <a:rPr lang="en-GB" dirty="0" smtClean="0"/>
              <a:t>Term </a:t>
            </a:r>
            <a:r>
              <a:rPr lang="en-GB" dirty="0"/>
              <a:t>T</a:t>
            </a:r>
            <a:r>
              <a:rPr lang="en-GB" dirty="0" smtClean="0"/>
              <a:t>ime</a:t>
            </a:r>
            <a:r>
              <a:rPr lang="en-GB" dirty="0"/>
              <a:t>, full year or combined early learning and childcare (ELC) packages.  </a:t>
            </a: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In </a:t>
            </a:r>
            <a:r>
              <a:rPr lang="en-GB" dirty="0" err="1"/>
              <a:t>Lainshaw</a:t>
            </a:r>
            <a:r>
              <a:rPr lang="en-GB" dirty="0"/>
              <a:t> ECC we will be offering Model 1 &amp; Model 3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b="1" dirty="0"/>
              <a:t>Model 1:</a:t>
            </a:r>
            <a:r>
              <a:rPr lang="en-GB" dirty="0"/>
              <a:t> 9am – 3pm Term Time provision.</a:t>
            </a:r>
          </a:p>
          <a:p>
            <a:r>
              <a:rPr lang="en-GB" b="1" dirty="0"/>
              <a:t>Model 3:</a:t>
            </a:r>
            <a:r>
              <a:rPr lang="en-GB" dirty="0"/>
              <a:t> </a:t>
            </a:r>
            <a:r>
              <a:rPr lang="en-GB" dirty="0" smtClean="0"/>
              <a:t>Blended </a:t>
            </a:r>
            <a:r>
              <a:rPr lang="en-GB" dirty="0"/>
              <a:t>Model or Split </a:t>
            </a:r>
            <a:r>
              <a:rPr lang="en-GB" dirty="0" smtClean="0"/>
              <a:t>placement which </a:t>
            </a:r>
            <a:r>
              <a:rPr lang="en-GB" dirty="0"/>
              <a:t>provides </a:t>
            </a:r>
            <a:r>
              <a:rPr lang="en-GB" dirty="0" smtClean="0"/>
              <a:t>a combination. </a:t>
            </a:r>
          </a:p>
          <a:p>
            <a:r>
              <a:rPr lang="en-GB" dirty="0" smtClean="0"/>
              <a:t> </a:t>
            </a:r>
            <a:r>
              <a:rPr lang="en-GB" dirty="0"/>
              <a:t>ELC packages of time in an ECC or funded provider and with a participating </a:t>
            </a:r>
            <a:r>
              <a:rPr lang="en-GB" dirty="0" smtClean="0"/>
              <a:t>childminder </a:t>
            </a:r>
            <a:r>
              <a:rPr lang="en-GB" dirty="0"/>
              <a:t>- a Blended Model </a:t>
            </a: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     or </a:t>
            </a:r>
          </a:p>
          <a:p>
            <a:r>
              <a:rPr lang="en-GB" dirty="0" smtClean="0"/>
              <a:t>In </a:t>
            </a:r>
            <a:r>
              <a:rPr lang="en-GB" dirty="0"/>
              <a:t>an ECC and with a funded provider - a </a:t>
            </a:r>
            <a:r>
              <a:rPr lang="en-GB" dirty="0" smtClean="0"/>
              <a:t>Split Placement.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Lainshaw</a:t>
            </a:r>
            <a:r>
              <a:rPr lang="en-US" b="1" u="sng" dirty="0" smtClean="0"/>
              <a:t> ECC Hours of Service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2" y="1600200"/>
            <a:ext cx="7536151" cy="4114800"/>
          </a:xfrm>
        </p:spPr>
        <p:txBody>
          <a:bodyPr/>
          <a:lstStyle/>
          <a:p>
            <a:r>
              <a:rPr lang="en-US" dirty="0" smtClean="0"/>
              <a:t>Operate on a Term Time basis (39 weeks of the year, copy of holidays in parent pack)</a:t>
            </a:r>
            <a:endParaRPr lang="en-US" dirty="0"/>
          </a:p>
          <a:p>
            <a:r>
              <a:rPr lang="en-US" dirty="0" smtClean="0"/>
              <a:t>9am – 3pm </a:t>
            </a:r>
          </a:p>
          <a:p>
            <a:r>
              <a:rPr lang="en-US" dirty="0"/>
              <a:t>D</a:t>
            </a:r>
            <a:r>
              <a:rPr lang="en-US" dirty="0" smtClean="0"/>
              <a:t>oors open in morning at 8:50am until 9:10am (to allow for school drop off)</a:t>
            </a:r>
          </a:p>
          <a:p>
            <a:r>
              <a:rPr lang="en-US" dirty="0" smtClean="0"/>
              <a:t>Doors open in the afternoon at 2:50pm until 3:10pm (to allow for school pick up)</a:t>
            </a:r>
          </a:p>
          <a:p>
            <a:r>
              <a:rPr lang="en-US" dirty="0" smtClean="0"/>
              <a:t>Children enter and leave through main ECC doors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615" y="314036"/>
            <a:ext cx="9372600" cy="1200416"/>
          </a:xfrm>
        </p:spPr>
        <p:txBody>
          <a:bodyPr/>
          <a:lstStyle/>
          <a:p>
            <a:pPr algn="ctr"/>
            <a:r>
              <a:rPr lang="en-US" b="1" u="sng" dirty="0" smtClean="0"/>
              <a:t>Our Staff Team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05" y="435770"/>
            <a:ext cx="1593194" cy="1194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08" y="260537"/>
            <a:ext cx="1223141" cy="1630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0" y="2507023"/>
            <a:ext cx="1206061" cy="1608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15" y="2519248"/>
            <a:ext cx="1206062" cy="1608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29" y="2496475"/>
            <a:ext cx="1223141" cy="1630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43" y="2422592"/>
            <a:ext cx="1262583" cy="1683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67" y="2451056"/>
            <a:ext cx="1219889" cy="1626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31" y="2441887"/>
            <a:ext cx="1215915" cy="1621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28" y="243819"/>
            <a:ext cx="1224278" cy="1632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43" y="244982"/>
            <a:ext cx="1222533" cy="1630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6" y="260537"/>
            <a:ext cx="1201634" cy="1564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9720" y="1890285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Mr Johnstone (HT)</a:t>
            </a: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54836" y="1900164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Lynne (Acting Depute Manager)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47454" y="4250542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Hayley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1729715" y="4146249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Debbie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79425" y="1909604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Leanne</a:t>
            </a:r>
          </a:p>
          <a:p>
            <a:pPr algn="ctr"/>
            <a:r>
              <a:rPr lang="en-GB" sz="1000" dirty="0" smtClean="0"/>
              <a:t>(SELCP)</a:t>
            </a:r>
            <a:endParaRPr lang="en-GB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15014" y="6222759"/>
            <a:ext cx="1267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000" dirty="0" smtClean="0"/>
          </a:p>
          <a:p>
            <a:pPr algn="ctr"/>
            <a:r>
              <a:rPr lang="en-GB" sz="1000" dirty="0" smtClean="0"/>
              <a:t>(support Assistant)</a:t>
            </a:r>
            <a:endParaRPr lang="en-GB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1842" y="4110051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Lorraine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7962688" y="4146249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Carole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9321900" y="1883170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Sarah 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51843" y="1928525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Natalie 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9368420" y="4166209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Ruth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3207147" y="4166209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Dawn 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4907907" y="6178933"/>
            <a:ext cx="1329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Stacey</a:t>
            </a:r>
          </a:p>
          <a:p>
            <a:pPr algn="ctr"/>
            <a:r>
              <a:rPr lang="en-GB" sz="1000" dirty="0" smtClean="0"/>
              <a:t>(Support Assistant)</a:t>
            </a:r>
            <a:endParaRPr lang="en-GB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6287783" y="4106037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Gayle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6468379" y="6178933"/>
            <a:ext cx="128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000" dirty="0" smtClean="0"/>
          </a:p>
          <a:p>
            <a:pPr algn="ctr"/>
            <a:r>
              <a:rPr lang="en-GB" sz="1000" dirty="0" smtClean="0"/>
              <a:t>(Support Assistant)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872124" y="1872419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Carole </a:t>
            </a:r>
          </a:p>
          <a:p>
            <a:pPr algn="ctr"/>
            <a:r>
              <a:rPr lang="en-GB" sz="1000" dirty="0" smtClean="0"/>
              <a:t>(Clerical)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5042575" y="4110804"/>
            <a:ext cx="119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Karen</a:t>
            </a:r>
          </a:p>
          <a:p>
            <a:pPr algn="ctr"/>
            <a:r>
              <a:rPr lang="en-GB" sz="1000" dirty="0" smtClean="0"/>
              <a:t>(ELCP)</a:t>
            </a:r>
            <a:endParaRPr lang="en-GB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15345"/>
          <a:stretch/>
        </p:blipFill>
        <p:spPr>
          <a:xfrm>
            <a:off x="6389630" y="2451056"/>
            <a:ext cx="1359679" cy="1704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r="16051"/>
          <a:stretch/>
        </p:blipFill>
        <p:spPr>
          <a:xfrm>
            <a:off x="4918841" y="2507023"/>
            <a:ext cx="1282262" cy="1659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r="17780"/>
          <a:stretch/>
        </p:blipFill>
        <p:spPr>
          <a:xfrm>
            <a:off x="4952969" y="4617748"/>
            <a:ext cx="1334814" cy="1568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r="15841"/>
          <a:stretch/>
        </p:blipFill>
        <p:spPr>
          <a:xfrm>
            <a:off x="7956330" y="260537"/>
            <a:ext cx="1284525" cy="16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49" y="286327"/>
            <a:ext cx="6400801" cy="1204480"/>
          </a:xfrm>
        </p:spPr>
        <p:txBody>
          <a:bodyPr/>
          <a:lstStyle/>
          <a:p>
            <a:r>
              <a:rPr lang="en-US" b="1" u="sng" dirty="0" smtClean="0"/>
              <a:t>Our Extended Team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0909" y="2059709"/>
            <a:ext cx="8809903" cy="1884218"/>
          </a:xfrm>
        </p:spPr>
        <p:txBody>
          <a:bodyPr/>
          <a:lstStyle/>
          <a:p>
            <a:r>
              <a:rPr lang="en-US" dirty="0" smtClean="0"/>
              <a:t>Claire Ferguson – Educational Psychologist</a:t>
            </a:r>
          </a:p>
          <a:p>
            <a:r>
              <a:rPr lang="en-US" dirty="0" smtClean="0"/>
              <a:t>Hazel Wills – Community Practitioner</a:t>
            </a:r>
          </a:p>
          <a:p>
            <a:r>
              <a:rPr lang="en-US" dirty="0" smtClean="0"/>
              <a:t>Beverley Hervey/Christine Hunter/Margaret </a:t>
            </a:r>
            <a:r>
              <a:rPr lang="en-US" dirty="0" err="1" smtClean="0"/>
              <a:t>Cruickshanks</a:t>
            </a:r>
            <a:r>
              <a:rPr lang="en-US" dirty="0" smtClean="0"/>
              <a:t> – Health Visitors</a:t>
            </a:r>
          </a:p>
          <a:p>
            <a:r>
              <a:rPr lang="en-US" dirty="0" smtClean="0"/>
              <a:t>Hayley King – Communication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7055" y="874043"/>
            <a:ext cx="651163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will my child need to bring with them: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Drawstring bag with change of clothes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Water bottle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Wellies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Waterproofs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 </a:t>
            </a:r>
            <a:r>
              <a:rPr lang="en-GB" b="1" i="1" dirty="0" smtClean="0"/>
              <a:t>All can be left in the ECC please put your child’s name on everything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 descr="C:\Users\OGILVYL\AppData\Local\Microsoft\Windows\INetCache\Content.MSO\BC667655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478">
            <a:off x="10374745" y="96520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OGILVYL\AppData\Local\Microsoft\Windows\INetCache\Content.MSO\98D0F430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958">
            <a:off x="10232303" y="3298104"/>
            <a:ext cx="101917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OGILVYL\AppData\Local\Microsoft\Windows\INetCache\Content.MSO\A429C2A7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719">
            <a:off x="8674966" y="4613275"/>
            <a:ext cx="108585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Promotional Printed Drawstring Bag | Totally Branded"/>
          <p:cNvSpPr>
            <a:spLocks noChangeAspect="1" noChangeArrowheads="1"/>
          </p:cNvSpPr>
          <p:nvPr/>
        </p:nvSpPr>
        <p:spPr bwMode="auto">
          <a:xfrm>
            <a:off x="238703" y="737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7909">
            <a:off x="8631578" y="1702497"/>
            <a:ext cx="1228581" cy="122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1" y="304800"/>
            <a:ext cx="10694122" cy="1200416"/>
          </a:xfrm>
        </p:spPr>
        <p:txBody>
          <a:bodyPr/>
          <a:lstStyle/>
          <a:p>
            <a:r>
              <a:rPr lang="en-US" b="1" u="sng" dirty="0" smtClean="0"/>
              <a:t>What does a typical day in the ECC look like: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6764" y="1600200"/>
            <a:ext cx="10574049" cy="4114800"/>
          </a:xfrm>
        </p:spPr>
        <p:txBody>
          <a:bodyPr/>
          <a:lstStyle/>
          <a:p>
            <a:r>
              <a:rPr lang="en-US" dirty="0" smtClean="0"/>
              <a:t>Children arrive and have Welcome time with their keyworker</a:t>
            </a:r>
          </a:p>
          <a:p>
            <a:r>
              <a:rPr lang="en-US" dirty="0" smtClean="0"/>
              <a:t>Free play time – children can choose to play indoors or outdoors with high quality experiences on offer and snack.</a:t>
            </a:r>
          </a:p>
          <a:p>
            <a:r>
              <a:rPr lang="en-US" dirty="0" smtClean="0"/>
              <a:t>Group/story/song time</a:t>
            </a:r>
          </a:p>
          <a:p>
            <a:r>
              <a:rPr lang="en-US" dirty="0" smtClean="0"/>
              <a:t>Lunchtime</a:t>
            </a:r>
          </a:p>
          <a:p>
            <a:r>
              <a:rPr lang="en-US" dirty="0" smtClean="0"/>
              <a:t>Free Play time – children can choose to play indoors or outdoors with high quality experiences on offer.</a:t>
            </a:r>
          </a:p>
          <a:p>
            <a:r>
              <a:rPr lang="en-US" dirty="0" smtClean="0"/>
              <a:t>Home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0727" y="1548389"/>
            <a:ext cx="6925686" cy="3337647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sz="4000" b="1" u="sng" dirty="0" smtClean="0"/>
              <a:t>Parental Involvement</a:t>
            </a:r>
          </a:p>
          <a:p>
            <a:endParaRPr lang="en-US" sz="2800" b="1" u="sng" dirty="0"/>
          </a:p>
          <a:p>
            <a:r>
              <a:rPr lang="en-US" sz="2800" dirty="0" smtClean="0"/>
              <a:t>Parent Council</a:t>
            </a:r>
          </a:p>
          <a:p>
            <a:r>
              <a:rPr lang="en-US" sz="2800" dirty="0" smtClean="0"/>
              <a:t>Parent workshops</a:t>
            </a:r>
          </a:p>
          <a:p>
            <a:r>
              <a:rPr lang="en-US" sz="2800" dirty="0" smtClean="0"/>
              <a:t>Events</a:t>
            </a:r>
          </a:p>
          <a:p>
            <a:r>
              <a:rPr lang="en-US" sz="2800" dirty="0" smtClean="0"/>
              <a:t>Outings</a:t>
            </a:r>
            <a:endParaRPr lang="en-US" sz="2800" dirty="0"/>
          </a:p>
        </p:txBody>
      </p:sp>
      <p:pic>
        <p:nvPicPr>
          <p:cNvPr id="2052" name="Picture 4" descr="The BRIDGES project needs you! - Euromon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456">
            <a:off x="451139" y="4768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510" y="794327"/>
            <a:ext cx="10584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Lunches</a:t>
            </a:r>
          </a:p>
          <a:p>
            <a:endParaRPr lang="en-US" sz="28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East </a:t>
            </a:r>
            <a:r>
              <a:rPr lang="en-US" dirty="0"/>
              <a:t>Ayrshire council provides a 2 course healthy hot meal for every child which is served at tables in the ECC playroom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staff member will sit at the table with the children to model healthy eating and good table </a:t>
            </a:r>
            <a:r>
              <a:rPr lang="en-US" dirty="0" smtClean="0"/>
              <a:t>manners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choices are either soup/choice of 2 main courses or choice of 2 main courses and a </a:t>
            </a:r>
            <a:r>
              <a:rPr lang="en-US" dirty="0" smtClean="0"/>
              <a:t>dessert (this is rotated)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Milk or water to 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Menu options are available for you to view on the school/ECC App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462</TotalTime>
  <Words>650</Words>
  <Application>Microsoft Office PowerPoint</Application>
  <PresentationFormat>Widescreen</PresentationFormat>
  <Paragraphs>123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Euphemia</vt:lpstr>
      <vt:lpstr>Symbol</vt:lpstr>
      <vt:lpstr>Times New Roman</vt:lpstr>
      <vt:lpstr>Wingdings</vt:lpstr>
      <vt:lpstr>Children Playing 16x9</vt:lpstr>
      <vt:lpstr>Welcome to Lainshaw Early Childhood Centre</vt:lpstr>
      <vt:lpstr>Lainshaw ELC Models</vt:lpstr>
      <vt:lpstr>Lainshaw ECC Hours of Service</vt:lpstr>
      <vt:lpstr>Our Staff Team</vt:lpstr>
      <vt:lpstr>Our Extended Team</vt:lpstr>
      <vt:lpstr>PowerPoint Presentation</vt:lpstr>
      <vt:lpstr>What does a typical day in the ECC look like: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Lainshaw Early Childhood Centre</dc:title>
  <dc:creator>Lynne Ogilvy</dc:creator>
  <cp:lastModifiedBy>Lynne Ogilvy</cp:lastModifiedBy>
  <cp:revision>22</cp:revision>
  <dcterms:created xsi:type="dcterms:W3CDTF">2022-06-03T16:55:11Z</dcterms:created>
  <dcterms:modified xsi:type="dcterms:W3CDTF">2022-06-20T15:21:37Z</dcterms:modified>
</cp:coreProperties>
</file>