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00" r:id="rId2"/>
    <p:sldId id="257" r:id="rId3"/>
    <p:sldId id="284" r:id="rId4"/>
    <p:sldId id="283" r:id="rId5"/>
    <p:sldId id="258" r:id="rId6"/>
    <p:sldId id="259" r:id="rId7"/>
    <p:sldId id="260" r:id="rId8"/>
    <p:sldId id="276" r:id="rId9"/>
    <p:sldId id="261" r:id="rId10"/>
    <p:sldId id="262" r:id="rId11"/>
    <p:sldId id="263" r:id="rId12"/>
    <p:sldId id="264" r:id="rId13"/>
    <p:sldId id="265" r:id="rId14"/>
    <p:sldId id="273" r:id="rId15"/>
    <p:sldId id="296" r:id="rId16"/>
    <p:sldId id="256" r:id="rId17"/>
    <p:sldId id="266" r:id="rId18"/>
    <p:sldId id="301" r:id="rId19"/>
    <p:sldId id="308" r:id="rId20"/>
    <p:sldId id="302" r:id="rId21"/>
    <p:sldId id="286" r:id="rId22"/>
    <p:sldId id="309" r:id="rId23"/>
    <p:sldId id="314" r:id="rId24"/>
    <p:sldId id="267" r:id="rId25"/>
    <p:sldId id="294" r:id="rId26"/>
    <p:sldId id="305" r:id="rId27"/>
    <p:sldId id="288" r:id="rId28"/>
    <p:sldId id="303" r:id="rId29"/>
    <p:sldId id="290" r:id="rId30"/>
    <p:sldId id="304" r:id="rId31"/>
    <p:sldId id="310" r:id="rId32"/>
    <p:sldId id="311" r:id="rId33"/>
    <p:sldId id="313" r:id="rId34"/>
    <p:sldId id="268" r:id="rId35"/>
    <p:sldId id="291" r:id="rId36"/>
    <p:sldId id="306" r:id="rId37"/>
    <p:sldId id="299" r:id="rId38"/>
    <p:sldId id="269" r:id="rId39"/>
    <p:sldId id="295" r:id="rId40"/>
    <p:sldId id="307" r:id="rId41"/>
    <p:sldId id="277" r:id="rId42"/>
    <p:sldId id="274" r:id="rId43"/>
    <p:sldId id="31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 userDrawn="1">
          <p15:clr>
            <a:srgbClr val="A4A3A4"/>
          </p15:clr>
        </p15:guide>
        <p15:guide id="2" pos="3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E25"/>
    <a:srgbClr val="BE2E2E"/>
    <a:srgbClr val="316BB4"/>
    <a:srgbClr val="BCB8B5"/>
    <a:srgbClr val="579AAA"/>
    <a:srgbClr val="EC5F24"/>
    <a:srgbClr val="B4ADA7"/>
    <a:srgbClr val="CFC9C7"/>
    <a:srgbClr val="13904B"/>
    <a:srgbClr val="986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608" autoAdjust="0"/>
  </p:normalViewPr>
  <p:slideViewPr>
    <p:cSldViewPr snapToGrid="0" showGuides="1">
      <p:cViewPr varScale="1">
        <p:scale>
          <a:sx n="93" d="100"/>
          <a:sy n="93" d="100"/>
        </p:scale>
        <p:origin x="1212" y="78"/>
      </p:cViewPr>
      <p:guideLst>
        <p:guide orient="horz" pos="255"/>
        <p:guide pos="3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65845-6C62-42BA-A10E-0AF96E688710}" type="datetimeFigureOut">
              <a:rPr lang="en-GB" smtClean="0"/>
              <a:t>12/01/2022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65B66-82C3-4AA8-8F6A-982D1671B58E}" type="slidenum">
              <a:rPr lang="en-GB" smtClean="0"/>
              <a:t>‹#›</a:t>
            </a:fld>
            <a:endParaRPr lang="en-GB"/>
          </a:p>
        </p:txBody>
      </p:sp>
    </p:spTree>
    <p:extLst>
      <p:ext uri="{BB962C8B-B14F-4D97-AF65-F5344CB8AC3E}">
        <p14:creationId xmlns:p14="http://schemas.microsoft.com/office/powerpoint/2010/main" val="1821569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reload=9&amp;app=desktop&amp;v=-B_V80icO5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2</a:t>
            </a:fld>
            <a:endParaRPr lang="en-GB"/>
          </a:p>
        </p:txBody>
      </p:sp>
    </p:spTree>
    <p:extLst>
      <p:ext uri="{BB962C8B-B14F-4D97-AF65-F5344CB8AC3E}">
        <p14:creationId xmlns:p14="http://schemas.microsoft.com/office/powerpoint/2010/main" val="3552126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dirty="0"/>
              <a:t>Click on Challenge on slide 8 to take to this</a:t>
            </a:r>
          </a:p>
          <a:p>
            <a:pPr fontAlgn="base"/>
            <a:endParaRPr lang="en-GB" dirty="0"/>
          </a:p>
          <a:p>
            <a:pPr fontAlgn="base"/>
            <a:r>
              <a:rPr lang="en-GB" dirty="0"/>
              <a:t>Narration: Application is about the gradual progression from working and applying acquired knowledge and skills in ‘familiar’ contexts and for tasks with clear parameters to the ‘novel’ where the most appropriate range of knowledge and skills will need to be identified.</a:t>
            </a:r>
          </a:p>
        </p:txBody>
      </p:sp>
      <p:sp>
        <p:nvSpPr>
          <p:cNvPr id="4" name="Slide Number Placeholder 3"/>
          <p:cNvSpPr>
            <a:spLocks noGrp="1"/>
          </p:cNvSpPr>
          <p:nvPr>
            <p:ph type="sldNum" sz="quarter" idx="5"/>
          </p:nvPr>
        </p:nvSpPr>
        <p:spPr/>
        <p:txBody>
          <a:bodyPr/>
          <a:lstStyle/>
          <a:p>
            <a:fld id="{F1765B66-82C3-4AA8-8F6A-982D1671B58E}" type="slidenum">
              <a:rPr lang="en-GB" smtClean="0"/>
              <a:t>12</a:t>
            </a:fld>
            <a:endParaRPr lang="en-GB"/>
          </a:p>
        </p:txBody>
      </p:sp>
    </p:spTree>
    <p:extLst>
      <p:ext uri="{BB962C8B-B14F-4D97-AF65-F5344CB8AC3E}">
        <p14:creationId xmlns:p14="http://schemas.microsoft.com/office/powerpoint/2010/main" val="2072853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Teachers can use these three aspects using a range of evidence, to decide when a learner has met agreed expectations and achieved a level, either in a part of a curriculum area such as reading, or in a whole curriculum area. The following diagram illustrates a three-dimensional view of assessment:</a:t>
            </a:r>
          </a:p>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13</a:t>
            </a:fld>
            <a:endParaRPr lang="en-GB"/>
          </a:p>
        </p:txBody>
      </p:sp>
    </p:spTree>
    <p:extLst>
      <p:ext uri="{BB962C8B-B14F-4D97-AF65-F5344CB8AC3E}">
        <p14:creationId xmlns:p14="http://schemas.microsoft.com/office/powerpoint/2010/main" val="1785664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a:t>
            </a:r>
            <a:r>
              <a:rPr lang="en-GB" sz="1200" u="sng" kern="1200" dirty="0">
                <a:solidFill>
                  <a:schemeClr val="tx1"/>
                </a:solidFill>
                <a:effectLst/>
                <a:latin typeface="+mn-lt"/>
                <a:ea typeface="+mn-ea"/>
                <a:cs typeface="+mn-cs"/>
                <a:hlinkClick r:id="rId3"/>
              </a:rPr>
              <a:t>CLIP 1 Euan and Cameron 36 add 48 - YouTube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14</a:t>
            </a:fld>
            <a:endParaRPr lang="en-GB"/>
          </a:p>
        </p:txBody>
      </p:sp>
    </p:spTree>
    <p:extLst>
      <p:ext uri="{BB962C8B-B14F-4D97-AF65-F5344CB8AC3E}">
        <p14:creationId xmlns:p14="http://schemas.microsoft.com/office/powerpoint/2010/main" val="2352438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15</a:t>
            </a:fld>
            <a:endParaRPr lang="en-GB"/>
          </a:p>
        </p:txBody>
      </p:sp>
    </p:spTree>
    <p:extLst>
      <p:ext uri="{BB962C8B-B14F-4D97-AF65-F5344CB8AC3E}">
        <p14:creationId xmlns:p14="http://schemas.microsoft.com/office/powerpoint/2010/main" val="305687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16</a:t>
            </a:fld>
            <a:endParaRPr lang="en-GB"/>
          </a:p>
        </p:txBody>
      </p:sp>
    </p:spTree>
    <p:extLst>
      <p:ext uri="{BB962C8B-B14F-4D97-AF65-F5344CB8AC3E}">
        <p14:creationId xmlns:p14="http://schemas.microsoft.com/office/powerpoint/2010/main" val="2137347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highlighted E’s &amp; O’s (Have put example on Slide 13)</a:t>
            </a:r>
          </a:p>
          <a:p>
            <a:endParaRPr lang="en-GB" dirty="0"/>
          </a:p>
          <a:p>
            <a:r>
              <a:rPr lang="en-GB" dirty="0"/>
              <a:t>Link to piece of work</a:t>
            </a:r>
          </a:p>
          <a:p>
            <a:endParaRPr lang="en-GB" dirty="0"/>
          </a:p>
          <a:p>
            <a:r>
              <a:rPr lang="en-GB" dirty="0"/>
              <a:t>Work annotated</a:t>
            </a:r>
          </a:p>
        </p:txBody>
      </p:sp>
      <p:sp>
        <p:nvSpPr>
          <p:cNvPr id="4" name="Slide Number Placeholder 3"/>
          <p:cNvSpPr>
            <a:spLocks noGrp="1"/>
          </p:cNvSpPr>
          <p:nvPr>
            <p:ph type="sldNum" sz="quarter" idx="5"/>
          </p:nvPr>
        </p:nvSpPr>
        <p:spPr/>
        <p:txBody>
          <a:bodyPr/>
          <a:lstStyle/>
          <a:p>
            <a:fld id="{F1765B66-82C3-4AA8-8F6A-982D1671B58E}" type="slidenum">
              <a:rPr lang="en-GB" smtClean="0"/>
              <a:t>17</a:t>
            </a:fld>
            <a:endParaRPr lang="en-GB"/>
          </a:p>
        </p:txBody>
      </p:sp>
    </p:spTree>
    <p:extLst>
      <p:ext uri="{BB962C8B-B14F-4D97-AF65-F5344CB8AC3E}">
        <p14:creationId xmlns:p14="http://schemas.microsoft.com/office/powerpoint/2010/main" val="882513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48B6B3-1D6E-4C4A-B716-21AE8AC05D73}" type="slidenum">
              <a:rPr lang="en-GB" smtClean="0"/>
              <a:t>18</a:t>
            </a:fld>
            <a:endParaRPr lang="en-GB"/>
          </a:p>
        </p:txBody>
      </p:sp>
    </p:spTree>
    <p:extLst>
      <p:ext uri="{BB962C8B-B14F-4D97-AF65-F5344CB8AC3E}">
        <p14:creationId xmlns:p14="http://schemas.microsoft.com/office/powerpoint/2010/main" val="2354848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48B6B3-1D6E-4C4A-B716-21AE8AC05D73}" type="slidenum">
              <a:rPr lang="en-GB" smtClean="0"/>
              <a:t>19</a:t>
            </a:fld>
            <a:endParaRPr lang="en-GB"/>
          </a:p>
        </p:txBody>
      </p:sp>
    </p:spTree>
    <p:extLst>
      <p:ext uri="{BB962C8B-B14F-4D97-AF65-F5344CB8AC3E}">
        <p14:creationId xmlns:p14="http://schemas.microsoft.com/office/powerpoint/2010/main" val="3833306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4 pupil, working at ‘’beginning to learn’’ second level. </a:t>
            </a:r>
          </a:p>
        </p:txBody>
      </p:sp>
      <p:sp>
        <p:nvSpPr>
          <p:cNvPr id="4" name="Slide Number Placeholder 3"/>
          <p:cNvSpPr>
            <a:spLocks noGrp="1"/>
          </p:cNvSpPr>
          <p:nvPr>
            <p:ph type="sldNum" sz="quarter" idx="5"/>
          </p:nvPr>
        </p:nvSpPr>
        <p:spPr/>
        <p:txBody>
          <a:bodyPr/>
          <a:lstStyle/>
          <a:p>
            <a:fld id="{6748B6B3-1D6E-4C4A-B716-21AE8AC05D73}" type="slidenum">
              <a:rPr lang="en-GB" smtClean="0"/>
              <a:t>20</a:t>
            </a:fld>
            <a:endParaRPr lang="en-GB"/>
          </a:p>
        </p:txBody>
      </p:sp>
    </p:spTree>
    <p:extLst>
      <p:ext uri="{BB962C8B-B14F-4D97-AF65-F5344CB8AC3E}">
        <p14:creationId xmlns:p14="http://schemas.microsoft.com/office/powerpoint/2010/main" val="2483916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5 pupil, working at ‘’beginning to learn’’ second level. </a:t>
            </a:r>
          </a:p>
        </p:txBody>
      </p:sp>
      <p:sp>
        <p:nvSpPr>
          <p:cNvPr id="4" name="Slide Number Placeholder 3"/>
          <p:cNvSpPr>
            <a:spLocks noGrp="1"/>
          </p:cNvSpPr>
          <p:nvPr>
            <p:ph type="sldNum" sz="quarter" idx="5"/>
          </p:nvPr>
        </p:nvSpPr>
        <p:spPr/>
        <p:txBody>
          <a:bodyPr/>
          <a:lstStyle/>
          <a:p>
            <a:fld id="{6748B6B3-1D6E-4C4A-B716-21AE8AC05D73}" type="slidenum">
              <a:rPr lang="en-GB" smtClean="0"/>
              <a:t>21</a:t>
            </a:fld>
            <a:endParaRPr lang="en-GB"/>
          </a:p>
        </p:txBody>
      </p:sp>
    </p:spTree>
    <p:extLst>
      <p:ext uri="{BB962C8B-B14F-4D97-AF65-F5344CB8AC3E}">
        <p14:creationId xmlns:p14="http://schemas.microsoft.com/office/powerpoint/2010/main" val="129840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3</a:t>
            </a:fld>
            <a:endParaRPr lang="en-GB"/>
          </a:p>
        </p:txBody>
      </p:sp>
    </p:spTree>
    <p:extLst>
      <p:ext uri="{BB962C8B-B14F-4D97-AF65-F5344CB8AC3E}">
        <p14:creationId xmlns:p14="http://schemas.microsoft.com/office/powerpoint/2010/main" val="1557928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5 pupil, working at ‘’beginning to learn’’ second level. </a:t>
            </a:r>
          </a:p>
        </p:txBody>
      </p:sp>
      <p:sp>
        <p:nvSpPr>
          <p:cNvPr id="4" name="Slide Number Placeholder 3"/>
          <p:cNvSpPr>
            <a:spLocks noGrp="1"/>
          </p:cNvSpPr>
          <p:nvPr>
            <p:ph type="sldNum" sz="quarter" idx="5"/>
          </p:nvPr>
        </p:nvSpPr>
        <p:spPr/>
        <p:txBody>
          <a:bodyPr/>
          <a:lstStyle/>
          <a:p>
            <a:fld id="{6748B6B3-1D6E-4C4A-B716-21AE8AC05D73}" type="slidenum">
              <a:rPr lang="en-GB" smtClean="0"/>
              <a:t>22</a:t>
            </a:fld>
            <a:endParaRPr lang="en-GB"/>
          </a:p>
        </p:txBody>
      </p:sp>
    </p:spTree>
    <p:extLst>
      <p:ext uri="{BB962C8B-B14F-4D97-AF65-F5344CB8AC3E}">
        <p14:creationId xmlns:p14="http://schemas.microsoft.com/office/powerpoint/2010/main" val="349387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23</a:t>
            </a:fld>
            <a:endParaRPr lang="en-GB"/>
          </a:p>
        </p:txBody>
      </p:sp>
    </p:spTree>
    <p:extLst>
      <p:ext uri="{BB962C8B-B14F-4D97-AF65-F5344CB8AC3E}">
        <p14:creationId xmlns:p14="http://schemas.microsoft.com/office/powerpoint/2010/main" val="2010230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highlighted E’s &amp; O’s</a:t>
            </a:r>
          </a:p>
          <a:p>
            <a:endParaRPr lang="en-GB" dirty="0"/>
          </a:p>
          <a:p>
            <a:r>
              <a:rPr lang="en-GB" dirty="0"/>
              <a:t>Link to piece of work</a:t>
            </a:r>
          </a:p>
          <a:p>
            <a:endParaRPr lang="en-GB" dirty="0"/>
          </a:p>
          <a:p>
            <a:r>
              <a:rPr lang="en-GB" dirty="0"/>
              <a:t>Work annotated</a:t>
            </a:r>
          </a:p>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24</a:t>
            </a:fld>
            <a:endParaRPr lang="en-GB"/>
          </a:p>
        </p:txBody>
      </p:sp>
    </p:spTree>
    <p:extLst>
      <p:ext uri="{BB962C8B-B14F-4D97-AF65-F5344CB8AC3E}">
        <p14:creationId xmlns:p14="http://schemas.microsoft.com/office/powerpoint/2010/main" val="3540367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level SOME progress</a:t>
            </a:r>
          </a:p>
        </p:txBody>
      </p:sp>
      <p:sp>
        <p:nvSpPr>
          <p:cNvPr id="4" name="Slide Number Placeholder 3"/>
          <p:cNvSpPr>
            <a:spLocks noGrp="1"/>
          </p:cNvSpPr>
          <p:nvPr>
            <p:ph type="sldNum" sz="quarter" idx="5"/>
          </p:nvPr>
        </p:nvSpPr>
        <p:spPr/>
        <p:txBody>
          <a:bodyPr/>
          <a:lstStyle/>
          <a:p>
            <a:fld id="{852EF6CB-DD7B-964A-B014-BC7AA7FE2736}" type="slidenum">
              <a:rPr lang="en-US" smtClean="0"/>
              <a:t>25</a:t>
            </a:fld>
            <a:endParaRPr lang="en-US"/>
          </a:p>
        </p:txBody>
      </p:sp>
    </p:spTree>
    <p:extLst>
      <p:ext uri="{BB962C8B-B14F-4D97-AF65-F5344CB8AC3E}">
        <p14:creationId xmlns:p14="http://schemas.microsoft.com/office/powerpoint/2010/main" val="3693158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EF6CB-DD7B-964A-B014-BC7AA7FE2736}" type="slidenum">
              <a:rPr lang="en-US" smtClean="0"/>
              <a:t>26</a:t>
            </a:fld>
            <a:endParaRPr lang="en-US"/>
          </a:p>
        </p:txBody>
      </p:sp>
    </p:spTree>
    <p:extLst>
      <p:ext uri="{BB962C8B-B14F-4D97-AF65-F5344CB8AC3E}">
        <p14:creationId xmlns:p14="http://schemas.microsoft.com/office/powerpoint/2010/main" val="1445024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6 pupil, working at second level, just moved to making ‘’some progress’’ </a:t>
            </a:r>
          </a:p>
        </p:txBody>
      </p:sp>
      <p:sp>
        <p:nvSpPr>
          <p:cNvPr id="4" name="Slide Number Placeholder 3"/>
          <p:cNvSpPr>
            <a:spLocks noGrp="1"/>
          </p:cNvSpPr>
          <p:nvPr>
            <p:ph type="sldNum" sz="quarter" idx="5"/>
          </p:nvPr>
        </p:nvSpPr>
        <p:spPr/>
        <p:txBody>
          <a:bodyPr/>
          <a:lstStyle/>
          <a:p>
            <a:fld id="{6748B6B3-1D6E-4C4A-B716-21AE8AC05D73}" type="slidenum">
              <a:rPr lang="en-GB" smtClean="0"/>
              <a:t>27</a:t>
            </a:fld>
            <a:endParaRPr lang="en-GB"/>
          </a:p>
        </p:txBody>
      </p:sp>
    </p:spTree>
    <p:extLst>
      <p:ext uri="{BB962C8B-B14F-4D97-AF65-F5344CB8AC3E}">
        <p14:creationId xmlns:p14="http://schemas.microsoft.com/office/powerpoint/2010/main" val="2934888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6 pupil, working at second level, just moved to making ‘’some progress’’ </a:t>
            </a:r>
          </a:p>
        </p:txBody>
      </p:sp>
      <p:sp>
        <p:nvSpPr>
          <p:cNvPr id="4" name="Slide Number Placeholder 3"/>
          <p:cNvSpPr>
            <a:spLocks noGrp="1"/>
          </p:cNvSpPr>
          <p:nvPr>
            <p:ph type="sldNum" sz="quarter" idx="5"/>
          </p:nvPr>
        </p:nvSpPr>
        <p:spPr/>
        <p:txBody>
          <a:bodyPr/>
          <a:lstStyle/>
          <a:p>
            <a:fld id="{6748B6B3-1D6E-4C4A-B716-21AE8AC05D73}" type="slidenum">
              <a:rPr lang="en-GB" smtClean="0"/>
              <a:t>28</a:t>
            </a:fld>
            <a:endParaRPr lang="en-GB"/>
          </a:p>
        </p:txBody>
      </p:sp>
    </p:spTree>
    <p:extLst>
      <p:ext uri="{BB962C8B-B14F-4D97-AF65-F5344CB8AC3E}">
        <p14:creationId xmlns:p14="http://schemas.microsoft.com/office/powerpoint/2010/main" val="3558337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7 pupil working at second level ‘’some progress’’. </a:t>
            </a:r>
          </a:p>
        </p:txBody>
      </p:sp>
      <p:sp>
        <p:nvSpPr>
          <p:cNvPr id="4" name="Slide Number Placeholder 3"/>
          <p:cNvSpPr>
            <a:spLocks noGrp="1"/>
          </p:cNvSpPr>
          <p:nvPr>
            <p:ph type="sldNum" sz="quarter" idx="5"/>
          </p:nvPr>
        </p:nvSpPr>
        <p:spPr/>
        <p:txBody>
          <a:bodyPr/>
          <a:lstStyle/>
          <a:p>
            <a:fld id="{6748B6B3-1D6E-4C4A-B716-21AE8AC05D73}" type="slidenum">
              <a:rPr lang="en-GB" smtClean="0"/>
              <a:t>29</a:t>
            </a:fld>
            <a:endParaRPr lang="en-GB"/>
          </a:p>
        </p:txBody>
      </p:sp>
    </p:spTree>
    <p:extLst>
      <p:ext uri="{BB962C8B-B14F-4D97-AF65-F5344CB8AC3E}">
        <p14:creationId xmlns:p14="http://schemas.microsoft.com/office/powerpoint/2010/main" val="257614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7 pupil working at second level ‘’some progress’’. </a:t>
            </a:r>
          </a:p>
        </p:txBody>
      </p:sp>
      <p:sp>
        <p:nvSpPr>
          <p:cNvPr id="4" name="Slide Number Placeholder 3"/>
          <p:cNvSpPr>
            <a:spLocks noGrp="1"/>
          </p:cNvSpPr>
          <p:nvPr>
            <p:ph type="sldNum" sz="quarter" idx="5"/>
          </p:nvPr>
        </p:nvSpPr>
        <p:spPr/>
        <p:txBody>
          <a:bodyPr/>
          <a:lstStyle/>
          <a:p>
            <a:fld id="{6748B6B3-1D6E-4C4A-B716-21AE8AC05D73}" type="slidenum">
              <a:rPr lang="en-GB" smtClean="0"/>
              <a:t>30</a:t>
            </a:fld>
            <a:endParaRPr lang="en-GB"/>
          </a:p>
        </p:txBody>
      </p:sp>
    </p:spTree>
    <p:extLst>
      <p:ext uri="{BB962C8B-B14F-4D97-AF65-F5344CB8AC3E}">
        <p14:creationId xmlns:p14="http://schemas.microsoft.com/office/powerpoint/2010/main" val="3395925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level SOME progress</a:t>
            </a:r>
          </a:p>
        </p:txBody>
      </p:sp>
      <p:sp>
        <p:nvSpPr>
          <p:cNvPr id="4" name="Slide Number Placeholder 3"/>
          <p:cNvSpPr>
            <a:spLocks noGrp="1"/>
          </p:cNvSpPr>
          <p:nvPr>
            <p:ph type="sldNum" sz="quarter" idx="5"/>
          </p:nvPr>
        </p:nvSpPr>
        <p:spPr/>
        <p:txBody>
          <a:bodyPr/>
          <a:lstStyle/>
          <a:p>
            <a:fld id="{852EF6CB-DD7B-964A-B014-BC7AA7FE2736}" type="slidenum">
              <a:rPr lang="en-US" smtClean="0"/>
              <a:t>31</a:t>
            </a:fld>
            <a:endParaRPr lang="en-US"/>
          </a:p>
        </p:txBody>
      </p:sp>
    </p:spTree>
    <p:extLst>
      <p:ext uri="{BB962C8B-B14F-4D97-AF65-F5344CB8AC3E}">
        <p14:creationId xmlns:p14="http://schemas.microsoft.com/office/powerpoint/2010/main" val="3988317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4</a:t>
            </a:fld>
            <a:endParaRPr lang="en-GB"/>
          </a:p>
        </p:txBody>
      </p:sp>
    </p:spTree>
    <p:extLst>
      <p:ext uri="{BB962C8B-B14F-4D97-AF65-F5344CB8AC3E}">
        <p14:creationId xmlns:p14="http://schemas.microsoft.com/office/powerpoint/2010/main" val="1333738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level SOME progress</a:t>
            </a:r>
          </a:p>
        </p:txBody>
      </p:sp>
      <p:sp>
        <p:nvSpPr>
          <p:cNvPr id="4" name="Slide Number Placeholder 3"/>
          <p:cNvSpPr>
            <a:spLocks noGrp="1"/>
          </p:cNvSpPr>
          <p:nvPr>
            <p:ph type="sldNum" sz="quarter" idx="5"/>
          </p:nvPr>
        </p:nvSpPr>
        <p:spPr/>
        <p:txBody>
          <a:bodyPr/>
          <a:lstStyle/>
          <a:p>
            <a:fld id="{852EF6CB-DD7B-964A-B014-BC7AA7FE2736}" type="slidenum">
              <a:rPr lang="en-US" smtClean="0"/>
              <a:t>32</a:t>
            </a:fld>
            <a:endParaRPr lang="en-US"/>
          </a:p>
        </p:txBody>
      </p:sp>
    </p:spTree>
    <p:extLst>
      <p:ext uri="{BB962C8B-B14F-4D97-AF65-F5344CB8AC3E}">
        <p14:creationId xmlns:p14="http://schemas.microsoft.com/office/powerpoint/2010/main" val="2140453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33</a:t>
            </a:fld>
            <a:endParaRPr lang="en-GB"/>
          </a:p>
        </p:txBody>
      </p:sp>
    </p:spTree>
    <p:extLst>
      <p:ext uri="{BB962C8B-B14F-4D97-AF65-F5344CB8AC3E}">
        <p14:creationId xmlns:p14="http://schemas.microsoft.com/office/powerpoint/2010/main" val="3515879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highlighted E’s &amp; O’s</a:t>
            </a:r>
          </a:p>
          <a:p>
            <a:endParaRPr lang="en-GB" dirty="0"/>
          </a:p>
          <a:p>
            <a:r>
              <a:rPr lang="en-GB" dirty="0"/>
              <a:t>Link to piece of work</a:t>
            </a:r>
          </a:p>
          <a:p>
            <a:endParaRPr lang="en-GB" dirty="0"/>
          </a:p>
          <a:p>
            <a:r>
              <a:rPr lang="en-GB" dirty="0"/>
              <a:t>Work annotated</a:t>
            </a:r>
          </a:p>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34</a:t>
            </a:fld>
            <a:endParaRPr lang="en-GB"/>
          </a:p>
        </p:txBody>
      </p:sp>
    </p:spTree>
    <p:extLst>
      <p:ext uri="{BB962C8B-B14F-4D97-AF65-F5344CB8AC3E}">
        <p14:creationId xmlns:p14="http://schemas.microsoft.com/office/powerpoint/2010/main" val="2587789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7 pupil, working at ‘’good progress’’ in second level. </a:t>
            </a:r>
          </a:p>
        </p:txBody>
      </p:sp>
      <p:sp>
        <p:nvSpPr>
          <p:cNvPr id="4" name="Slide Number Placeholder 3"/>
          <p:cNvSpPr>
            <a:spLocks noGrp="1"/>
          </p:cNvSpPr>
          <p:nvPr>
            <p:ph type="sldNum" sz="quarter" idx="5"/>
          </p:nvPr>
        </p:nvSpPr>
        <p:spPr/>
        <p:txBody>
          <a:bodyPr/>
          <a:lstStyle/>
          <a:p>
            <a:fld id="{6748B6B3-1D6E-4C4A-B716-21AE8AC05D73}" type="slidenum">
              <a:rPr lang="en-GB" smtClean="0"/>
              <a:t>35</a:t>
            </a:fld>
            <a:endParaRPr lang="en-GB"/>
          </a:p>
        </p:txBody>
      </p:sp>
    </p:spTree>
    <p:extLst>
      <p:ext uri="{BB962C8B-B14F-4D97-AF65-F5344CB8AC3E}">
        <p14:creationId xmlns:p14="http://schemas.microsoft.com/office/powerpoint/2010/main" val="3271561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7 pupil, working at ‘’good progress’’ in second level. </a:t>
            </a:r>
          </a:p>
        </p:txBody>
      </p:sp>
      <p:sp>
        <p:nvSpPr>
          <p:cNvPr id="4" name="Slide Number Placeholder 3"/>
          <p:cNvSpPr>
            <a:spLocks noGrp="1"/>
          </p:cNvSpPr>
          <p:nvPr>
            <p:ph type="sldNum" sz="quarter" idx="5"/>
          </p:nvPr>
        </p:nvSpPr>
        <p:spPr/>
        <p:txBody>
          <a:bodyPr/>
          <a:lstStyle/>
          <a:p>
            <a:fld id="{6748B6B3-1D6E-4C4A-B716-21AE8AC05D73}" type="slidenum">
              <a:rPr lang="en-GB" smtClean="0"/>
              <a:t>36</a:t>
            </a:fld>
            <a:endParaRPr lang="en-GB"/>
          </a:p>
        </p:txBody>
      </p:sp>
    </p:spTree>
    <p:extLst>
      <p:ext uri="{BB962C8B-B14F-4D97-AF65-F5344CB8AC3E}">
        <p14:creationId xmlns:p14="http://schemas.microsoft.com/office/powerpoint/2010/main" val="4205426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37</a:t>
            </a:fld>
            <a:endParaRPr lang="en-GB"/>
          </a:p>
        </p:txBody>
      </p:sp>
    </p:spTree>
    <p:extLst>
      <p:ext uri="{BB962C8B-B14F-4D97-AF65-F5344CB8AC3E}">
        <p14:creationId xmlns:p14="http://schemas.microsoft.com/office/powerpoint/2010/main" val="1285114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highlighted E’s &amp; O’s</a:t>
            </a:r>
          </a:p>
          <a:p>
            <a:endParaRPr lang="en-GB" dirty="0"/>
          </a:p>
          <a:p>
            <a:r>
              <a:rPr lang="en-GB" dirty="0"/>
              <a:t>Link to piece of work</a:t>
            </a:r>
          </a:p>
          <a:p>
            <a:endParaRPr lang="en-GB" dirty="0"/>
          </a:p>
          <a:p>
            <a:r>
              <a:rPr lang="en-GB" dirty="0"/>
              <a:t>Work annotated</a:t>
            </a:r>
          </a:p>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38</a:t>
            </a:fld>
            <a:endParaRPr lang="en-GB"/>
          </a:p>
        </p:txBody>
      </p:sp>
    </p:spTree>
    <p:extLst>
      <p:ext uri="{BB962C8B-B14F-4D97-AF65-F5344CB8AC3E}">
        <p14:creationId xmlns:p14="http://schemas.microsoft.com/office/powerpoint/2010/main" val="1776769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a:t>
            </a:r>
            <a:r>
              <a:rPr lang="en-US"/>
              <a:t>Level Very Good</a:t>
            </a:r>
            <a:endParaRPr lang="en-US" dirty="0"/>
          </a:p>
        </p:txBody>
      </p:sp>
      <p:sp>
        <p:nvSpPr>
          <p:cNvPr id="4" name="Slide Number Placeholder 3"/>
          <p:cNvSpPr>
            <a:spLocks noGrp="1"/>
          </p:cNvSpPr>
          <p:nvPr>
            <p:ph type="sldNum" sz="quarter" idx="5"/>
          </p:nvPr>
        </p:nvSpPr>
        <p:spPr/>
        <p:txBody>
          <a:bodyPr/>
          <a:lstStyle/>
          <a:p>
            <a:fld id="{852EF6CB-DD7B-964A-B014-BC7AA7FE2736}" type="slidenum">
              <a:rPr lang="en-US" smtClean="0"/>
              <a:t>39</a:t>
            </a:fld>
            <a:endParaRPr lang="en-US"/>
          </a:p>
        </p:txBody>
      </p:sp>
    </p:spTree>
    <p:extLst>
      <p:ext uri="{BB962C8B-B14F-4D97-AF65-F5344CB8AC3E}">
        <p14:creationId xmlns:p14="http://schemas.microsoft.com/office/powerpoint/2010/main" val="3918154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a:t>
            </a:r>
            <a:r>
              <a:rPr lang="en-US"/>
              <a:t>Level Very Good</a:t>
            </a:r>
            <a:endParaRPr lang="en-US" dirty="0"/>
          </a:p>
        </p:txBody>
      </p:sp>
      <p:sp>
        <p:nvSpPr>
          <p:cNvPr id="4" name="Slide Number Placeholder 3"/>
          <p:cNvSpPr>
            <a:spLocks noGrp="1"/>
          </p:cNvSpPr>
          <p:nvPr>
            <p:ph type="sldNum" sz="quarter" idx="5"/>
          </p:nvPr>
        </p:nvSpPr>
        <p:spPr/>
        <p:txBody>
          <a:bodyPr/>
          <a:lstStyle/>
          <a:p>
            <a:fld id="{852EF6CB-DD7B-964A-B014-BC7AA7FE2736}" type="slidenum">
              <a:rPr lang="en-US" smtClean="0"/>
              <a:t>40</a:t>
            </a:fld>
            <a:endParaRPr lang="en-US"/>
          </a:p>
        </p:txBody>
      </p:sp>
    </p:spTree>
    <p:extLst>
      <p:ext uri="{BB962C8B-B14F-4D97-AF65-F5344CB8AC3E}">
        <p14:creationId xmlns:p14="http://schemas.microsoft.com/office/powerpoint/2010/main" val="1017899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Narration – Ongoing collaboration within our stages, departments, schools, clusters, authorities and RICs will ensure we as practitioners have a shared understanding of the standards pupils are expected to achieve in their learning.  This is shown in The Moderation Cycle.</a:t>
            </a:r>
          </a:p>
        </p:txBody>
      </p:sp>
      <p:sp>
        <p:nvSpPr>
          <p:cNvPr id="4" name="Slide Number Placeholder 3"/>
          <p:cNvSpPr>
            <a:spLocks noGrp="1"/>
          </p:cNvSpPr>
          <p:nvPr>
            <p:ph type="sldNum" sz="quarter" idx="5"/>
          </p:nvPr>
        </p:nvSpPr>
        <p:spPr/>
        <p:txBody>
          <a:bodyPr/>
          <a:lstStyle/>
          <a:p>
            <a:fld id="{F1765B66-82C3-4AA8-8F6A-982D1671B58E}" type="slidenum">
              <a:rPr lang="en-GB" smtClean="0"/>
              <a:t>42</a:t>
            </a:fld>
            <a:endParaRPr lang="en-GB"/>
          </a:p>
        </p:txBody>
      </p:sp>
    </p:spTree>
    <p:extLst>
      <p:ext uri="{BB962C8B-B14F-4D97-AF65-F5344CB8AC3E}">
        <p14:creationId xmlns:p14="http://schemas.microsoft.com/office/powerpoint/2010/main" val="295428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6</a:t>
            </a:fld>
            <a:endParaRPr lang="en-GB"/>
          </a:p>
        </p:txBody>
      </p:sp>
    </p:spTree>
    <p:extLst>
      <p:ext uri="{BB962C8B-B14F-4D97-AF65-F5344CB8AC3E}">
        <p14:creationId xmlns:p14="http://schemas.microsoft.com/office/powerpoint/2010/main" val="3780011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43</a:t>
            </a:fld>
            <a:endParaRPr lang="en-GB"/>
          </a:p>
        </p:txBody>
      </p:sp>
    </p:spTree>
    <p:extLst>
      <p:ext uri="{BB962C8B-B14F-4D97-AF65-F5344CB8AC3E}">
        <p14:creationId xmlns:p14="http://schemas.microsoft.com/office/powerpoint/2010/main" val="3033398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7</a:t>
            </a:fld>
            <a:endParaRPr lang="en-GB"/>
          </a:p>
        </p:txBody>
      </p:sp>
    </p:spTree>
    <p:extLst>
      <p:ext uri="{BB962C8B-B14F-4D97-AF65-F5344CB8AC3E}">
        <p14:creationId xmlns:p14="http://schemas.microsoft.com/office/powerpoint/2010/main" val="3763916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8</a:t>
            </a:fld>
            <a:endParaRPr lang="en-GB"/>
          </a:p>
        </p:txBody>
      </p:sp>
    </p:spTree>
    <p:extLst>
      <p:ext uri="{BB962C8B-B14F-4D97-AF65-F5344CB8AC3E}">
        <p14:creationId xmlns:p14="http://schemas.microsoft.com/office/powerpoint/2010/main" val="4167176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F1765B66-82C3-4AA8-8F6A-982D1671B58E}" type="slidenum">
              <a:rPr lang="en-GB" smtClean="0"/>
              <a:t>9</a:t>
            </a:fld>
            <a:endParaRPr lang="en-GB"/>
          </a:p>
        </p:txBody>
      </p:sp>
    </p:spTree>
    <p:extLst>
      <p:ext uri="{BB962C8B-B14F-4D97-AF65-F5344CB8AC3E}">
        <p14:creationId xmlns:p14="http://schemas.microsoft.com/office/powerpoint/2010/main" val="104806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Breadth on slide 8 to take to this</a:t>
            </a:r>
          </a:p>
          <a:p>
            <a:endParaRPr lang="en-GB" dirty="0"/>
          </a:p>
          <a:p>
            <a:r>
              <a:rPr lang="en-GB" dirty="0"/>
              <a:t>Narration – Breadth of learning is about the coverage across a range of Experiences and Outcomes but also about the links between these</a:t>
            </a:r>
          </a:p>
        </p:txBody>
      </p:sp>
      <p:sp>
        <p:nvSpPr>
          <p:cNvPr id="4" name="Slide Number Placeholder 3"/>
          <p:cNvSpPr>
            <a:spLocks noGrp="1"/>
          </p:cNvSpPr>
          <p:nvPr>
            <p:ph type="sldNum" sz="quarter" idx="5"/>
          </p:nvPr>
        </p:nvSpPr>
        <p:spPr/>
        <p:txBody>
          <a:bodyPr/>
          <a:lstStyle/>
          <a:p>
            <a:fld id="{F1765B66-82C3-4AA8-8F6A-982D1671B58E}" type="slidenum">
              <a:rPr lang="en-GB" smtClean="0"/>
              <a:t>10</a:t>
            </a:fld>
            <a:endParaRPr lang="en-GB"/>
          </a:p>
        </p:txBody>
      </p:sp>
    </p:spTree>
    <p:extLst>
      <p:ext uri="{BB962C8B-B14F-4D97-AF65-F5344CB8AC3E}">
        <p14:creationId xmlns:p14="http://schemas.microsoft.com/office/powerpoint/2010/main" val="1585486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dirty="0">
                <a:effectLst/>
                <a:latin typeface="Arial" panose="020B0604020202020204" pitchFamily="34" charset="0"/>
                <a:ea typeface="Times New Roman" panose="02020603050405020304" pitchFamily="18" charset="0"/>
              </a:rPr>
              <a:t>Click on Challenge on slide 8 to take to this​</a:t>
            </a:r>
          </a:p>
          <a:p>
            <a:pPr fontAlgn="base"/>
            <a:endParaRPr lang="en-GB" sz="1200" dirty="0">
              <a:effectLst/>
              <a:latin typeface="Arial" panose="020B0604020202020204" pitchFamily="34" charset="0"/>
              <a:ea typeface="Times New Roman" panose="02020603050405020304" pitchFamily="18" charset="0"/>
            </a:endParaRPr>
          </a:p>
          <a:p>
            <a:pPr fontAlgn="base"/>
            <a:r>
              <a:rPr lang="en-GB" sz="1200" dirty="0">
                <a:effectLst/>
                <a:latin typeface="Arial" panose="020B0604020202020204" pitchFamily="34" charset="0"/>
                <a:ea typeface="Times New Roman" panose="02020603050405020304" pitchFamily="18" charset="0"/>
              </a:rPr>
              <a:t>Narration – Challenge is about the differentiation of activities and expectations.  It will reflect both the sophistication or demand of the task set.  Here the learning or higher order thinking skills will be a key discriminator.</a:t>
            </a:r>
            <a:endParaRPr lang="en-GB"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765B66-82C3-4AA8-8F6A-982D1671B58E}" type="slidenum">
              <a:rPr lang="en-GB" smtClean="0"/>
              <a:t>11</a:t>
            </a:fld>
            <a:endParaRPr lang="en-GB"/>
          </a:p>
        </p:txBody>
      </p:sp>
    </p:spTree>
    <p:extLst>
      <p:ext uri="{BB962C8B-B14F-4D97-AF65-F5344CB8AC3E}">
        <p14:creationId xmlns:p14="http://schemas.microsoft.com/office/powerpoint/2010/main" val="1134803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87C42-51B8-4F24-AE8F-B1B07B5496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C48BA26-99C3-4C46-B765-4D09CD9872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C50E05-BDC8-4C5E-B683-2F9A1A771798}"/>
              </a:ext>
            </a:extLst>
          </p:cNvPr>
          <p:cNvSpPr>
            <a:spLocks noGrp="1"/>
          </p:cNvSpPr>
          <p:nvPr>
            <p:ph type="dt" sz="half" idx="10"/>
          </p:nvPr>
        </p:nvSpPr>
        <p:spPr/>
        <p:txBody>
          <a:bodyPr/>
          <a:lstStyle/>
          <a:p>
            <a:fld id="{CABE3964-673A-48E1-A66E-91CE9E6BD02C}" type="datetimeFigureOut">
              <a:rPr lang="en-GB" smtClean="0"/>
              <a:t>12/01/2022</a:t>
            </a:fld>
            <a:endParaRPr lang="en-GB"/>
          </a:p>
        </p:txBody>
      </p:sp>
      <p:sp>
        <p:nvSpPr>
          <p:cNvPr id="5" name="Footer Placeholder 4">
            <a:extLst>
              <a:ext uri="{FF2B5EF4-FFF2-40B4-BE49-F238E27FC236}">
                <a16:creationId xmlns:a16="http://schemas.microsoft.com/office/drawing/2014/main" id="{B4979C46-3FE9-4915-9C0A-E67EA46D8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2A843F-6665-4836-8CF5-EFE93DD6964D}"/>
              </a:ext>
            </a:extLst>
          </p:cNvPr>
          <p:cNvSpPr>
            <a:spLocks noGrp="1"/>
          </p:cNvSpPr>
          <p:nvPr>
            <p:ph type="sldNum" sz="quarter" idx="12"/>
          </p:nvPr>
        </p:nvSpPr>
        <p:spPr/>
        <p:txBody>
          <a:bodyPr/>
          <a:lstStyle/>
          <a:p>
            <a:fld id="{36318B72-9A5B-43AD-B1E6-7A6523655CAB}" type="slidenum">
              <a:rPr lang="en-GB" smtClean="0"/>
              <a:t>‹#›</a:t>
            </a:fld>
            <a:endParaRPr lang="en-GB"/>
          </a:p>
        </p:txBody>
      </p:sp>
    </p:spTree>
    <p:extLst>
      <p:ext uri="{BB962C8B-B14F-4D97-AF65-F5344CB8AC3E}">
        <p14:creationId xmlns:p14="http://schemas.microsoft.com/office/powerpoint/2010/main" val="76830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287C3-A81D-427E-8FAB-A80321EC10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43731F-1BDA-4240-A6B5-0DBC72724A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5397F0-E63F-43CF-A39A-464B37639B31}"/>
              </a:ext>
            </a:extLst>
          </p:cNvPr>
          <p:cNvSpPr>
            <a:spLocks noGrp="1"/>
          </p:cNvSpPr>
          <p:nvPr>
            <p:ph type="dt" sz="half" idx="10"/>
          </p:nvPr>
        </p:nvSpPr>
        <p:spPr/>
        <p:txBody>
          <a:bodyPr/>
          <a:lstStyle/>
          <a:p>
            <a:fld id="{CABE3964-673A-48E1-A66E-91CE9E6BD02C}" type="datetimeFigureOut">
              <a:rPr lang="en-GB" smtClean="0"/>
              <a:t>12/01/2022</a:t>
            </a:fld>
            <a:endParaRPr lang="en-GB"/>
          </a:p>
        </p:txBody>
      </p:sp>
      <p:sp>
        <p:nvSpPr>
          <p:cNvPr id="5" name="Footer Placeholder 4">
            <a:extLst>
              <a:ext uri="{FF2B5EF4-FFF2-40B4-BE49-F238E27FC236}">
                <a16:creationId xmlns:a16="http://schemas.microsoft.com/office/drawing/2014/main" id="{84326610-E25D-4B87-8116-53B95EDD1B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D4412-4C61-4692-B22A-10CC35497005}"/>
              </a:ext>
            </a:extLst>
          </p:cNvPr>
          <p:cNvSpPr>
            <a:spLocks noGrp="1"/>
          </p:cNvSpPr>
          <p:nvPr>
            <p:ph type="sldNum" sz="quarter" idx="12"/>
          </p:nvPr>
        </p:nvSpPr>
        <p:spPr/>
        <p:txBody>
          <a:bodyPr/>
          <a:lstStyle/>
          <a:p>
            <a:fld id="{36318B72-9A5B-43AD-B1E6-7A6523655CAB}" type="slidenum">
              <a:rPr lang="en-GB" smtClean="0"/>
              <a:t>‹#›</a:t>
            </a:fld>
            <a:endParaRPr lang="en-GB"/>
          </a:p>
        </p:txBody>
      </p:sp>
    </p:spTree>
    <p:extLst>
      <p:ext uri="{BB962C8B-B14F-4D97-AF65-F5344CB8AC3E}">
        <p14:creationId xmlns:p14="http://schemas.microsoft.com/office/powerpoint/2010/main" val="86417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7BFA46-76A2-4C40-B701-A17C565953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6E0F3E-F156-4950-AEAE-E75B5E4863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AFADB2-E7CC-4DAC-BD7C-24665A38CF6A}"/>
              </a:ext>
            </a:extLst>
          </p:cNvPr>
          <p:cNvSpPr>
            <a:spLocks noGrp="1"/>
          </p:cNvSpPr>
          <p:nvPr>
            <p:ph type="dt" sz="half" idx="10"/>
          </p:nvPr>
        </p:nvSpPr>
        <p:spPr/>
        <p:txBody>
          <a:bodyPr/>
          <a:lstStyle/>
          <a:p>
            <a:fld id="{CABE3964-673A-48E1-A66E-91CE9E6BD02C}" type="datetimeFigureOut">
              <a:rPr lang="en-GB" smtClean="0"/>
              <a:t>12/01/2022</a:t>
            </a:fld>
            <a:endParaRPr lang="en-GB"/>
          </a:p>
        </p:txBody>
      </p:sp>
      <p:sp>
        <p:nvSpPr>
          <p:cNvPr id="5" name="Footer Placeholder 4">
            <a:extLst>
              <a:ext uri="{FF2B5EF4-FFF2-40B4-BE49-F238E27FC236}">
                <a16:creationId xmlns:a16="http://schemas.microsoft.com/office/drawing/2014/main" id="{CB9E50A0-42D3-4E30-A34C-7F6B9E68F8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D2AC3-DCE2-455A-B2A2-7BEF6A9A90C3}"/>
              </a:ext>
            </a:extLst>
          </p:cNvPr>
          <p:cNvSpPr>
            <a:spLocks noGrp="1"/>
          </p:cNvSpPr>
          <p:nvPr>
            <p:ph type="sldNum" sz="quarter" idx="12"/>
          </p:nvPr>
        </p:nvSpPr>
        <p:spPr/>
        <p:txBody>
          <a:bodyPr/>
          <a:lstStyle/>
          <a:p>
            <a:fld id="{36318B72-9A5B-43AD-B1E6-7A6523655CAB}" type="slidenum">
              <a:rPr lang="en-GB" smtClean="0"/>
              <a:t>‹#›</a:t>
            </a:fld>
            <a:endParaRPr lang="en-GB"/>
          </a:p>
        </p:txBody>
      </p:sp>
    </p:spTree>
    <p:extLst>
      <p:ext uri="{BB962C8B-B14F-4D97-AF65-F5344CB8AC3E}">
        <p14:creationId xmlns:p14="http://schemas.microsoft.com/office/powerpoint/2010/main" val="2530152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8594-A6F9-4835-B848-E800068A0B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F629D6-EECB-4FAF-B99B-278FDB7A86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60F71C-3D5A-4175-B336-E88E681BEF1A}"/>
              </a:ext>
            </a:extLst>
          </p:cNvPr>
          <p:cNvSpPr>
            <a:spLocks noGrp="1"/>
          </p:cNvSpPr>
          <p:nvPr>
            <p:ph type="dt" sz="half" idx="10"/>
          </p:nvPr>
        </p:nvSpPr>
        <p:spPr/>
        <p:txBody>
          <a:bodyPr/>
          <a:lstStyle/>
          <a:p>
            <a:fld id="{CABE3964-673A-48E1-A66E-91CE9E6BD02C}" type="datetimeFigureOut">
              <a:rPr lang="en-GB" smtClean="0"/>
              <a:t>12/01/2022</a:t>
            </a:fld>
            <a:endParaRPr lang="en-GB"/>
          </a:p>
        </p:txBody>
      </p:sp>
      <p:sp>
        <p:nvSpPr>
          <p:cNvPr id="5" name="Footer Placeholder 4">
            <a:extLst>
              <a:ext uri="{FF2B5EF4-FFF2-40B4-BE49-F238E27FC236}">
                <a16:creationId xmlns:a16="http://schemas.microsoft.com/office/drawing/2014/main" id="{D29B75D1-5BD3-4212-AB28-A00F18155C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F5A41B-5107-48E9-B6D3-8C71703C2CD9}"/>
              </a:ext>
            </a:extLst>
          </p:cNvPr>
          <p:cNvSpPr>
            <a:spLocks noGrp="1"/>
          </p:cNvSpPr>
          <p:nvPr>
            <p:ph type="sldNum" sz="quarter" idx="12"/>
          </p:nvPr>
        </p:nvSpPr>
        <p:spPr/>
        <p:txBody>
          <a:bodyPr/>
          <a:lstStyle/>
          <a:p>
            <a:fld id="{36318B72-9A5B-43AD-B1E6-7A6523655CAB}" type="slidenum">
              <a:rPr lang="en-GB" smtClean="0"/>
              <a:t>‹#›</a:t>
            </a:fld>
            <a:endParaRPr lang="en-GB"/>
          </a:p>
        </p:txBody>
      </p:sp>
    </p:spTree>
    <p:extLst>
      <p:ext uri="{BB962C8B-B14F-4D97-AF65-F5344CB8AC3E}">
        <p14:creationId xmlns:p14="http://schemas.microsoft.com/office/powerpoint/2010/main" val="236291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D510-7458-45E2-91A5-B303FCCC2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97F599-B684-4CC1-B074-CBA52E0F74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711F59-5C87-4620-9320-F210FCC31BC3}"/>
              </a:ext>
            </a:extLst>
          </p:cNvPr>
          <p:cNvSpPr>
            <a:spLocks noGrp="1"/>
          </p:cNvSpPr>
          <p:nvPr>
            <p:ph type="dt" sz="half" idx="10"/>
          </p:nvPr>
        </p:nvSpPr>
        <p:spPr/>
        <p:txBody>
          <a:bodyPr/>
          <a:lstStyle/>
          <a:p>
            <a:fld id="{CABE3964-673A-48E1-A66E-91CE9E6BD02C}" type="datetimeFigureOut">
              <a:rPr lang="en-GB" smtClean="0"/>
              <a:t>12/01/2022</a:t>
            </a:fld>
            <a:endParaRPr lang="en-GB"/>
          </a:p>
        </p:txBody>
      </p:sp>
      <p:sp>
        <p:nvSpPr>
          <p:cNvPr id="5" name="Footer Placeholder 4">
            <a:extLst>
              <a:ext uri="{FF2B5EF4-FFF2-40B4-BE49-F238E27FC236}">
                <a16:creationId xmlns:a16="http://schemas.microsoft.com/office/drawing/2014/main" id="{C5292823-65FC-4601-B352-1E1BD35060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AA1B9C-850E-42E1-A412-C1F0A9C170B7}"/>
              </a:ext>
            </a:extLst>
          </p:cNvPr>
          <p:cNvSpPr>
            <a:spLocks noGrp="1"/>
          </p:cNvSpPr>
          <p:nvPr>
            <p:ph type="sldNum" sz="quarter" idx="12"/>
          </p:nvPr>
        </p:nvSpPr>
        <p:spPr/>
        <p:txBody>
          <a:bodyPr/>
          <a:lstStyle/>
          <a:p>
            <a:fld id="{36318B72-9A5B-43AD-B1E6-7A6523655CAB}" type="slidenum">
              <a:rPr lang="en-GB" smtClean="0"/>
              <a:t>‹#›</a:t>
            </a:fld>
            <a:endParaRPr lang="en-GB"/>
          </a:p>
        </p:txBody>
      </p:sp>
    </p:spTree>
    <p:extLst>
      <p:ext uri="{BB962C8B-B14F-4D97-AF65-F5344CB8AC3E}">
        <p14:creationId xmlns:p14="http://schemas.microsoft.com/office/powerpoint/2010/main" val="1881757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EA9B-FA26-4615-A8FB-B207F2F4AF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E0504E-CDAA-4C29-A0A5-3C0A94A96F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460399-7CE5-4B83-B1F4-A1E09E75E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E065186-3F0A-41FC-BED7-E66DF38826C9}"/>
              </a:ext>
            </a:extLst>
          </p:cNvPr>
          <p:cNvSpPr>
            <a:spLocks noGrp="1"/>
          </p:cNvSpPr>
          <p:nvPr>
            <p:ph type="dt" sz="half" idx="10"/>
          </p:nvPr>
        </p:nvSpPr>
        <p:spPr/>
        <p:txBody>
          <a:bodyPr/>
          <a:lstStyle/>
          <a:p>
            <a:fld id="{CABE3964-673A-48E1-A66E-91CE9E6BD02C}" type="datetimeFigureOut">
              <a:rPr lang="en-GB" smtClean="0"/>
              <a:t>12/01/2022</a:t>
            </a:fld>
            <a:endParaRPr lang="en-GB"/>
          </a:p>
        </p:txBody>
      </p:sp>
      <p:sp>
        <p:nvSpPr>
          <p:cNvPr id="6" name="Footer Placeholder 5">
            <a:extLst>
              <a:ext uri="{FF2B5EF4-FFF2-40B4-BE49-F238E27FC236}">
                <a16:creationId xmlns:a16="http://schemas.microsoft.com/office/drawing/2014/main" id="{D5316B0B-2A7B-4D2A-BDA7-5CE716F357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B80A88-A770-4D22-868D-1A8FF3B2689A}"/>
              </a:ext>
            </a:extLst>
          </p:cNvPr>
          <p:cNvSpPr>
            <a:spLocks noGrp="1"/>
          </p:cNvSpPr>
          <p:nvPr>
            <p:ph type="sldNum" sz="quarter" idx="12"/>
          </p:nvPr>
        </p:nvSpPr>
        <p:spPr/>
        <p:txBody>
          <a:bodyPr/>
          <a:lstStyle/>
          <a:p>
            <a:fld id="{36318B72-9A5B-43AD-B1E6-7A6523655CAB}" type="slidenum">
              <a:rPr lang="en-GB" smtClean="0"/>
              <a:t>‹#›</a:t>
            </a:fld>
            <a:endParaRPr lang="en-GB"/>
          </a:p>
        </p:txBody>
      </p:sp>
    </p:spTree>
    <p:extLst>
      <p:ext uri="{BB962C8B-B14F-4D97-AF65-F5344CB8AC3E}">
        <p14:creationId xmlns:p14="http://schemas.microsoft.com/office/powerpoint/2010/main" val="95462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A041-2093-4F12-86BC-AA7560D909A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727C19-DFA7-42FC-AB8F-AC9ADEED07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44E390-C776-4E11-B248-A9454DBE25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015B5F-C8A2-4269-ACB6-0DCCAAF47C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3E131D-88F0-4BB4-8F23-0C08BC3CBC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F6679B-5E2C-4EBC-8D6B-F323C60DB925}"/>
              </a:ext>
            </a:extLst>
          </p:cNvPr>
          <p:cNvSpPr>
            <a:spLocks noGrp="1"/>
          </p:cNvSpPr>
          <p:nvPr>
            <p:ph type="dt" sz="half" idx="10"/>
          </p:nvPr>
        </p:nvSpPr>
        <p:spPr/>
        <p:txBody>
          <a:bodyPr/>
          <a:lstStyle/>
          <a:p>
            <a:fld id="{CABE3964-673A-48E1-A66E-91CE9E6BD02C}" type="datetimeFigureOut">
              <a:rPr lang="en-GB" smtClean="0"/>
              <a:t>12/01/2022</a:t>
            </a:fld>
            <a:endParaRPr lang="en-GB"/>
          </a:p>
        </p:txBody>
      </p:sp>
      <p:sp>
        <p:nvSpPr>
          <p:cNvPr id="8" name="Footer Placeholder 7">
            <a:extLst>
              <a:ext uri="{FF2B5EF4-FFF2-40B4-BE49-F238E27FC236}">
                <a16:creationId xmlns:a16="http://schemas.microsoft.com/office/drawing/2014/main" id="{5C559A2A-CD6D-42F0-B257-79219544BD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F9DDA5-1011-49F2-B116-7D23DF856AC3}"/>
              </a:ext>
            </a:extLst>
          </p:cNvPr>
          <p:cNvSpPr>
            <a:spLocks noGrp="1"/>
          </p:cNvSpPr>
          <p:nvPr>
            <p:ph type="sldNum" sz="quarter" idx="12"/>
          </p:nvPr>
        </p:nvSpPr>
        <p:spPr/>
        <p:txBody>
          <a:bodyPr/>
          <a:lstStyle/>
          <a:p>
            <a:fld id="{36318B72-9A5B-43AD-B1E6-7A6523655CAB}" type="slidenum">
              <a:rPr lang="en-GB" smtClean="0"/>
              <a:t>‹#›</a:t>
            </a:fld>
            <a:endParaRPr lang="en-GB"/>
          </a:p>
        </p:txBody>
      </p:sp>
    </p:spTree>
    <p:extLst>
      <p:ext uri="{BB962C8B-B14F-4D97-AF65-F5344CB8AC3E}">
        <p14:creationId xmlns:p14="http://schemas.microsoft.com/office/powerpoint/2010/main" val="3918782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027C-F300-46A7-90A3-199EA6D783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EF39514-106D-443E-896D-FFC79A98FF95}"/>
              </a:ext>
            </a:extLst>
          </p:cNvPr>
          <p:cNvSpPr>
            <a:spLocks noGrp="1"/>
          </p:cNvSpPr>
          <p:nvPr>
            <p:ph type="dt" sz="half" idx="10"/>
          </p:nvPr>
        </p:nvSpPr>
        <p:spPr/>
        <p:txBody>
          <a:bodyPr/>
          <a:lstStyle/>
          <a:p>
            <a:fld id="{CABE3964-673A-48E1-A66E-91CE9E6BD02C}" type="datetimeFigureOut">
              <a:rPr lang="en-GB" smtClean="0"/>
              <a:t>12/01/2022</a:t>
            </a:fld>
            <a:endParaRPr lang="en-GB"/>
          </a:p>
        </p:txBody>
      </p:sp>
      <p:sp>
        <p:nvSpPr>
          <p:cNvPr id="4" name="Footer Placeholder 3">
            <a:extLst>
              <a:ext uri="{FF2B5EF4-FFF2-40B4-BE49-F238E27FC236}">
                <a16:creationId xmlns:a16="http://schemas.microsoft.com/office/drawing/2014/main" id="{C6868160-DC0B-4EF0-8D55-EBE37D4397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B502AA-D0D8-437B-B36A-1B3F575F4AF5}"/>
              </a:ext>
            </a:extLst>
          </p:cNvPr>
          <p:cNvSpPr>
            <a:spLocks noGrp="1"/>
          </p:cNvSpPr>
          <p:nvPr>
            <p:ph type="sldNum" sz="quarter" idx="12"/>
          </p:nvPr>
        </p:nvSpPr>
        <p:spPr/>
        <p:txBody>
          <a:bodyPr/>
          <a:lstStyle/>
          <a:p>
            <a:fld id="{36318B72-9A5B-43AD-B1E6-7A6523655CAB}" type="slidenum">
              <a:rPr lang="en-GB" smtClean="0"/>
              <a:t>‹#›</a:t>
            </a:fld>
            <a:endParaRPr lang="en-GB"/>
          </a:p>
        </p:txBody>
      </p:sp>
    </p:spTree>
    <p:extLst>
      <p:ext uri="{BB962C8B-B14F-4D97-AF65-F5344CB8AC3E}">
        <p14:creationId xmlns:p14="http://schemas.microsoft.com/office/powerpoint/2010/main" val="117679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0A5149-2504-4CF7-8F0F-DC5E9404B9BE}"/>
              </a:ext>
            </a:extLst>
          </p:cNvPr>
          <p:cNvSpPr>
            <a:spLocks noGrp="1"/>
          </p:cNvSpPr>
          <p:nvPr>
            <p:ph type="dt" sz="half" idx="10"/>
          </p:nvPr>
        </p:nvSpPr>
        <p:spPr/>
        <p:txBody>
          <a:bodyPr/>
          <a:lstStyle/>
          <a:p>
            <a:fld id="{CABE3964-673A-48E1-A66E-91CE9E6BD02C}" type="datetimeFigureOut">
              <a:rPr lang="en-GB" smtClean="0"/>
              <a:t>12/01/2022</a:t>
            </a:fld>
            <a:endParaRPr lang="en-GB"/>
          </a:p>
        </p:txBody>
      </p:sp>
      <p:sp>
        <p:nvSpPr>
          <p:cNvPr id="3" name="Footer Placeholder 2">
            <a:extLst>
              <a:ext uri="{FF2B5EF4-FFF2-40B4-BE49-F238E27FC236}">
                <a16:creationId xmlns:a16="http://schemas.microsoft.com/office/drawing/2014/main" id="{6AAB961C-30A2-4042-A6A0-BF4861D020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B2E79CB-AF56-4E2B-961F-534DC6CFE4B8}"/>
              </a:ext>
            </a:extLst>
          </p:cNvPr>
          <p:cNvSpPr>
            <a:spLocks noGrp="1"/>
          </p:cNvSpPr>
          <p:nvPr>
            <p:ph type="sldNum" sz="quarter" idx="12"/>
          </p:nvPr>
        </p:nvSpPr>
        <p:spPr/>
        <p:txBody>
          <a:bodyPr/>
          <a:lstStyle/>
          <a:p>
            <a:fld id="{36318B72-9A5B-43AD-B1E6-7A6523655CAB}" type="slidenum">
              <a:rPr lang="en-GB" smtClean="0"/>
              <a:t>‹#›</a:t>
            </a:fld>
            <a:endParaRPr lang="en-GB"/>
          </a:p>
        </p:txBody>
      </p:sp>
    </p:spTree>
    <p:extLst>
      <p:ext uri="{BB962C8B-B14F-4D97-AF65-F5344CB8AC3E}">
        <p14:creationId xmlns:p14="http://schemas.microsoft.com/office/powerpoint/2010/main" val="244394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8399-C087-4876-AAD1-C2CF9DD4BF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5BA9FA-D88C-4005-B0C0-C3FD91DA73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5D6BFD-36D4-47D8-9CA4-CEE5ACBB2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5D3C3B-5BA5-4645-83F7-AAAE31E4D897}"/>
              </a:ext>
            </a:extLst>
          </p:cNvPr>
          <p:cNvSpPr>
            <a:spLocks noGrp="1"/>
          </p:cNvSpPr>
          <p:nvPr>
            <p:ph type="dt" sz="half" idx="10"/>
          </p:nvPr>
        </p:nvSpPr>
        <p:spPr/>
        <p:txBody>
          <a:bodyPr/>
          <a:lstStyle/>
          <a:p>
            <a:fld id="{CABE3964-673A-48E1-A66E-91CE9E6BD02C}" type="datetimeFigureOut">
              <a:rPr lang="en-GB" smtClean="0"/>
              <a:t>12/01/2022</a:t>
            </a:fld>
            <a:endParaRPr lang="en-GB"/>
          </a:p>
        </p:txBody>
      </p:sp>
      <p:sp>
        <p:nvSpPr>
          <p:cNvPr id="6" name="Footer Placeholder 5">
            <a:extLst>
              <a:ext uri="{FF2B5EF4-FFF2-40B4-BE49-F238E27FC236}">
                <a16:creationId xmlns:a16="http://schemas.microsoft.com/office/drawing/2014/main" id="{08969C34-3F4F-412F-A53D-EF1D39FA53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816077-7DE5-445F-983C-325B1370A12C}"/>
              </a:ext>
            </a:extLst>
          </p:cNvPr>
          <p:cNvSpPr>
            <a:spLocks noGrp="1"/>
          </p:cNvSpPr>
          <p:nvPr>
            <p:ph type="sldNum" sz="quarter" idx="12"/>
          </p:nvPr>
        </p:nvSpPr>
        <p:spPr/>
        <p:txBody>
          <a:bodyPr/>
          <a:lstStyle/>
          <a:p>
            <a:fld id="{36318B72-9A5B-43AD-B1E6-7A6523655CAB}" type="slidenum">
              <a:rPr lang="en-GB" smtClean="0"/>
              <a:t>‹#›</a:t>
            </a:fld>
            <a:endParaRPr lang="en-GB"/>
          </a:p>
        </p:txBody>
      </p:sp>
    </p:spTree>
    <p:extLst>
      <p:ext uri="{BB962C8B-B14F-4D97-AF65-F5344CB8AC3E}">
        <p14:creationId xmlns:p14="http://schemas.microsoft.com/office/powerpoint/2010/main" val="357142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F028-9242-42EC-BDEE-2B47B80BB6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FA17FB-40D2-497F-9D86-C4FB269BBF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D413624-E359-4D53-A3B1-0C03D17E5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6CB685-7363-48ED-922F-949D9400D782}"/>
              </a:ext>
            </a:extLst>
          </p:cNvPr>
          <p:cNvSpPr>
            <a:spLocks noGrp="1"/>
          </p:cNvSpPr>
          <p:nvPr>
            <p:ph type="dt" sz="half" idx="10"/>
          </p:nvPr>
        </p:nvSpPr>
        <p:spPr/>
        <p:txBody>
          <a:bodyPr/>
          <a:lstStyle/>
          <a:p>
            <a:fld id="{CABE3964-673A-48E1-A66E-91CE9E6BD02C}" type="datetimeFigureOut">
              <a:rPr lang="en-GB" smtClean="0"/>
              <a:t>12/01/2022</a:t>
            </a:fld>
            <a:endParaRPr lang="en-GB"/>
          </a:p>
        </p:txBody>
      </p:sp>
      <p:sp>
        <p:nvSpPr>
          <p:cNvPr id="6" name="Footer Placeholder 5">
            <a:extLst>
              <a:ext uri="{FF2B5EF4-FFF2-40B4-BE49-F238E27FC236}">
                <a16:creationId xmlns:a16="http://schemas.microsoft.com/office/drawing/2014/main" id="{0FC4A52D-22C3-4444-A3DB-2329831C4A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8098C1-9CF3-470B-9B14-7E8654FDBB4D}"/>
              </a:ext>
            </a:extLst>
          </p:cNvPr>
          <p:cNvSpPr>
            <a:spLocks noGrp="1"/>
          </p:cNvSpPr>
          <p:nvPr>
            <p:ph type="sldNum" sz="quarter" idx="12"/>
          </p:nvPr>
        </p:nvSpPr>
        <p:spPr/>
        <p:txBody>
          <a:bodyPr/>
          <a:lstStyle/>
          <a:p>
            <a:fld id="{36318B72-9A5B-43AD-B1E6-7A6523655CAB}" type="slidenum">
              <a:rPr lang="en-GB" smtClean="0"/>
              <a:t>‹#›</a:t>
            </a:fld>
            <a:endParaRPr lang="en-GB"/>
          </a:p>
        </p:txBody>
      </p:sp>
    </p:spTree>
    <p:extLst>
      <p:ext uri="{BB962C8B-B14F-4D97-AF65-F5344CB8AC3E}">
        <p14:creationId xmlns:p14="http://schemas.microsoft.com/office/powerpoint/2010/main" val="414573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17BF16-1CDB-4589-A493-FB792F2F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A1C6FD-32C6-4A62-BD74-2F75B3E3A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14AB75-61A6-4058-A4C9-9045FEF5E1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E3964-673A-48E1-A66E-91CE9E6BD02C}" type="datetimeFigureOut">
              <a:rPr lang="en-GB" smtClean="0"/>
              <a:t>12/01/2022</a:t>
            </a:fld>
            <a:endParaRPr lang="en-GB"/>
          </a:p>
        </p:txBody>
      </p:sp>
      <p:sp>
        <p:nvSpPr>
          <p:cNvPr id="5" name="Footer Placeholder 4">
            <a:extLst>
              <a:ext uri="{FF2B5EF4-FFF2-40B4-BE49-F238E27FC236}">
                <a16:creationId xmlns:a16="http://schemas.microsoft.com/office/drawing/2014/main" id="{610C992B-423C-491C-9402-DAC919A04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27D47CE-1DC9-48CD-BC1E-60F84E531C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18B72-9A5B-43AD-B1E6-7A6523655CAB}" type="slidenum">
              <a:rPr lang="en-GB" smtClean="0"/>
              <a:t>‹#›</a:t>
            </a:fld>
            <a:endParaRPr lang="en-GB"/>
          </a:p>
        </p:txBody>
      </p:sp>
      <p:sp>
        <p:nvSpPr>
          <p:cNvPr id="9" name="Rectangle 8">
            <a:extLst>
              <a:ext uri="{FF2B5EF4-FFF2-40B4-BE49-F238E27FC236}">
                <a16:creationId xmlns:a16="http://schemas.microsoft.com/office/drawing/2014/main" id="{3665AF2A-0B38-4AFA-92D0-17D7C1774823}"/>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SIPCMContentMarking" descr="{&quot;HashCode&quot;:-1370192198,&quot;Placement&quot;:&quot;Header&quot;,&quot;Top&quot;:0.0,&quot;Left&quot;:451.105438,&quot;SlideWidth&quot;:960,&quot;SlideHeight&quot;:540}">
            <a:extLst>
              <a:ext uri="{FF2B5EF4-FFF2-40B4-BE49-F238E27FC236}">
                <a16:creationId xmlns:a16="http://schemas.microsoft.com/office/drawing/2014/main" id="{F4B44E20-23E9-4184-8C03-E25F74448F8A}"/>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78D7"/>
                </a:solidFill>
                <a:latin typeface="Calibri" panose="020F0502020204030204" pitchFamily="34" charset="0"/>
              </a:rPr>
              <a:t>OFFICIAL</a:t>
            </a:r>
          </a:p>
        </p:txBody>
      </p:sp>
      <p:sp>
        <p:nvSpPr>
          <p:cNvPr id="8" name="MSIPCMContentMarking" descr="{&quot;HashCode&quot;:-1346054629,&quot;Placement&quot;:&quot;Footer&quot;,&quot;Top&quot;:519.343,&quot;Left&quot;:451.105438,&quot;SlideWidth&quot;:960,&quot;SlideHeight&quot;:540}">
            <a:extLst>
              <a:ext uri="{FF2B5EF4-FFF2-40B4-BE49-F238E27FC236}">
                <a16:creationId xmlns:a16="http://schemas.microsoft.com/office/drawing/2014/main" id="{4A1DC5D4-3FBC-4CFA-9720-217E2D2D17E5}"/>
              </a:ext>
            </a:extLst>
          </p:cNvPr>
          <p:cNvSpPr txBox="1"/>
          <p:nvPr userDrawn="1"/>
        </p:nvSpPr>
        <p:spPr>
          <a:xfrm>
            <a:off x="5729039" y="6595656"/>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78D7"/>
                </a:solidFill>
                <a:latin typeface="Calibri" panose="020F0502020204030204" pitchFamily="34" charset="0"/>
              </a:rPr>
              <a:t>OFFICIAL</a:t>
            </a:r>
          </a:p>
        </p:txBody>
      </p:sp>
      <p:sp>
        <p:nvSpPr>
          <p:cNvPr id="13" name="Rectangle 12">
            <a:extLst>
              <a:ext uri="{FF2B5EF4-FFF2-40B4-BE49-F238E27FC236}">
                <a16:creationId xmlns:a16="http://schemas.microsoft.com/office/drawing/2014/main" id="{66E1A6FB-E326-41E2-AC67-8A05E5C1DE0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8501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tmp"/><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16.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17.png"/><Relationship Id="rId10" Type="http://schemas.openxmlformats.org/officeDocument/2006/relationships/image" Target="../media/image7.svg"/><Relationship Id="rId4" Type="http://schemas.openxmlformats.org/officeDocument/2006/relationships/notesSlide" Target="../notesSlides/notesSlide8.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tmp"/><Relationship Id="rId3" Type="http://schemas.openxmlformats.org/officeDocument/2006/relationships/slideLayout" Target="../slideLayouts/slideLayout6.xml"/><Relationship Id="rId7" Type="http://schemas.openxmlformats.org/officeDocument/2006/relationships/image" Target="../media/image5.svg"/><Relationship Id="rId12" Type="http://schemas.openxmlformats.org/officeDocument/2006/relationships/image" Target="../media/image16.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17.png"/><Relationship Id="rId10" Type="http://schemas.openxmlformats.org/officeDocument/2006/relationships/image" Target="../media/image7.svg"/><Relationship Id="rId4" Type="http://schemas.openxmlformats.org/officeDocument/2006/relationships/notesSlide" Target="../notesSlides/notesSlide9.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6.svg"/><Relationship Id="rId3" Type="http://schemas.openxmlformats.org/officeDocument/2006/relationships/slideLayout" Target="../slideLayouts/slideLayout6.xml"/><Relationship Id="rId7" Type="http://schemas.openxmlformats.org/officeDocument/2006/relationships/image" Target="../media/image4.png"/><Relationship Id="rId12"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11" Type="http://schemas.openxmlformats.org/officeDocument/2006/relationships/image" Target="../media/image7.svg"/><Relationship Id="rId5" Type="http://schemas.openxmlformats.org/officeDocument/2006/relationships/image" Target="../media/image22.tmp"/><Relationship Id="rId10" Type="http://schemas.openxmlformats.org/officeDocument/2006/relationships/image" Target="../media/image6.png"/><Relationship Id="rId4" Type="http://schemas.openxmlformats.org/officeDocument/2006/relationships/notesSlide" Target="../notesSlides/notesSlide10.xml"/><Relationship Id="rId9" Type="http://schemas.openxmlformats.org/officeDocument/2006/relationships/slide" Target="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tmp"/><Relationship Id="rId11" Type="http://schemas.openxmlformats.org/officeDocument/2006/relationships/image" Target="../media/image7.svg"/><Relationship Id="rId5" Type="http://schemas.openxmlformats.org/officeDocument/2006/relationships/image" Target="../media/image17.png"/><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6.svg"/><Relationship Id="rId3" Type="http://schemas.openxmlformats.org/officeDocument/2006/relationships/slideLayout" Target="../slideLayouts/slideLayout7.xml"/><Relationship Id="rId7" Type="http://schemas.openxmlformats.org/officeDocument/2006/relationships/image" Target="../media/image24.svg"/><Relationship Id="rId12" Type="http://schemas.openxmlformats.org/officeDocument/2006/relationships/image" Target="../media/image25.png"/><Relationship Id="rId17" Type="http://schemas.openxmlformats.org/officeDocument/2006/relationships/image" Target="../media/image14.png"/><Relationship Id="rId2" Type="http://schemas.openxmlformats.org/officeDocument/2006/relationships/audio" Target="../media/media11.m4a"/><Relationship Id="rId16" Type="http://schemas.openxmlformats.org/officeDocument/2006/relationships/image" Target="../media/image7.svg"/><Relationship Id="rId1" Type="http://schemas.microsoft.com/office/2007/relationships/media" Target="../media/media11.m4a"/><Relationship Id="rId6" Type="http://schemas.openxmlformats.org/officeDocument/2006/relationships/image" Target="../media/image23.png"/><Relationship Id="rId11" Type="http://schemas.openxmlformats.org/officeDocument/2006/relationships/slide" Target="slide15.xml"/><Relationship Id="rId5" Type="http://schemas.openxmlformats.org/officeDocument/2006/relationships/image" Target="../media/image17.png"/><Relationship Id="rId15" Type="http://schemas.openxmlformats.org/officeDocument/2006/relationships/image" Target="../media/image6.png"/><Relationship Id="rId4" Type="http://schemas.openxmlformats.org/officeDocument/2006/relationships/notesSlide" Target="../notesSlides/notesSlide12.xml"/><Relationship Id="rId9" Type="http://schemas.openxmlformats.org/officeDocument/2006/relationships/image" Target="../media/image26.svg"/><Relationship Id="rId14" Type="http://schemas.openxmlformats.org/officeDocument/2006/relationships/slide" Target="slide3.xml"/></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6.png"/><Relationship Id="rId3" Type="http://schemas.openxmlformats.org/officeDocument/2006/relationships/audio" Target="../media/media12.m4a"/><Relationship Id="rId7" Type="http://schemas.openxmlformats.org/officeDocument/2006/relationships/image" Target="../media/image23.png"/><Relationship Id="rId12" Type="http://schemas.openxmlformats.org/officeDocument/2006/relationships/slide" Target="slide3.xml"/><Relationship Id="rId2" Type="http://schemas.microsoft.com/office/2007/relationships/media" Target="../media/media12.m4a"/><Relationship Id="rId16" Type="http://schemas.openxmlformats.org/officeDocument/2006/relationships/image" Target="../media/image16.svg"/><Relationship Id="rId1" Type="http://schemas.openxmlformats.org/officeDocument/2006/relationships/video" Target="https://www.youtube.com/embed/kibaFBgaPx4?feature=oembed" TargetMode="External"/><Relationship Id="rId6" Type="http://schemas.openxmlformats.org/officeDocument/2006/relationships/image" Target="../media/image27.jpeg"/><Relationship Id="rId11" Type="http://schemas.openxmlformats.org/officeDocument/2006/relationships/image" Target="../media/image17.png"/><Relationship Id="rId5" Type="http://schemas.openxmlformats.org/officeDocument/2006/relationships/notesSlide" Target="../notesSlides/notesSlide13.xml"/><Relationship Id="rId15" Type="http://schemas.openxmlformats.org/officeDocument/2006/relationships/image" Target="../media/image15.png"/><Relationship Id="rId10" Type="http://schemas.openxmlformats.org/officeDocument/2006/relationships/image" Target="../media/image5.svg"/><Relationship Id="rId4" Type="http://schemas.openxmlformats.org/officeDocument/2006/relationships/slideLayout" Target="../slideLayouts/slideLayout7.xml"/><Relationship Id="rId9" Type="http://schemas.openxmlformats.org/officeDocument/2006/relationships/image" Target="../media/image4.png"/><Relationship Id="rId14" Type="http://schemas.openxmlformats.org/officeDocument/2006/relationships/image" Target="../media/image7.svg"/></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6.svg"/><Relationship Id="rId3" Type="http://schemas.openxmlformats.org/officeDocument/2006/relationships/image" Target="../media/image28.jpg"/><Relationship Id="rId7" Type="http://schemas.openxmlformats.org/officeDocument/2006/relationships/image" Target="../media/image25.png"/><Relationship Id="rId12"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17.xml"/><Relationship Id="rId11" Type="http://schemas.openxmlformats.org/officeDocument/2006/relationships/slide" Target="slide38.xml"/><Relationship Id="rId5" Type="http://schemas.openxmlformats.org/officeDocument/2006/relationships/image" Target="../media/image26.svg"/><Relationship Id="rId10" Type="http://schemas.openxmlformats.org/officeDocument/2006/relationships/slide" Target="slide34.xml"/><Relationship Id="rId4" Type="http://schemas.openxmlformats.org/officeDocument/2006/relationships/image" Target="../media/image25.png"/><Relationship Id="rId9" Type="http://schemas.openxmlformats.org/officeDocument/2006/relationships/slide" Target="slide24.xml"/></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9.tmp"/><Relationship Id="rId10" Type="http://schemas.openxmlformats.org/officeDocument/2006/relationships/image" Target="../media/image16.svg"/><Relationship Id="rId4" Type="http://schemas.openxmlformats.org/officeDocument/2006/relationships/image" Target="../media/image5.sv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slideLayout" Target="../slideLayouts/slideLayout1.xml"/><Relationship Id="rId7" Type="http://schemas.openxmlformats.org/officeDocument/2006/relationships/image" Target="../media/image30.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svg"/><Relationship Id="rId11" Type="http://schemas.openxmlformats.org/officeDocument/2006/relationships/image" Target="../media/image16.sv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notesSlide" Target="../notesSlides/notesSlide16.xml"/><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slide" Target="slide21.xml"/><Relationship Id="rId7" Type="http://schemas.openxmlformats.org/officeDocument/2006/relationships/slide" Target="slide20.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svg"/><Relationship Id="rId10" Type="http://schemas.openxmlformats.org/officeDocument/2006/relationships/image" Target="../media/image16.svg"/><Relationship Id="rId4" Type="http://schemas.openxmlformats.org/officeDocument/2006/relationships/image" Target="../media/image4.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cid:2bd9c048-d0f5-408e-aced-4804a9e85afd" TargetMode="External"/><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33.jpeg"/><Relationship Id="rId12" Type="http://schemas.openxmlformats.org/officeDocument/2006/relationships/image" Target="cid:7C0DB7BD-AA2E-4650-B90B-E8FEEB08131F-L0-001"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svg"/><Relationship Id="rId11" Type="http://schemas.openxmlformats.org/officeDocument/2006/relationships/image" Target="../media/image35.jpeg"/><Relationship Id="rId5" Type="http://schemas.openxmlformats.org/officeDocument/2006/relationships/image" Target="../media/image4.png"/><Relationship Id="rId15" Type="http://schemas.openxmlformats.org/officeDocument/2006/relationships/image" Target="../media/image16.svg"/><Relationship Id="rId10" Type="http://schemas.openxmlformats.org/officeDocument/2006/relationships/image" Target="cid:24269a3c-66c6-4828-9f65-c5b6a76eaa8d" TargetMode="External"/><Relationship Id="rId4" Type="http://schemas.openxmlformats.org/officeDocument/2006/relationships/notesSlide" Target="../notesSlides/notesSlide18.xml"/><Relationship Id="rId9" Type="http://schemas.openxmlformats.org/officeDocument/2006/relationships/image" Target="../media/image34.jpeg"/><Relationship Id="rId1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23.xml"/><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19.xml"/><Relationship Id="rId11" Type="http://schemas.openxmlformats.org/officeDocument/2006/relationships/image" Target="../media/image16.svg"/><Relationship Id="rId5" Type="http://schemas.openxmlformats.org/officeDocument/2006/relationships/image" Target="../media/image5.sv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360.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11" Type="http://schemas.openxmlformats.org/officeDocument/2006/relationships/image" Target="../media/image16.svg"/><Relationship Id="rId5" Type="http://schemas.openxmlformats.org/officeDocument/2006/relationships/image" Target="../media/image37.png"/><Relationship Id="rId10" Type="http://schemas.openxmlformats.org/officeDocument/2006/relationships/image" Target="../media/image15.png"/><Relationship Id="rId4" Type="http://schemas.openxmlformats.org/officeDocument/2006/relationships/notesSlide" Target="../notesSlides/notesSlide20.xml"/><Relationship Id="rId9" Type="http://schemas.openxmlformats.org/officeDocument/2006/relationships/image" Target="../media/image5.sv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6.svg"/><Relationship Id="rId3" Type="http://schemas.openxmlformats.org/officeDocument/2006/relationships/image" Target="../media/image28.jpg"/><Relationship Id="rId7" Type="http://schemas.openxmlformats.org/officeDocument/2006/relationships/image" Target="../media/image25.png"/><Relationship Id="rId12"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17.xml"/><Relationship Id="rId11" Type="http://schemas.openxmlformats.org/officeDocument/2006/relationships/slide" Target="slide38.xml"/><Relationship Id="rId5" Type="http://schemas.openxmlformats.org/officeDocument/2006/relationships/image" Target="../media/image26.svg"/><Relationship Id="rId10" Type="http://schemas.openxmlformats.org/officeDocument/2006/relationships/slide" Target="slide34.xml"/><Relationship Id="rId4" Type="http://schemas.openxmlformats.org/officeDocument/2006/relationships/image" Target="../media/image25.png"/><Relationship Id="rId9"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39.tmp"/><Relationship Id="rId10" Type="http://schemas.openxmlformats.org/officeDocument/2006/relationships/image" Target="../media/image16.svg"/><Relationship Id="rId4" Type="http://schemas.openxmlformats.org/officeDocument/2006/relationships/image" Target="../media/image5.svg"/><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slide" Target="slide31.xml"/><Relationship Id="rId12"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slide" Target="slide29.xml"/><Relationship Id="rId5" Type="http://schemas.openxmlformats.org/officeDocument/2006/relationships/image" Target="../media/image5.svg"/><Relationship Id="rId10" Type="http://schemas.openxmlformats.org/officeDocument/2006/relationships/image" Target="../media/image450.png"/><Relationship Id="rId4" Type="http://schemas.openxmlformats.org/officeDocument/2006/relationships/image" Target="../media/image4.png"/><Relationship Id="rId9"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image" Target="cid:89EAF3F7-D370-4848-93E1-AF7464C87DC1-L0-001" TargetMode="External"/><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41.jpeg"/><Relationship Id="rId12" Type="http://schemas.openxmlformats.org/officeDocument/2006/relationships/image" Target="../media/image16.sv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sv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cid:927E84BC-C86C-4F49-B0D3-DFC0224ED4DA-L0-001" TargetMode="External"/><Relationship Id="rId4" Type="http://schemas.openxmlformats.org/officeDocument/2006/relationships/notesSlide" Target="../notesSlides/notesSlide24.xml"/><Relationship Id="rId9" Type="http://schemas.openxmlformats.org/officeDocument/2006/relationships/image" Target="../media/image42.jpe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 Target="slide29.xml"/><Relationship Id="rId7" Type="http://schemas.openxmlformats.org/officeDocument/2006/relationships/slide" Target="slide28.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5.svg"/><Relationship Id="rId10" Type="http://schemas.openxmlformats.org/officeDocument/2006/relationships/image" Target="../media/image16.svg"/><Relationship Id="rId4" Type="http://schemas.openxmlformats.org/officeDocument/2006/relationships/image" Target="../media/image4.pn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4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png"/><Relationship Id="rId11" Type="http://schemas.openxmlformats.org/officeDocument/2006/relationships/image" Target="../media/image16.svg"/><Relationship Id="rId5" Type="http://schemas.openxmlformats.org/officeDocument/2006/relationships/image" Target="../media/image44.png"/><Relationship Id="rId10" Type="http://schemas.openxmlformats.org/officeDocument/2006/relationships/image" Target="../media/image15.png"/><Relationship Id="rId4" Type="http://schemas.openxmlformats.org/officeDocument/2006/relationships/notesSlide" Target="../notesSlides/notesSlide26.xml"/><Relationship Id="rId9" Type="http://schemas.openxmlformats.org/officeDocument/2006/relationships/image" Target="../media/image5.svg"/></Relationships>
</file>

<file path=ppt/slides/_rels/slide29.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slide" Target="slide25.xml"/><Relationship Id="rId7" Type="http://schemas.openxmlformats.org/officeDocument/2006/relationships/slide" Target="slide30.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16.svg"/><Relationship Id="rId5" Type="http://schemas.openxmlformats.org/officeDocument/2006/relationships/image" Target="../media/image5.sv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slide" Target="slide27.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4.xml"/><Relationship Id="rId18" Type="http://schemas.openxmlformats.org/officeDocument/2006/relationships/image" Target="../media/image15.png"/><Relationship Id="rId3" Type="http://schemas.openxmlformats.org/officeDocument/2006/relationships/slide" Target="slide4.xml"/><Relationship Id="rId7" Type="http://schemas.openxmlformats.org/officeDocument/2006/relationships/slide" Target="slide10.xml"/><Relationship Id="rId12" Type="http://schemas.openxmlformats.org/officeDocument/2006/relationships/slide" Target="slide17.xml"/><Relationship Id="rId17" Type="http://schemas.openxmlformats.org/officeDocument/2006/relationships/slide" Target="slide13.xml"/><Relationship Id="rId2" Type="http://schemas.openxmlformats.org/officeDocument/2006/relationships/notesSlide" Target="../notesSlides/notesSlide2.xml"/><Relationship Id="rId16" Type="http://schemas.openxmlformats.org/officeDocument/2006/relationships/slide" Target="slide41.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slide" Target="slide38.xml"/><Relationship Id="rId10" Type="http://schemas.openxmlformats.org/officeDocument/2006/relationships/image" Target="../media/image4.png"/><Relationship Id="rId19" Type="http://schemas.openxmlformats.org/officeDocument/2006/relationships/image" Target="../media/image16.svg"/><Relationship Id="rId4" Type="http://schemas.openxmlformats.org/officeDocument/2006/relationships/image" Target="../media/image6.png"/><Relationship Id="rId9" Type="http://schemas.openxmlformats.org/officeDocument/2006/relationships/slide" Target="slide12.xml"/><Relationship Id="rId14" Type="http://schemas.openxmlformats.org/officeDocument/2006/relationships/slide" Target="slide34.xml"/></Relationships>
</file>

<file path=ppt/slides/_rels/slide3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png"/><Relationship Id="rId5" Type="http://schemas.openxmlformats.org/officeDocument/2006/relationships/image" Target="../media/image47.png"/><Relationship Id="rId10" Type="http://schemas.openxmlformats.org/officeDocument/2006/relationships/image" Target="../media/image16.svg"/><Relationship Id="rId4" Type="http://schemas.openxmlformats.org/officeDocument/2006/relationships/notesSlide" Target="../notesSlides/notesSlide28.xml"/><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 Target="slide33.xml"/><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image" Target="../media/image16.svg"/><Relationship Id="rId5" Type="http://schemas.openxmlformats.org/officeDocument/2006/relationships/image" Target="../media/image5.sv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480.png"/></Relationships>
</file>

<file path=ppt/slides/_rels/slide3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7.png"/><Relationship Id="rId5" Type="http://schemas.openxmlformats.org/officeDocument/2006/relationships/image" Target="../media/image49.png"/><Relationship Id="rId10" Type="http://schemas.openxmlformats.org/officeDocument/2006/relationships/image" Target="../media/image16.svg"/><Relationship Id="rId4" Type="http://schemas.openxmlformats.org/officeDocument/2006/relationships/notesSlide" Target="../notesSlides/notesSlide30.xml"/><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6.svg"/><Relationship Id="rId3" Type="http://schemas.openxmlformats.org/officeDocument/2006/relationships/image" Target="../media/image28.jpg"/><Relationship Id="rId7" Type="http://schemas.openxmlformats.org/officeDocument/2006/relationships/image" Target="../media/image25.png"/><Relationship Id="rId12"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slide" Target="slide17.xml"/><Relationship Id="rId11" Type="http://schemas.openxmlformats.org/officeDocument/2006/relationships/slide" Target="slide38.xml"/><Relationship Id="rId5" Type="http://schemas.openxmlformats.org/officeDocument/2006/relationships/image" Target="../media/image26.svg"/><Relationship Id="rId10" Type="http://schemas.openxmlformats.org/officeDocument/2006/relationships/slide" Target="slide34.xml"/><Relationship Id="rId4" Type="http://schemas.openxmlformats.org/officeDocument/2006/relationships/image" Target="../media/image25.png"/><Relationship Id="rId9" Type="http://schemas.openxmlformats.org/officeDocument/2006/relationships/slide" Target="slide24.xml"/></Relationships>
</file>

<file path=ppt/slides/_rels/slide3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50.tmp"/><Relationship Id="rId10" Type="http://schemas.openxmlformats.org/officeDocument/2006/relationships/image" Target="../media/image16.svg"/><Relationship Id="rId4" Type="http://schemas.openxmlformats.org/officeDocument/2006/relationships/image" Target="../media/image5.svg"/><Relationship Id="rId9"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51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slide" Target="slide36.xml"/><Relationship Id="rId5" Type="http://schemas.openxmlformats.org/officeDocument/2006/relationships/image" Target="../media/image51.png"/><Relationship Id="rId4" Type="http://schemas.openxmlformats.org/officeDocument/2006/relationships/image" Target="../media/image5.svg"/><Relationship Id="rId9" Type="http://schemas.openxmlformats.org/officeDocument/2006/relationships/image" Target="../media/image16.svg"/></Relationships>
</file>

<file path=ppt/slides/_rels/slide3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png"/><Relationship Id="rId11" Type="http://schemas.openxmlformats.org/officeDocument/2006/relationships/image" Target="../media/image16.svg"/><Relationship Id="rId5" Type="http://schemas.openxmlformats.org/officeDocument/2006/relationships/image" Target="../media/image52.png"/><Relationship Id="rId10" Type="http://schemas.openxmlformats.org/officeDocument/2006/relationships/image" Target="../media/image15.png"/><Relationship Id="rId4" Type="http://schemas.openxmlformats.org/officeDocument/2006/relationships/notesSlide" Target="../notesSlides/notesSlide34.xml"/><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6.svg"/><Relationship Id="rId3" Type="http://schemas.openxmlformats.org/officeDocument/2006/relationships/image" Target="../media/image28.jpg"/><Relationship Id="rId7" Type="http://schemas.openxmlformats.org/officeDocument/2006/relationships/image" Target="../media/image25.png"/><Relationship Id="rId12"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slide" Target="slide17.xml"/><Relationship Id="rId11" Type="http://schemas.openxmlformats.org/officeDocument/2006/relationships/slide" Target="slide38.xml"/><Relationship Id="rId5" Type="http://schemas.openxmlformats.org/officeDocument/2006/relationships/image" Target="../media/image26.svg"/><Relationship Id="rId10" Type="http://schemas.openxmlformats.org/officeDocument/2006/relationships/slide" Target="slide34.xml"/><Relationship Id="rId4" Type="http://schemas.openxmlformats.org/officeDocument/2006/relationships/image" Target="../media/image25.png"/><Relationship Id="rId9" Type="http://schemas.openxmlformats.org/officeDocument/2006/relationships/slide" Target="slide24.xml"/></Relationships>
</file>

<file path=ppt/slides/_rels/slide3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54.tmp"/><Relationship Id="rId10" Type="http://schemas.openxmlformats.org/officeDocument/2006/relationships/image" Target="../media/image16.svg"/><Relationship Id="rId4" Type="http://schemas.openxmlformats.org/officeDocument/2006/relationships/image" Target="../media/image5.svg"/><Relationship Id="rId9"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slide" Target="slide41.xml"/><Relationship Id="rId7" Type="http://schemas.openxmlformats.org/officeDocument/2006/relationships/slide" Target="slide40.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svg"/><Relationship Id="rId10" Type="http://schemas.openxmlformats.org/officeDocument/2006/relationships/image" Target="../media/image16.svg"/><Relationship Id="rId4" Type="http://schemas.openxmlformats.org/officeDocument/2006/relationships/image" Target="../media/image4.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slide" Target="slide3.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5.sv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7.png"/><Relationship Id="rId11" Type="http://schemas.openxmlformats.org/officeDocument/2006/relationships/image" Target="../media/image16.svg"/><Relationship Id="rId5" Type="http://schemas.openxmlformats.org/officeDocument/2006/relationships/image" Target="../media/image56.png"/><Relationship Id="rId10" Type="http://schemas.openxmlformats.org/officeDocument/2006/relationships/image" Target="../media/image15.png"/><Relationship Id="rId4" Type="http://schemas.openxmlformats.org/officeDocument/2006/relationships/notesSlide" Target="../notesSlides/notesSlide38.xml"/><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21.svg"/><Relationship Id="rId12"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png"/><Relationship Id="rId11" Type="http://schemas.openxmlformats.org/officeDocument/2006/relationships/slide" Target="slide3.xml"/><Relationship Id="rId5" Type="http://schemas.openxmlformats.org/officeDocument/2006/relationships/hyperlink" Target="https://glowscotland.sharepoint.com/sites/PLC/moderationhub/SitePages/Home.aspx" TargetMode="External"/><Relationship Id="rId15" Type="http://schemas.openxmlformats.org/officeDocument/2006/relationships/image" Target="../media/image16.svg"/><Relationship Id="rId10" Type="http://schemas.openxmlformats.org/officeDocument/2006/relationships/slide" Target="slide37.xml"/><Relationship Id="rId4" Type="http://schemas.openxmlformats.org/officeDocument/2006/relationships/image" Target="../media/image17.png"/><Relationship Id="rId9" Type="http://schemas.openxmlformats.org/officeDocument/2006/relationships/image" Target="../media/image5.svg"/><Relationship Id="rId14"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7.sv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58.png"/><Relationship Id="rId10" Type="http://schemas.openxmlformats.org/officeDocument/2006/relationships/slide" Target="slide3.xml"/><Relationship Id="rId4" Type="http://schemas.openxmlformats.org/officeDocument/2006/relationships/notesSlide" Target="../notesSlides/notesSlide39.xml"/><Relationship Id="rId9" Type="http://schemas.openxmlformats.org/officeDocument/2006/relationships/image" Target="../media/image17.png"/><Relationship Id="rId14" Type="http://schemas.openxmlformats.org/officeDocument/2006/relationships/image" Target="../media/image16.svg"/></Relationships>
</file>

<file path=ppt/slides/_rels/slide43.xml.rels><?xml version="1.0" encoding="UTF-8" standalone="yes"?>
<Relationships xmlns="http://schemas.openxmlformats.org/package/2006/relationships"><Relationship Id="rId8" Type="http://schemas.openxmlformats.org/officeDocument/2006/relationships/hyperlink" Target="mailto:Alastair.Young@dumgal.gov.uk?subject=Four%20Stages%20of%20Progress%20Resource" TargetMode="External"/><Relationship Id="rId13" Type="http://schemas.openxmlformats.org/officeDocument/2006/relationships/hyperlink" Target="mailto:Laura.Fugaccia@dumgal.gov.uk?subject=Four%20Stages%20of%20Progress%20Resource" TargetMode="External"/><Relationship Id="rId3" Type="http://schemas.openxmlformats.org/officeDocument/2006/relationships/image" Target="../media/image4.png"/><Relationship Id="rId7" Type="http://schemas.openxmlformats.org/officeDocument/2006/relationships/image" Target="../media/image7.svg"/><Relationship Id="rId12" Type="http://schemas.openxmlformats.org/officeDocument/2006/relationships/hyperlink" Target="mailto:gail.elder@east-ayrshire.org.uk?subject=Four%20Stages%20of%20Progress%20Resource"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hyperlink" Target="mailto:robert.mccallum@eastayrshire.org.uk?subject=Four%20Stages%20of%20Progress%20Resource" TargetMode="External"/><Relationship Id="rId5" Type="http://schemas.openxmlformats.org/officeDocument/2006/relationships/slide" Target="slide3.xml"/><Relationship Id="rId10" Type="http://schemas.openxmlformats.org/officeDocument/2006/relationships/hyperlink" Target="mailto:gavinpitt@south-ayrshire.gov.uk?subject=Four%20Stages%20of%20Progress%20Resource" TargetMode="External"/><Relationship Id="rId4" Type="http://schemas.openxmlformats.org/officeDocument/2006/relationships/image" Target="../media/image5.svg"/><Relationship Id="rId9" Type="http://schemas.openxmlformats.org/officeDocument/2006/relationships/hyperlink" Target="mailto:fionahopkins@north-ayrshire.gov.uk?subject=Four%20Stages%20of%20Progress%20Resourc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 Target="slide3.xml"/><Relationship Id="rId12" Type="http://schemas.openxmlformats.org/officeDocument/2006/relationships/image" Target="../media/image16.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sv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svg"/><Relationship Id="rId1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20.png"/><Relationship Id="rId17" Type="http://schemas.openxmlformats.org/officeDocument/2006/relationships/image" Target="../media/image14.png"/><Relationship Id="rId2" Type="http://schemas.openxmlformats.org/officeDocument/2006/relationships/audio" Target="../media/media3.m4a"/><Relationship Id="rId16" Type="http://schemas.openxmlformats.org/officeDocument/2006/relationships/image" Target="../media/image7.svg"/><Relationship Id="rId1" Type="http://schemas.microsoft.com/office/2007/relationships/media" Target="../media/media3.m4a"/><Relationship Id="rId6" Type="http://schemas.openxmlformats.org/officeDocument/2006/relationships/image" Target="../media/image4.png"/><Relationship Id="rId11" Type="http://schemas.openxmlformats.org/officeDocument/2006/relationships/hyperlink" Target="https://education.gov.scot/education-scotland/scottish-education-system/policy-for-scottish-education/policy-drivers/cfe-building-from-the-statement-appendix-incl-btc1-5/building-the-curriculum/" TargetMode="External"/><Relationship Id="rId5" Type="http://schemas.openxmlformats.org/officeDocument/2006/relationships/image" Target="../media/image17.png"/><Relationship Id="rId15" Type="http://schemas.openxmlformats.org/officeDocument/2006/relationships/image" Target="../media/image6.png"/><Relationship Id="rId10" Type="http://schemas.openxmlformats.org/officeDocument/2006/relationships/hyperlink" Target="https://education.gov.scot/nih/Documents/EarlyLevelBenchmarksAllAreas_.pdf" TargetMode="External"/><Relationship Id="rId19" Type="http://schemas.openxmlformats.org/officeDocument/2006/relationships/image" Target="../media/image16.svg"/><Relationship Id="rId4" Type="http://schemas.openxmlformats.org/officeDocument/2006/relationships/notesSlide" Target="../notesSlides/notesSlide4.xml"/><Relationship Id="rId9" Type="http://schemas.openxmlformats.org/officeDocument/2006/relationships/image" Target="../media/image19.sv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7.sv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hyperlink" Target="https://education.gov.scot/nih/Documents/SecondLevelBenchmarksAllAreas_.pdf" TargetMode="External"/><Relationship Id="rId13" Type="http://schemas.openxmlformats.org/officeDocument/2006/relationships/image" Target="../media/image5.svg"/><Relationship Id="rId18"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hyperlink" Target="https://education.gov.scot/nih/Documents/FirstLevelBenchmarksAllAreas_.pdf" TargetMode="External"/><Relationship Id="rId12" Type="http://schemas.openxmlformats.org/officeDocument/2006/relationships/image" Target="../media/image4.png"/><Relationship Id="rId17" Type="http://schemas.openxmlformats.org/officeDocument/2006/relationships/image" Target="../media/image15.png"/><Relationship Id="rId2" Type="http://schemas.openxmlformats.org/officeDocument/2006/relationships/audio" Target="../media/media5.m4a"/><Relationship Id="rId16" Type="http://schemas.openxmlformats.org/officeDocument/2006/relationships/image" Target="../media/image7.svg"/><Relationship Id="rId1" Type="http://schemas.microsoft.com/office/2007/relationships/media" Target="../media/media5.m4a"/><Relationship Id="rId6" Type="http://schemas.openxmlformats.org/officeDocument/2006/relationships/hyperlink" Target="https://education.gov.scot/nih/Documents/EarlyLevelBenchmarksAllAreas_.pdf" TargetMode="External"/><Relationship Id="rId11" Type="http://schemas.openxmlformats.org/officeDocument/2006/relationships/image" Target="../media/image19.svg"/><Relationship Id="rId5" Type="http://schemas.openxmlformats.org/officeDocument/2006/relationships/image" Target="../media/image17.png"/><Relationship Id="rId1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hyperlink" Target="https://education.gov.scot/Documents/All-experiencesoutcomes18.pdf" TargetMode="External"/><Relationship Id="rId1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slide" Target="slide12.xml"/><Relationship Id="rId12" Type="http://schemas.openxmlformats.org/officeDocument/2006/relationships/image" Target="../media/image5.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slide" Target="slide11.xml"/><Relationship Id="rId11" Type="http://schemas.openxmlformats.org/officeDocument/2006/relationships/image" Target="../media/image4.png"/><Relationship Id="rId5" Type="http://schemas.openxmlformats.org/officeDocument/2006/relationships/slide" Target="slide10.xml"/><Relationship Id="rId10" Type="http://schemas.openxmlformats.org/officeDocument/2006/relationships/image" Target="../media/image16.svg"/><Relationship Id="rId4" Type="http://schemas.openxmlformats.org/officeDocument/2006/relationships/notesSlide" Target="../notesSlides/notesSlide7.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0CE0FF-569D-4ED4-9CF8-15B03C3A1D73}"/>
              </a:ext>
            </a:extLst>
          </p:cNvPr>
          <p:cNvSpPr/>
          <p:nvPr/>
        </p:nvSpPr>
        <p:spPr>
          <a:xfrm>
            <a:off x="0" y="0"/>
            <a:ext cx="12192000" cy="6858000"/>
          </a:xfrm>
          <a:prstGeom prst="rect">
            <a:avLst/>
          </a:prstGeom>
          <a:solidFill>
            <a:schemeClr val="bg1"/>
          </a:solidFill>
          <a:ln w="31750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B9B9B70F-49E5-4399-AF77-0D8DC7F63D31}"/>
              </a:ext>
            </a:extLst>
          </p:cNvPr>
          <p:cNvSpPr/>
          <p:nvPr/>
        </p:nvSpPr>
        <p:spPr>
          <a:xfrm>
            <a:off x="669656" y="712143"/>
            <a:ext cx="6136063" cy="5433714"/>
          </a:xfrm>
          <a:prstGeom prst="rect">
            <a:avLst/>
          </a:prstGeom>
          <a:noFill/>
          <a:ln w="7620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lgn="ctr"/>
            <a:endParaRPr lang="en-GB" sz="8000" dirty="0">
              <a:solidFill>
                <a:srgbClr val="E52E25"/>
              </a:solidFill>
              <a:latin typeface="Arial Rounded MT Bold" panose="020F0704030504030204" pitchFamily="34" charset="0"/>
            </a:endParaRPr>
          </a:p>
        </p:txBody>
      </p:sp>
      <p:grpSp>
        <p:nvGrpSpPr>
          <p:cNvPr id="10" name="Group 9">
            <a:extLst>
              <a:ext uri="{FF2B5EF4-FFF2-40B4-BE49-F238E27FC236}">
                <a16:creationId xmlns:a16="http://schemas.microsoft.com/office/drawing/2014/main" id="{D468DFAF-11C9-4502-8ED5-9CED3AA09313}"/>
              </a:ext>
            </a:extLst>
          </p:cNvPr>
          <p:cNvGrpSpPr/>
          <p:nvPr/>
        </p:nvGrpSpPr>
        <p:grpSpPr>
          <a:xfrm>
            <a:off x="7581634" y="712143"/>
            <a:ext cx="3940710" cy="2716857"/>
            <a:chOff x="7274396" y="727507"/>
            <a:chExt cx="4379539" cy="2788485"/>
          </a:xfrm>
        </p:grpSpPr>
        <p:pic>
          <p:nvPicPr>
            <p:cNvPr id="7" name="Picture 6" descr="Logo, company name&#10;&#10;Description automatically generated">
              <a:extLst>
                <a:ext uri="{FF2B5EF4-FFF2-40B4-BE49-F238E27FC236}">
                  <a16:creationId xmlns:a16="http://schemas.microsoft.com/office/drawing/2014/main" id="{CA13BDDF-2BB4-4EFB-B2F4-E3CDD2BC558B}"/>
                </a:ext>
              </a:extLst>
            </p:cNvPr>
            <p:cNvPicPr>
              <a:picLocks noChangeAspect="1"/>
            </p:cNvPicPr>
            <p:nvPr/>
          </p:nvPicPr>
          <p:blipFill rotWithShape="1">
            <a:blip r:embed="rId2">
              <a:extLst>
                <a:ext uri="{28A0092B-C50C-407E-A947-70E740481C1C}">
                  <a14:useLocalDpi xmlns:a14="http://schemas.microsoft.com/office/drawing/2010/main" val="0"/>
                </a:ext>
              </a:extLst>
            </a:blip>
            <a:srcRect t="18471" b="17858"/>
            <a:stretch/>
          </p:blipFill>
          <p:spPr>
            <a:xfrm>
              <a:off x="7274396" y="727507"/>
              <a:ext cx="4379539" cy="2788485"/>
            </a:xfrm>
            <a:prstGeom prst="rect">
              <a:avLst/>
            </a:prstGeom>
            <a:ln w="50800">
              <a:noFill/>
            </a:ln>
          </p:spPr>
        </p:pic>
        <p:sp>
          <p:nvSpPr>
            <p:cNvPr id="9" name="Oval 8">
              <a:extLst>
                <a:ext uri="{FF2B5EF4-FFF2-40B4-BE49-F238E27FC236}">
                  <a16:creationId xmlns:a16="http://schemas.microsoft.com/office/drawing/2014/main" id="{D302EFC4-B0D1-40AC-9C5F-217A65257A62}"/>
                </a:ext>
              </a:extLst>
            </p:cNvPr>
            <p:cNvSpPr/>
            <p:nvPr/>
          </p:nvSpPr>
          <p:spPr>
            <a:xfrm>
              <a:off x="10608906" y="2519265"/>
              <a:ext cx="65315" cy="65315"/>
            </a:xfrm>
            <a:prstGeom prst="ellipse">
              <a:avLst/>
            </a:prstGeom>
            <a:solidFill>
              <a:srgbClr val="5C1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hlinkClick r:id="" action="ppaction://hlinkshowjump?jump=nextslide"/>
            <a:extLst>
              <a:ext uri="{FF2B5EF4-FFF2-40B4-BE49-F238E27FC236}">
                <a16:creationId xmlns:a16="http://schemas.microsoft.com/office/drawing/2014/main" id="{E0F1CD92-85D7-4B9E-904D-CD71065C9F61}"/>
              </a:ext>
            </a:extLst>
          </p:cNvPr>
          <p:cNvSpPr/>
          <p:nvPr/>
        </p:nvSpPr>
        <p:spPr>
          <a:xfrm>
            <a:off x="7840823" y="3660711"/>
            <a:ext cx="3570516" cy="2461633"/>
          </a:xfrm>
          <a:prstGeom prst="rect">
            <a:avLst/>
          </a:prstGeom>
          <a:solidFill>
            <a:srgbClr val="E52E2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800" dirty="0">
                <a:solidFill>
                  <a:schemeClr val="bg1"/>
                </a:solidFill>
                <a:latin typeface="Arial Rounded MT Bold" panose="020F0704030504030204" pitchFamily="34" charset="0"/>
              </a:rPr>
              <a:t>Click here to start</a:t>
            </a:r>
          </a:p>
        </p:txBody>
      </p:sp>
      <p:pic>
        <p:nvPicPr>
          <p:cNvPr id="16" name="Graphic 15" descr="Cursor with solid fill">
            <a:extLst>
              <a:ext uri="{FF2B5EF4-FFF2-40B4-BE49-F238E27FC236}">
                <a16:creationId xmlns:a16="http://schemas.microsoft.com/office/drawing/2014/main" id="{5F69D6F6-9F77-4F5B-9D69-8AC85B30E6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0070" y="5118572"/>
            <a:ext cx="914400" cy="914400"/>
          </a:xfrm>
          <a:prstGeom prst="rect">
            <a:avLst/>
          </a:prstGeom>
        </p:spPr>
      </p:pic>
      <p:sp>
        <p:nvSpPr>
          <p:cNvPr id="17" name="TextBox 16">
            <a:extLst>
              <a:ext uri="{FF2B5EF4-FFF2-40B4-BE49-F238E27FC236}">
                <a16:creationId xmlns:a16="http://schemas.microsoft.com/office/drawing/2014/main" id="{62573BE7-7CCB-4CA8-9A9E-9A8D4CE5A376}"/>
              </a:ext>
            </a:extLst>
          </p:cNvPr>
          <p:cNvSpPr txBox="1"/>
          <p:nvPr/>
        </p:nvSpPr>
        <p:spPr>
          <a:xfrm>
            <a:off x="712188" y="920621"/>
            <a:ext cx="6048000" cy="5016758"/>
          </a:xfrm>
          <a:prstGeom prst="rect">
            <a:avLst/>
          </a:prstGeom>
          <a:noFill/>
        </p:spPr>
        <p:txBody>
          <a:bodyPr wrap="square" rtlCol="0">
            <a:spAutoFit/>
          </a:bodyPr>
          <a:lstStyle/>
          <a:p>
            <a:pPr algn="ctr"/>
            <a:r>
              <a:rPr lang="en-GB" sz="8000" dirty="0">
                <a:solidFill>
                  <a:srgbClr val="E52E25"/>
                </a:solidFill>
                <a:latin typeface="Arial Rounded MT Bold" panose="020F0704030504030204" pitchFamily="34" charset="0"/>
              </a:rPr>
              <a:t>The four stages of progress resource</a:t>
            </a:r>
          </a:p>
        </p:txBody>
      </p:sp>
    </p:spTree>
    <p:extLst>
      <p:ext uri="{BB962C8B-B14F-4D97-AF65-F5344CB8AC3E}">
        <p14:creationId xmlns:p14="http://schemas.microsoft.com/office/powerpoint/2010/main" val="3039732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E89018-635C-41F0-B590-D5C5ECB50EC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3A25501E-99F8-4BCB-B50D-96011F3AFBC5}"/>
              </a:ext>
            </a:extLst>
          </p:cNvPr>
          <p:cNvGrpSpPr/>
          <p:nvPr/>
        </p:nvGrpSpPr>
        <p:grpSpPr>
          <a:xfrm>
            <a:off x="106680" y="78638"/>
            <a:ext cx="11978640" cy="6700725"/>
            <a:chOff x="74365" y="312317"/>
            <a:chExt cx="11978640" cy="6700725"/>
          </a:xfrm>
        </p:grpSpPr>
        <p:sp>
          <p:nvSpPr>
            <p:cNvPr id="10" name="Rectangle: Rounded Corners 9">
              <a:extLst>
                <a:ext uri="{FF2B5EF4-FFF2-40B4-BE49-F238E27FC236}">
                  <a16:creationId xmlns:a16="http://schemas.microsoft.com/office/drawing/2014/main" id="{58F9F970-72E7-4204-881C-02FB4AA1BE08}"/>
                </a:ext>
              </a:extLst>
            </p:cNvPr>
            <p:cNvSpPr/>
            <p:nvPr/>
          </p:nvSpPr>
          <p:spPr>
            <a:xfrm>
              <a:off x="74365" y="1435281"/>
              <a:ext cx="11978640" cy="5577761"/>
            </a:xfrm>
            <a:prstGeom prst="roundRect">
              <a:avLst>
                <a:gd name="adj" fmla="val 0"/>
              </a:avLst>
            </a:prstGeom>
            <a:solidFill>
              <a:srgbClr val="F6EA90"/>
            </a:solidFill>
            <a:ln w="57150">
              <a:solidFill>
                <a:srgbClr val="F6EA9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1" name="Rectangle 10">
              <a:extLst>
                <a:ext uri="{FF2B5EF4-FFF2-40B4-BE49-F238E27FC236}">
                  <a16:creationId xmlns:a16="http://schemas.microsoft.com/office/drawing/2014/main" id="{962217D1-F271-4937-A75C-0EEC1C30F2DB}"/>
                </a:ext>
              </a:extLst>
            </p:cNvPr>
            <p:cNvSpPr/>
            <p:nvPr/>
          </p:nvSpPr>
          <p:spPr>
            <a:xfrm>
              <a:off x="74365" y="312317"/>
              <a:ext cx="11978640" cy="1122964"/>
            </a:xfrm>
            <a:prstGeom prst="rect">
              <a:avLst/>
            </a:prstGeom>
            <a:solidFill>
              <a:srgbClr val="BE2E2E"/>
            </a:solidFill>
            <a:ln w="57150">
              <a:solidFill>
                <a:srgbClr val="BE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Breadth</a:t>
              </a:r>
            </a:p>
          </p:txBody>
        </p:sp>
      </p:grpSp>
      <p:sp>
        <p:nvSpPr>
          <p:cNvPr id="2" name="TextBox 1">
            <a:extLst>
              <a:ext uri="{FF2B5EF4-FFF2-40B4-BE49-F238E27FC236}">
                <a16:creationId xmlns:a16="http://schemas.microsoft.com/office/drawing/2014/main" id="{5E11D97B-FC56-45C9-8BA6-EDFC93D54603}"/>
              </a:ext>
            </a:extLst>
          </p:cNvPr>
          <p:cNvSpPr txBox="1"/>
          <p:nvPr/>
        </p:nvSpPr>
        <p:spPr>
          <a:xfrm>
            <a:off x="361945" y="1488440"/>
            <a:ext cx="8280000" cy="1202893"/>
          </a:xfrm>
          <a:prstGeom prst="rect">
            <a:avLst/>
          </a:prstGeom>
          <a:noFill/>
        </p:spPr>
        <p:txBody>
          <a:bodyPr wrap="square" rtlCol="0">
            <a:spAutoFit/>
          </a:bodyPr>
          <a:lstStyle/>
          <a:p>
            <a:pPr fontAlgn="base">
              <a:lnSpc>
                <a:spcPts val="2200"/>
              </a:lnSpc>
            </a:pP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Breadth </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refers to the </a:t>
            </a: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number and range of experiences and outcomes </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encountered by learners. Learners need to be </a:t>
            </a:r>
            <a:r>
              <a:rPr lang="en-GB"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fully involved </a:t>
            </a: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planning how breadth, suitable to their needs, will be increased, and how they will show what they have learned. </a:t>
            </a: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GB"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D380C798-136D-464C-9E4C-1AAF65C48803}"/>
              </a:ext>
            </a:extLst>
          </p:cNvPr>
          <p:cNvSpPr txBox="1"/>
          <p:nvPr/>
        </p:nvSpPr>
        <p:spPr>
          <a:xfrm>
            <a:off x="361946" y="3148962"/>
            <a:ext cx="9026603" cy="2337948"/>
          </a:xfrm>
          <a:prstGeom prst="rect">
            <a:avLst/>
          </a:prstGeom>
          <a:noFill/>
        </p:spPr>
        <p:txBody>
          <a:bodyPr wrap="square" rtlCol="0">
            <a:spAutoFit/>
          </a:bodyPr>
          <a:lstStyle/>
          <a:p>
            <a:pPr fontAlgn="base">
              <a:lnSpc>
                <a:spcPts val="2200"/>
              </a:lnSpc>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Examples of where an increase in breadth can show that a learner is progressing include:</a:t>
            </a:r>
            <a:r>
              <a:rPr lang="en-US" dirty="0">
                <a:effectLst/>
                <a:latin typeface="Arial" panose="020B0604020202020204" pitchFamily="34" charset="0"/>
                <a:ea typeface="Times New Roman" panose="02020603050405020304" pitchFamily="18" charset="0"/>
                <a:cs typeface="Arial" panose="020B0604020202020204" pitchFamily="34" charset="0"/>
              </a:rPr>
              <a:t>​</a:t>
            </a:r>
            <a:endParaRPr lang="en-GB"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2200"/>
              </a:lnSpc>
              <a:buFont typeface="Arial" panose="020B0604020202020204" pitchFamily="34" charset="0"/>
              <a:buChar char="•"/>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growing confidence and competence in skills for learning, life and work in familiar and routine contexts; </a:t>
            </a:r>
            <a:r>
              <a:rPr lang="en-US" dirty="0">
                <a:effectLst/>
                <a:latin typeface="Arial" panose="020B0604020202020204" pitchFamily="34" charset="0"/>
                <a:ea typeface="Times New Roman" panose="02020603050405020304" pitchFamily="18" charset="0"/>
                <a:cs typeface="Arial" panose="020B0604020202020204" pitchFamily="34" charset="0"/>
              </a:rPr>
              <a:t>​</a:t>
            </a:r>
            <a:endParaRPr lang="en-GB"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2200"/>
              </a:lnSpc>
              <a:buFont typeface="Arial" panose="020B0604020202020204" pitchFamily="34" charset="0"/>
              <a:buChar char="•"/>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broadening range of texts, performances or presentations; </a:t>
            </a:r>
            <a:r>
              <a:rPr lang="en-US" dirty="0">
                <a:effectLst/>
                <a:latin typeface="Arial" panose="020B0604020202020204" pitchFamily="34" charset="0"/>
                <a:ea typeface="Times New Roman" panose="02020603050405020304" pitchFamily="18" charset="0"/>
                <a:cs typeface="Arial" panose="020B0604020202020204" pitchFamily="34" charset="0"/>
              </a:rPr>
              <a:t>​</a:t>
            </a:r>
            <a:endParaRPr lang="en-GB"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2200"/>
              </a:lnSpc>
              <a:buFont typeface="Arial" panose="020B0604020202020204" pitchFamily="34" charset="0"/>
              <a:buChar char="•"/>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improving range and competence in skills and concepts; </a:t>
            </a:r>
            <a:r>
              <a:rPr lang="en-US" dirty="0">
                <a:effectLst/>
                <a:latin typeface="Arial" panose="020B0604020202020204" pitchFamily="34" charset="0"/>
                <a:ea typeface="Times New Roman" panose="02020603050405020304" pitchFamily="18" charset="0"/>
                <a:cs typeface="Arial" panose="020B0604020202020204" pitchFamily="34" charset="0"/>
              </a:rPr>
              <a:t>​</a:t>
            </a:r>
            <a:endParaRPr lang="en-GB"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2200"/>
              </a:lnSpc>
              <a:buFont typeface="Arial" panose="020B0604020202020204" pitchFamily="34" charset="0"/>
              <a:buChar char="•"/>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broadening use of more advanced language, formulae and equations; and </a:t>
            </a:r>
            <a:r>
              <a:rPr lang="en-US" dirty="0">
                <a:effectLst/>
                <a:latin typeface="Arial" panose="020B0604020202020204" pitchFamily="34" charset="0"/>
                <a:ea typeface="Times New Roman" panose="02020603050405020304" pitchFamily="18" charset="0"/>
                <a:cs typeface="Arial" panose="020B0604020202020204" pitchFamily="34" charset="0"/>
              </a:rPr>
              <a:t>​</a:t>
            </a:r>
            <a:endParaRPr lang="en-GB"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2200"/>
              </a:lnSpc>
              <a:buFont typeface="Arial" panose="020B0604020202020204" pitchFamily="34" charset="0"/>
              <a:buChar char="•"/>
            </a:pPr>
            <a:r>
              <a:rPr lang="en-GB"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broadening amount of detail in the descriptions and explanations they give.</a:t>
            </a:r>
            <a:r>
              <a:rPr lang="en-US" dirty="0">
                <a:effectLst/>
                <a:latin typeface="Arial" panose="020B0604020202020204" pitchFamily="34" charset="0"/>
                <a:ea typeface="Times New Roman" panose="02020603050405020304" pitchFamily="18" charset="0"/>
                <a:cs typeface="Arial" panose="020B0604020202020204" pitchFamily="34" charset="0"/>
              </a:rPr>
              <a:t>​</a:t>
            </a:r>
            <a:endParaRPr lang="en-GB" dirty="0"/>
          </a:p>
        </p:txBody>
      </p:sp>
      <p:pic>
        <p:nvPicPr>
          <p:cNvPr id="4" name="Recorded Sound">
            <a:hlinkClick r:id="" action="ppaction://media"/>
            <a:extLst>
              <a:ext uri="{FF2B5EF4-FFF2-40B4-BE49-F238E27FC236}">
                <a16:creationId xmlns:a16="http://schemas.microsoft.com/office/drawing/2014/main" id="{F719A174-11CF-4FD4-AEA1-7BC8320500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3280" y="392840"/>
            <a:ext cx="406400" cy="406400"/>
          </a:xfrm>
          <a:prstGeom prst="rect">
            <a:avLst/>
          </a:prstGeom>
        </p:spPr>
      </p:pic>
      <p:pic>
        <p:nvPicPr>
          <p:cNvPr id="14" name="Graphic 13" descr="Circle with left arrow with solid fill">
            <a:hlinkClick r:id="" action="ppaction://hlinkshowjump?jump=nextslide"/>
            <a:extLst>
              <a:ext uri="{FF2B5EF4-FFF2-40B4-BE49-F238E27FC236}">
                <a16:creationId xmlns:a16="http://schemas.microsoft.com/office/drawing/2014/main" id="{132FA9EE-99C5-4C0C-AFED-E792D8DD0B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1380809" y="6208027"/>
            <a:ext cx="540000" cy="540000"/>
          </a:xfrm>
          <a:prstGeom prst="rect">
            <a:avLst/>
          </a:prstGeom>
        </p:spPr>
      </p:pic>
      <p:pic>
        <p:nvPicPr>
          <p:cNvPr id="15" name="Graphic 14" descr="Circle with left arrow with solid fill">
            <a:hlinkClick r:id="" action="ppaction://hlinkshowjump?jump=previousslide"/>
            <a:extLst>
              <a:ext uri="{FF2B5EF4-FFF2-40B4-BE49-F238E27FC236}">
                <a16:creationId xmlns:a16="http://schemas.microsoft.com/office/drawing/2014/main" id="{DF8C0A76-A6C5-4ECF-8A52-239B2E88B4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1191" y="6208027"/>
            <a:ext cx="540000" cy="540000"/>
          </a:xfrm>
          <a:prstGeom prst="rect">
            <a:avLst/>
          </a:prstGeom>
        </p:spPr>
      </p:pic>
      <p:pic>
        <p:nvPicPr>
          <p:cNvPr id="16" name="Graphic 15" descr="Hamburger Menu Icon with solid fill">
            <a:hlinkClick r:id="rId8" action="ppaction://hlinksldjump"/>
            <a:extLst>
              <a:ext uri="{FF2B5EF4-FFF2-40B4-BE49-F238E27FC236}">
                <a16:creationId xmlns:a16="http://schemas.microsoft.com/office/drawing/2014/main" id="{7D6A502B-53BF-4052-87F7-A3F37BBAA0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flipH="1">
            <a:off x="5826000" y="6208027"/>
            <a:ext cx="540000" cy="540000"/>
          </a:xfrm>
          <a:prstGeom prst="rect">
            <a:avLst/>
          </a:prstGeom>
        </p:spPr>
      </p:pic>
      <p:pic>
        <p:nvPicPr>
          <p:cNvPr id="19" name="Graphic 18" descr="Volume with solid fill">
            <a:extLst>
              <a:ext uri="{FF2B5EF4-FFF2-40B4-BE49-F238E27FC236}">
                <a16:creationId xmlns:a16="http://schemas.microsoft.com/office/drawing/2014/main" id="{676B024D-9CD3-4A03-9B53-D9D41F4EA09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80809" y="1408436"/>
            <a:ext cx="540000" cy="540000"/>
          </a:xfrm>
          <a:prstGeom prst="rect">
            <a:avLst/>
          </a:prstGeom>
        </p:spPr>
      </p:pic>
      <p:pic>
        <p:nvPicPr>
          <p:cNvPr id="20" name="Picture 19" descr="Chart&#10;&#10;Description automatically generated">
            <a:extLst>
              <a:ext uri="{FF2B5EF4-FFF2-40B4-BE49-F238E27FC236}">
                <a16:creationId xmlns:a16="http://schemas.microsoft.com/office/drawing/2014/main" id="{CE5AB034-719E-4ECB-B69E-C7018F7D20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0084" y="2502201"/>
            <a:ext cx="2429967" cy="1853598"/>
          </a:xfrm>
          <a:prstGeom prst="rect">
            <a:avLst/>
          </a:prstGeom>
          <a:ln w="57150">
            <a:solidFill>
              <a:srgbClr val="BE2E2E"/>
            </a:solidFill>
          </a:ln>
        </p:spPr>
      </p:pic>
    </p:spTree>
    <p:extLst>
      <p:ext uri="{BB962C8B-B14F-4D97-AF65-F5344CB8AC3E}">
        <p14:creationId xmlns:p14="http://schemas.microsoft.com/office/powerpoint/2010/main" val="1855809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8D305B-D3AD-48CF-97A0-0BA35A4ED8CD}"/>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3C4F7F2C-B3E9-4095-8711-F2BDFEA9485F}"/>
              </a:ext>
            </a:extLst>
          </p:cNvPr>
          <p:cNvGrpSpPr/>
          <p:nvPr/>
        </p:nvGrpSpPr>
        <p:grpSpPr>
          <a:xfrm>
            <a:off x="107400" y="79318"/>
            <a:ext cx="11977200" cy="6699365"/>
            <a:chOff x="515938" y="399208"/>
            <a:chExt cx="11977200" cy="6699365"/>
          </a:xfrm>
        </p:grpSpPr>
        <p:sp>
          <p:nvSpPr>
            <p:cNvPr id="10" name="Rectangle: Rounded Corners 9">
              <a:extLst>
                <a:ext uri="{FF2B5EF4-FFF2-40B4-BE49-F238E27FC236}">
                  <a16:creationId xmlns:a16="http://schemas.microsoft.com/office/drawing/2014/main" id="{32C40876-80D1-4FE4-B280-EAFCAAF9BA90}"/>
                </a:ext>
              </a:extLst>
            </p:cNvPr>
            <p:cNvSpPr/>
            <p:nvPr/>
          </p:nvSpPr>
          <p:spPr>
            <a:xfrm>
              <a:off x="515938" y="1522173"/>
              <a:ext cx="11977200" cy="5576400"/>
            </a:xfrm>
            <a:prstGeom prst="roundRect">
              <a:avLst>
                <a:gd name="adj" fmla="val 0"/>
              </a:avLst>
            </a:prstGeom>
            <a:solidFill>
              <a:srgbClr val="F6EA90"/>
            </a:solidFill>
            <a:ln w="57150">
              <a:solidFill>
                <a:srgbClr val="F6EA9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1" name="Rectangle 10">
              <a:extLst>
                <a:ext uri="{FF2B5EF4-FFF2-40B4-BE49-F238E27FC236}">
                  <a16:creationId xmlns:a16="http://schemas.microsoft.com/office/drawing/2014/main" id="{4319560C-B8DC-4239-94B4-4E48B6904E7E}"/>
                </a:ext>
              </a:extLst>
            </p:cNvPr>
            <p:cNvSpPr/>
            <p:nvPr/>
          </p:nvSpPr>
          <p:spPr>
            <a:xfrm>
              <a:off x="515938" y="399208"/>
              <a:ext cx="11977200" cy="1122964"/>
            </a:xfrm>
            <a:prstGeom prst="rect">
              <a:avLst/>
            </a:prstGeom>
            <a:solidFill>
              <a:srgbClr val="316BB4"/>
            </a:solidFill>
            <a:ln w="57150">
              <a:solidFill>
                <a:srgbClr val="316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Challenge</a:t>
              </a:r>
            </a:p>
          </p:txBody>
        </p:sp>
      </p:grpSp>
      <p:sp>
        <p:nvSpPr>
          <p:cNvPr id="13" name="TextBox 12">
            <a:extLst>
              <a:ext uri="{FF2B5EF4-FFF2-40B4-BE49-F238E27FC236}">
                <a16:creationId xmlns:a16="http://schemas.microsoft.com/office/drawing/2014/main" id="{5808C435-D64D-4610-84FC-0E96E85DDF26}"/>
              </a:ext>
            </a:extLst>
          </p:cNvPr>
          <p:cNvSpPr txBox="1"/>
          <p:nvPr/>
        </p:nvSpPr>
        <p:spPr>
          <a:xfrm>
            <a:off x="361949" y="1459126"/>
            <a:ext cx="8280000" cy="1202893"/>
          </a:xfrm>
          <a:prstGeom prst="rect">
            <a:avLst/>
          </a:prstGeom>
          <a:noFill/>
        </p:spPr>
        <p:txBody>
          <a:bodyPr wrap="square" rtlCol="0">
            <a:spAutoFit/>
          </a:bodyPr>
          <a:lstStyle/>
          <a:p>
            <a:pPr lvl="0">
              <a:lnSpc>
                <a:spcPts val="22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Challenge</a:t>
            </a:r>
            <a:r>
              <a:rPr lang="en-GB"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refers to the </a:t>
            </a:r>
            <a:r>
              <a:rPr lang="en-GB"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attributes, capabilities </a:t>
            </a: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a:t>
            </a:r>
            <a:r>
              <a:rPr lang="en-GB"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skills </a:t>
            </a: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(including higher order thinking skills) which are embedded in learning.  For example, many of the experiences and outcomes include skills such as analysing, evaluating and creating.</a:t>
            </a:r>
            <a:r>
              <a:rPr lang="en-US" sz="1800" dirty="0">
                <a:effectLst/>
                <a:latin typeface="Arial" panose="020B0604020202020204" pitchFamily="34" charset="0"/>
                <a:ea typeface="Calibri" panose="020F0502020204030204" pitchFamily="34" charset="0"/>
                <a:cs typeface="Arial" panose="020B0604020202020204" pitchFamily="34" charset="0"/>
              </a:rPr>
              <a:t>​</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8B412301-ACD9-4F83-8F48-D6652CEF23DA}"/>
              </a:ext>
            </a:extLst>
          </p:cNvPr>
          <p:cNvSpPr txBox="1"/>
          <p:nvPr/>
        </p:nvSpPr>
        <p:spPr>
          <a:xfrm>
            <a:off x="361949" y="3111686"/>
            <a:ext cx="9164823" cy="2895664"/>
          </a:xfrm>
          <a:prstGeom prst="rect">
            <a:avLst/>
          </a:prstGeom>
          <a:noFill/>
        </p:spPr>
        <p:txBody>
          <a:bodyPr wrap="square" rtlCol="0">
            <a:spAutoFit/>
          </a:bodyPr>
          <a:lstStyle/>
          <a:p>
            <a:pPr fontAlgn="base">
              <a:lnSpc>
                <a:spcPts val="2200"/>
              </a:lnSpc>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Examples of where an increase in challenge can show that a learner is progressing include: </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2200"/>
              </a:lnSpc>
              <a:buFont typeface="Arial" panose="020B0604020202020204" pitchFamily="34" charset="0"/>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learning in more complex contexts; </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2200"/>
              </a:lnSpc>
              <a:buFont typeface="Arial" panose="020B0604020202020204" pitchFamily="34" charset="0"/>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using and/or presenting increasingly complex texts in terms of length, structure, </a:t>
            </a:r>
            <a:r>
              <a:rPr lang="en-US" sz="1800" dirty="0">
                <a:effectLst/>
                <a:latin typeface="Arial" panose="020B0604020202020204" pitchFamily="34" charset="0"/>
                <a:ea typeface="Times New Roman" panose="02020603050405020304" pitchFamily="18" charset="0"/>
                <a:cs typeface="Arial" panose="020B0604020202020204" pitchFamily="34" charset="0"/>
              </a:rPr>
              <a:t>​</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vocabulary, ideas, and/or concepts; </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2200"/>
              </a:lnSpc>
              <a:buFont typeface="Arial" panose="020B0604020202020204" pitchFamily="34" charset="0"/>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responding to and producing increasingly complex pieces of work, information and concepts; </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2200"/>
              </a:lnSpc>
              <a:buFont typeface="Arial" panose="020B0604020202020204" pitchFamily="34" charset="0"/>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responding accurately and confidently to more complex contexts; </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2200"/>
              </a:lnSpc>
              <a:buFont typeface="Arial" panose="020B0604020202020204" pitchFamily="34" charset="0"/>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individuals becoming more adept at evaluating their own and other’s learning; and </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fontAlgn="base">
              <a:lnSpc>
                <a:spcPts val="2200"/>
              </a:lnSpc>
              <a:buFont typeface="Arial" panose="020B0604020202020204" pitchFamily="34" charset="0"/>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demonstrating increasing responsibility and independence in learning.</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D0BE4DF0-A061-41C7-AAE0-9E9EDD3D17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5549" y="351296"/>
            <a:ext cx="406400" cy="406400"/>
          </a:xfrm>
          <a:prstGeom prst="rect">
            <a:avLst/>
          </a:prstGeom>
        </p:spPr>
      </p:pic>
      <p:pic>
        <p:nvPicPr>
          <p:cNvPr id="14" name="Graphic 13" descr="Circle with left arrow with solid fill">
            <a:hlinkClick r:id="" action="ppaction://hlinkshowjump?jump=nextslide"/>
            <a:extLst>
              <a:ext uri="{FF2B5EF4-FFF2-40B4-BE49-F238E27FC236}">
                <a16:creationId xmlns:a16="http://schemas.microsoft.com/office/drawing/2014/main" id="{3180DF7F-6E94-4512-9CC5-8C4368DA98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1380809" y="6208027"/>
            <a:ext cx="540000" cy="540000"/>
          </a:xfrm>
          <a:prstGeom prst="rect">
            <a:avLst/>
          </a:prstGeom>
        </p:spPr>
      </p:pic>
      <p:pic>
        <p:nvPicPr>
          <p:cNvPr id="17" name="Graphic 16" descr="Circle with left arrow with solid fill">
            <a:hlinkClick r:id="" action="ppaction://hlinkshowjump?jump=previousslide"/>
            <a:extLst>
              <a:ext uri="{FF2B5EF4-FFF2-40B4-BE49-F238E27FC236}">
                <a16:creationId xmlns:a16="http://schemas.microsoft.com/office/drawing/2014/main" id="{719DAEF4-D1FE-4376-831A-6D271B3CA5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1191" y="6208027"/>
            <a:ext cx="540000" cy="540000"/>
          </a:xfrm>
          <a:prstGeom prst="rect">
            <a:avLst/>
          </a:prstGeom>
        </p:spPr>
      </p:pic>
      <p:pic>
        <p:nvPicPr>
          <p:cNvPr id="20" name="Graphic 19" descr="Hamburger Menu Icon with solid fill">
            <a:hlinkClick r:id="rId8" action="ppaction://hlinksldjump"/>
            <a:extLst>
              <a:ext uri="{FF2B5EF4-FFF2-40B4-BE49-F238E27FC236}">
                <a16:creationId xmlns:a16="http://schemas.microsoft.com/office/drawing/2014/main" id="{B12AF0BB-C1F9-4CD0-8577-9923518AC0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flipH="1">
            <a:off x="5826000" y="6208027"/>
            <a:ext cx="540000" cy="540000"/>
          </a:xfrm>
          <a:prstGeom prst="rect">
            <a:avLst/>
          </a:prstGeom>
        </p:spPr>
      </p:pic>
      <p:pic>
        <p:nvPicPr>
          <p:cNvPr id="19" name="Graphic 18" descr="Volume with solid fill">
            <a:extLst>
              <a:ext uri="{FF2B5EF4-FFF2-40B4-BE49-F238E27FC236}">
                <a16:creationId xmlns:a16="http://schemas.microsoft.com/office/drawing/2014/main" id="{9155C1DF-BC72-48E9-8E52-3CB2578FD3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80809" y="1408436"/>
            <a:ext cx="540000" cy="540000"/>
          </a:xfrm>
          <a:prstGeom prst="rect">
            <a:avLst/>
          </a:prstGeom>
        </p:spPr>
      </p:pic>
      <p:pic>
        <p:nvPicPr>
          <p:cNvPr id="22" name="Picture 21" descr="Chart&#10;&#10;Description automatically generated">
            <a:extLst>
              <a:ext uri="{FF2B5EF4-FFF2-40B4-BE49-F238E27FC236}">
                <a16:creationId xmlns:a16="http://schemas.microsoft.com/office/drawing/2014/main" id="{7F74AB76-29FD-47F8-8E9F-77799FFBF6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0084" y="2502201"/>
            <a:ext cx="2429967" cy="1853598"/>
          </a:xfrm>
          <a:prstGeom prst="rect">
            <a:avLst/>
          </a:prstGeom>
          <a:ln w="57150">
            <a:solidFill>
              <a:srgbClr val="316BB4"/>
            </a:solidFill>
          </a:ln>
        </p:spPr>
      </p:pic>
    </p:spTree>
    <p:extLst>
      <p:ext uri="{BB962C8B-B14F-4D97-AF65-F5344CB8AC3E}">
        <p14:creationId xmlns:p14="http://schemas.microsoft.com/office/powerpoint/2010/main" val="178743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08F3BE-44D3-4B5A-8B1F-288D718A76A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B48A39D0-3242-4A8F-BA21-A548081CF3FA}"/>
              </a:ext>
            </a:extLst>
          </p:cNvPr>
          <p:cNvGrpSpPr/>
          <p:nvPr/>
        </p:nvGrpSpPr>
        <p:grpSpPr>
          <a:xfrm>
            <a:off x="107400" y="79318"/>
            <a:ext cx="11977200" cy="6699365"/>
            <a:chOff x="515938" y="513508"/>
            <a:chExt cx="11105654" cy="6699365"/>
          </a:xfrm>
        </p:grpSpPr>
        <p:sp>
          <p:nvSpPr>
            <p:cNvPr id="9" name="Rectangle: Rounded Corners 8">
              <a:extLst>
                <a:ext uri="{FF2B5EF4-FFF2-40B4-BE49-F238E27FC236}">
                  <a16:creationId xmlns:a16="http://schemas.microsoft.com/office/drawing/2014/main" id="{02B63082-2060-47C3-8503-D763128664FC}"/>
                </a:ext>
              </a:extLst>
            </p:cNvPr>
            <p:cNvSpPr/>
            <p:nvPr/>
          </p:nvSpPr>
          <p:spPr>
            <a:xfrm>
              <a:off x="515938" y="1636473"/>
              <a:ext cx="11105654" cy="5576400"/>
            </a:xfrm>
            <a:prstGeom prst="roundRect">
              <a:avLst>
                <a:gd name="adj" fmla="val 0"/>
              </a:avLst>
            </a:prstGeom>
            <a:solidFill>
              <a:srgbClr val="F6EA90"/>
            </a:solidFill>
            <a:ln w="57150">
              <a:solidFill>
                <a:srgbClr val="F6EA9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0" name="Rectangle 9">
              <a:extLst>
                <a:ext uri="{FF2B5EF4-FFF2-40B4-BE49-F238E27FC236}">
                  <a16:creationId xmlns:a16="http://schemas.microsoft.com/office/drawing/2014/main" id="{F1899803-4096-4028-B971-053027C5E65B}"/>
                </a:ext>
              </a:extLst>
            </p:cNvPr>
            <p:cNvSpPr/>
            <p:nvPr/>
          </p:nvSpPr>
          <p:spPr>
            <a:xfrm>
              <a:off x="515938" y="513508"/>
              <a:ext cx="11105654" cy="1122964"/>
            </a:xfrm>
            <a:prstGeom prst="rect">
              <a:avLst/>
            </a:prstGeom>
            <a:solidFill>
              <a:srgbClr val="418766"/>
            </a:solidFill>
            <a:ln w="57150">
              <a:solidFill>
                <a:srgbClr val="4187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Application</a:t>
              </a:r>
            </a:p>
          </p:txBody>
        </p:sp>
      </p:grpSp>
      <p:sp>
        <p:nvSpPr>
          <p:cNvPr id="12" name="TextBox 11">
            <a:extLst>
              <a:ext uri="{FF2B5EF4-FFF2-40B4-BE49-F238E27FC236}">
                <a16:creationId xmlns:a16="http://schemas.microsoft.com/office/drawing/2014/main" id="{9DEE0F34-FA95-4D46-B0B7-5F76EB04C533}"/>
              </a:ext>
            </a:extLst>
          </p:cNvPr>
          <p:cNvSpPr txBox="1"/>
          <p:nvPr/>
        </p:nvSpPr>
        <p:spPr>
          <a:xfrm>
            <a:off x="361949" y="1459126"/>
            <a:ext cx="8280000" cy="1485022"/>
          </a:xfrm>
          <a:prstGeom prst="rect">
            <a:avLst/>
          </a:prstGeom>
          <a:noFill/>
        </p:spPr>
        <p:txBody>
          <a:bodyPr wrap="square" rtlCol="0">
            <a:spAutoFit/>
          </a:bodyPr>
          <a:lstStyle/>
          <a:p>
            <a:pPr lvl="0" fontAlgn="base">
              <a:lnSpc>
                <a:spcPts val="2200"/>
              </a:lnSpc>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Overlapping with both breadth and challenge, </a:t>
            </a:r>
            <a:r>
              <a:rPr lang="en-GB"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application </a:t>
            </a: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refers to how knowledge and understanding, attributes, capabilities and skills (including higher order thinking skills) are used in </a:t>
            </a:r>
            <a:r>
              <a:rPr lang="en-GB"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new and unfamiliar contexts </a:t>
            </a: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 that they become secure and transferable. Learners should be flexible and adaptable in the way they apply their learning.</a:t>
            </a:r>
            <a:r>
              <a:rPr lang="en-US" sz="1800" dirty="0">
                <a:effectLst/>
                <a:latin typeface="Arial" panose="020B0604020202020204" pitchFamily="34" charset="0"/>
                <a:ea typeface="Calibri" panose="020F0502020204030204" pitchFamily="34" charset="0"/>
                <a:cs typeface="Arial" panose="020B0604020202020204" pitchFamily="34" charset="0"/>
              </a:rPr>
              <a:t>​</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ECEE7F11-4C00-4422-BCD2-A6878244762D}"/>
              </a:ext>
            </a:extLst>
          </p:cNvPr>
          <p:cNvSpPr txBox="1"/>
          <p:nvPr/>
        </p:nvSpPr>
        <p:spPr>
          <a:xfrm>
            <a:off x="361946" y="3128007"/>
            <a:ext cx="10440000" cy="3162019"/>
          </a:xfrm>
          <a:prstGeom prst="rect">
            <a:avLst/>
          </a:prstGeom>
          <a:noFill/>
        </p:spPr>
        <p:txBody>
          <a:bodyPr wrap="square" rtlCol="0">
            <a:spAutoFit/>
          </a:bodyPr>
          <a:lstStyle/>
          <a:p>
            <a:pPr fontAlgn="base">
              <a:lnSpc>
                <a:spcPts val="2200"/>
              </a:lnSpc>
              <a:spcAft>
                <a:spcPts val="800"/>
              </a:spcAft>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Examples of progress in application of learning include:</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fontAlgn="base">
              <a:lnSpc>
                <a:spcPts val="2200"/>
              </a:lnSpc>
              <a:spcAft>
                <a:spcPts val="800"/>
              </a:spcAft>
              <a:buFont typeface="Arial" panose="020B0604020202020204" pitchFamily="34" charset="0"/>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using skills and knowledge in different situations; </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fontAlgn="base">
              <a:lnSpc>
                <a:spcPts val="2200"/>
              </a:lnSpc>
              <a:spcAft>
                <a:spcPts val="800"/>
              </a:spcAft>
              <a:buFont typeface="Arial" panose="020B0604020202020204" pitchFamily="34" charset="0"/>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using skills and knowledge in creative and innovative ways; </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fontAlgn="base">
              <a:lnSpc>
                <a:spcPts val="2200"/>
              </a:lnSpc>
              <a:spcAft>
                <a:spcPts val="800"/>
              </a:spcAft>
              <a:buFont typeface="Arial" panose="020B0604020202020204" pitchFamily="34" charset="0"/>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finding, selecting, sorting and linking information from a variety of sources; </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fontAlgn="base">
              <a:lnSpc>
                <a:spcPts val="2200"/>
              </a:lnSpc>
              <a:spcAft>
                <a:spcPts val="800"/>
              </a:spcAft>
              <a:buFont typeface="Arial" panose="020B0604020202020204" pitchFamily="34" charset="0"/>
              <a:buChar char="•"/>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using information for different purposes; </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fontAlgn="base">
              <a:lnSpc>
                <a:spcPts val="2200"/>
              </a:lnSpc>
              <a:spcAft>
                <a:spcPts val="800"/>
              </a:spcAft>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creating texts to persuade, argue, recording and presenting thinking in different ways; and</a:t>
            </a:r>
          </a:p>
          <a:p>
            <a:pPr marL="285750" indent="-285750" fontAlgn="base">
              <a:lnSpc>
                <a:spcPts val="2200"/>
              </a:lnSpc>
              <a:spcAft>
                <a:spcPts val="800"/>
              </a:spcAft>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presenting</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analysing and interpreting evidence to draw conclusions.</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ts val="2200"/>
              </a:lnSpc>
            </a:pPr>
            <a:endParaRPr lang="en-GB" dirty="0">
              <a:latin typeface="Arial" panose="020B0604020202020204" pitchFamily="34" charset="0"/>
              <a:cs typeface="Arial" panose="020B0604020202020204" pitchFamily="34" charset="0"/>
            </a:endParaRPr>
          </a:p>
        </p:txBody>
      </p:sp>
      <p:pic>
        <p:nvPicPr>
          <p:cNvPr id="14" name="Picture 13" descr="Chart&#10;&#10;Description automatically generated">
            <a:extLst>
              <a:ext uri="{FF2B5EF4-FFF2-40B4-BE49-F238E27FC236}">
                <a16:creationId xmlns:a16="http://schemas.microsoft.com/office/drawing/2014/main" id="{5E44638E-CA38-4161-AF3E-1D67C9C7E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0084" y="2502201"/>
            <a:ext cx="2429967" cy="1853598"/>
          </a:xfrm>
          <a:prstGeom prst="rect">
            <a:avLst/>
          </a:prstGeom>
          <a:ln w="57150">
            <a:solidFill>
              <a:srgbClr val="418766"/>
            </a:solidFill>
          </a:ln>
        </p:spPr>
      </p:pic>
      <p:pic>
        <p:nvPicPr>
          <p:cNvPr id="3" name="Recorded Sound">
            <a:hlinkClick r:id="" action="ppaction://media"/>
            <a:extLst>
              <a:ext uri="{FF2B5EF4-FFF2-40B4-BE49-F238E27FC236}">
                <a16:creationId xmlns:a16="http://schemas.microsoft.com/office/drawing/2014/main" id="{C2989E10-1CD8-47F1-82A6-272083AE1A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8749" y="579309"/>
            <a:ext cx="406400" cy="406400"/>
          </a:xfrm>
          <a:prstGeom prst="rect">
            <a:avLst/>
          </a:prstGeom>
        </p:spPr>
      </p:pic>
      <p:pic>
        <p:nvPicPr>
          <p:cNvPr id="16" name="Graphic 15" descr="Circle with left arrow with solid fill">
            <a:hlinkClick r:id="" action="ppaction://hlinkshowjump?jump=nextslide"/>
            <a:extLst>
              <a:ext uri="{FF2B5EF4-FFF2-40B4-BE49-F238E27FC236}">
                <a16:creationId xmlns:a16="http://schemas.microsoft.com/office/drawing/2014/main" id="{A8D4E046-731C-4BD6-AD8F-536FD4FFF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1380809" y="6208027"/>
            <a:ext cx="540000" cy="540000"/>
          </a:xfrm>
          <a:prstGeom prst="rect">
            <a:avLst/>
          </a:prstGeom>
        </p:spPr>
      </p:pic>
      <p:pic>
        <p:nvPicPr>
          <p:cNvPr id="17" name="Graphic 16" descr="Circle with left arrow with solid fill">
            <a:hlinkClick r:id="" action="ppaction://hlinkshowjump?jump=previousslide"/>
            <a:extLst>
              <a:ext uri="{FF2B5EF4-FFF2-40B4-BE49-F238E27FC236}">
                <a16:creationId xmlns:a16="http://schemas.microsoft.com/office/drawing/2014/main" id="{D5C444A7-9977-4215-9425-9717F5BD62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191" y="6208027"/>
            <a:ext cx="540000" cy="540000"/>
          </a:xfrm>
          <a:prstGeom prst="rect">
            <a:avLst/>
          </a:prstGeom>
        </p:spPr>
      </p:pic>
      <p:pic>
        <p:nvPicPr>
          <p:cNvPr id="19" name="Graphic 18" descr="Hamburger Menu Icon with solid fill">
            <a:hlinkClick r:id="rId9" action="ppaction://hlinksldjump"/>
            <a:extLst>
              <a:ext uri="{FF2B5EF4-FFF2-40B4-BE49-F238E27FC236}">
                <a16:creationId xmlns:a16="http://schemas.microsoft.com/office/drawing/2014/main" id="{4F002E2E-F457-4B5F-9400-FCABA2E5DE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flipH="1">
            <a:off x="5826000" y="6208027"/>
            <a:ext cx="540000" cy="540000"/>
          </a:xfrm>
          <a:prstGeom prst="rect">
            <a:avLst/>
          </a:prstGeom>
        </p:spPr>
      </p:pic>
      <p:pic>
        <p:nvPicPr>
          <p:cNvPr id="15" name="Graphic 14" descr="Volume with solid fill">
            <a:extLst>
              <a:ext uri="{FF2B5EF4-FFF2-40B4-BE49-F238E27FC236}">
                <a16:creationId xmlns:a16="http://schemas.microsoft.com/office/drawing/2014/main" id="{64D6EB62-29C6-4F17-A2C3-95350D3DA4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80809" y="1408436"/>
            <a:ext cx="540000" cy="540000"/>
          </a:xfrm>
          <a:prstGeom prst="rect">
            <a:avLst/>
          </a:prstGeom>
        </p:spPr>
      </p:pic>
    </p:spTree>
    <p:extLst>
      <p:ext uri="{BB962C8B-B14F-4D97-AF65-F5344CB8AC3E}">
        <p14:creationId xmlns:p14="http://schemas.microsoft.com/office/powerpoint/2010/main" val="3155997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EC64C8A-4D7C-4AAB-9D1A-AD8E49776E36}"/>
              </a:ext>
            </a:extLst>
          </p:cNvPr>
          <p:cNvGrpSpPr/>
          <p:nvPr/>
        </p:nvGrpSpPr>
        <p:grpSpPr>
          <a:xfrm>
            <a:off x="100896" y="79530"/>
            <a:ext cx="11990209" cy="6698940"/>
            <a:chOff x="515938" y="312317"/>
            <a:chExt cx="11105654" cy="6233367"/>
          </a:xfrm>
        </p:grpSpPr>
        <p:sp>
          <p:nvSpPr>
            <p:cNvPr id="14" name="Rectangle: Rounded Corners 13">
              <a:extLst>
                <a:ext uri="{FF2B5EF4-FFF2-40B4-BE49-F238E27FC236}">
                  <a16:creationId xmlns:a16="http://schemas.microsoft.com/office/drawing/2014/main" id="{8D5908A4-5E5B-4EE1-AC6F-1B7BEA38F628}"/>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5" name="Rectangle 14">
              <a:extLst>
                <a:ext uri="{FF2B5EF4-FFF2-40B4-BE49-F238E27FC236}">
                  <a16:creationId xmlns:a16="http://schemas.microsoft.com/office/drawing/2014/main" id="{E98414B4-B398-4E47-88D6-1F757030FBA5}"/>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pic>
        <p:nvPicPr>
          <p:cNvPr id="3" name="Recorded Sound">
            <a:hlinkClick r:id="" action="ppaction://media"/>
            <a:extLst>
              <a:ext uri="{FF2B5EF4-FFF2-40B4-BE49-F238E27FC236}">
                <a16:creationId xmlns:a16="http://schemas.microsoft.com/office/drawing/2014/main" id="{A1772876-5055-433F-A2F8-4937D46A2B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3440" y="461462"/>
            <a:ext cx="406400" cy="406400"/>
          </a:xfrm>
          <a:prstGeom prst="rect">
            <a:avLst/>
          </a:prstGeom>
        </p:spPr>
      </p:pic>
      <p:pic>
        <p:nvPicPr>
          <p:cNvPr id="9" name="Picture 8" descr="Chart&#10;&#10;Description automatically generated">
            <a:extLst>
              <a:ext uri="{FF2B5EF4-FFF2-40B4-BE49-F238E27FC236}">
                <a16:creationId xmlns:a16="http://schemas.microsoft.com/office/drawing/2014/main" id="{E77A956C-6337-4D73-89A1-127B830EC841}"/>
              </a:ext>
            </a:extLst>
          </p:cNvPr>
          <p:cNvPicPr>
            <a:picLocks noChangeAspect="1"/>
          </p:cNvPicPr>
          <p:nvPr/>
        </p:nvPicPr>
        <p:blipFill rotWithShape="1">
          <a:blip r:embed="rId6">
            <a:extLst>
              <a:ext uri="{28A0092B-C50C-407E-A947-70E740481C1C}">
                <a14:useLocalDpi xmlns:a14="http://schemas.microsoft.com/office/drawing/2010/main" val="0"/>
              </a:ext>
            </a:extLst>
          </a:blip>
          <a:srcRect l="4222" t="15019" r="3225" b="5877"/>
          <a:stretch/>
        </p:blipFill>
        <p:spPr>
          <a:xfrm>
            <a:off x="2863726" y="1789430"/>
            <a:ext cx="6464547" cy="4214714"/>
          </a:xfrm>
          <a:prstGeom prst="rect">
            <a:avLst/>
          </a:prstGeom>
        </p:spPr>
      </p:pic>
      <p:pic>
        <p:nvPicPr>
          <p:cNvPr id="11" name="Graphic 10" descr="Circle with left arrow with solid fill">
            <a:hlinkClick r:id="" action="ppaction://hlinkshowjump?jump=nextslide"/>
            <a:extLst>
              <a:ext uri="{FF2B5EF4-FFF2-40B4-BE49-F238E27FC236}">
                <a16:creationId xmlns:a16="http://schemas.microsoft.com/office/drawing/2014/main" id="{20B293D9-7268-4EB2-BCBC-AA4F0B4821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1380809" y="6208027"/>
            <a:ext cx="540000" cy="540000"/>
          </a:xfrm>
          <a:prstGeom prst="rect">
            <a:avLst/>
          </a:prstGeom>
        </p:spPr>
      </p:pic>
      <p:pic>
        <p:nvPicPr>
          <p:cNvPr id="12" name="Graphic 11" descr="Circle with left arrow with solid fill">
            <a:hlinkClick r:id="" action="ppaction://hlinkshowjump?jump=previousslide"/>
            <a:extLst>
              <a:ext uri="{FF2B5EF4-FFF2-40B4-BE49-F238E27FC236}">
                <a16:creationId xmlns:a16="http://schemas.microsoft.com/office/drawing/2014/main" id="{BA2A6B25-D9F4-4D9E-8A2D-2AA3413798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191" y="6208027"/>
            <a:ext cx="540000" cy="540000"/>
          </a:xfrm>
          <a:prstGeom prst="rect">
            <a:avLst/>
          </a:prstGeom>
        </p:spPr>
      </p:pic>
      <p:pic>
        <p:nvPicPr>
          <p:cNvPr id="8" name="Graphic 7" descr="Hamburger Menu Icon with solid fill">
            <a:hlinkClick r:id="rId9" action="ppaction://hlinksldjump"/>
            <a:extLst>
              <a:ext uri="{FF2B5EF4-FFF2-40B4-BE49-F238E27FC236}">
                <a16:creationId xmlns:a16="http://schemas.microsoft.com/office/drawing/2014/main" id="{687CBA46-088A-4285-881E-EC14584639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flipH="1">
            <a:off x="5826000" y="6208027"/>
            <a:ext cx="540000" cy="540000"/>
          </a:xfrm>
          <a:prstGeom prst="rect">
            <a:avLst/>
          </a:prstGeom>
        </p:spPr>
      </p:pic>
      <p:pic>
        <p:nvPicPr>
          <p:cNvPr id="10" name="Graphic 9" descr="Volume with solid fill">
            <a:extLst>
              <a:ext uri="{FF2B5EF4-FFF2-40B4-BE49-F238E27FC236}">
                <a16:creationId xmlns:a16="http://schemas.microsoft.com/office/drawing/2014/main" id="{AE8C3D33-9254-4965-8393-3D5F408654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80809" y="1408436"/>
            <a:ext cx="540000" cy="540000"/>
          </a:xfrm>
          <a:prstGeom prst="rect">
            <a:avLst/>
          </a:prstGeom>
        </p:spPr>
      </p:pic>
    </p:spTree>
    <p:extLst>
      <p:ext uri="{BB962C8B-B14F-4D97-AF65-F5344CB8AC3E}">
        <p14:creationId xmlns:p14="http://schemas.microsoft.com/office/powerpoint/2010/main" val="211681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D95A2F0-959E-4A9A-9341-CFC47F006748}"/>
              </a:ext>
            </a:extLst>
          </p:cNvPr>
          <p:cNvGrpSpPr/>
          <p:nvPr/>
        </p:nvGrpSpPr>
        <p:grpSpPr>
          <a:xfrm>
            <a:off x="100896" y="79530"/>
            <a:ext cx="11990209" cy="6698940"/>
            <a:chOff x="515938" y="312317"/>
            <a:chExt cx="11105654" cy="6233367"/>
          </a:xfrm>
        </p:grpSpPr>
        <p:sp>
          <p:nvSpPr>
            <p:cNvPr id="14" name="Rectangle: Rounded Corners 13">
              <a:extLst>
                <a:ext uri="{FF2B5EF4-FFF2-40B4-BE49-F238E27FC236}">
                  <a16:creationId xmlns:a16="http://schemas.microsoft.com/office/drawing/2014/main" id="{E0FA4502-EBAF-46FE-864B-A77D6ABA7FC7}"/>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6" name="Rectangle 15">
              <a:extLst>
                <a:ext uri="{FF2B5EF4-FFF2-40B4-BE49-F238E27FC236}">
                  <a16:creationId xmlns:a16="http://schemas.microsoft.com/office/drawing/2014/main" id="{7FD9F6E9-8120-425B-B560-1A58C10DF52D}"/>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pic>
        <p:nvPicPr>
          <p:cNvPr id="5" name="Recorded Sound">
            <a:hlinkClick r:id="" action="ppaction://media"/>
            <a:extLst>
              <a:ext uri="{FF2B5EF4-FFF2-40B4-BE49-F238E27FC236}">
                <a16:creationId xmlns:a16="http://schemas.microsoft.com/office/drawing/2014/main" id="{B0386BF1-098B-4B2F-A4F2-518FFE1B6C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1280" y="480856"/>
            <a:ext cx="406400" cy="406400"/>
          </a:xfrm>
          <a:prstGeom prst="rect">
            <a:avLst/>
          </a:prstGeom>
        </p:spPr>
      </p:pic>
      <p:sp>
        <p:nvSpPr>
          <p:cNvPr id="9" name="Rectangle 8">
            <a:extLst>
              <a:ext uri="{FF2B5EF4-FFF2-40B4-BE49-F238E27FC236}">
                <a16:creationId xmlns:a16="http://schemas.microsoft.com/office/drawing/2014/main" id="{245F1756-4F43-4121-8427-9291F3256F72}"/>
              </a:ext>
            </a:extLst>
          </p:cNvPr>
          <p:cNvSpPr/>
          <p:nvPr/>
        </p:nvSpPr>
        <p:spPr>
          <a:xfrm>
            <a:off x="363516" y="1394592"/>
            <a:ext cx="6761184" cy="2677656"/>
          </a:xfrm>
          <a:prstGeom prst="rect">
            <a:avLst/>
          </a:prstGeom>
        </p:spPr>
        <p:txBody>
          <a:bodyPr wrap="square">
            <a:spAutoFit/>
          </a:bodyPr>
          <a:lstStyle/>
          <a:p>
            <a:r>
              <a:rPr lang="en-GB" sz="3600" dirty="0">
                <a:solidFill>
                  <a:srgbClr val="E52E25"/>
                </a:solidFill>
              </a:rPr>
              <a:t>Demonstrating breadth, challenge and application within a level is NOT simply about “getting it right”.</a:t>
            </a:r>
          </a:p>
          <a:p>
            <a:endParaRPr lang="en-GB" sz="3600" dirty="0">
              <a:solidFill>
                <a:srgbClr val="E52E25"/>
              </a:solidFill>
            </a:endParaRPr>
          </a:p>
          <a:p>
            <a:r>
              <a:rPr lang="en-GB" sz="2000" dirty="0">
                <a:solidFill>
                  <a:srgbClr val="E52E25"/>
                </a:solidFill>
              </a:rPr>
              <a:t>Click on the video icon to watch a short clip.</a:t>
            </a:r>
          </a:p>
        </p:txBody>
      </p:sp>
      <p:pic>
        <p:nvPicPr>
          <p:cNvPr id="21" name="Graphic 20" descr="Video camera with solid fill">
            <a:hlinkClick r:id="" action="ppaction://hlinkshowjump?jump=nextslide"/>
            <a:extLst>
              <a:ext uri="{FF2B5EF4-FFF2-40B4-BE49-F238E27FC236}">
                <a16:creationId xmlns:a16="http://schemas.microsoft.com/office/drawing/2014/main" id="{EE5C1E66-FD8D-4FA1-9C0C-3E960455BE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97361" y="4592642"/>
            <a:ext cx="1036600" cy="1036600"/>
          </a:xfrm>
          <a:prstGeom prst="rect">
            <a:avLst/>
          </a:prstGeom>
        </p:spPr>
      </p:pic>
      <mc:AlternateContent xmlns:mc="http://schemas.openxmlformats.org/markup-compatibility/2006" xmlns:pslz="http://schemas.microsoft.com/office/powerpoint/2016/slidezoom">
        <mc:Choice Requires="pslz">
          <p:graphicFrame>
            <p:nvGraphicFramePr>
              <p:cNvPr id="23" name="Slide Zoom 22">
                <a:extLst>
                  <a:ext uri="{FF2B5EF4-FFF2-40B4-BE49-F238E27FC236}">
                    <a16:creationId xmlns:a16="http://schemas.microsoft.com/office/drawing/2014/main" id="{852BFB41-361F-4601-89E6-EBFD9E635FC7}"/>
                  </a:ext>
                </a:extLst>
              </p:cNvPr>
              <p:cNvGraphicFramePr>
                <a:graphicFrameLocks noChangeAspect="1"/>
              </p:cNvGraphicFramePr>
              <p:nvPr>
                <p:extLst>
                  <p:ext uri="{D42A27DB-BD31-4B8C-83A1-F6EECF244321}">
                    <p14:modId xmlns:p14="http://schemas.microsoft.com/office/powerpoint/2010/main" val="1103182977"/>
                  </p:ext>
                </p:extLst>
              </p:nvPr>
            </p:nvGraphicFramePr>
            <p:xfrm>
              <a:off x="1083925" y="4466186"/>
              <a:ext cx="1263470" cy="1038653"/>
            </p:xfrm>
            <a:graphic>
              <a:graphicData uri="http://schemas.microsoft.com/office/powerpoint/2016/slidezoom">
                <pslz:sldZm>
                  <pslz:sldZmObj sldId="296" cId="3777954977">
                    <pslz:zmPr id="{73E8D50A-4D98-429E-91AD-185ED55D7F2E}" returnToParent="0" imageType="cover" transitionDur="1000">
                      <p166:blipFill xmlns:p166="http://schemas.microsoft.com/office/powerpoint/2016/6/main">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166:blipFill>
                      <p166:spPr xmlns:p166="http://schemas.microsoft.com/office/powerpoint/2016/6/main">
                        <a:xfrm>
                          <a:off x="0" y="0"/>
                          <a:ext cx="1263470" cy="1038653"/>
                        </a:xfrm>
                        <a:prstGeom prst="rect">
                          <a:avLst/>
                        </a:prstGeom>
                        <a:ln w="3175">
                          <a:noFill/>
                        </a:ln>
                      </p166:spPr>
                    </pslz:zmPr>
                  </pslz:sldZmObj>
                </pslz:sldZm>
              </a:graphicData>
            </a:graphic>
          </p:graphicFrame>
        </mc:Choice>
        <mc:Fallback xmlns="">
          <p:pic>
            <p:nvPicPr>
              <p:cNvPr id="23" name="Slide Zoom 22">
                <a:hlinkClick r:id="rId11" action="ppaction://hlinksldjump"/>
                <a:extLst>
                  <a:ext uri="{FF2B5EF4-FFF2-40B4-BE49-F238E27FC236}">
                    <a16:creationId xmlns:a16="http://schemas.microsoft.com/office/drawing/2014/main" id="{852BFB41-361F-4601-89E6-EBFD9E635FC7}"/>
                  </a:ext>
                </a:extLst>
              </p:cNvPr>
              <p:cNvPicPr>
                <a:picLocks noGrp="1" noRot="1" noChangeAspect="1" noMove="1" noResize="1" noEditPoints="1" noAdjustHandles="1" noChangeArrowheads="1" noChangeShapeType="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3925" y="4466186"/>
                <a:ext cx="1263470" cy="1038653"/>
              </a:xfrm>
              <a:prstGeom prst="rect">
                <a:avLst/>
              </a:prstGeom>
              <a:ln w="3175">
                <a:noFill/>
              </a:ln>
            </p:spPr>
          </p:pic>
        </mc:Fallback>
      </mc:AlternateContent>
      <p:sp>
        <p:nvSpPr>
          <p:cNvPr id="12" name="TextBox 11">
            <a:extLst>
              <a:ext uri="{FF2B5EF4-FFF2-40B4-BE49-F238E27FC236}">
                <a16:creationId xmlns:a16="http://schemas.microsoft.com/office/drawing/2014/main" id="{87F4A840-FC25-4846-97F3-E61AFE98B210}"/>
              </a:ext>
            </a:extLst>
          </p:cNvPr>
          <p:cNvSpPr txBox="1"/>
          <p:nvPr/>
        </p:nvSpPr>
        <p:spPr>
          <a:xfrm>
            <a:off x="1161037" y="5378382"/>
            <a:ext cx="1314740" cy="577850"/>
          </a:xfrm>
          <a:prstGeom prst="rect">
            <a:avLst/>
          </a:prstGeom>
          <a:noFill/>
        </p:spPr>
        <p:txBody>
          <a:bodyPr wrap="square">
            <a:spAutoFit/>
          </a:bodyPr>
          <a:lstStyle/>
          <a:p>
            <a:pPr lvl="0" fontAlgn="base">
              <a:lnSpc>
                <a:spcPct val="150000"/>
              </a:lnSpc>
              <a:buSzPts val="1000"/>
              <a:tabLst>
                <a:tab pos="457200" algn="l"/>
              </a:tabLst>
            </a:pPr>
            <a:r>
              <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Video 1</a:t>
            </a:r>
          </a:p>
        </p:txBody>
      </p:sp>
      <p:pic>
        <p:nvPicPr>
          <p:cNvPr id="15" name="Graphic 14" descr="Hamburger Menu Icon with solid fill">
            <a:hlinkClick r:id="rId14" action="ppaction://hlinksldjump"/>
            <a:extLst>
              <a:ext uri="{FF2B5EF4-FFF2-40B4-BE49-F238E27FC236}">
                <a16:creationId xmlns:a16="http://schemas.microsoft.com/office/drawing/2014/main" id="{32C4A548-208D-42BF-A09D-98AD8A75B9A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5826000" y="6208027"/>
            <a:ext cx="540000" cy="540000"/>
          </a:xfrm>
          <a:prstGeom prst="rect">
            <a:avLst/>
          </a:prstGeom>
        </p:spPr>
      </p:pic>
      <p:pic>
        <p:nvPicPr>
          <p:cNvPr id="10" name="Graphic 9" descr="Volume with solid fill">
            <a:extLst>
              <a:ext uri="{FF2B5EF4-FFF2-40B4-BE49-F238E27FC236}">
                <a16:creationId xmlns:a16="http://schemas.microsoft.com/office/drawing/2014/main" id="{3F3CF3A4-F0B7-4D27-9EB6-0E635BB63E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80809" y="1408436"/>
            <a:ext cx="540000" cy="540000"/>
          </a:xfrm>
          <a:prstGeom prst="rect">
            <a:avLst/>
          </a:prstGeom>
        </p:spPr>
      </p:pic>
      <p:pic>
        <p:nvPicPr>
          <p:cNvPr id="13" name="Picture 12" descr="Text, timeline&#10;&#10;Description automatically generated">
            <a:extLst>
              <a:ext uri="{FF2B5EF4-FFF2-40B4-BE49-F238E27FC236}">
                <a16:creationId xmlns:a16="http://schemas.microsoft.com/office/drawing/2014/main" id="{9A761AE6-5DAD-4E22-B99E-B8EBE96B995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23878" y="2324252"/>
            <a:ext cx="3520531" cy="2611189"/>
          </a:xfrm>
          <a:prstGeom prst="rect">
            <a:avLst/>
          </a:prstGeom>
        </p:spPr>
      </p:pic>
    </p:spTree>
    <p:extLst>
      <p:ext uri="{BB962C8B-B14F-4D97-AF65-F5344CB8AC3E}">
        <p14:creationId xmlns:p14="http://schemas.microsoft.com/office/powerpoint/2010/main" val="2914760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AA39BD3-0DA4-4846-9CDB-07439E075DEA}"/>
              </a:ext>
            </a:extLst>
          </p:cNvPr>
          <p:cNvGrpSpPr/>
          <p:nvPr/>
        </p:nvGrpSpPr>
        <p:grpSpPr>
          <a:xfrm>
            <a:off x="100896" y="79530"/>
            <a:ext cx="11990209" cy="6698940"/>
            <a:chOff x="515938" y="312317"/>
            <a:chExt cx="11105654" cy="6233367"/>
          </a:xfrm>
        </p:grpSpPr>
        <p:sp>
          <p:nvSpPr>
            <p:cNvPr id="15" name="Rectangle: Rounded Corners 14">
              <a:extLst>
                <a:ext uri="{FF2B5EF4-FFF2-40B4-BE49-F238E27FC236}">
                  <a16:creationId xmlns:a16="http://schemas.microsoft.com/office/drawing/2014/main" id="{3F3010D0-F966-4B01-8BD7-ECB7CB853D3E}"/>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6" name="Rectangle 15">
              <a:extLst>
                <a:ext uri="{FF2B5EF4-FFF2-40B4-BE49-F238E27FC236}">
                  <a16:creationId xmlns:a16="http://schemas.microsoft.com/office/drawing/2014/main" id="{39112B66-BC12-42EC-9D19-3BE42A8EAB46}"/>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pic>
        <p:nvPicPr>
          <p:cNvPr id="7" name="Online Media 6" title="How Old Is The Shepherd?">
            <a:hlinkClick r:id="" action="ppaction://media"/>
            <a:extLst>
              <a:ext uri="{FF2B5EF4-FFF2-40B4-BE49-F238E27FC236}">
                <a16:creationId xmlns:a16="http://schemas.microsoft.com/office/drawing/2014/main" id="{B73FFB0E-99FD-4C87-9E96-03555B2F2376}"/>
              </a:ext>
            </a:extLst>
          </p:cNvPr>
          <p:cNvPicPr>
            <a:picLocks noRot="1" noChangeAspect="1"/>
          </p:cNvPicPr>
          <p:nvPr>
            <a:videoFile r:link="rId1"/>
          </p:nvPr>
        </p:nvPicPr>
        <p:blipFill>
          <a:blip r:embed="rId6"/>
          <a:stretch>
            <a:fillRect/>
          </a:stretch>
        </p:blipFill>
        <p:spPr>
          <a:xfrm>
            <a:off x="3180051" y="1520825"/>
            <a:ext cx="7846370" cy="4433199"/>
          </a:xfrm>
          <a:prstGeom prst="rect">
            <a:avLst/>
          </a:prstGeom>
        </p:spPr>
      </p:pic>
      <p:pic>
        <p:nvPicPr>
          <p:cNvPr id="5" name="Graphic 4" descr="Video camera with solid fill">
            <a:hlinkClick r:id="" action="ppaction://hlinkshowjump?jump=nextslide"/>
            <a:extLst>
              <a:ext uri="{FF2B5EF4-FFF2-40B4-BE49-F238E27FC236}">
                <a16:creationId xmlns:a16="http://schemas.microsoft.com/office/drawing/2014/main" id="{516B7FB6-6442-40A0-83FB-31E2996D13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42913" y="1520825"/>
            <a:ext cx="1036600" cy="1036600"/>
          </a:xfrm>
          <a:prstGeom prst="rect">
            <a:avLst/>
          </a:prstGeom>
        </p:spPr>
      </p:pic>
      <p:pic>
        <p:nvPicPr>
          <p:cNvPr id="8" name="Graphic 7" descr="Circle with left arrow with solid fill">
            <a:hlinkClick r:id="" action="ppaction://hlinkshowjump?jump=nextslide"/>
            <a:extLst>
              <a:ext uri="{FF2B5EF4-FFF2-40B4-BE49-F238E27FC236}">
                <a16:creationId xmlns:a16="http://schemas.microsoft.com/office/drawing/2014/main" id="{D3E1F6D8-681F-4D50-9CB4-79A9D9B795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1380809" y="6208027"/>
            <a:ext cx="540000" cy="540000"/>
          </a:xfrm>
          <a:prstGeom prst="rect">
            <a:avLst/>
          </a:prstGeom>
        </p:spPr>
      </p:pic>
      <p:pic>
        <p:nvPicPr>
          <p:cNvPr id="9" name="Graphic 8" descr="Circle with left arrow with solid fill">
            <a:hlinkClick r:id="" action="ppaction://hlinkshowjump?jump=previousslide"/>
            <a:extLst>
              <a:ext uri="{FF2B5EF4-FFF2-40B4-BE49-F238E27FC236}">
                <a16:creationId xmlns:a16="http://schemas.microsoft.com/office/drawing/2014/main" id="{D99654E3-76CE-40F6-9983-33F3C192C7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1191" y="6208027"/>
            <a:ext cx="540000" cy="540000"/>
          </a:xfrm>
          <a:prstGeom prst="rect">
            <a:avLst/>
          </a:prstGeom>
        </p:spPr>
      </p:pic>
      <p:pic>
        <p:nvPicPr>
          <p:cNvPr id="11" name="Recorded Sound">
            <a:hlinkClick r:id="" action="ppaction://media"/>
            <a:extLst>
              <a:ext uri="{FF2B5EF4-FFF2-40B4-BE49-F238E27FC236}">
                <a16:creationId xmlns:a16="http://schemas.microsoft.com/office/drawing/2014/main" id="{775C5332-9183-4BC4-8B0E-9A162618FEA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932160" y="445366"/>
            <a:ext cx="406400" cy="406400"/>
          </a:xfrm>
          <a:prstGeom prst="rect">
            <a:avLst/>
          </a:prstGeom>
        </p:spPr>
      </p:pic>
      <p:sp>
        <p:nvSpPr>
          <p:cNvPr id="13" name="Rectangle: Folded Corner 12">
            <a:extLst>
              <a:ext uri="{FF2B5EF4-FFF2-40B4-BE49-F238E27FC236}">
                <a16:creationId xmlns:a16="http://schemas.microsoft.com/office/drawing/2014/main" id="{AC03C717-6CD1-4FC2-BBED-3D984EBEB6DC}"/>
              </a:ext>
            </a:extLst>
          </p:cNvPr>
          <p:cNvSpPr/>
          <p:nvPr/>
        </p:nvSpPr>
        <p:spPr>
          <a:xfrm>
            <a:off x="479425" y="2768473"/>
            <a:ext cx="2559050" cy="2079751"/>
          </a:xfrm>
          <a:prstGeom prst="foldedCorner">
            <a:avLst/>
          </a:prstGeom>
          <a:solidFill>
            <a:srgbClr val="E52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Rounded MT Bold" panose="020F0704030504030204" pitchFamily="34" charset="0"/>
              </a:rPr>
              <a:t>The video will play automatically after the narration, this may take a few seconds depending on your internet connection.</a:t>
            </a:r>
            <a:endParaRPr lang="en-GB" dirty="0">
              <a:latin typeface="Arial Rounded MT Bold" panose="020F0704030504030204" pitchFamily="34" charset="0"/>
            </a:endParaRPr>
          </a:p>
        </p:txBody>
      </p:sp>
      <p:pic>
        <p:nvPicPr>
          <p:cNvPr id="12" name="Graphic 11" descr="Hamburger Menu Icon with solid fill">
            <a:hlinkClick r:id="rId12" action="ppaction://hlinksldjump"/>
            <a:extLst>
              <a:ext uri="{FF2B5EF4-FFF2-40B4-BE49-F238E27FC236}">
                <a16:creationId xmlns:a16="http://schemas.microsoft.com/office/drawing/2014/main" id="{EE145587-223B-459F-A70D-F4ADE7054C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flipH="1">
            <a:off x="5826000" y="6208027"/>
            <a:ext cx="540000" cy="540000"/>
          </a:xfrm>
          <a:prstGeom prst="rect">
            <a:avLst/>
          </a:prstGeom>
        </p:spPr>
      </p:pic>
      <p:pic>
        <p:nvPicPr>
          <p:cNvPr id="10" name="Graphic 9" descr="Volume with solid fill">
            <a:extLst>
              <a:ext uri="{FF2B5EF4-FFF2-40B4-BE49-F238E27FC236}">
                <a16:creationId xmlns:a16="http://schemas.microsoft.com/office/drawing/2014/main" id="{C822539D-E497-4A76-A363-DFE082BF34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80809" y="1408436"/>
            <a:ext cx="540000" cy="540000"/>
          </a:xfrm>
          <a:prstGeom prst="rect">
            <a:avLst/>
          </a:prstGeom>
        </p:spPr>
      </p:pic>
    </p:spTree>
    <p:extLst>
      <p:ext uri="{BB962C8B-B14F-4D97-AF65-F5344CB8AC3E}">
        <p14:creationId xmlns:p14="http://schemas.microsoft.com/office/powerpoint/2010/main" val="3777954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0" fill="hold"/>
                                        <p:tgtEl>
                                          <p:spTgt spid="11"/>
                                        </p:tgtEl>
                                      </p:cBhvr>
                                    </p:cmd>
                                  </p:childTnLst>
                                </p:cTn>
                              </p:par>
                              <p:par>
                                <p:cTn id="7" presetID="1" presetClass="mediacall" presetSubtype="0" fill="hold" nodeType="withEffect">
                                  <p:stCondLst>
                                    <p:cond delay="0"/>
                                  </p:stCondLst>
                                  <p:childTnLst>
                                    <p:cmd type="call" cmd="playFrom(0.0)">
                                      <p:cBhvr>
                                        <p:cTn id="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audio>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90B6B64-5335-44DD-B01A-8D207285D11D}"/>
              </a:ext>
            </a:extLst>
          </p:cNvPr>
          <p:cNvGrpSpPr/>
          <p:nvPr/>
        </p:nvGrpSpPr>
        <p:grpSpPr>
          <a:xfrm>
            <a:off x="100896" y="79530"/>
            <a:ext cx="11990209" cy="6698940"/>
            <a:chOff x="515938" y="312317"/>
            <a:chExt cx="11105654" cy="6233367"/>
          </a:xfrm>
        </p:grpSpPr>
        <p:sp>
          <p:nvSpPr>
            <p:cNvPr id="14" name="Rectangle: Rounded Corners 13">
              <a:extLst>
                <a:ext uri="{FF2B5EF4-FFF2-40B4-BE49-F238E27FC236}">
                  <a16:creationId xmlns:a16="http://schemas.microsoft.com/office/drawing/2014/main" id="{E4AD3A60-632D-4F88-A7AD-5BFD3FF2CCF7}"/>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5" name="Rectangle 14">
              <a:extLst>
                <a:ext uri="{FF2B5EF4-FFF2-40B4-BE49-F238E27FC236}">
                  <a16:creationId xmlns:a16="http://schemas.microsoft.com/office/drawing/2014/main" id="{E2E6F515-A418-4B60-8328-1C8D46CD7A92}"/>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pic>
        <p:nvPicPr>
          <p:cNvPr id="5" name="Picture 4" descr="Text, timeline&#10;&#10;Description automatically generated">
            <a:extLst>
              <a:ext uri="{FF2B5EF4-FFF2-40B4-BE49-F238E27FC236}">
                <a16:creationId xmlns:a16="http://schemas.microsoft.com/office/drawing/2014/main" id="{5B3514F8-D65A-4837-A492-363942845EB2}"/>
              </a:ext>
            </a:extLst>
          </p:cNvPr>
          <p:cNvPicPr>
            <a:picLocks noChangeAspect="1"/>
          </p:cNvPicPr>
          <p:nvPr/>
        </p:nvPicPr>
        <p:blipFill rotWithShape="1">
          <a:blip r:embed="rId3">
            <a:extLst>
              <a:ext uri="{28A0092B-C50C-407E-A947-70E740481C1C}">
                <a14:useLocalDpi xmlns:a14="http://schemas.microsoft.com/office/drawing/2010/main" val="0"/>
              </a:ext>
            </a:extLst>
          </a:blip>
          <a:srcRect t="1382"/>
          <a:stretch/>
        </p:blipFill>
        <p:spPr>
          <a:xfrm>
            <a:off x="3604486" y="1353621"/>
            <a:ext cx="7688307" cy="5360744"/>
          </a:xfrm>
          <a:prstGeom prst="rect">
            <a:avLst/>
          </a:prstGeom>
        </p:spPr>
      </p:pic>
      <mc:AlternateContent xmlns:mc="http://schemas.openxmlformats.org/markup-compatibility/2006" xmlns:pslz="http://schemas.microsoft.com/office/powerpoint/2016/slidezoom">
        <mc:Choice Requires="pslz">
          <p:graphicFrame>
            <p:nvGraphicFramePr>
              <p:cNvPr id="30" name="Slide Zoom 29">
                <a:extLst>
                  <a:ext uri="{FF2B5EF4-FFF2-40B4-BE49-F238E27FC236}">
                    <a16:creationId xmlns:a16="http://schemas.microsoft.com/office/drawing/2014/main" id="{073DCAC2-AFC6-4362-A07F-AAB32264DEC7}"/>
                  </a:ext>
                </a:extLst>
              </p:cNvPr>
              <p:cNvGraphicFramePr>
                <a:graphicFrameLocks noChangeAspect="1"/>
              </p:cNvGraphicFramePr>
              <p:nvPr>
                <p:extLst>
                  <p:ext uri="{D42A27DB-BD31-4B8C-83A1-F6EECF244321}">
                    <p14:modId xmlns:p14="http://schemas.microsoft.com/office/powerpoint/2010/main" val="2209772617"/>
                  </p:ext>
                </p:extLst>
              </p:nvPr>
            </p:nvGraphicFramePr>
            <p:xfrm>
              <a:off x="6240649" y="1392792"/>
              <a:ext cx="2616773" cy="1711919"/>
            </p:xfrm>
            <a:graphic>
              <a:graphicData uri="http://schemas.microsoft.com/office/powerpoint/2016/slidezoom">
                <pslz:sldZm>
                  <pslz:sldZmObj sldId="266" cId="4139575913">
                    <pslz:zmPr id="{BD97A820-A731-48B4-BC84-69B43B5EFF8D}" returnToParent="0" imageType="cover" transitionDur="1000">
                      <p166:blipFill xmlns:p166="http://schemas.microsoft.com/office/powerpoint/2016/6/main">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166:blipFill>
                      <p166:spPr xmlns:p166="http://schemas.microsoft.com/office/powerpoint/2016/6/main">
                        <a:xfrm>
                          <a:off x="0" y="0"/>
                          <a:ext cx="2616773" cy="1711919"/>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30" name="Slide Zoom 29">
                <a:hlinkClick r:id="rId6" action="ppaction://hlinksldjump"/>
                <a:extLst>
                  <a:ext uri="{FF2B5EF4-FFF2-40B4-BE49-F238E27FC236}">
                    <a16:creationId xmlns:a16="http://schemas.microsoft.com/office/drawing/2014/main" id="{073DCAC2-AFC6-4362-A07F-AAB32264DEC7}"/>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40649" y="1392792"/>
                <a:ext cx="2616773" cy="1711919"/>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32" name="Slide Zoom 31">
                <a:extLst>
                  <a:ext uri="{FF2B5EF4-FFF2-40B4-BE49-F238E27FC236}">
                    <a16:creationId xmlns:a16="http://schemas.microsoft.com/office/drawing/2014/main" id="{00B812AD-E09D-4B0C-8E37-399D87D1E132}"/>
                  </a:ext>
                </a:extLst>
              </p:cNvPr>
              <p:cNvGraphicFramePr>
                <a:graphicFrameLocks noChangeAspect="1"/>
              </p:cNvGraphicFramePr>
              <p:nvPr>
                <p:extLst>
                  <p:ext uri="{D42A27DB-BD31-4B8C-83A1-F6EECF244321}">
                    <p14:modId xmlns:p14="http://schemas.microsoft.com/office/powerpoint/2010/main" val="997659459"/>
                  </p:ext>
                </p:extLst>
              </p:nvPr>
            </p:nvGraphicFramePr>
            <p:xfrm>
              <a:off x="8817431" y="3314053"/>
              <a:ext cx="2616773" cy="1602759"/>
            </p:xfrm>
            <a:graphic>
              <a:graphicData uri="http://schemas.microsoft.com/office/powerpoint/2016/slidezoom">
                <pslz:sldZm>
                  <pslz:sldZmObj sldId="267" cId="3567251286">
                    <pslz:zmPr id="{A5DCD1D0-66DC-43FA-BEE5-45BC6877BCAE}" returnToParent="0" imageType="cover" transitionDur="1000">
                      <p166:blipFill xmlns:p166="http://schemas.microsoft.com/office/powerpoint/2016/6/main">
                        <a:blip r:embed="rId4">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166:blipFill>
                      <p166:spPr xmlns:p166="http://schemas.microsoft.com/office/powerpoint/2016/6/main">
                        <a:xfrm>
                          <a:off x="0" y="0"/>
                          <a:ext cx="2616773" cy="1602759"/>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32" name="Slide Zoom 31">
                <a:hlinkClick r:id="rId9" action="ppaction://hlinksldjump"/>
                <a:extLst>
                  <a:ext uri="{FF2B5EF4-FFF2-40B4-BE49-F238E27FC236}">
                    <a16:creationId xmlns:a16="http://schemas.microsoft.com/office/drawing/2014/main" id="{00B812AD-E09D-4B0C-8E37-399D87D1E13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7431" y="3314053"/>
                <a:ext cx="2616773" cy="1602759"/>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058794F0-B174-400A-A705-9635320EF837}"/>
                  </a:ext>
                </a:extLst>
              </p:cNvPr>
              <p:cNvGraphicFramePr>
                <a:graphicFrameLocks noChangeAspect="1"/>
              </p:cNvGraphicFramePr>
              <p:nvPr>
                <p:extLst>
                  <p:ext uri="{D42A27DB-BD31-4B8C-83A1-F6EECF244321}">
                    <p14:modId xmlns:p14="http://schemas.microsoft.com/office/powerpoint/2010/main" val="2471591180"/>
                  </p:ext>
                </p:extLst>
              </p:nvPr>
            </p:nvGraphicFramePr>
            <p:xfrm>
              <a:off x="6154756" y="4947244"/>
              <a:ext cx="2702666" cy="1711920"/>
            </p:xfrm>
            <a:graphic>
              <a:graphicData uri="http://schemas.microsoft.com/office/powerpoint/2016/slidezoom">
                <pslz:sldZm>
                  <pslz:sldZmObj sldId="268" cId="3056131271">
                    <pslz:zmPr id="{F4060F96-2EED-40CD-B588-8D1B8EBBD5C3}" returnToParent="0" imageType="cover" transitionDur="1000">
                      <p166:blipFill xmlns:p166="http://schemas.microsoft.com/office/powerpoint/2016/6/main">
                        <a:blip r:embed="rId4">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166:blipFill>
                      <p166:spPr xmlns:p166="http://schemas.microsoft.com/office/powerpoint/2016/6/main">
                        <a:xfrm>
                          <a:off x="0" y="0"/>
                          <a:ext cx="2702666" cy="1711920"/>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34" name="Slide Zoom 33">
                <a:hlinkClick r:id="rId10" action="ppaction://hlinksldjump"/>
                <a:extLst>
                  <a:ext uri="{FF2B5EF4-FFF2-40B4-BE49-F238E27FC236}">
                    <a16:creationId xmlns:a16="http://schemas.microsoft.com/office/drawing/2014/main" id="{058794F0-B174-400A-A705-9635320EF837}"/>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4756" y="4947244"/>
                <a:ext cx="2702666" cy="1711920"/>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36" name="Slide Zoom 35">
                <a:extLst>
                  <a:ext uri="{FF2B5EF4-FFF2-40B4-BE49-F238E27FC236}">
                    <a16:creationId xmlns:a16="http://schemas.microsoft.com/office/drawing/2014/main" id="{2C756DF2-BB85-4DC8-B2CE-5799CEAF0C6D}"/>
                  </a:ext>
                </a:extLst>
              </p:cNvPr>
              <p:cNvGraphicFramePr>
                <a:graphicFrameLocks noChangeAspect="1"/>
              </p:cNvGraphicFramePr>
              <p:nvPr>
                <p:extLst>
                  <p:ext uri="{D42A27DB-BD31-4B8C-83A1-F6EECF244321}">
                    <p14:modId xmlns:p14="http://schemas.microsoft.com/office/powerpoint/2010/main" val="1904695589"/>
                  </p:ext>
                </p:extLst>
              </p:nvPr>
            </p:nvGraphicFramePr>
            <p:xfrm>
              <a:off x="3690380" y="2746584"/>
              <a:ext cx="2464375" cy="2303883"/>
            </p:xfrm>
            <a:graphic>
              <a:graphicData uri="http://schemas.microsoft.com/office/powerpoint/2016/slidezoom">
                <pslz:sldZm>
                  <pslz:sldZmObj sldId="269" cId="1372900476">
                    <pslz:zmPr id="{FE60F173-B872-49DF-951C-B3928D402E9C}" returnToParent="0" imageType="cover" transitionDur="1000">
                      <p166:blipFill xmlns:p166="http://schemas.microsoft.com/office/powerpoint/2016/6/main">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166:blipFill>
                      <p166:spPr xmlns:p166="http://schemas.microsoft.com/office/powerpoint/2016/6/main">
                        <a:xfrm>
                          <a:off x="0" y="0"/>
                          <a:ext cx="2464375" cy="2303883"/>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36" name="Slide Zoom 35">
                <a:hlinkClick r:id="rId11" action="ppaction://hlinksldjump"/>
                <a:extLst>
                  <a:ext uri="{FF2B5EF4-FFF2-40B4-BE49-F238E27FC236}">
                    <a16:creationId xmlns:a16="http://schemas.microsoft.com/office/drawing/2014/main" id="{2C756DF2-BB85-4DC8-B2CE-5799CEAF0C6D}"/>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90380" y="2746584"/>
                <a:ext cx="2464375" cy="2303883"/>
              </a:xfrm>
              <a:prstGeom prst="rect">
                <a:avLst/>
              </a:prstGeom>
              <a:ln w="127000" cap="sq">
                <a:noFill/>
                <a:miter lim="800000"/>
              </a:ln>
              <a:effectLst>
                <a:outerShdw blurRad="57150" dist="50800" dir="2700000" algn="tl" rotWithShape="0">
                  <a:srgbClr val="000000">
                    <a:alpha val="40000"/>
                  </a:srgbClr>
                </a:outerShdw>
              </a:effectLst>
            </p:spPr>
          </p:pic>
        </mc:Fallback>
      </mc:AlternateContent>
      <p:sp>
        <p:nvSpPr>
          <p:cNvPr id="17" name="Rectangle: Folded Corner 16">
            <a:extLst>
              <a:ext uri="{FF2B5EF4-FFF2-40B4-BE49-F238E27FC236}">
                <a16:creationId xmlns:a16="http://schemas.microsoft.com/office/drawing/2014/main" id="{927BCA63-42A0-459C-9330-BE3FECD98390}"/>
              </a:ext>
            </a:extLst>
          </p:cNvPr>
          <p:cNvSpPr/>
          <p:nvPr/>
        </p:nvSpPr>
        <p:spPr>
          <a:xfrm>
            <a:off x="721092" y="3680828"/>
            <a:ext cx="2196367" cy="1927104"/>
          </a:xfrm>
          <a:prstGeom prst="foldedCorner">
            <a:avLst/>
          </a:prstGeom>
          <a:solidFill>
            <a:srgbClr val="E52E25"/>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GB" sz="2400" dirty="0">
                <a:latin typeface="Arial Rounded MT Bold" panose="020F0704030504030204" pitchFamily="34" charset="0"/>
              </a:rPr>
              <a:t>Click on a stage to view in more detail</a:t>
            </a:r>
            <a:endParaRPr lang="en-GB" sz="2800" dirty="0">
              <a:latin typeface="Arial Rounded MT Bold" panose="020F0704030504030204" pitchFamily="34" charset="0"/>
            </a:endParaRPr>
          </a:p>
        </p:txBody>
      </p:sp>
      <p:sp>
        <p:nvSpPr>
          <p:cNvPr id="9" name="TextBox 8">
            <a:extLst>
              <a:ext uri="{FF2B5EF4-FFF2-40B4-BE49-F238E27FC236}">
                <a16:creationId xmlns:a16="http://schemas.microsoft.com/office/drawing/2014/main" id="{ABAAD955-58E6-400E-A8C8-7744901BE5DB}"/>
              </a:ext>
            </a:extLst>
          </p:cNvPr>
          <p:cNvSpPr txBox="1"/>
          <p:nvPr/>
        </p:nvSpPr>
        <p:spPr>
          <a:xfrm>
            <a:off x="410700" y="1481138"/>
            <a:ext cx="3052375" cy="1668277"/>
          </a:xfrm>
          <a:prstGeom prst="rect">
            <a:avLst/>
          </a:prstGeom>
          <a:noFill/>
        </p:spPr>
        <p:txBody>
          <a:bodyPr wrap="square" rtlCol="0">
            <a:spAutoFit/>
          </a:bodyPr>
          <a:lstStyle/>
          <a:p>
            <a:pPr lvl="0" fontAlgn="base">
              <a:lnSpc>
                <a:spcPct val="125000"/>
              </a:lnSpc>
            </a:pPr>
            <a:r>
              <a:rPr lang="en-GB" sz="2800" dirty="0">
                <a:solidFill>
                  <a:srgbClr val="E52E25"/>
                </a:solidFill>
              </a:rPr>
              <a:t>Let’s now look at the four stages in more detail. </a:t>
            </a:r>
          </a:p>
        </p:txBody>
      </p:sp>
      <p:grpSp>
        <p:nvGrpSpPr>
          <p:cNvPr id="10" name="Group 9">
            <a:extLst>
              <a:ext uri="{FF2B5EF4-FFF2-40B4-BE49-F238E27FC236}">
                <a16:creationId xmlns:a16="http://schemas.microsoft.com/office/drawing/2014/main" id="{DA078EFC-E016-41E0-9FB9-4BFF08C0CD2D}"/>
              </a:ext>
            </a:extLst>
          </p:cNvPr>
          <p:cNvGrpSpPr/>
          <p:nvPr/>
        </p:nvGrpSpPr>
        <p:grpSpPr>
          <a:xfrm>
            <a:off x="11265675" y="1365904"/>
            <a:ext cx="692583" cy="653541"/>
            <a:chOff x="5210813" y="3344973"/>
            <a:chExt cx="692583" cy="653541"/>
          </a:xfrm>
        </p:grpSpPr>
        <p:pic>
          <p:nvPicPr>
            <p:cNvPr id="11" name="Graphic 10" descr="Volume with solid fill">
              <a:extLst>
                <a:ext uri="{FF2B5EF4-FFF2-40B4-BE49-F238E27FC236}">
                  <a16:creationId xmlns:a16="http://schemas.microsoft.com/office/drawing/2014/main" id="{981D0223-C3EA-4895-BC2B-F0C03CD40B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22643" y="3382371"/>
              <a:ext cx="540000" cy="540000"/>
            </a:xfrm>
            <a:prstGeom prst="rect">
              <a:avLst/>
            </a:prstGeom>
          </p:spPr>
        </p:pic>
        <p:sp>
          <p:nvSpPr>
            <p:cNvPr id="12" name="Multiplication Sign 11">
              <a:extLst>
                <a:ext uri="{FF2B5EF4-FFF2-40B4-BE49-F238E27FC236}">
                  <a16:creationId xmlns:a16="http://schemas.microsoft.com/office/drawing/2014/main" id="{584764C0-1450-4A1E-B574-C04F860FDC0A}"/>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86813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E0B8A3-C986-4164-A7F9-37082DD55566}"/>
              </a:ext>
            </a:extLst>
          </p:cNvPr>
          <p:cNvSpPr/>
          <p:nvPr/>
        </p:nvSpPr>
        <p:spPr>
          <a:xfrm>
            <a:off x="0" y="-8479"/>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Circle with left arrow with solid fill">
            <a:hlinkClick r:id="" action="ppaction://hlinkshowjump?jump=nextslide"/>
            <a:extLst>
              <a:ext uri="{FF2B5EF4-FFF2-40B4-BE49-F238E27FC236}">
                <a16:creationId xmlns:a16="http://schemas.microsoft.com/office/drawing/2014/main" id="{1DCBEB18-F4C3-4021-8259-7B792F7A5E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380809" y="6208027"/>
            <a:ext cx="540000" cy="540000"/>
          </a:xfrm>
          <a:prstGeom prst="rect">
            <a:avLst/>
          </a:prstGeom>
        </p:spPr>
      </p:pic>
      <p:grpSp>
        <p:nvGrpSpPr>
          <p:cNvPr id="30" name="Group 29">
            <a:extLst>
              <a:ext uri="{FF2B5EF4-FFF2-40B4-BE49-F238E27FC236}">
                <a16:creationId xmlns:a16="http://schemas.microsoft.com/office/drawing/2014/main" id="{F3CAE5B4-3EF7-4A45-A2EB-686559BFA001}"/>
              </a:ext>
            </a:extLst>
          </p:cNvPr>
          <p:cNvGrpSpPr/>
          <p:nvPr/>
        </p:nvGrpSpPr>
        <p:grpSpPr>
          <a:xfrm>
            <a:off x="1370595" y="704212"/>
            <a:ext cx="10010214" cy="4852509"/>
            <a:chOff x="1370595" y="704212"/>
            <a:chExt cx="10010214" cy="4852509"/>
          </a:xfrm>
        </p:grpSpPr>
        <p:pic>
          <p:nvPicPr>
            <p:cNvPr id="29" name="Picture 28" descr="Icon&#10;&#10;Description automatically generated">
              <a:extLst>
                <a:ext uri="{FF2B5EF4-FFF2-40B4-BE49-F238E27FC236}">
                  <a16:creationId xmlns:a16="http://schemas.microsoft.com/office/drawing/2014/main" id="{17D45437-8E8E-43D3-BF54-08CBF1CF7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0595" y="732721"/>
              <a:ext cx="666731" cy="4824000"/>
            </a:xfrm>
            <a:prstGeom prst="rect">
              <a:avLst/>
            </a:prstGeom>
          </p:spPr>
        </p:pic>
        <p:grpSp>
          <p:nvGrpSpPr>
            <p:cNvPr id="27" name="Group 26">
              <a:extLst>
                <a:ext uri="{FF2B5EF4-FFF2-40B4-BE49-F238E27FC236}">
                  <a16:creationId xmlns:a16="http://schemas.microsoft.com/office/drawing/2014/main" id="{6D487AC4-D53D-4612-8951-E8EB4B2027E7}"/>
                </a:ext>
              </a:extLst>
            </p:cNvPr>
            <p:cNvGrpSpPr/>
            <p:nvPr/>
          </p:nvGrpSpPr>
          <p:grpSpPr>
            <a:xfrm>
              <a:off x="1845528" y="704212"/>
              <a:ext cx="9535281" cy="4694071"/>
              <a:chOff x="1038942" y="134930"/>
              <a:chExt cx="9535281" cy="4694071"/>
            </a:xfrm>
          </p:grpSpPr>
          <p:sp>
            <p:nvSpPr>
              <p:cNvPr id="11" name="Rectangle: Rounded Corners 10">
                <a:extLst>
                  <a:ext uri="{FF2B5EF4-FFF2-40B4-BE49-F238E27FC236}">
                    <a16:creationId xmlns:a16="http://schemas.microsoft.com/office/drawing/2014/main" id="{3EA18CCA-DCA7-46AA-9425-BCE601951CC1}"/>
                  </a:ext>
                </a:extLst>
              </p:cNvPr>
              <p:cNvSpPr/>
              <p:nvPr/>
            </p:nvSpPr>
            <p:spPr>
              <a:xfrm>
                <a:off x="5904444" y="134930"/>
                <a:ext cx="682388" cy="682388"/>
              </a:xfrm>
              <a:prstGeom prst="roundRect">
                <a:avLst/>
              </a:prstGeom>
              <a:solidFill>
                <a:srgbClr val="EC5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Rounded MT Bold" panose="020F0704030504030204" pitchFamily="34" charset="0"/>
                  </a:rPr>
                  <a:t>B</a:t>
                </a:r>
              </a:p>
              <a:p>
                <a:pPr algn="ctr"/>
                <a:endParaRPr lang="en-GB" sz="200" dirty="0">
                  <a:latin typeface="Arial Rounded MT Bold" panose="020F0704030504030204" pitchFamily="34" charset="0"/>
                </a:endParaRPr>
              </a:p>
              <a:p>
                <a:pPr algn="ctr"/>
                <a:endParaRPr lang="en-GB" sz="200" dirty="0">
                  <a:latin typeface="Arial Rounded MT Bold" panose="020F0704030504030204" pitchFamily="34" charset="0"/>
                </a:endParaRPr>
              </a:p>
              <a:p>
                <a:pPr algn="ctr"/>
                <a:endParaRPr lang="en-GB" sz="200" dirty="0">
                  <a:latin typeface="Arial Rounded MT Bold" panose="020F0704030504030204" pitchFamily="34" charset="0"/>
                </a:endParaRPr>
              </a:p>
            </p:txBody>
          </p:sp>
          <p:sp>
            <p:nvSpPr>
              <p:cNvPr id="4" name="Rectangle: Rounded Corners 3">
                <a:extLst>
                  <a:ext uri="{FF2B5EF4-FFF2-40B4-BE49-F238E27FC236}">
                    <a16:creationId xmlns:a16="http://schemas.microsoft.com/office/drawing/2014/main" id="{3B07DCF2-D7A4-47C9-B5BB-5A0CA6C6C8BD}"/>
                  </a:ext>
                </a:extLst>
              </p:cNvPr>
              <p:cNvSpPr/>
              <p:nvPr/>
            </p:nvSpPr>
            <p:spPr>
              <a:xfrm>
                <a:off x="2405661" y="706555"/>
                <a:ext cx="4622936" cy="1110536"/>
              </a:xfrm>
              <a:prstGeom prst="roundRect">
                <a:avLst/>
              </a:prstGeom>
              <a:solidFill>
                <a:srgbClr val="FCDBC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The learner is becoming familiar with some new key concepts and skills for the level.</a:t>
                </a:r>
              </a:p>
            </p:txBody>
          </p:sp>
          <p:sp>
            <p:nvSpPr>
              <p:cNvPr id="8" name="Rectangle: Rounded Corners 7">
                <a:extLst>
                  <a:ext uri="{FF2B5EF4-FFF2-40B4-BE49-F238E27FC236}">
                    <a16:creationId xmlns:a16="http://schemas.microsoft.com/office/drawing/2014/main" id="{38DA8278-21E8-4BC1-B7C4-0AC4D3BE1A41}"/>
                  </a:ext>
                </a:extLst>
              </p:cNvPr>
              <p:cNvSpPr/>
              <p:nvPr/>
            </p:nvSpPr>
            <p:spPr>
              <a:xfrm>
                <a:off x="2405661" y="2017236"/>
                <a:ext cx="4658624" cy="1110536"/>
              </a:xfrm>
              <a:prstGeom prst="roundRect">
                <a:avLst/>
              </a:prstGeom>
              <a:solidFill>
                <a:srgbClr val="FCDBC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The learner is beginning to engage with the level of challenge set out in the Es and Os at the new level.</a:t>
                </a:r>
              </a:p>
            </p:txBody>
          </p:sp>
          <p:sp>
            <p:nvSpPr>
              <p:cNvPr id="9" name="Rectangle: Rounded Corners 8">
                <a:extLst>
                  <a:ext uri="{FF2B5EF4-FFF2-40B4-BE49-F238E27FC236}">
                    <a16:creationId xmlns:a16="http://schemas.microsoft.com/office/drawing/2014/main" id="{3AB79584-1C75-4FAD-BC48-A4C9B0A936A2}"/>
                  </a:ext>
                </a:extLst>
              </p:cNvPr>
              <p:cNvSpPr/>
              <p:nvPr/>
            </p:nvSpPr>
            <p:spPr>
              <a:xfrm>
                <a:off x="2405661" y="3464396"/>
                <a:ext cx="4658624" cy="1110536"/>
              </a:xfrm>
              <a:prstGeom prst="roundRect">
                <a:avLst/>
              </a:prstGeom>
              <a:solidFill>
                <a:srgbClr val="FCDBC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Building on prior learning the learner is beginning to engage with Es and Os at the new level.</a:t>
                </a:r>
              </a:p>
            </p:txBody>
          </p:sp>
          <p:sp>
            <p:nvSpPr>
              <p:cNvPr id="5" name="Rectangle: Rounded Corners 4">
                <a:extLst>
                  <a:ext uri="{FF2B5EF4-FFF2-40B4-BE49-F238E27FC236}">
                    <a16:creationId xmlns:a16="http://schemas.microsoft.com/office/drawing/2014/main" id="{ABC4C36A-DCEA-40C2-9BF4-B08A4E95BD2A}"/>
                  </a:ext>
                </a:extLst>
              </p:cNvPr>
              <p:cNvSpPr/>
              <p:nvPr/>
            </p:nvSpPr>
            <p:spPr>
              <a:xfrm>
                <a:off x="7325618" y="706554"/>
                <a:ext cx="313898" cy="3868377"/>
              </a:xfrm>
              <a:prstGeom prst="roundRect">
                <a:avLst>
                  <a:gd name="adj" fmla="val 29710"/>
                </a:avLst>
              </a:prstGeom>
              <a:solidFill>
                <a:srgbClr val="EC5F2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a:latin typeface="Arial" panose="020B0604020202020204" pitchFamily="34" charset="0"/>
                    <a:cs typeface="Arial" panose="020B0604020202020204" pitchFamily="34" charset="0"/>
                  </a:rPr>
                  <a:t>Using Benchmarks</a:t>
                </a:r>
              </a:p>
            </p:txBody>
          </p:sp>
          <p:sp>
            <p:nvSpPr>
              <p:cNvPr id="10" name="Arrow: Bent-Up 9">
                <a:extLst>
                  <a:ext uri="{FF2B5EF4-FFF2-40B4-BE49-F238E27FC236}">
                    <a16:creationId xmlns:a16="http://schemas.microsoft.com/office/drawing/2014/main" id="{40629BBD-9FCE-444B-8B7C-095D18E05A61}"/>
                  </a:ext>
                </a:extLst>
              </p:cNvPr>
              <p:cNvSpPr/>
              <p:nvPr/>
            </p:nvSpPr>
            <p:spPr>
              <a:xfrm rot="10800000" flipH="1">
                <a:off x="8199513" y="1866451"/>
                <a:ext cx="2374710" cy="2309464"/>
              </a:xfrm>
              <a:prstGeom prst="bentUpArrow">
                <a:avLst>
                  <a:gd name="adj1" fmla="val 17120"/>
                  <a:gd name="adj2" fmla="val 25000"/>
                  <a:gd name="adj3" fmla="val 25000"/>
                </a:avLst>
              </a:prstGeom>
              <a:solidFill>
                <a:srgbClr val="EC5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924B7CDD-5A61-4489-BFFA-84BD0B36667C}"/>
                  </a:ext>
                </a:extLst>
              </p:cNvPr>
              <p:cNvCxnSpPr>
                <a:cxnSpLocks/>
              </p:cNvCxnSpPr>
              <p:nvPr/>
            </p:nvCxnSpPr>
            <p:spPr>
              <a:xfrm>
                <a:off x="1038942" y="4023816"/>
                <a:ext cx="1406695" cy="0"/>
              </a:xfrm>
              <a:prstGeom prst="line">
                <a:avLst/>
              </a:prstGeom>
              <a:ln w="38100">
                <a:solidFill>
                  <a:srgbClr val="EE74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D8954D3-44D1-4072-AC4C-CE1B26E1115C}"/>
                  </a:ext>
                </a:extLst>
              </p:cNvPr>
              <p:cNvCxnSpPr>
                <a:cxnSpLocks/>
              </p:cNvCxnSpPr>
              <p:nvPr/>
            </p:nvCxnSpPr>
            <p:spPr>
              <a:xfrm>
                <a:off x="1038942" y="1263583"/>
                <a:ext cx="1406695" cy="0"/>
              </a:xfrm>
              <a:prstGeom prst="line">
                <a:avLst/>
              </a:prstGeom>
              <a:ln w="38100">
                <a:solidFill>
                  <a:srgbClr val="EE743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BA9049-ADFC-4E01-BE52-63D2E2B63A11}"/>
                  </a:ext>
                </a:extLst>
              </p:cNvPr>
              <p:cNvCxnSpPr>
                <a:cxnSpLocks/>
              </p:cNvCxnSpPr>
              <p:nvPr/>
            </p:nvCxnSpPr>
            <p:spPr>
              <a:xfrm>
                <a:off x="1038942" y="2567538"/>
                <a:ext cx="1406695" cy="0"/>
              </a:xfrm>
              <a:prstGeom prst="line">
                <a:avLst/>
              </a:prstGeom>
              <a:ln w="38100">
                <a:solidFill>
                  <a:srgbClr val="EE7434"/>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9621583-01D9-410A-8BEA-D3C474577AB6}"/>
                  </a:ext>
                </a:extLst>
              </p:cNvPr>
              <p:cNvSpPr/>
              <p:nvPr/>
            </p:nvSpPr>
            <p:spPr>
              <a:xfrm rot="16200000">
                <a:off x="291211" y="1539785"/>
                <a:ext cx="2968632" cy="653334"/>
              </a:xfrm>
              <a:prstGeom prst="roundRect">
                <a:avLst>
                  <a:gd name="adj" fmla="val 23246"/>
                </a:avLst>
              </a:prstGeom>
              <a:solidFill>
                <a:srgbClr val="EC5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How well</a:t>
                </a:r>
              </a:p>
              <a:p>
                <a:pPr algn="ctr"/>
                <a:r>
                  <a:rPr lang="en-GB" sz="1600" dirty="0">
                    <a:latin typeface="Arial" panose="020B0604020202020204" pitchFamily="34" charset="0"/>
                    <a:cs typeface="Arial" panose="020B0604020202020204" pitchFamily="34" charset="0"/>
                  </a:rPr>
                  <a:t>Challenge        Application</a:t>
                </a:r>
              </a:p>
            </p:txBody>
          </p:sp>
          <p:sp>
            <p:nvSpPr>
              <p:cNvPr id="12" name="Rectangle: Rounded Corners 11">
                <a:extLst>
                  <a:ext uri="{FF2B5EF4-FFF2-40B4-BE49-F238E27FC236}">
                    <a16:creationId xmlns:a16="http://schemas.microsoft.com/office/drawing/2014/main" id="{2478714A-AFAD-45B5-92B2-02B475873A01}"/>
                  </a:ext>
                </a:extLst>
              </p:cNvPr>
              <p:cNvSpPr/>
              <p:nvPr/>
            </p:nvSpPr>
            <p:spPr>
              <a:xfrm rot="16200000">
                <a:off x="1066069" y="3792877"/>
                <a:ext cx="1408480" cy="663768"/>
              </a:xfrm>
              <a:prstGeom prst="roundRect">
                <a:avLst>
                  <a:gd name="adj" fmla="val 23246"/>
                </a:avLst>
              </a:prstGeom>
              <a:solidFill>
                <a:srgbClr val="EC5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How </a:t>
                </a:r>
                <a:r>
                  <a:rPr lang="en-GB" sz="1400" b="1" dirty="0">
                    <a:latin typeface="Arial" panose="020B0604020202020204" pitchFamily="34" charset="0"/>
                    <a:cs typeface="Arial" panose="020B0604020202020204" pitchFamily="34" charset="0"/>
                  </a:rPr>
                  <a:t>much</a:t>
                </a:r>
                <a:r>
                  <a:rPr lang="en-GB" sz="1600" dirty="0">
                    <a:latin typeface="Arial" panose="020B0604020202020204" pitchFamily="34" charset="0"/>
                    <a:cs typeface="Arial" panose="020B0604020202020204" pitchFamily="34" charset="0"/>
                  </a:rPr>
                  <a:t> Breadth</a:t>
                </a:r>
              </a:p>
            </p:txBody>
          </p:sp>
          <p:sp>
            <p:nvSpPr>
              <p:cNvPr id="23" name="Oval 22">
                <a:extLst>
                  <a:ext uri="{FF2B5EF4-FFF2-40B4-BE49-F238E27FC236}">
                    <a16:creationId xmlns:a16="http://schemas.microsoft.com/office/drawing/2014/main" id="{82F24534-5567-4321-8071-DB48681911B7}"/>
                  </a:ext>
                </a:extLst>
              </p:cNvPr>
              <p:cNvSpPr/>
              <p:nvPr/>
            </p:nvSpPr>
            <p:spPr>
              <a:xfrm>
                <a:off x="2405663" y="1184464"/>
                <a:ext cx="163771" cy="163771"/>
              </a:xfrm>
              <a:prstGeom prst="ellipse">
                <a:avLst/>
              </a:prstGeom>
              <a:solidFill>
                <a:srgbClr val="EC5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97825CD5-507B-41D9-9D80-1A9C627D958D}"/>
                  </a:ext>
                </a:extLst>
              </p:cNvPr>
              <p:cNvSpPr/>
              <p:nvPr/>
            </p:nvSpPr>
            <p:spPr>
              <a:xfrm>
                <a:off x="2405661" y="3951429"/>
                <a:ext cx="163771" cy="163771"/>
              </a:xfrm>
              <a:prstGeom prst="ellipse">
                <a:avLst/>
              </a:prstGeom>
              <a:solidFill>
                <a:srgbClr val="EC5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6E40F67F-4D6D-48AC-A501-0292D55E2505}"/>
                  </a:ext>
                </a:extLst>
              </p:cNvPr>
              <p:cNvSpPr/>
              <p:nvPr/>
            </p:nvSpPr>
            <p:spPr>
              <a:xfrm>
                <a:off x="2405662" y="2485652"/>
                <a:ext cx="163771" cy="163771"/>
              </a:xfrm>
              <a:prstGeom prst="ellipse">
                <a:avLst/>
              </a:prstGeom>
              <a:solidFill>
                <a:srgbClr val="EC5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C19E1114-9D83-4708-86FE-57A6FF5095E3}"/>
                  </a:ext>
                </a:extLst>
              </p:cNvPr>
              <p:cNvSpPr txBox="1"/>
              <p:nvPr/>
            </p:nvSpPr>
            <p:spPr>
              <a:xfrm>
                <a:off x="8110801" y="1545026"/>
                <a:ext cx="1858982" cy="307777"/>
              </a:xfrm>
              <a:prstGeom prst="rect">
                <a:avLst/>
              </a:prstGeom>
              <a:noFill/>
            </p:spPr>
            <p:txBody>
              <a:bodyPr wrap="square" rtlCol="0">
                <a:spAutoFit/>
              </a:bodyPr>
              <a:lstStyle/>
              <a:p>
                <a:r>
                  <a:rPr lang="en-GB" sz="1400" dirty="0">
                    <a:solidFill>
                      <a:srgbClr val="EC5F24"/>
                    </a:solidFill>
                    <a:latin typeface="Arial Rounded MT Bold" panose="020F0704030504030204" pitchFamily="34" charset="0"/>
                  </a:rPr>
                  <a:t>Beginning to Learn</a:t>
                </a:r>
              </a:p>
            </p:txBody>
          </p:sp>
        </p:grpSp>
      </p:grpSp>
      <p:pic>
        <p:nvPicPr>
          <p:cNvPr id="34" name="Graphic 33" descr="Circle with left arrow with solid fill">
            <a:hlinkClick r:id="" action="ppaction://hlinkshowjump?jump=previousslide"/>
            <a:extLst>
              <a:ext uri="{FF2B5EF4-FFF2-40B4-BE49-F238E27FC236}">
                <a16:creationId xmlns:a16="http://schemas.microsoft.com/office/drawing/2014/main" id="{171BCC25-1C33-47DE-BCE8-49A6D4E033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191" y="6208027"/>
            <a:ext cx="540000" cy="540000"/>
          </a:xfrm>
          <a:prstGeom prst="rect">
            <a:avLst/>
          </a:prstGeom>
        </p:spPr>
      </p:pic>
      <p:pic>
        <p:nvPicPr>
          <p:cNvPr id="28" name="Graphic 27" descr="Hamburger Menu Icon with solid fill">
            <a:hlinkClick r:id="rId6" action="ppaction://hlinksldjump"/>
            <a:extLst>
              <a:ext uri="{FF2B5EF4-FFF2-40B4-BE49-F238E27FC236}">
                <a16:creationId xmlns:a16="http://schemas.microsoft.com/office/drawing/2014/main" id="{1C7A1E5B-D004-4112-BBCB-18D1D142F2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flipH="1">
            <a:off x="5826000" y="6208027"/>
            <a:ext cx="540000" cy="540000"/>
          </a:xfrm>
          <a:prstGeom prst="rect">
            <a:avLst/>
          </a:prstGeom>
        </p:spPr>
      </p:pic>
      <p:grpSp>
        <p:nvGrpSpPr>
          <p:cNvPr id="32" name="Group 31">
            <a:extLst>
              <a:ext uri="{FF2B5EF4-FFF2-40B4-BE49-F238E27FC236}">
                <a16:creationId xmlns:a16="http://schemas.microsoft.com/office/drawing/2014/main" id="{847489AD-DA4C-43C0-A55E-7AF3A0547D7A}"/>
              </a:ext>
            </a:extLst>
          </p:cNvPr>
          <p:cNvGrpSpPr/>
          <p:nvPr/>
        </p:nvGrpSpPr>
        <p:grpSpPr>
          <a:xfrm>
            <a:off x="11304517" y="131167"/>
            <a:ext cx="692583" cy="653541"/>
            <a:chOff x="5210813" y="3344973"/>
            <a:chExt cx="692583" cy="653541"/>
          </a:xfrm>
        </p:grpSpPr>
        <p:pic>
          <p:nvPicPr>
            <p:cNvPr id="33" name="Graphic 32" descr="Volume with solid fill">
              <a:extLst>
                <a:ext uri="{FF2B5EF4-FFF2-40B4-BE49-F238E27FC236}">
                  <a16:creationId xmlns:a16="http://schemas.microsoft.com/office/drawing/2014/main" id="{B2BA7DD7-C26D-431B-8B8B-BA3D6BD3AA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2643" y="3382371"/>
              <a:ext cx="540000" cy="540000"/>
            </a:xfrm>
            <a:prstGeom prst="rect">
              <a:avLst/>
            </a:prstGeom>
          </p:spPr>
        </p:pic>
        <p:sp>
          <p:nvSpPr>
            <p:cNvPr id="35" name="Multiplication Sign 34">
              <a:extLst>
                <a:ext uri="{FF2B5EF4-FFF2-40B4-BE49-F238E27FC236}">
                  <a16:creationId xmlns:a16="http://schemas.microsoft.com/office/drawing/2014/main" id="{6650E4AE-5AC7-4A9F-BB5D-D7831FFF2839}"/>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39575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69FF70-B637-4DBA-992C-5A0958DF85D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0D7802A-6E62-4B8A-BD70-DFEBDACEB57E}"/>
              </a:ext>
            </a:extLst>
          </p:cNvPr>
          <p:cNvSpPr txBox="1"/>
          <p:nvPr/>
        </p:nvSpPr>
        <p:spPr>
          <a:xfrm>
            <a:off x="131515" y="3605677"/>
            <a:ext cx="4095151" cy="1389291"/>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Experiences and Outcomes:</a:t>
            </a:r>
          </a:p>
          <a:p>
            <a:pPr marL="285750" indent="-285750">
              <a:lnSpc>
                <a:spcPct val="125000"/>
              </a:lnSpc>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I enjoy exploring events and characters in stories and other texts and I use what learn to invent my own, sharing these with others in imaginative ways.  </a:t>
            </a: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LIT 0-09b / LIT 0-31a</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7F92D7-EC17-4537-8941-0DAA03FB8407}"/>
              </a:ext>
            </a:extLst>
          </p:cNvPr>
          <p:cNvSpPr txBox="1"/>
          <p:nvPr/>
        </p:nvSpPr>
        <p:spPr>
          <a:xfrm>
            <a:off x="131514" y="104122"/>
            <a:ext cx="4095152" cy="1927900"/>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Benchmarks:</a:t>
            </a:r>
            <a:endParaRPr lang="en-GB" sz="1600" dirty="0">
              <a:latin typeface="Arial" panose="020B0604020202020204" pitchFamily="34" charset="0"/>
              <a:cs typeface="Arial" panose="020B0604020202020204" pitchFamily="34" charset="0"/>
            </a:endParaRPr>
          </a:p>
          <a:p>
            <a:pPr marL="285750" lvl="0" indent="-285750">
              <a:lnSpc>
                <a:spcPct val="125000"/>
              </a:lnSpc>
              <a:buFont typeface="Arial" panose="020B0604020202020204" pitchFamily="34" charset="0"/>
              <a:buChar char="•"/>
            </a:pPr>
            <a:r>
              <a:rPr lang="en-GB" sz="1400" dirty="0">
                <a:effectLst/>
                <a:latin typeface="Arial" panose="020B0604020202020204" pitchFamily="34" charset="0"/>
                <a:ea typeface="Times New Roman" panose="02020603050405020304" pitchFamily="18" charset="0"/>
                <a:cs typeface="Arial" panose="020B0604020202020204" pitchFamily="34" charset="0"/>
              </a:rPr>
              <a:t>Invents own stories and characters to share with others in play, imaginative and real contexts.</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25000"/>
              </a:lnSpc>
              <a:buFont typeface="Arial" panose="020B0604020202020204" pitchFamily="34" charset="0"/>
              <a:buChar char="•"/>
            </a:pPr>
            <a:r>
              <a:rPr lang="en-GB" sz="1400" dirty="0">
                <a:effectLst/>
                <a:latin typeface="Arial" panose="020B0604020202020204" pitchFamily="34" charset="0"/>
                <a:ea typeface="Times New Roman" panose="02020603050405020304" pitchFamily="18" charset="0"/>
                <a:cs typeface="Arial" panose="020B0604020202020204" pitchFamily="34" charset="0"/>
              </a:rPr>
              <a:t>Shares feelings, experiences, information, messages or ideas in pictures, print or digital texts.</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AD23349F-AD18-4FFE-81AB-45891F6F00FF}"/>
              </a:ext>
            </a:extLst>
          </p:cNvPr>
          <p:cNvGrpSpPr/>
          <p:nvPr/>
        </p:nvGrpSpPr>
        <p:grpSpPr>
          <a:xfrm>
            <a:off x="4454985" y="180756"/>
            <a:ext cx="108000" cy="6496489"/>
            <a:chOff x="3918962" y="273673"/>
            <a:chExt cx="108000" cy="6496489"/>
          </a:xfrm>
          <a:solidFill>
            <a:srgbClr val="EC5F24"/>
          </a:solidFill>
        </p:grpSpPr>
        <p:cxnSp>
          <p:nvCxnSpPr>
            <p:cNvPr id="11" name="Straight Connector 10">
              <a:extLst>
                <a:ext uri="{FF2B5EF4-FFF2-40B4-BE49-F238E27FC236}">
                  <a16:creationId xmlns:a16="http://schemas.microsoft.com/office/drawing/2014/main" id="{495BE115-DCD1-4058-92DC-2D5A3E14AE00}"/>
                </a:ext>
              </a:extLst>
            </p:cNvPr>
            <p:cNvCxnSpPr/>
            <p:nvPr/>
          </p:nvCxnSpPr>
          <p:spPr>
            <a:xfrm>
              <a:off x="3972962" y="378737"/>
              <a:ext cx="0" cy="6337425"/>
            </a:xfrm>
            <a:prstGeom prst="line">
              <a:avLst/>
            </a:prstGeom>
            <a:grpFill/>
            <a:ln w="28575">
              <a:solidFill>
                <a:srgbClr val="EC5F24"/>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64CCB84-2185-4B40-B122-56A2EABDA11C}"/>
                </a:ext>
              </a:extLst>
            </p:cNvPr>
            <p:cNvSpPr/>
            <p:nvPr/>
          </p:nvSpPr>
          <p:spPr>
            <a:xfrm>
              <a:off x="3918962" y="273673"/>
              <a:ext cx="108000" cy="108000"/>
            </a:xfrm>
            <a:prstGeom prst="ellipse">
              <a:avLst/>
            </a:prstGeom>
            <a:grpFill/>
            <a:ln>
              <a:solidFill>
                <a:srgbClr val="EC5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EB2E09C-A65E-4043-A711-B3C33F67B814}"/>
                </a:ext>
              </a:extLst>
            </p:cNvPr>
            <p:cNvSpPr/>
            <p:nvPr/>
          </p:nvSpPr>
          <p:spPr>
            <a:xfrm>
              <a:off x="3918962" y="6662162"/>
              <a:ext cx="108000" cy="108000"/>
            </a:xfrm>
            <a:prstGeom prst="ellipse">
              <a:avLst/>
            </a:prstGeom>
            <a:grpFill/>
            <a:ln>
              <a:solidFill>
                <a:srgbClr val="EC5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 name="Straight Connector 13">
            <a:extLst>
              <a:ext uri="{FF2B5EF4-FFF2-40B4-BE49-F238E27FC236}">
                <a16:creationId xmlns:a16="http://schemas.microsoft.com/office/drawing/2014/main" id="{F24BD292-31CD-4710-A537-EB13A8929103}"/>
              </a:ext>
            </a:extLst>
          </p:cNvPr>
          <p:cNvCxnSpPr>
            <a:cxnSpLocks/>
          </p:cNvCxnSpPr>
          <p:nvPr/>
        </p:nvCxnSpPr>
        <p:spPr>
          <a:xfrm>
            <a:off x="193978" y="3431856"/>
            <a:ext cx="4320000" cy="0"/>
          </a:xfrm>
          <a:prstGeom prst="line">
            <a:avLst/>
          </a:prstGeom>
          <a:ln w="28575">
            <a:solidFill>
              <a:srgbClr val="EC5F24"/>
            </a:solidFill>
          </a:ln>
        </p:spPr>
        <p:style>
          <a:lnRef idx="1">
            <a:schemeClr val="accent1"/>
          </a:lnRef>
          <a:fillRef idx="0">
            <a:schemeClr val="accent1"/>
          </a:fillRef>
          <a:effectRef idx="0">
            <a:schemeClr val="accent1"/>
          </a:effectRef>
          <a:fontRef idx="minor">
            <a:schemeClr val="tx1"/>
          </a:fontRef>
        </p:style>
      </p:cxnSp>
      <p:pic>
        <p:nvPicPr>
          <p:cNvPr id="21" name="Graphic 20" descr="Circle with left arrow with solid fill">
            <a:hlinkClick r:id="" action="ppaction://hlinkshowjump?jump=nextslide"/>
            <a:extLst>
              <a:ext uri="{FF2B5EF4-FFF2-40B4-BE49-F238E27FC236}">
                <a16:creationId xmlns:a16="http://schemas.microsoft.com/office/drawing/2014/main" id="{3C99DF90-B852-46CC-ACF5-527E50DA50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1380809" y="6208027"/>
            <a:ext cx="540000" cy="540000"/>
          </a:xfrm>
          <a:prstGeom prst="rect">
            <a:avLst/>
          </a:prstGeom>
        </p:spPr>
      </p:pic>
      <p:pic>
        <p:nvPicPr>
          <p:cNvPr id="9" name="Picture 8" descr="Diagram&#10;&#10;Description automatically generated">
            <a:extLst>
              <a:ext uri="{FF2B5EF4-FFF2-40B4-BE49-F238E27FC236}">
                <a16:creationId xmlns:a16="http://schemas.microsoft.com/office/drawing/2014/main" id="{C15FFE8F-D333-478A-B9AA-E9E53DE21F4C}"/>
              </a:ext>
            </a:extLst>
          </p:cNvPr>
          <p:cNvPicPr>
            <a:picLocks noChangeAspect="1"/>
          </p:cNvPicPr>
          <p:nvPr/>
        </p:nvPicPr>
        <p:blipFill rotWithShape="1">
          <a:blip r:embed="rId7">
            <a:extLst>
              <a:ext uri="{28A0092B-C50C-407E-A947-70E740481C1C}">
                <a14:useLocalDpi xmlns:a14="http://schemas.microsoft.com/office/drawing/2010/main" val="0"/>
              </a:ext>
            </a:extLst>
          </a:blip>
          <a:srcRect l="9271" t="6128"/>
          <a:stretch/>
        </p:blipFill>
        <p:spPr>
          <a:xfrm>
            <a:off x="5013714" y="285820"/>
            <a:ext cx="3390778" cy="467761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070E2F9-77CB-44FE-AA13-6EC03E1DC2A1}"/>
              </a:ext>
            </a:extLst>
          </p:cNvPr>
          <p:cNvPicPr>
            <a:picLocks noChangeAspect="1"/>
          </p:cNvPicPr>
          <p:nvPr/>
        </p:nvPicPr>
        <p:blipFill rotWithShape="1">
          <a:blip r:embed="rId8">
            <a:extLst>
              <a:ext uri="{28A0092B-C50C-407E-A947-70E740481C1C}">
                <a14:useLocalDpi xmlns:a14="http://schemas.microsoft.com/office/drawing/2010/main" val="0"/>
              </a:ext>
            </a:extLst>
          </a:blip>
          <a:srcRect l="12259" t="8390"/>
          <a:stretch/>
        </p:blipFill>
        <p:spPr>
          <a:xfrm>
            <a:off x="8665545" y="1686679"/>
            <a:ext cx="3165009" cy="4406146"/>
          </a:xfrm>
          <a:prstGeom prst="rect">
            <a:avLst/>
          </a:prstGeom>
        </p:spPr>
      </p:pic>
      <p:pic>
        <p:nvPicPr>
          <p:cNvPr id="19" name="Graphic 18" descr="Circle with left arrow with solid fill">
            <a:hlinkClick r:id="" action="ppaction://hlinkshowjump?jump=previousslide"/>
            <a:extLst>
              <a:ext uri="{FF2B5EF4-FFF2-40B4-BE49-F238E27FC236}">
                <a16:creationId xmlns:a16="http://schemas.microsoft.com/office/drawing/2014/main" id="{111851DB-DBBA-4609-B8A7-20B04DCEEC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191" y="6208027"/>
            <a:ext cx="540000" cy="540000"/>
          </a:xfrm>
          <a:prstGeom prst="rect">
            <a:avLst/>
          </a:prstGeom>
        </p:spPr>
      </p:pic>
      <p:pic>
        <p:nvPicPr>
          <p:cNvPr id="2" name="Recorded Sound">
            <a:hlinkClick r:id="" action="ppaction://media"/>
            <a:extLst>
              <a:ext uri="{FF2B5EF4-FFF2-40B4-BE49-F238E27FC236}">
                <a16:creationId xmlns:a16="http://schemas.microsoft.com/office/drawing/2014/main" id="{F55F443E-E63F-46D4-83F4-8887613512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74409" y="312401"/>
            <a:ext cx="406400" cy="406400"/>
          </a:xfrm>
          <a:prstGeom prst="rect">
            <a:avLst/>
          </a:prstGeom>
        </p:spPr>
      </p:pic>
      <p:pic>
        <p:nvPicPr>
          <p:cNvPr id="15" name="Graphic 14" descr="Volume with solid fill">
            <a:extLst>
              <a:ext uri="{FF2B5EF4-FFF2-40B4-BE49-F238E27FC236}">
                <a16:creationId xmlns:a16="http://schemas.microsoft.com/office/drawing/2014/main" id="{95C1A438-6201-4A0C-B2A3-7868C43789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0809" y="180756"/>
            <a:ext cx="540000" cy="540000"/>
          </a:xfrm>
          <a:prstGeom prst="rect">
            <a:avLst/>
          </a:prstGeom>
        </p:spPr>
      </p:pic>
    </p:spTree>
    <p:extLst>
      <p:ext uri="{BB962C8B-B14F-4D97-AF65-F5344CB8AC3E}">
        <p14:creationId xmlns:p14="http://schemas.microsoft.com/office/powerpoint/2010/main" val="4039476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69FF70-B637-4DBA-992C-5A0958DF85D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0D7802A-6E62-4B8A-BD70-DFEBDACEB57E}"/>
              </a:ext>
            </a:extLst>
          </p:cNvPr>
          <p:cNvSpPr txBox="1"/>
          <p:nvPr/>
        </p:nvSpPr>
        <p:spPr>
          <a:xfrm>
            <a:off x="6422067" y="180756"/>
            <a:ext cx="5498741" cy="3851504"/>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Experiences and Outcomes:</a:t>
            </a:r>
          </a:p>
          <a:p>
            <a:pPr marL="285750" indent="-285750">
              <a:lnSpc>
                <a:spcPct val="125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I can spell the most commonly used words using my knowledge of letter patterns and spelling rules and use resources to help me spell tricky or unfamiliar words. </a:t>
            </a:r>
            <a:r>
              <a:rPr lang="en-GB" sz="1400" dirty="0">
                <a:solidFill>
                  <a:srgbClr val="FF0000"/>
                </a:solidFill>
                <a:latin typeface="Arial" panose="020B0604020202020204" pitchFamily="34" charset="0"/>
                <a:cs typeface="Arial" panose="020B0604020202020204" pitchFamily="34" charset="0"/>
              </a:rPr>
              <a:t>LIT 1-21a </a:t>
            </a:r>
          </a:p>
          <a:p>
            <a:pPr marL="285750" indent="-285750">
              <a:lnSpc>
                <a:spcPct val="125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I can write independently, use appropriate punctuation and order and link my sentences in a way that makes sense. </a:t>
            </a:r>
            <a:r>
              <a:rPr lang="en-GB" sz="1400" dirty="0">
                <a:solidFill>
                  <a:srgbClr val="FF0000"/>
                </a:solidFill>
                <a:latin typeface="Arial" panose="020B0604020202020204" pitchFamily="34" charset="0"/>
                <a:cs typeface="Arial" panose="020B0604020202020204" pitchFamily="34" charset="0"/>
              </a:rPr>
              <a:t>LIT 1-22a </a:t>
            </a:r>
          </a:p>
          <a:p>
            <a:pPr marL="285750" indent="-285750">
              <a:lnSpc>
                <a:spcPct val="125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I can present my writing in a way that will make it legible and attractive for my reader combining words images and other features. </a:t>
            </a:r>
            <a:r>
              <a:rPr lang="en-GB" sz="1400" dirty="0">
                <a:solidFill>
                  <a:srgbClr val="FF0000"/>
                </a:solidFill>
                <a:latin typeface="Arial" panose="020B0604020202020204" pitchFamily="34" charset="0"/>
                <a:cs typeface="Arial" panose="020B0604020202020204" pitchFamily="34" charset="0"/>
              </a:rPr>
              <a:t>LIT1-24a </a:t>
            </a:r>
          </a:p>
          <a:p>
            <a:pPr marL="285750" indent="-285750">
              <a:lnSpc>
                <a:spcPct val="125000"/>
              </a:lnSpc>
              <a:spcAft>
                <a:spcPts val="800"/>
              </a:spcAft>
              <a:buFont typeface="Arial" panose="020B0604020202020204" pitchFamily="34" charset="0"/>
              <a:buChar char="•"/>
            </a:pPr>
            <a:r>
              <a:rPr lang="en-GB" sz="1400" dirty="0">
                <a:latin typeface="Arial" panose="020B0604020202020204" pitchFamily="34" charset="0"/>
                <a:cs typeface="Arial" panose="020B0604020202020204" pitchFamily="34" charset="0"/>
              </a:rPr>
              <a:t>Having explored the elements which writers use in different genres I can use what I learn to create my own stories with interesting structures characters and or settings. </a:t>
            </a:r>
            <a:r>
              <a:rPr lang="en-GB" sz="1400" dirty="0">
                <a:solidFill>
                  <a:srgbClr val="FF0000"/>
                </a:solidFill>
                <a:latin typeface="Arial" panose="020B0604020202020204" pitchFamily="34" charset="0"/>
                <a:cs typeface="Arial" panose="020B0604020202020204" pitchFamily="34" charset="0"/>
              </a:rPr>
              <a:t>ENG 1-31a </a:t>
            </a:r>
          </a:p>
        </p:txBody>
      </p:sp>
      <p:sp>
        <p:nvSpPr>
          <p:cNvPr id="7" name="TextBox 6">
            <a:extLst>
              <a:ext uri="{FF2B5EF4-FFF2-40B4-BE49-F238E27FC236}">
                <a16:creationId xmlns:a16="http://schemas.microsoft.com/office/drawing/2014/main" id="{C87F92D7-EC17-4537-8941-0DAA03FB8407}"/>
              </a:ext>
            </a:extLst>
          </p:cNvPr>
          <p:cNvSpPr txBox="1"/>
          <p:nvPr/>
        </p:nvSpPr>
        <p:spPr>
          <a:xfrm>
            <a:off x="146847" y="180756"/>
            <a:ext cx="5498741" cy="3787383"/>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Benchmarks:</a:t>
            </a:r>
            <a:endParaRPr lang="en-GB" sz="1600" dirty="0">
              <a:latin typeface="Arial" panose="020B0604020202020204" pitchFamily="34" charset="0"/>
              <a:cs typeface="Arial" panose="020B0604020202020204" pitchFamily="34" charset="0"/>
            </a:endParaRPr>
          </a:p>
          <a:p>
            <a:pPr marL="28575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Uses knowledge of phonics and spelling strategies when spelling familiar and unfamiliar words.</a:t>
            </a:r>
          </a:p>
          <a:p>
            <a:pPr marL="28575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Writes independently, punctuating most sentences accurately using a capital letter and full stop.</a:t>
            </a:r>
          </a:p>
          <a:p>
            <a:pPr marL="28575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(Is starting to) link sentences using and or but.</a:t>
            </a:r>
          </a:p>
          <a:p>
            <a:pPr marL="28575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Presents writing in a clear and legible using words and images as appropriate.</a:t>
            </a:r>
          </a:p>
          <a:p>
            <a:pPr marL="28575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Creates own text, for example, stories with recognisable features of genre.</a:t>
            </a:r>
          </a:p>
          <a:p>
            <a:pPr marL="28575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Creates interesting characters through their feelings, actions and physical descriptions.</a:t>
            </a:r>
          </a:p>
        </p:txBody>
      </p:sp>
      <p:pic>
        <p:nvPicPr>
          <p:cNvPr id="21" name="Graphic 20" descr="Circle with left arrow with solid fill">
            <a:hlinkClick r:id="rId3" action="ppaction://hlinksldjump"/>
            <a:extLst>
              <a:ext uri="{FF2B5EF4-FFF2-40B4-BE49-F238E27FC236}">
                <a16:creationId xmlns:a16="http://schemas.microsoft.com/office/drawing/2014/main" id="{3C99DF90-B852-46CC-ACF5-527E50DA50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380809" y="6208027"/>
            <a:ext cx="540000" cy="540000"/>
          </a:xfrm>
          <a:prstGeom prst="rect">
            <a:avLst/>
          </a:prstGeom>
        </p:spPr>
      </p:pic>
      <p:pic>
        <p:nvPicPr>
          <p:cNvPr id="19" name="Graphic 18" descr="Circle with left arrow with solid fill">
            <a:hlinkClick r:id="" action="ppaction://hlinkshowjump?jump=previousslide"/>
            <a:extLst>
              <a:ext uri="{FF2B5EF4-FFF2-40B4-BE49-F238E27FC236}">
                <a16:creationId xmlns:a16="http://schemas.microsoft.com/office/drawing/2014/main" id="{111851DB-DBBA-4609-B8A7-20B04DCEEC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191" y="6208027"/>
            <a:ext cx="540000" cy="540000"/>
          </a:xfrm>
          <a:prstGeom prst="rect">
            <a:avLst/>
          </a:prstGeom>
        </p:spPr>
      </p:pic>
      <p:grpSp>
        <p:nvGrpSpPr>
          <p:cNvPr id="15" name="Group 14">
            <a:extLst>
              <a:ext uri="{FF2B5EF4-FFF2-40B4-BE49-F238E27FC236}">
                <a16:creationId xmlns:a16="http://schemas.microsoft.com/office/drawing/2014/main" id="{9913C442-0645-4D0A-98AC-D9586F366C09}"/>
              </a:ext>
            </a:extLst>
          </p:cNvPr>
          <p:cNvGrpSpPr/>
          <p:nvPr/>
        </p:nvGrpSpPr>
        <p:grpSpPr>
          <a:xfrm rot="5400000">
            <a:off x="6041980" y="-1683076"/>
            <a:ext cx="108041" cy="11791568"/>
            <a:chOff x="3918962" y="-5170266"/>
            <a:chExt cx="108041" cy="11791568"/>
          </a:xfrm>
          <a:solidFill>
            <a:srgbClr val="EC5F24"/>
          </a:solidFill>
        </p:grpSpPr>
        <p:cxnSp>
          <p:nvCxnSpPr>
            <p:cNvPr id="16" name="Straight Connector 15">
              <a:extLst>
                <a:ext uri="{FF2B5EF4-FFF2-40B4-BE49-F238E27FC236}">
                  <a16:creationId xmlns:a16="http://schemas.microsoft.com/office/drawing/2014/main" id="{B0BCFC04-3194-4A7E-B483-F064462BAEB7}"/>
                </a:ext>
              </a:extLst>
            </p:cNvPr>
            <p:cNvCxnSpPr>
              <a:cxnSpLocks/>
            </p:cNvCxnSpPr>
            <p:nvPr/>
          </p:nvCxnSpPr>
          <p:spPr>
            <a:xfrm>
              <a:off x="3972956" y="-5127736"/>
              <a:ext cx="0" cy="11736000"/>
            </a:xfrm>
            <a:prstGeom prst="line">
              <a:avLst/>
            </a:prstGeom>
            <a:grpFill/>
            <a:ln w="28575">
              <a:solidFill>
                <a:srgbClr val="EC5F24"/>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771E94E5-9F0C-4BE2-8B92-F0DBBAB30039}"/>
                </a:ext>
              </a:extLst>
            </p:cNvPr>
            <p:cNvSpPr/>
            <p:nvPr/>
          </p:nvSpPr>
          <p:spPr>
            <a:xfrm>
              <a:off x="3919003" y="-5170266"/>
              <a:ext cx="108000" cy="108000"/>
            </a:xfrm>
            <a:prstGeom prst="ellipse">
              <a:avLst/>
            </a:prstGeom>
            <a:grpFill/>
            <a:ln>
              <a:solidFill>
                <a:srgbClr val="EC5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40D73B45-CFD3-4C46-9EA3-D337662524EE}"/>
                </a:ext>
              </a:extLst>
            </p:cNvPr>
            <p:cNvSpPr/>
            <p:nvPr/>
          </p:nvSpPr>
          <p:spPr>
            <a:xfrm>
              <a:off x="3918962" y="6513302"/>
              <a:ext cx="108000" cy="108000"/>
            </a:xfrm>
            <a:prstGeom prst="ellipse">
              <a:avLst/>
            </a:prstGeom>
            <a:grpFill/>
            <a:ln>
              <a:solidFill>
                <a:srgbClr val="EC5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 name="Straight Connector 21">
            <a:extLst>
              <a:ext uri="{FF2B5EF4-FFF2-40B4-BE49-F238E27FC236}">
                <a16:creationId xmlns:a16="http://schemas.microsoft.com/office/drawing/2014/main" id="{0101668C-1EE8-4CCF-A720-3399A886DD09}"/>
              </a:ext>
            </a:extLst>
          </p:cNvPr>
          <p:cNvCxnSpPr>
            <a:cxnSpLocks/>
          </p:cNvCxnSpPr>
          <p:nvPr/>
        </p:nvCxnSpPr>
        <p:spPr>
          <a:xfrm rot="5400000">
            <a:off x="3981438" y="2205930"/>
            <a:ext cx="3996000" cy="0"/>
          </a:xfrm>
          <a:prstGeom prst="line">
            <a:avLst/>
          </a:prstGeom>
          <a:ln w="28575">
            <a:solidFill>
              <a:srgbClr val="EC5F24"/>
            </a:solidFill>
          </a:ln>
        </p:spPr>
        <p:style>
          <a:lnRef idx="1">
            <a:schemeClr val="accent1"/>
          </a:lnRef>
          <a:fillRef idx="0">
            <a:schemeClr val="accent1"/>
          </a:fillRef>
          <a:effectRef idx="0">
            <a:schemeClr val="accent1"/>
          </a:effectRef>
          <a:fontRef idx="minor">
            <a:schemeClr val="tx1"/>
          </a:fontRef>
        </p:style>
      </p:cxnSp>
      <p:sp>
        <p:nvSpPr>
          <p:cNvPr id="23" name="Rectangle: Folded Corner 22">
            <a:extLst>
              <a:ext uri="{FF2B5EF4-FFF2-40B4-BE49-F238E27FC236}">
                <a16:creationId xmlns:a16="http://schemas.microsoft.com/office/drawing/2014/main" id="{377D0428-77FE-4709-BA03-8CAD54AAD9AF}"/>
              </a:ext>
            </a:extLst>
          </p:cNvPr>
          <p:cNvSpPr/>
          <p:nvPr/>
        </p:nvSpPr>
        <p:spPr>
          <a:xfrm>
            <a:off x="2751611" y="4393103"/>
            <a:ext cx="2781112" cy="2153549"/>
          </a:xfrm>
          <a:prstGeom prst="foldedCorner">
            <a:avLst/>
          </a:prstGeom>
          <a:solidFill>
            <a:srgbClr val="EC5F24"/>
          </a:solidFill>
          <a:ln>
            <a:solidFill>
              <a:srgbClr val="EC5F24"/>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rtlCol="0" anchor="ctr"/>
          <a:lstStyle/>
          <a:p>
            <a:pPr algn="ctr"/>
            <a:r>
              <a:rPr lang="en-GB" sz="2400" dirty="0">
                <a:latin typeface="Arial Rounded MT Bold" panose="020F0704030504030204" pitchFamily="34" charset="0"/>
              </a:rPr>
              <a:t>Click on the image to view the example.</a:t>
            </a:r>
            <a:endParaRPr lang="en-GB" sz="2800" dirty="0">
              <a:latin typeface="Arial Rounded MT Bold" panose="020F0704030504030204" pitchFamily="34" charset="0"/>
            </a:endParaRP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CA94C0ED-40BC-4C7D-9DB4-63FF1EEA6815}"/>
                  </a:ext>
                </a:extLst>
              </p:cNvPr>
              <p:cNvGraphicFramePr>
                <a:graphicFrameLocks noChangeAspect="1"/>
              </p:cNvGraphicFramePr>
              <p:nvPr>
                <p:extLst>
                  <p:ext uri="{D42A27DB-BD31-4B8C-83A1-F6EECF244321}">
                    <p14:modId xmlns:p14="http://schemas.microsoft.com/office/powerpoint/2010/main" val="2977479830"/>
                  </p:ext>
                </p:extLst>
              </p:nvPr>
            </p:nvGraphicFramePr>
            <p:xfrm>
              <a:off x="5979438" y="4384351"/>
              <a:ext cx="3706531" cy="2084924"/>
            </p:xfrm>
            <a:graphic>
              <a:graphicData uri="http://schemas.microsoft.com/office/powerpoint/2016/slidezoom">
                <pslz:sldZm>
                  <pslz:sldZmObj sldId="302" cId="3304567531">
                    <pslz:zmPr id="{03936556-6C45-46FE-9AD4-669CA909A4C0}" returnToParent="0" transitionDur="1000">
                      <p166:blipFill xmlns:p166="http://schemas.microsoft.com/office/powerpoint/2016/6/main">
                        <a:blip r:embed="rId6"/>
                        <a:stretch>
                          <a:fillRect/>
                        </a:stretch>
                      </p166:blipFill>
                      <p166:spPr xmlns:p166="http://schemas.microsoft.com/office/powerpoint/2016/6/main">
                        <a:xfrm>
                          <a:off x="0" y="0"/>
                          <a:ext cx="3706531" cy="2084924"/>
                        </a:xfrm>
                        <a:prstGeom prst="rect">
                          <a:avLst/>
                        </a:prstGeom>
                        <a:ln w="3175">
                          <a:solidFill>
                            <a:prstClr val="ltGray"/>
                          </a:solidFill>
                        </a:ln>
                      </p166:spPr>
                    </pslz:zmPr>
                  </pslz:sldZmObj>
                </pslz:sldZm>
              </a:graphicData>
            </a:graphic>
          </p:graphicFrame>
        </mc:Choice>
        <mc:Fallback xmlns="">
          <p:pic>
            <p:nvPicPr>
              <p:cNvPr id="3" name="Slide Zoom 2">
                <a:hlinkClick r:id="rId7" action="ppaction://hlinksldjump"/>
                <a:extLst>
                  <a:ext uri="{FF2B5EF4-FFF2-40B4-BE49-F238E27FC236}">
                    <a16:creationId xmlns:a16="http://schemas.microsoft.com/office/drawing/2014/main" id="{CA94C0ED-40BC-4C7D-9DB4-63FF1EEA6815}"/>
                  </a:ext>
                </a:extLst>
              </p:cNvPr>
              <p:cNvPicPr>
                <a:picLocks noGrp="1" noRot="1" noChangeAspect="1" noMove="1" noResize="1" noEditPoints="1" noAdjustHandles="1" noChangeArrowheads="1" noChangeShapeType="1"/>
              </p:cNvPicPr>
              <p:nvPr/>
            </p:nvPicPr>
            <p:blipFill>
              <a:blip r:embed="rId8"/>
              <a:stretch>
                <a:fillRect/>
              </a:stretch>
            </p:blipFill>
            <p:spPr>
              <a:xfrm>
                <a:off x="5979438" y="4384351"/>
                <a:ext cx="3706531" cy="2084924"/>
              </a:xfrm>
              <a:prstGeom prst="rect">
                <a:avLst/>
              </a:prstGeom>
              <a:ln w="3175">
                <a:solidFill>
                  <a:prstClr val="ltGray"/>
                </a:solidFill>
              </a:ln>
            </p:spPr>
          </p:pic>
        </mc:Fallback>
      </mc:AlternateContent>
      <p:grpSp>
        <p:nvGrpSpPr>
          <p:cNvPr id="28" name="Group 27">
            <a:extLst>
              <a:ext uri="{FF2B5EF4-FFF2-40B4-BE49-F238E27FC236}">
                <a16:creationId xmlns:a16="http://schemas.microsoft.com/office/drawing/2014/main" id="{BF04E0EF-2C2E-4D7F-8DD6-C85C85F70769}"/>
              </a:ext>
            </a:extLst>
          </p:cNvPr>
          <p:cNvGrpSpPr/>
          <p:nvPr/>
        </p:nvGrpSpPr>
        <p:grpSpPr>
          <a:xfrm>
            <a:off x="11304517" y="-60221"/>
            <a:ext cx="692583" cy="653541"/>
            <a:chOff x="5210813" y="3344973"/>
            <a:chExt cx="692583" cy="653541"/>
          </a:xfrm>
        </p:grpSpPr>
        <p:pic>
          <p:nvPicPr>
            <p:cNvPr id="29" name="Graphic 28" descr="Volume with solid fill">
              <a:extLst>
                <a:ext uri="{FF2B5EF4-FFF2-40B4-BE49-F238E27FC236}">
                  <a16:creationId xmlns:a16="http://schemas.microsoft.com/office/drawing/2014/main" id="{04406CF2-9679-4714-B5DE-175654B3AC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2643" y="3382371"/>
              <a:ext cx="540000" cy="540000"/>
            </a:xfrm>
            <a:prstGeom prst="rect">
              <a:avLst/>
            </a:prstGeom>
          </p:spPr>
        </p:pic>
        <p:sp>
          <p:nvSpPr>
            <p:cNvPr id="30" name="Multiplication Sign 29">
              <a:extLst>
                <a:ext uri="{FF2B5EF4-FFF2-40B4-BE49-F238E27FC236}">
                  <a16:creationId xmlns:a16="http://schemas.microsoft.com/office/drawing/2014/main" id="{AB3FF503-14EB-42B2-850D-B6413BCC68DB}"/>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62806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132DC0D8-3531-4F7B-A332-768A26361A2D}"/>
              </a:ext>
            </a:extLst>
          </p:cNvPr>
          <p:cNvGrpSpPr/>
          <p:nvPr/>
        </p:nvGrpSpPr>
        <p:grpSpPr>
          <a:xfrm>
            <a:off x="100896" y="79530"/>
            <a:ext cx="11990209" cy="6698940"/>
            <a:chOff x="515938" y="312317"/>
            <a:chExt cx="11105654" cy="6233367"/>
          </a:xfrm>
        </p:grpSpPr>
        <p:sp>
          <p:nvSpPr>
            <p:cNvPr id="36" name="Rectangle: Rounded Corners 35">
              <a:extLst>
                <a:ext uri="{FF2B5EF4-FFF2-40B4-BE49-F238E27FC236}">
                  <a16:creationId xmlns:a16="http://schemas.microsoft.com/office/drawing/2014/main" id="{0BFE7880-A263-46D2-86C6-0322F71D9B19}"/>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37" name="Rectangle 36">
              <a:extLst>
                <a:ext uri="{FF2B5EF4-FFF2-40B4-BE49-F238E27FC236}">
                  <a16:creationId xmlns:a16="http://schemas.microsoft.com/office/drawing/2014/main" id="{583258E4-07C1-4A32-BA50-B04DFBC05610}"/>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sp>
        <p:nvSpPr>
          <p:cNvPr id="4" name="TextBox 3">
            <a:extLst>
              <a:ext uri="{FF2B5EF4-FFF2-40B4-BE49-F238E27FC236}">
                <a16:creationId xmlns:a16="http://schemas.microsoft.com/office/drawing/2014/main" id="{50CC434D-8876-4DA7-A334-8455913F994E}"/>
              </a:ext>
            </a:extLst>
          </p:cNvPr>
          <p:cNvSpPr txBox="1"/>
          <p:nvPr/>
        </p:nvSpPr>
        <p:spPr>
          <a:xfrm>
            <a:off x="811191" y="1602528"/>
            <a:ext cx="6037283"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How to navigate this resource:</a:t>
            </a:r>
          </a:p>
        </p:txBody>
      </p:sp>
      <p:grpSp>
        <p:nvGrpSpPr>
          <p:cNvPr id="25" name="Group 24">
            <a:extLst>
              <a:ext uri="{FF2B5EF4-FFF2-40B4-BE49-F238E27FC236}">
                <a16:creationId xmlns:a16="http://schemas.microsoft.com/office/drawing/2014/main" id="{C8F9EC99-775F-4348-A05A-A34CE0F5D586}"/>
              </a:ext>
            </a:extLst>
          </p:cNvPr>
          <p:cNvGrpSpPr/>
          <p:nvPr/>
        </p:nvGrpSpPr>
        <p:grpSpPr>
          <a:xfrm>
            <a:off x="886145" y="2193796"/>
            <a:ext cx="4438330" cy="540000"/>
            <a:chOff x="1200470" y="2123579"/>
            <a:chExt cx="4438330" cy="540000"/>
          </a:xfrm>
        </p:grpSpPr>
        <p:pic>
          <p:nvPicPr>
            <p:cNvPr id="12" name="Graphic 11" descr="Circle with left arrow with solid fill">
              <a:extLst>
                <a:ext uri="{FF2B5EF4-FFF2-40B4-BE49-F238E27FC236}">
                  <a16:creationId xmlns:a16="http://schemas.microsoft.com/office/drawing/2014/main" id="{0A3F3CD7-9D4E-48FB-96FE-FF45F977EB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0470" y="2123579"/>
              <a:ext cx="540000" cy="540000"/>
            </a:xfrm>
            <a:prstGeom prst="rect">
              <a:avLst/>
            </a:prstGeom>
          </p:spPr>
        </p:pic>
        <p:sp>
          <p:nvSpPr>
            <p:cNvPr id="15" name="TextBox 14">
              <a:extLst>
                <a:ext uri="{FF2B5EF4-FFF2-40B4-BE49-F238E27FC236}">
                  <a16:creationId xmlns:a16="http://schemas.microsoft.com/office/drawing/2014/main" id="{5B1EE9F8-5130-423B-A9EC-807F2295A28E}"/>
                </a:ext>
              </a:extLst>
            </p:cNvPr>
            <p:cNvSpPr txBox="1"/>
            <p:nvPr/>
          </p:nvSpPr>
          <p:spPr>
            <a:xfrm>
              <a:off x="2114550" y="2206349"/>
              <a:ext cx="3524250" cy="374461"/>
            </a:xfrm>
            <a:prstGeom prst="rect">
              <a:avLst/>
            </a:prstGeom>
            <a:noFill/>
          </p:spPr>
          <p:txBody>
            <a:bodyPr wrap="square" rtlCol="0">
              <a:spAutoFit/>
            </a:bodyPr>
            <a:lstStyle/>
            <a:p>
              <a:pPr lvl="0">
                <a:lnSpc>
                  <a:spcPts val="2200"/>
                </a:lnSpc>
              </a:pPr>
              <a:r>
                <a:rPr lang="en-GB" sz="2000" dirty="0">
                  <a:latin typeface="Arial" panose="020B0604020202020204" pitchFamily="34" charset="0"/>
                  <a:ea typeface="Calibri" panose="020F0502020204030204" pitchFamily="34" charset="0"/>
                  <a:cs typeface="Arial" panose="020B0604020202020204" pitchFamily="34" charset="0"/>
                </a:rPr>
                <a:t>Navigate to previous page</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FEE98787-2911-4B47-A4F4-36FFF5A0F3A0}"/>
              </a:ext>
            </a:extLst>
          </p:cNvPr>
          <p:cNvGrpSpPr/>
          <p:nvPr/>
        </p:nvGrpSpPr>
        <p:grpSpPr>
          <a:xfrm>
            <a:off x="888048" y="3428828"/>
            <a:ext cx="3674428" cy="540000"/>
            <a:chOff x="1202373" y="2931940"/>
            <a:chExt cx="3674428" cy="540000"/>
          </a:xfrm>
        </p:grpSpPr>
        <p:pic>
          <p:nvPicPr>
            <p:cNvPr id="14" name="Graphic 13" descr="Hamburger Menu Icon with solid fill">
              <a:extLst>
                <a:ext uri="{FF2B5EF4-FFF2-40B4-BE49-F238E27FC236}">
                  <a16:creationId xmlns:a16="http://schemas.microsoft.com/office/drawing/2014/main" id="{E459B5F1-D85E-4CA4-A22F-F7B13A7393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1202373" y="2931940"/>
              <a:ext cx="540000" cy="540000"/>
            </a:xfrm>
            <a:prstGeom prst="rect">
              <a:avLst/>
            </a:prstGeom>
          </p:spPr>
        </p:pic>
        <p:sp>
          <p:nvSpPr>
            <p:cNvPr id="16" name="TextBox 15">
              <a:extLst>
                <a:ext uri="{FF2B5EF4-FFF2-40B4-BE49-F238E27FC236}">
                  <a16:creationId xmlns:a16="http://schemas.microsoft.com/office/drawing/2014/main" id="{CB91D7C4-0F96-44DB-B437-F62860F3BF03}"/>
                </a:ext>
              </a:extLst>
            </p:cNvPr>
            <p:cNvSpPr txBox="1"/>
            <p:nvPr/>
          </p:nvSpPr>
          <p:spPr>
            <a:xfrm>
              <a:off x="2114550" y="3014710"/>
              <a:ext cx="2762251" cy="374461"/>
            </a:xfrm>
            <a:prstGeom prst="rect">
              <a:avLst/>
            </a:prstGeom>
            <a:noFill/>
          </p:spPr>
          <p:txBody>
            <a:bodyPr wrap="square" rtlCol="0">
              <a:spAutoFit/>
            </a:bodyPr>
            <a:lstStyle/>
            <a:p>
              <a:pPr lvl="0">
                <a:lnSpc>
                  <a:spcPts val="2200"/>
                </a:lnSpc>
              </a:pPr>
              <a:r>
                <a:rPr lang="en-GB" sz="2000" dirty="0">
                  <a:latin typeface="Arial" panose="020B0604020202020204" pitchFamily="34" charset="0"/>
                  <a:ea typeface="Calibri" panose="020F0502020204030204" pitchFamily="34" charset="0"/>
                  <a:cs typeface="Arial" panose="020B0604020202020204" pitchFamily="34" charset="0"/>
                </a:rPr>
                <a:t>Return to the menu</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04CE0066-073A-4870-A356-59DAD9C8EF85}"/>
              </a:ext>
            </a:extLst>
          </p:cNvPr>
          <p:cNvGrpSpPr/>
          <p:nvPr/>
        </p:nvGrpSpPr>
        <p:grpSpPr>
          <a:xfrm>
            <a:off x="888048" y="4046344"/>
            <a:ext cx="2874328" cy="540000"/>
            <a:chOff x="1202373" y="3761670"/>
            <a:chExt cx="2874328" cy="540000"/>
          </a:xfrm>
        </p:grpSpPr>
        <p:pic>
          <p:nvPicPr>
            <p:cNvPr id="17" name="Graphic 16" descr="Video camera with solid fill">
              <a:extLst>
                <a:ext uri="{FF2B5EF4-FFF2-40B4-BE49-F238E27FC236}">
                  <a16:creationId xmlns:a16="http://schemas.microsoft.com/office/drawing/2014/main" id="{20480720-1994-42E2-A3A2-773ACC5D90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202373" y="3761670"/>
              <a:ext cx="540000" cy="540000"/>
            </a:xfrm>
            <a:prstGeom prst="rect">
              <a:avLst/>
            </a:prstGeom>
          </p:spPr>
        </p:pic>
        <p:sp>
          <p:nvSpPr>
            <p:cNvPr id="18" name="TextBox 17">
              <a:extLst>
                <a:ext uri="{FF2B5EF4-FFF2-40B4-BE49-F238E27FC236}">
                  <a16:creationId xmlns:a16="http://schemas.microsoft.com/office/drawing/2014/main" id="{13FAB659-B121-436C-B578-2FF05EF3A4C8}"/>
                </a:ext>
              </a:extLst>
            </p:cNvPr>
            <p:cNvSpPr txBox="1"/>
            <p:nvPr/>
          </p:nvSpPr>
          <p:spPr>
            <a:xfrm>
              <a:off x="2114550" y="3844440"/>
              <a:ext cx="1962151" cy="374461"/>
            </a:xfrm>
            <a:prstGeom prst="rect">
              <a:avLst/>
            </a:prstGeom>
            <a:noFill/>
          </p:spPr>
          <p:txBody>
            <a:bodyPr wrap="square" rtlCol="0">
              <a:spAutoFit/>
            </a:bodyPr>
            <a:lstStyle/>
            <a:p>
              <a:pPr lvl="0">
                <a:lnSpc>
                  <a:spcPts val="2200"/>
                </a:lnSpc>
              </a:pPr>
              <a:r>
                <a:rPr lang="en-GB" sz="2000" dirty="0">
                  <a:latin typeface="Arial" panose="020B0604020202020204" pitchFamily="34" charset="0"/>
                  <a:ea typeface="Calibri" panose="020F0502020204030204" pitchFamily="34" charset="0"/>
                  <a:cs typeface="Arial" panose="020B0604020202020204" pitchFamily="34" charset="0"/>
                </a:rPr>
                <a:t>Watch video</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F00B5657-4B73-4986-A2E3-69471FE8AE45}"/>
              </a:ext>
            </a:extLst>
          </p:cNvPr>
          <p:cNvGrpSpPr/>
          <p:nvPr/>
        </p:nvGrpSpPr>
        <p:grpSpPr>
          <a:xfrm>
            <a:off x="888048" y="4663860"/>
            <a:ext cx="3045778" cy="540000"/>
            <a:chOff x="1202373" y="4591400"/>
            <a:chExt cx="3045778" cy="540000"/>
          </a:xfrm>
        </p:grpSpPr>
        <p:pic>
          <p:nvPicPr>
            <p:cNvPr id="19" name="Graphic 18" descr="Internet with solid fill">
              <a:extLst>
                <a:ext uri="{FF2B5EF4-FFF2-40B4-BE49-F238E27FC236}">
                  <a16:creationId xmlns:a16="http://schemas.microsoft.com/office/drawing/2014/main" id="{D0E7CB94-304D-48F9-828A-262B7F432B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202373" y="4591400"/>
              <a:ext cx="540000" cy="540000"/>
            </a:xfrm>
            <a:prstGeom prst="rect">
              <a:avLst/>
            </a:prstGeom>
          </p:spPr>
        </p:pic>
        <p:sp>
          <p:nvSpPr>
            <p:cNvPr id="20" name="TextBox 19">
              <a:extLst>
                <a:ext uri="{FF2B5EF4-FFF2-40B4-BE49-F238E27FC236}">
                  <a16:creationId xmlns:a16="http://schemas.microsoft.com/office/drawing/2014/main" id="{74F22499-5F91-4594-B504-EC0A5E6CD211}"/>
                </a:ext>
              </a:extLst>
            </p:cNvPr>
            <p:cNvSpPr txBox="1"/>
            <p:nvPr/>
          </p:nvSpPr>
          <p:spPr>
            <a:xfrm>
              <a:off x="2114551" y="4674170"/>
              <a:ext cx="2133600" cy="374461"/>
            </a:xfrm>
            <a:prstGeom prst="rect">
              <a:avLst/>
            </a:prstGeom>
            <a:noFill/>
          </p:spPr>
          <p:txBody>
            <a:bodyPr wrap="square" rtlCol="0">
              <a:spAutoFit/>
            </a:bodyPr>
            <a:lstStyle/>
            <a:p>
              <a:pPr lvl="0">
                <a:lnSpc>
                  <a:spcPts val="2200"/>
                </a:lnSpc>
              </a:pPr>
              <a:r>
                <a:rPr lang="en-GB" sz="2000" dirty="0">
                  <a:latin typeface="Arial" panose="020B0604020202020204" pitchFamily="34" charset="0"/>
                  <a:ea typeface="Calibri" panose="020F0502020204030204" pitchFamily="34" charset="0"/>
                  <a:cs typeface="Arial" panose="020B0604020202020204" pitchFamily="34" charset="0"/>
                </a:rPr>
                <a:t>Visit website</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A19ED126-7994-4F7B-8CD9-0DB9C641440E}"/>
              </a:ext>
            </a:extLst>
          </p:cNvPr>
          <p:cNvGrpSpPr/>
          <p:nvPr/>
        </p:nvGrpSpPr>
        <p:grpSpPr>
          <a:xfrm>
            <a:off x="886145" y="5281378"/>
            <a:ext cx="2780981" cy="540000"/>
            <a:chOff x="1200470" y="5399121"/>
            <a:chExt cx="2780981" cy="540000"/>
          </a:xfrm>
        </p:grpSpPr>
        <p:pic>
          <p:nvPicPr>
            <p:cNvPr id="21" name="Graphic 20" descr="List with solid fill">
              <a:extLst>
                <a:ext uri="{FF2B5EF4-FFF2-40B4-BE49-F238E27FC236}">
                  <a16:creationId xmlns:a16="http://schemas.microsoft.com/office/drawing/2014/main" id="{86B2DF43-A64F-4774-A899-77C4BAC032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200470" y="5399121"/>
              <a:ext cx="540000" cy="540000"/>
            </a:xfrm>
            <a:prstGeom prst="rect">
              <a:avLst/>
            </a:prstGeom>
          </p:spPr>
        </p:pic>
        <p:sp>
          <p:nvSpPr>
            <p:cNvPr id="22" name="TextBox 21">
              <a:extLst>
                <a:ext uri="{FF2B5EF4-FFF2-40B4-BE49-F238E27FC236}">
                  <a16:creationId xmlns:a16="http://schemas.microsoft.com/office/drawing/2014/main" id="{F5D6F9FB-8CFF-452F-929D-A3EBEAE782F8}"/>
                </a:ext>
              </a:extLst>
            </p:cNvPr>
            <p:cNvSpPr txBox="1"/>
            <p:nvPr/>
          </p:nvSpPr>
          <p:spPr>
            <a:xfrm>
              <a:off x="2114551" y="5481891"/>
              <a:ext cx="1866900" cy="374461"/>
            </a:xfrm>
            <a:prstGeom prst="rect">
              <a:avLst/>
            </a:prstGeom>
            <a:noFill/>
          </p:spPr>
          <p:txBody>
            <a:bodyPr wrap="square" rtlCol="0">
              <a:spAutoFit/>
            </a:bodyPr>
            <a:lstStyle/>
            <a:p>
              <a:pPr lvl="0">
                <a:lnSpc>
                  <a:spcPts val="2200"/>
                </a:lnSpc>
              </a:pPr>
              <a:r>
                <a:rPr lang="en-GB" sz="2000" dirty="0">
                  <a:latin typeface="Arial" panose="020B0604020202020204" pitchFamily="34" charset="0"/>
                  <a:ea typeface="Calibri" panose="020F0502020204030204" pitchFamily="34" charset="0"/>
                  <a:cs typeface="Arial" panose="020B0604020202020204" pitchFamily="34" charset="0"/>
                </a:rPr>
                <a:t>Document</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4" name="Graphic 23" descr="Circle with left arrow with solid fill">
            <a:hlinkClick r:id="" action="ppaction://hlinkshowjump?jump=nextslide"/>
            <a:extLst>
              <a:ext uri="{FF2B5EF4-FFF2-40B4-BE49-F238E27FC236}">
                <a16:creationId xmlns:a16="http://schemas.microsoft.com/office/drawing/2014/main" id="{D5FBCAE9-254F-484B-B77D-299291972F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380809" y="6208027"/>
            <a:ext cx="540000" cy="540000"/>
          </a:xfrm>
          <a:prstGeom prst="rect">
            <a:avLst/>
          </a:prstGeom>
        </p:spPr>
      </p:pic>
      <p:pic>
        <p:nvPicPr>
          <p:cNvPr id="26" name="Picture 25" descr="Text, timeline&#10;&#10;Description automatically generated">
            <a:extLst>
              <a:ext uri="{FF2B5EF4-FFF2-40B4-BE49-F238E27FC236}">
                <a16:creationId xmlns:a16="http://schemas.microsoft.com/office/drawing/2014/main" id="{420F4BDD-2C0D-4CD1-A38B-BD45C2BFC3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23869" y="1502522"/>
            <a:ext cx="3096940" cy="2297010"/>
          </a:xfrm>
          <a:prstGeom prst="rect">
            <a:avLst/>
          </a:prstGeom>
          <a:ln>
            <a:solidFill>
              <a:srgbClr val="EC5F24"/>
            </a:solidFill>
          </a:ln>
        </p:spPr>
      </p:pic>
      <p:grpSp>
        <p:nvGrpSpPr>
          <p:cNvPr id="6" name="Group 5">
            <a:extLst>
              <a:ext uri="{FF2B5EF4-FFF2-40B4-BE49-F238E27FC236}">
                <a16:creationId xmlns:a16="http://schemas.microsoft.com/office/drawing/2014/main" id="{333956D0-958E-4234-B48D-1B04672B33F1}"/>
              </a:ext>
            </a:extLst>
          </p:cNvPr>
          <p:cNvGrpSpPr/>
          <p:nvPr/>
        </p:nvGrpSpPr>
        <p:grpSpPr>
          <a:xfrm>
            <a:off x="887160" y="2811312"/>
            <a:ext cx="4437315" cy="540000"/>
            <a:chOff x="1201485" y="2652032"/>
            <a:chExt cx="4437315" cy="540000"/>
          </a:xfrm>
        </p:grpSpPr>
        <p:pic>
          <p:nvPicPr>
            <p:cNvPr id="28" name="Graphic 27" descr="Circle with left arrow with solid fill">
              <a:extLst>
                <a:ext uri="{FF2B5EF4-FFF2-40B4-BE49-F238E27FC236}">
                  <a16:creationId xmlns:a16="http://schemas.microsoft.com/office/drawing/2014/main" id="{BC95AB80-8508-4815-B321-7826287615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201485" y="2652032"/>
              <a:ext cx="540000" cy="540000"/>
            </a:xfrm>
            <a:prstGeom prst="rect">
              <a:avLst/>
            </a:prstGeom>
          </p:spPr>
        </p:pic>
        <p:sp>
          <p:nvSpPr>
            <p:cNvPr id="29" name="TextBox 28">
              <a:extLst>
                <a:ext uri="{FF2B5EF4-FFF2-40B4-BE49-F238E27FC236}">
                  <a16:creationId xmlns:a16="http://schemas.microsoft.com/office/drawing/2014/main" id="{030174EE-5FEE-4412-A3AA-F60640599E9E}"/>
                </a:ext>
              </a:extLst>
            </p:cNvPr>
            <p:cNvSpPr txBox="1"/>
            <p:nvPr/>
          </p:nvSpPr>
          <p:spPr>
            <a:xfrm>
              <a:off x="2114550" y="2733863"/>
              <a:ext cx="3524250" cy="374461"/>
            </a:xfrm>
            <a:prstGeom prst="rect">
              <a:avLst/>
            </a:prstGeom>
            <a:noFill/>
          </p:spPr>
          <p:txBody>
            <a:bodyPr wrap="square" rtlCol="0">
              <a:spAutoFit/>
            </a:bodyPr>
            <a:lstStyle/>
            <a:p>
              <a:pPr lvl="0">
                <a:lnSpc>
                  <a:spcPts val="2200"/>
                </a:lnSpc>
              </a:pPr>
              <a:r>
                <a:rPr lang="en-GB" sz="2000" dirty="0">
                  <a:latin typeface="Arial" panose="020B0604020202020204" pitchFamily="34" charset="0"/>
                  <a:ea typeface="Calibri" panose="020F0502020204030204" pitchFamily="34" charset="0"/>
                  <a:cs typeface="Arial" panose="020B0604020202020204" pitchFamily="34" charset="0"/>
                </a:rPr>
                <a:t>Navigate to next page</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34" name="Rectangle: Rounded Corners 33">
            <a:extLst>
              <a:ext uri="{FF2B5EF4-FFF2-40B4-BE49-F238E27FC236}">
                <a16:creationId xmlns:a16="http://schemas.microsoft.com/office/drawing/2014/main" id="{6C402BBF-CC74-415C-946E-7359919F8024}"/>
              </a:ext>
            </a:extLst>
          </p:cNvPr>
          <p:cNvSpPr/>
          <p:nvPr/>
        </p:nvSpPr>
        <p:spPr>
          <a:xfrm>
            <a:off x="5007935" y="4406636"/>
            <a:ext cx="5805377" cy="1472662"/>
          </a:xfrm>
          <a:prstGeom prst="roundRect">
            <a:avLst/>
          </a:prstGeom>
          <a:solidFill>
            <a:schemeClr val="bg1"/>
          </a:solidFill>
          <a:ln w="7620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FADD293B-6746-4C27-98A7-9589D3CFA2C4}"/>
              </a:ext>
            </a:extLst>
          </p:cNvPr>
          <p:cNvGrpSpPr/>
          <p:nvPr/>
        </p:nvGrpSpPr>
        <p:grpSpPr>
          <a:xfrm>
            <a:off x="5189548" y="5109979"/>
            <a:ext cx="6030236" cy="653541"/>
            <a:chOff x="5596635" y="5058536"/>
            <a:chExt cx="6030236" cy="653541"/>
          </a:xfrm>
        </p:grpSpPr>
        <p:grpSp>
          <p:nvGrpSpPr>
            <p:cNvPr id="13" name="Group 12">
              <a:extLst>
                <a:ext uri="{FF2B5EF4-FFF2-40B4-BE49-F238E27FC236}">
                  <a16:creationId xmlns:a16="http://schemas.microsoft.com/office/drawing/2014/main" id="{22325265-9488-4224-98C1-C8A0415FAAE8}"/>
                </a:ext>
              </a:extLst>
            </p:cNvPr>
            <p:cNvGrpSpPr/>
            <p:nvPr/>
          </p:nvGrpSpPr>
          <p:grpSpPr>
            <a:xfrm>
              <a:off x="5596635" y="5058536"/>
              <a:ext cx="708147" cy="653541"/>
              <a:chOff x="5505705" y="3980760"/>
              <a:chExt cx="708147" cy="653541"/>
            </a:xfrm>
          </p:grpSpPr>
          <p:pic>
            <p:nvPicPr>
              <p:cNvPr id="27" name="Graphic 26" descr="Volume with solid fill">
                <a:extLst>
                  <a:ext uri="{FF2B5EF4-FFF2-40B4-BE49-F238E27FC236}">
                    <a16:creationId xmlns:a16="http://schemas.microsoft.com/office/drawing/2014/main" id="{37FA6522-DF7F-495C-A211-932A9023349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73852" y="4018157"/>
                <a:ext cx="540000" cy="540000"/>
              </a:xfrm>
              <a:prstGeom prst="rect">
                <a:avLst/>
              </a:prstGeom>
            </p:spPr>
          </p:pic>
          <p:sp>
            <p:nvSpPr>
              <p:cNvPr id="11" name="Multiplication Sign 10">
                <a:extLst>
                  <a:ext uri="{FF2B5EF4-FFF2-40B4-BE49-F238E27FC236}">
                    <a16:creationId xmlns:a16="http://schemas.microsoft.com/office/drawing/2014/main" id="{E1F21C7B-D217-4CA2-9916-924F48B02769}"/>
                  </a:ext>
                </a:extLst>
              </p:cNvPr>
              <p:cNvSpPr/>
              <p:nvPr/>
            </p:nvSpPr>
            <p:spPr>
              <a:xfrm>
                <a:off x="5505705" y="3980760"/>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10A511A2-8181-4A8D-AED5-B6CF2C494CBC}"/>
                </a:ext>
              </a:extLst>
            </p:cNvPr>
            <p:cNvSpPr txBox="1"/>
            <p:nvPr/>
          </p:nvSpPr>
          <p:spPr>
            <a:xfrm>
              <a:off x="6514936" y="5178703"/>
              <a:ext cx="5111935" cy="374461"/>
            </a:xfrm>
            <a:prstGeom prst="rect">
              <a:avLst/>
            </a:prstGeom>
            <a:noFill/>
          </p:spPr>
          <p:txBody>
            <a:bodyPr wrap="square" rtlCol="0">
              <a:spAutoFit/>
            </a:bodyPr>
            <a:lstStyle/>
            <a:p>
              <a:pPr lvl="0">
                <a:lnSpc>
                  <a:spcPts val="2200"/>
                </a:lnSpc>
              </a:pPr>
              <a:r>
                <a:rPr lang="en-GB" sz="2000" dirty="0">
                  <a:latin typeface="Arial" panose="020B0604020202020204" pitchFamily="34" charset="0"/>
                  <a:ea typeface="Calibri" panose="020F0502020204030204" pitchFamily="34" charset="0"/>
                  <a:cs typeface="Arial" panose="020B0604020202020204" pitchFamily="34" charset="0"/>
                </a:rPr>
                <a:t>Page does not contain audio narration</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82B1C263-E045-4C24-B2D4-7AA5741002B9}"/>
              </a:ext>
            </a:extLst>
          </p:cNvPr>
          <p:cNvGrpSpPr/>
          <p:nvPr/>
        </p:nvGrpSpPr>
        <p:grpSpPr>
          <a:xfrm>
            <a:off x="5333998" y="4611012"/>
            <a:ext cx="4451613" cy="540000"/>
            <a:chOff x="5668258" y="3158827"/>
            <a:chExt cx="4451613" cy="540000"/>
          </a:xfrm>
        </p:grpSpPr>
        <p:pic>
          <p:nvPicPr>
            <p:cNvPr id="8" name="Graphic 7" descr="Volume with solid fill">
              <a:extLst>
                <a:ext uri="{FF2B5EF4-FFF2-40B4-BE49-F238E27FC236}">
                  <a16:creationId xmlns:a16="http://schemas.microsoft.com/office/drawing/2014/main" id="{771D846E-DEB9-488F-9E81-28A79CE232B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68258" y="3158827"/>
              <a:ext cx="540000" cy="540000"/>
            </a:xfrm>
            <a:prstGeom prst="rect">
              <a:avLst/>
            </a:prstGeom>
          </p:spPr>
        </p:pic>
        <p:sp>
          <p:nvSpPr>
            <p:cNvPr id="31" name="TextBox 30">
              <a:extLst>
                <a:ext uri="{FF2B5EF4-FFF2-40B4-BE49-F238E27FC236}">
                  <a16:creationId xmlns:a16="http://schemas.microsoft.com/office/drawing/2014/main" id="{6D4641ED-AB6B-41BF-9A1F-017FCC14250B}"/>
                </a:ext>
              </a:extLst>
            </p:cNvPr>
            <p:cNvSpPr txBox="1"/>
            <p:nvPr/>
          </p:nvSpPr>
          <p:spPr>
            <a:xfrm>
              <a:off x="6442109" y="3209698"/>
              <a:ext cx="3677762" cy="374461"/>
            </a:xfrm>
            <a:prstGeom prst="rect">
              <a:avLst/>
            </a:prstGeom>
            <a:noFill/>
          </p:spPr>
          <p:txBody>
            <a:bodyPr wrap="square" rtlCol="0">
              <a:spAutoFit/>
            </a:bodyPr>
            <a:lstStyle/>
            <a:p>
              <a:pPr lvl="0">
                <a:lnSpc>
                  <a:spcPts val="2200"/>
                </a:lnSpc>
              </a:pPr>
              <a:r>
                <a:rPr lang="en-GB" sz="2000" dirty="0">
                  <a:latin typeface="Arial" panose="020B0604020202020204" pitchFamily="34" charset="0"/>
                  <a:ea typeface="Calibri" panose="020F0502020204030204" pitchFamily="34" charset="0"/>
                  <a:cs typeface="Arial" panose="020B0604020202020204" pitchFamily="34" charset="0"/>
                </a:rPr>
                <a:t>Page contains audio narration</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170103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69FF70-B637-4DBA-992C-5A0958DF85D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Circle with left arrow with solid fill">
            <a:hlinkClick r:id="" action="ppaction://hlinkshowjump?jump=nextslide"/>
            <a:extLst>
              <a:ext uri="{FF2B5EF4-FFF2-40B4-BE49-F238E27FC236}">
                <a16:creationId xmlns:a16="http://schemas.microsoft.com/office/drawing/2014/main" id="{3C99DF90-B852-46CC-ACF5-527E50DA50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1380809" y="6208027"/>
            <a:ext cx="540000" cy="540000"/>
          </a:xfrm>
          <a:prstGeom prst="rect">
            <a:avLst/>
          </a:prstGeom>
        </p:spPr>
      </p:pic>
      <p:pic>
        <p:nvPicPr>
          <p:cNvPr id="17" name="Graphic 16" descr="Circle with left arrow with solid fill">
            <a:hlinkClick r:id="" action="ppaction://hlinkshowjump?jump=previousslide"/>
            <a:extLst>
              <a:ext uri="{FF2B5EF4-FFF2-40B4-BE49-F238E27FC236}">
                <a16:creationId xmlns:a16="http://schemas.microsoft.com/office/drawing/2014/main" id="{4C96CE3A-934B-40F3-B06E-41A840134B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191" y="6208027"/>
            <a:ext cx="540000" cy="540000"/>
          </a:xfrm>
          <a:prstGeom prst="rect">
            <a:avLst/>
          </a:prstGeom>
        </p:spPr>
      </p:pic>
      <p:pic>
        <p:nvPicPr>
          <p:cNvPr id="13" name="Picture 12">
            <a:extLst>
              <a:ext uri="{FF2B5EF4-FFF2-40B4-BE49-F238E27FC236}">
                <a16:creationId xmlns:a16="http://schemas.microsoft.com/office/drawing/2014/main" id="{E1A5AB81-CEF8-4DBF-947B-D1FE03CA8D28}"/>
              </a:ext>
            </a:extLst>
          </p:cNvPr>
          <p:cNvPicPr>
            <a:picLocks noChangeAspect="1"/>
          </p:cNvPicPr>
          <p:nvPr/>
        </p:nvPicPr>
        <p:blipFill rotWithShape="1">
          <a:blip r:embed="rId7" r:link="rId8" cstate="print">
            <a:extLst>
              <a:ext uri="{28A0092B-C50C-407E-A947-70E740481C1C}">
                <a14:useLocalDpi xmlns:a14="http://schemas.microsoft.com/office/drawing/2010/main" val="0"/>
              </a:ext>
            </a:extLst>
          </a:blip>
          <a:srcRect l="14792" t="11064" b="9618"/>
          <a:stretch>
            <a:fillRect/>
          </a:stretch>
        </p:blipFill>
        <p:spPr bwMode="auto">
          <a:xfrm>
            <a:off x="7041103" y="260349"/>
            <a:ext cx="4609706" cy="4938971"/>
          </a:xfrm>
          <a:prstGeom prst="rect">
            <a:avLst/>
          </a:prstGeom>
          <a:noFill/>
          <a:ln>
            <a:noFill/>
          </a:ln>
          <a:extLst>
            <a:ext uri="{53640926-AAD7-44D8-BBD7-CCE9431645EC}">
              <a14:shadowObscured xmlns:a14="http://schemas.microsoft.com/office/drawing/2010/main"/>
            </a:ext>
          </a:extLst>
        </p:spPr>
      </p:pic>
      <p:grpSp>
        <p:nvGrpSpPr>
          <p:cNvPr id="14" name="Group 13">
            <a:extLst>
              <a:ext uri="{FF2B5EF4-FFF2-40B4-BE49-F238E27FC236}">
                <a16:creationId xmlns:a16="http://schemas.microsoft.com/office/drawing/2014/main" id="{04CA2397-1085-409F-9AAE-15FFC0CC01B4}"/>
              </a:ext>
            </a:extLst>
          </p:cNvPr>
          <p:cNvGrpSpPr/>
          <p:nvPr/>
        </p:nvGrpSpPr>
        <p:grpSpPr>
          <a:xfrm>
            <a:off x="227013" y="260350"/>
            <a:ext cx="6142812" cy="4938971"/>
            <a:chOff x="227013" y="260350"/>
            <a:chExt cx="6142812" cy="4938971"/>
          </a:xfrm>
        </p:grpSpPr>
        <p:pic>
          <p:nvPicPr>
            <p:cNvPr id="15" name="Picture 14">
              <a:extLst>
                <a:ext uri="{FF2B5EF4-FFF2-40B4-BE49-F238E27FC236}">
                  <a16:creationId xmlns:a16="http://schemas.microsoft.com/office/drawing/2014/main" id="{B4209E4F-0C4B-4D7A-B249-6E79F263EA43}"/>
                </a:ext>
              </a:extLst>
            </p:cNvPr>
            <p:cNvPicPr>
              <a:picLocks noChangeAspect="1"/>
            </p:cNvPicPr>
            <p:nvPr/>
          </p:nvPicPr>
          <p:blipFill rotWithShape="1">
            <a:blip r:embed="rId9" r:link="rId10" cstate="print">
              <a:extLst>
                <a:ext uri="{28A0092B-C50C-407E-A947-70E740481C1C}">
                  <a14:useLocalDpi xmlns:a14="http://schemas.microsoft.com/office/drawing/2010/main" val="0"/>
                </a:ext>
              </a:extLst>
            </a:blip>
            <a:srcRect l="17488" t="11473" r="5678" b="42313"/>
            <a:stretch>
              <a:fillRect/>
            </a:stretch>
          </p:blipFill>
          <p:spPr bwMode="auto">
            <a:xfrm>
              <a:off x="227013" y="260350"/>
              <a:ext cx="6142812" cy="4938971"/>
            </a:xfrm>
            <a:prstGeom prst="rect">
              <a:avLst/>
            </a:prstGeom>
            <a:noFill/>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CC7748DA-E907-408A-8987-6DE2254EFBAA}"/>
                </a:ext>
              </a:extLst>
            </p:cNvPr>
            <p:cNvSpPr/>
            <p:nvPr/>
          </p:nvSpPr>
          <p:spPr>
            <a:xfrm>
              <a:off x="541191" y="260350"/>
              <a:ext cx="670921" cy="388236"/>
            </a:xfrm>
            <a:prstGeom prst="rect">
              <a:avLst/>
            </a:prstGeom>
            <a:solidFill>
              <a:srgbClr val="C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DA46EDFA-6240-4F76-B561-4B992C13885A}"/>
              </a:ext>
            </a:extLst>
          </p:cNvPr>
          <p:cNvGrpSpPr/>
          <p:nvPr/>
        </p:nvGrpSpPr>
        <p:grpSpPr>
          <a:xfrm>
            <a:off x="3163662" y="4869534"/>
            <a:ext cx="5864675" cy="1988466"/>
            <a:chOff x="3163662" y="4869534"/>
            <a:chExt cx="5864675" cy="1988466"/>
          </a:xfrm>
        </p:grpSpPr>
        <p:pic>
          <p:nvPicPr>
            <p:cNvPr id="25" name="Picture 24">
              <a:extLst>
                <a:ext uri="{FF2B5EF4-FFF2-40B4-BE49-F238E27FC236}">
                  <a16:creationId xmlns:a16="http://schemas.microsoft.com/office/drawing/2014/main" id="{C4402166-E951-4554-9987-B77FD5F5A9B3}"/>
                </a:ext>
              </a:extLst>
            </p:cNvPr>
            <p:cNvPicPr>
              <a:picLocks noChangeAspect="1"/>
            </p:cNvPicPr>
            <p:nvPr/>
          </p:nvPicPr>
          <p:blipFill rotWithShape="1">
            <a:blip r:embed="rId11" r:link="rId12">
              <a:extLst>
                <a:ext uri="{28A0092B-C50C-407E-A947-70E740481C1C}">
                  <a14:useLocalDpi xmlns:a14="http://schemas.microsoft.com/office/drawing/2010/main" val="0"/>
                </a:ext>
              </a:extLst>
            </a:blip>
            <a:srcRect l="430" t="9098" r="-430" b="65558"/>
            <a:stretch>
              <a:fillRect/>
            </a:stretch>
          </p:blipFill>
          <p:spPr bwMode="auto">
            <a:xfrm>
              <a:off x="3163662" y="4869534"/>
              <a:ext cx="5864675" cy="1988466"/>
            </a:xfrm>
            <a:prstGeom prst="rect">
              <a:avLst/>
            </a:prstGeom>
            <a:noFill/>
            <a:ln>
              <a:noFill/>
            </a:ln>
            <a:extLst>
              <a:ext uri="{53640926-AAD7-44D8-BBD7-CCE9431645EC}">
                <a14:shadowObscured xmlns:a14="http://schemas.microsoft.com/office/drawing/2010/main"/>
              </a:ext>
            </a:extLst>
          </p:spPr>
        </p:pic>
        <p:sp>
          <p:nvSpPr>
            <p:cNvPr id="26" name="Rectangle 25">
              <a:extLst>
                <a:ext uri="{FF2B5EF4-FFF2-40B4-BE49-F238E27FC236}">
                  <a16:creationId xmlns:a16="http://schemas.microsoft.com/office/drawing/2014/main" id="{C348278B-B62F-4B27-876E-0A32B5B51364}"/>
                </a:ext>
              </a:extLst>
            </p:cNvPr>
            <p:cNvSpPr/>
            <p:nvPr/>
          </p:nvSpPr>
          <p:spPr>
            <a:xfrm>
              <a:off x="3584511" y="4890800"/>
              <a:ext cx="670921" cy="388236"/>
            </a:xfrm>
            <a:prstGeom prst="rect">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Recorded Sound">
            <a:hlinkClick r:id="" action="ppaction://media"/>
            <a:extLst>
              <a:ext uri="{FF2B5EF4-FFF2-40B4-BE49-F238E27FC236}">
                <a16:creationId xmlns:a16="http://schemas.microsoft.com/office/drawing/2014/main" id="{7712285B-987E-41BE-9166-C8F81DB7778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09184" y="125922"/>
            <a:ext cx="406400" cy="406400"/>
          </a:xfrm>
          <a:prstGeom prst="rect">
            <a:avLst/>
          </a:prstGeom>
        </p:spPr>
      </p:pic>
      <p:pic>
        <p:nvPicPr>
          <p:cNvPr id="18" name="Graphic 17" descr="Volume with solid fill">
            <a:extLst>
              <a:ext uri="{FF2B5EF4-FFF2-40B4-BE49-F238E27FC236}">
                <a16:creationId xmlns:a16="http://schemas.microsoft.com/office/drawing/2014/main" id="{2F2F7553-DAD2-458E-B193-6D90D0F1A9A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380809" y="9087"/>
            <a:ext cx="540000" cy="540000"/>
          </a:xfrm>
          <a:prstGeom prst="rect">
            <a:avLst/>
          </a:prstGeom>
        </p:spPr>
      </p:pic>
    </p:spTree>
    <p:extLst>
      <p:ext uri="{BB962C8B-B14F-4D97-AF65-F5344CB8AC3E}">
        <p14:creationId xmlns:p14="http://schemas.microsoft.com/office/powerpoint/2010/main" val="3304567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69FF70-B637-4DBA-992C-5A0958DF85D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0D7802A-6E62-4B8A-BD70-DFEBDACEB57E}"/>
              </a:ext>
            </a:extLst>
          </p:cNvPr>
          <p:cNvSpPr txBox="1"/>
          <p:nvPr/>
        </p:nvSpPr>
        <p:spPr>
          <a:xfrm>
            <a:off x="120881" y="3125439"/>
            <a:ext cx="5003999" cy="3005118"/>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Experiences and Outcomes: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spell most of the words I need to communicate, using spelling rules, specialist vocabulary, self-correction techniques and a range of resources. </a:t>
            </a:r>
            <a:r>
              <a:rPr lang="en-GB" sz="1400" dirty="0">
                <a:solidFill>
                  <a:srgbClr val="FF0000"/>
                </a:solidFill>
                <a:latin typeface="Arial" panose="020B0604020202020204" pitchFamily="34" charset="0"/>
                <a:cs typeface="Arial" panose="020B0604020202020204" pitchFamily="34" charset="0"/>
              </a:rPr>
              <a:t>LIT 2-21a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Throughout the writing process, I can check that my writing makes sense and meets its purpose. </a:t>
            </a:r>
            <a:r>
              <a:rPr lang="en-GB" sz="1400" dirty="0">
                <a:solidFill>
                  <a:srgbClr val="FF0000"/>
                </a:solidFill>
                <a:latin typeface="Arial" panose="020B0604020202020204" pitchFamily="34" charset="0"/>
                <a:cs typeface="Arial" panose="020B0604020202020204" pitchFamily="34" charset="0"/>
              </a:rPr>
              <a:t>LIT 2-23a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divide my work into paragraphs in a way that makes sense to my reader. </a:t>
            </a:r>
            <a:r>
              <a:rPr lang="en-GB" sz="1400" dirty="0">
                <a:solidFill>
                  <a:srgbClr val="FF0000"/>
                </a:solidFill>
                <a:latin typeface="Arial" panose="020B0604020202020204" pitchFamily="34" charset="0"/>
                <a:cs typeface="Arial" panose="020B0604020202020204" pitchFamily="34" charset="0"/>
              </a:rPr>
              <a:t>LIT 2-22a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spell most of the words I need to communicate, using spelling rules, specialist vocabulary, self-correction techniques and a range of resources. </a:t>
            </a:r>
            <a:r>
              <a:rPr lang="en-GB" sz="1400" dirty="0">
                <a:solidFill>
                  <a:srgbClr val="FF0000"/>
                </a:solidFill>
                <a:latin typeface="Arial" panose="020B0604020202020204" pitchFamily="34" charset="0"/>
                <a:cs typeface="Arial" panose="020B0604020202020204" pitchFamily="34" charset="0"/>
              </a:rPr>
              <a:t>LIT 2-21a</a:t>
            </a:r>
          </a:p>
        </p:txBody>
      </p:sp>
      <p:sp>
        <p:nvSpPr>
          <p:cNvPr id="7" name="TextBox 6">
            <a:extLst>
              <a:ext uri="{FF2B5EF4-FFF2-40B4-BE49-F238E27FC236}">
                <a16:creationId xmlns:a16="http://schemas.microsoft.com/office/drawing/2014/main" id="{C87F92D7-EC17-4537-8941-0DAA03FB8407}"/>
              </a:ext>
            </a:extLst>
          </p:cNvPr>
          <p:cNvSpPr txBox="1"/>
          <p:nvPr/>
        </p:nvSpPr>
        <p:spPr>
          <a:xfrm>
            <a:off x="120880" y="157287"/>
            <a:ext cx="4748831" cy="2735814"/>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Benchmarks:</a:t>
            </a:r>
            <a:endParaRPr lang="en-GB" sz="1600" dirty="0">
              <a:latin typeface="Arial" panose="020B0604020202020204" pitchFamily="34" charset="0"/>
              <a:cs typeface="Arial" panose="020B0604020202020204" pitchFamily="34" charset="0"/>
            </a:endParaRP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Uses paragraphs to separate thoughts and ideas.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Writes in a fluent and legible way.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Creates plots with clear structures, for example, suitable opening, turning point, climax and/or satisfactory ending.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Creates setting/context with some descriptive detail.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Creates interesting characters through, for example, their feelings and actions, physical description and/or dialogue.</a:t>
            </a:r>
          </a:p>
        </p:txBody>
      </p:sp>
      <p:pic>
        <p:nvPicPr>
          <p:cNvPr id="21" name="Graphic 20" descr="Circle with left arrow with solid fill">
            <a:hlinkClick r:id="rId3" action="ppaction://hlinksldjump"/>
            <a:extLst>
              <a:ext uri="{FF2B5EF4-FFF2-40B4-BE49-F238E27FC236}">
                <a16:creationId xmlns:a16="http://schemas.microsoft.com/office/drawing/2014/main" id="{3C99DF90-B852-46CC-ACF5-527E50DA50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380809" y="6208027"/>
            <a:ext cx="540000" cy="540000"/>
          </a:xfrm>
          <a:prstGeom prst="rect">
            <a:avLst/>
          </a:prstGeom>
        </p:spPr>
      </p:pic>
      <p:grpSp>
        <p:nvGrpSpPr>
          <p:cNvPr id="20" name="Group 19">
            <a:extLst>
              <a:ext uri="{FF2B5EF4-FFF2-40B4-BE49-F238E27FC236}">
                <a16:creationId xmlns:a16="http://schemas.microsoft.com/office/drawing/2014/main" id="{E742F815-03AD-4313-8930-C6B6B326AAE5}"/>
              </a:ext>
            </a:extLst>
          </p:cNvPr>
          <p:cNvGrpSpPr/>
          <p:nvPr/>
        </p:nvGrpSpPr>
        <p:grpSpPr>
          <a:xfrm>
            <a:off x="5135470" y="180756"/>
            <a:ext cx="108000" cy="6496489"/>
            <a:chOff x="3918962" y="273673"/>
            <a:chExt cx="108000" cy="6496489"/>
          </a:xfrm>
          <a:solidFill>
            <a:srgbClr val="EC5F24"/>
          </a:solidFill>
        </p:grpSpPr>
        <p:cxnSp>
          <p:nvCxnSpPr>
            <p:cNvPr id="22" name="Straight Connector 21">
              <a:extLst>
                <a:ext uri="{FF2B5EF4-FFF2-40B4-BE49-F238E27FC236}">
                  <a16:creationId xmlns:a16="http://schemas.microsoft.com/office/drawing/2014/main" id="{7D098859-948D-4B53-8E8E-A98DFCCF6408}"/>
                </a:ext>
              </a:extLst>
            </p:cNvPr>
            <p:cNvCxnSpPr/>
            <p:nvPr/>
          </p:nvCxnSpPr>
          <p:spPr>
            <a:xfrm>
              <a:off x="3972962" y="378737"/>
              <a:ext cx="0" cy="6337425"/>
            </a:xfrm>
            <a:prstGeom prst="line">
              <a:avLst/>
            </a:prstGeom>
            <a:grpFill/>
            <a:ln w="28575">
              <a:solidFill>
                <a:srgbClr val="EC5F24"/>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620A634-8E73-434C-A811-82A7DB682C7D}"/>
                </a:ext>
              </a:extLst>
            </p:cNvPr>
            <p:cNvSpPr/>
            <p:nvPr/>
          </p:nvSpPr>
          <p:spPr>
            <a:xfrm>
              <a:off x="3918962" y="273673"/>
              <a:ext cx="108000" cy="108000"/>
            </a:xfrm>
            <a:prstGeom prst="ellipse">
              <a:avLst/>
            </a:prstGeom>
            <a:grpFill/>
            <a:ln>
              <a:solidFill>
                <a:srgbClr val="EC5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5BD7FF7A-5F2C-4603-AF58-BAD2A330646B}"/>
                </a:ext>
              </a:extLst>
            </p:cNvPr>
            <p:cNvSpPr/>
            <p:nvPr/>
          </p:nvSpPr>
          <p:spPr>
            <a:xfrm>
              <a:off x="3918962" y="6662162"/>
              <a:ext cx="108000" cy="108000"/>
            </a:xfrm>
            <a:prstGeom prst="ellipse">
              <a:avLst/>
            </a:prstGeom>
            <a:grpFill/>
            <a:ln>
              <a:solidFill>
                <a:srgbClr val="EC5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5" name="Straight Connector 24">
            <a:extLst>
              <a:ext uri="{FF2B5EF4-FFF2-40B4-BE49-F238E27FC236}">
                <a16:creationId xmlns:a16="http://schemas.microsoft.com/office/drawing/2014/main" id="{217CED01-D692-4A95-A612-642FDF351DFB}"/>
              </a:ext>
            </a:extLst>
          </p:cNvPr>
          <p:cNvCxnSpPr>
            <a:cxnSpLocks/>
          </p:cNvCxnSpPr>
          <p:nvPr/>
        </p:nvCxnSpPr>
        <p:spPr>
          <a:xfrm>
            <a:off x="193978" y="3006553"/>
            <a:ext cx="5004000" cy="0"/>
          </a:xfrm>
          <a:prstGeom prst="line">
            <a:avLst/>
          </a:prstGeom>
          <a:ln w="28575">
            <a:solidFill>
              <a:srgbClr val="EC5F24"/>
            </a:solidFill>
          </a:ln>
        </p:spPr>
        <p:style>
          <a:lnRef idx="1">
            <a:schemeClr val="accent1"/>
          </a:lnRef>
          <a:fillRef idx="0">
            <a:schemeClr val="accent1"/>
          </a:fillRef>
          <a:effectRef idx="0">
            <a:schemeClr val="accent1"/>
          </a:effectRef>
          <a:fontRef idx="minor">
            <a:schemeClr val="tx1"/>
          </a:fontRef>
        </p:style>
      </p:cxnSp>
      <p:sp>
        <p:nvSpPr>
          <p:cNvPr id="27" name="Rectangle: Folded Corner 26">
            <a:extLst>
              <a:ext uri="{FF2B5EF4-FFF2-40B4-BE49-F238E27FC236}">
                <a16:creationId xmlns:a16="http://schemas.microsoft.com/office/drawing/2014/main" id="{223CEF73-2458-40B9-A5C3-10437304049D}"/>
              </a:ext>
            </a:extLst>
          </p:cNvPr>
          <p:cNvSpPr/>
          <p:nvPr/>
        </p:nvSpPr>
        <p:spPr>
          <a:xfrm>
            <a:off x="7415791" y="671918"/>
            <a:ext cx="2449412" cy="2209502"/>
          </a:xfrm>
          <a:prstGeom prst="foldedCorner">
            <a:avLst/>
          </a:prstGeom>
          <a:solidFill>
            <a:srgbClr val="EC5F2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rtlCol="0" anchor="ctr"/>
          <a:lstStyle/>
          <a:p>
            <a:pPr algn="ctr"/>
            <a:r>
              <a:rPr lang="en-GB" sz="2400" dirty="0">
                <a:latin typeface="Arial Rounded MT Bold" panose="020F0704030504030204" pitchFamily="34" charset="0"/>
              </a:rPr>
              <a:t>Click on the image to view the example.</a:t>
            </a:r>
            <a:endParaRPr lang="en-GB" sz="2800" dirty="0">
              <a:latin typeface="Arial Rounded MT Bold" panose="020F0704030504030204" pitchFamily="34" charset="0"/>
            </a:endParaRPr>
          </a:p>
        </p:txBody>
      </p:sp>
      <p:pic>
        <p:nvPicPr>
          <p:cNvPr id="28" name="Graphic 27" descr="Circle with left arrow with solid fill">
            <a:hlinkClick r:id="rId6" action="ppaction://hlinksldjump"/>
            <a:extLst>
              <a:ext uri="{FF2B5EF4-FFF2-40B4-BE49-F238E27FC236}">
                <a16:creationId xmlns:a16="http://schemas.microsoft.com/office/drawing/2014/main" id="{8491B61F-0ADF-4A70-8B60-ED82ED8C74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191" y="6208027"/>
            <a:ext cx="540000" cy="540000"/>
          </a:xfrm>
          <a:prstGeom prst="rect">
            <a:avLst/>
          </a:prstGeom>
        </p:spPr>
      </p:pic>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1B953B76-8C97-47AF-A901-DEBD71C5A131}"/>
                  </a:ext>
                </a:extLst>
              </p:cNvPr>
              <p:cNvGraphicFramePr>
                <a:graphicFrameLocks noChangeAspect="1"/>
              </p:cNvGraphicFramePr>
              <p:nvPr>
                <p:extLst>
                  <p:ext uri="{D42A27DB-BD31-4B8C-83A1-F6EECF244321}">
                    <p14:modId xmlns:p14="http://schemas.microsoft.com/office/powerpoint/2010/main" val="990678044"/>
                  </p:ext>
                </p:extLst>
              </p:nvPr>
            </p:nvGraphicFramePr>
            <p:xfrm>
              <a:off x="6489972" y="3213887"/>
              <a:ext cx="4401527" cy="2475859"/>
            </p:xfrm>
            <a:graphic>
              <a:graphicData uri="http://schemas.microsoft.com/office/powerpoint/2016/slidezoom">
                <pslz:sldZm>
                  <pslz:sldZmObj sldId="309" cId="1300849624">
                    <pslz:zmPr id="{851CF8E9-B0AD-47D6-8C40-7E230A6E6F13}" returnToParent="0" transitionDur="1000">
                      <p166:blipFill xmlns:p166="http://schemas.microsoft.com/office/powerpoint/2016/6/main">
                        <a:blip r:embed="rId7"/>
                        <a:stretch>
                          <a:fillRect/>
                        </a:stretch>
                      </p166:blipFill>
                      <p166:spPr xmlns:p166="http://schemas.microsoft.com/office/powerpoint/2016/6/main">
                        <a:xfrm>
                          <a:off x="0" y="0"/>
                          <a:ext cx="4401527" cy="2475859"/>
                        </a:xfrm>
                        <a:prstGeom prst="rect">
                          <a:avLst/>
                        </a:prstGeom>
                        <a:ln w="3175">
                          <a:solidFill>
                            <a:prstClr val="ltGray"/>
                          </a:solidFill>
                        </a:ln>
                      </p166:spPr>
                    </pslz:zmPr>
                  </pslz:sldZmObj>
                </pslz:sldZm>
              </a:graphicData>
            </a:graphic>
          </p:graphicFrame>
        </mc:Choice>
        <mc:Fallback xmlns="">
          <p:pic>
            <p:nvPicPr>
              <p:cNvPr id="4" name="Slide Zoom 3">
                <a:hlinkClick r:id="rId8" action="ppaction://hlinksldjump"/>
                <a:extLst>
                  <a:ext uri="{FF2B5EF4-FFF2-40B4-BE49-F238E27FC236}">
                    <a16:creationId xmlns:a16="http://schemas.microsoft.com/office/drawing/2014/main" id="{1B953B76-8C97-47AF-A901-DEBD71C5A131}"/>
                  </a:ext>
                </a:extLst>
              </p:cNvPr>
              <p:cNvPicPr>
                <a:picLocks noGrp="1" noRot="1" noChangeAspect="1" noMove="1" noResize="1" noEditPoints="1" noAdjustHandles="1" noChangeArrowheads="1" noChangeShapeType="1"/>
              </p:cNvPicPr>
              <p:nvPr/>
            </p:nvPicPr>
            <p:blipFill>
              <a:blip r:embed="rId9"/>
              <a:stretch>
                <a:fillRect/>
              </a:stretch>
            </p:blipFill>
            <p:spPr>
              <a:xfrm>
                <a:off x="6489972" y="3213887"/>
                <a:ext cx="4401527" cy="2475859"/>
              </a:xfrm>
              <a:prstGeom prst="rect">
                <a:avLst/>
              </a:prstGeom>
              <a:ln w="3175">
                <a:solidFill>
                  <a:prstClr val="ltGray"/>
                </a:solidFill>
              </a:ln>
            </p:spPr>
          </p:pic>
        </mc:Fallback>
      </mc:AlternateContent>
      <p:grpSp>
        <p:nvGrpSpPr>
          <p:cNvPr id="15" name="Group 14">
            <a:extLst>
              <a:ext uri="{FF2B5EF4-FFF2-40B4-BE49-F238E27FC236}">
                <a16:creationId xmlns:a16="http://schemas.microsoft.com/office/drawing/2014/main" id="{32F11E67-2B9C-42DC-83EF-EA0D5AFEA38A}"/>
              </a:ext>
            </a:extLst>
          </p:cNvPr>
          <p:cNvGrpSpPr/>
          <p:nvPr/>
        </p:nvGrpSpPr>
        <p:grpSpPr>
          <a:xfrm>
            <a:off x="11304517" y="131167"/>
            <a:ext cx="692583" cy="653541"/>
            <a:chOff x="5210813" y="3344973"/>
            <a:chExt cx="692583" cy="653541"/>
          </a:xfrm>
        </p:grpSpPr>
        <p:pic>
          <p:nvPicPr>
            <p:cNvPr id="16" name="Graphic 15" descr="Volume with solid fill">
              <a:extLst>
                <a:ext uri="{FF2B5EF4-FFF2-40B4-BE49-F238E27FC236}">
                  <a16:creationId xmlns:a16="http://schemas.microsoft.com/office/drawing/2014/main" id="{EB3E408A-79AA-4DE9-B4AF-6687FE7B1B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22643" y="3382371"/>
              <a:ext cx="540000" cy="540000"/>
            </a:xfrm>
            <a:prstGeom prst="rect">
              <a:avLst/>
            </a:prstGeom>
          </p:spPr>
        </p:pic>
        <p:sp>
          <p:nvSpPr>
            <p:cNvPr id="17" name="Multiplication Sign 16">
              <a:extLst>
                <a:ext uri="{FF2B5EF4-FFF2-40B4-BE49-F238E27FC236}">
                  <a16:creationId xmlns:a16="http://schemas.microsoft.com/office/drawing/2014/main" id="{BDC9FE29-1E92-4880-9792-505F2E5A648B}"/>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43377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69FF70-B637-4DBA-992C-5A0958DF85D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70C6D64-366D-452E-A79E-67ACFAD88DC0}"/>
              </a:ext>
            </a:extLst>
          </p:cNvPr>
          <p:cNvPicPr>
            <a:picLocks noChangeAspect="1"/>
          </p:cNvPicPr>
          <p:nvPr/>
        </p:nvPicPr>
        <p:blipFill rotWithShape="1">
          <a:blip r:embed="rId5"/>
          <a:srcRect b="14504"/>
          <a:stretch/>
        </p:blipFill>
        <p:spPr>
          <a:xfrm>
            <a:off x="1013130" y="194594"/>
            <a:ext cx="4829335" cy="6468811"/>
          </a:xfrm>
          <a:prstGeom prst="rect">
            <a:avLst/>
          </a:prstGeom>
        </p:spPr>
      </p:pic>
      <p:pic>
        <p:nvPicPr>
          <p:cNvPr id="2" name="Recorded Sound">
            <a:hlinkClick r:id="" action="ppaction://media"/>
            <a:extLst>
              <a:ext uri="{FF2B5EF4-FFF2-40B4-BE49-F238E27FC236}">
                <a16:creationId xmlns:a16="http://schemas.microsoft.com/office/drawing/2014/main" id="{1913C117-4912-4A4F-9B5C-DEF8CBE933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27354" y="103695"/>
            <a:ext cx="406400" cy="406400"/>
          </a:xfrm>
          <a:prstGeom prst="rect">
            <a:avLst/>
          </a:prstGeom>
        </p:spPr>
      </p:pic>
      <p:grpSp>
        <p:nvGrpSpPr>
          <p:cNvPr id="16" name="Group 15">
            <a:extLst>
              <a:ext uri="{FF2B5EF4-FFF2-40B4-BE49-F238E27FC236}">
                <a16:creationId xmlns:a16="http://schemas.microsoft.com/office/drawing/2014/main" id="{F38C39CE-F3C9-4BA0-BF01-861701A849CD}"/>
              </a:ext>
            </a:extLst>
          </p:cNvPr>
          <p:cNvGrpSpPr/>
          <p:nvPr/>
        </p:nvGrpSpPr>
        <p:grpSpPr>
          <a:xfrm>
            <a:off x="6096000" y="397554"/>
            <a:ext cx="5406964" cy="5700500"/>
            <a:chOff x="9515782" y="1782762"/>
            <a:chExt cx="4024596" cy="4451238"/>
          </a:xfrm>
        </p:grpSpPr>
        <p:pic>
          <p:nvPicPr>
            <p:cNvPr id="15" name="Picture 14">
              <a:extLst>
                <a:ext uri="{FF2B5EF4-FFF2-40B4-BE49-F238E27FC236}">
                  <a16:creationId xmlns:a16="http://schemas.microsoft.com/office/drawing/2014/main" id="{D3685404-9228-4873-BA65-4B2BA2741CE6}"/>
                </a:ext>
              </a:extLst>
            </p:cNvPr>
            <p:cNvPicPr>
              <a:picLocks noChangeAspect="1"/>
            </p:cNvPicPr>
            <p:nvPr/>
          </p:nvPicPr>
          <p:blipFill rotWithShape="1">
            <a:blip r:embed="rId5"/>
            <a:srcRect t="84156"/>
            <a:stretch/>
          </p:blipFill>
          <p:spPr>
            <a:xfrm>
              <a:off x="9515782" y="1782762"/>
              <a:ext cx="4024596" cy="999015"/>
            </a:xfrm>
            <a:prstGeom prst="rect">
              <a:avLst/>
            </a:prstGeom>
          </p:spPr>
        </p:pic>
        <p:pic>
          <p:nvPicPr>
            <p:cNvPr id="5" name="Picture 4">
              <a:extLst>
                <a:ext uri="{FF2B5EF4-FFF2-40B4-BE49-F238E27FC236}">
                  <a16:creationId xmlns:a16="http://schemas.microsoft.com/office/drawing/2014/main" id="{9A7CA3E8-314E-477B-8F94-ABB1E3B3E18A}"/>
                </a:ext>
              </a:extLst>
            </p:cNvPr>
            <p:cNvPicPr>
              <a:picLocks noChangeAspect="1"/>
            </p:cNvPicPr>
            <p:nvPr/>
          </p:nvPicPr>
          <p:blipFill>
            <a:blip r:embed="rId7"/>
            <a:stretch>
              <a:fillRect/>
            </a:stretch>
          </p:blipFill>
          <p:spPr>
            <a:xfrm>
              <a:off x="9515782" y="2709354"/>
              <a:ext cx="4024596" cy="3524646"/>
            </a:xfrm>
            <a:prstGeom prst="rect">
              <a:avLst/>
            </a:prstGeom>
          </p:spPr>
        </p:pic>
      </p:grpSp>
      <p:pic>
        <p:nvPicPr>
          <p:cNvPr id="21" name="Graphic 20" descr="Circle with left arrow with solid fill">
            <a:hlinkClick r:id="" action="ppaction://hlinkshowjump?jump=nextslide"/>
            <a:extLst>
              <a:ext uri="{FF2B5EF4-FFF2-40B4-BE49-F238E27FC236}">
                <a16:creationId xmlns:a16="http://schemas.microsoft.com/office/drawing/2014/main" id="{3C99DF90-B852-46CC-ACF5-527E50DA50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1380809" y="6208027"/>
            <a:ext cx="540000" cy="540000"/>
          </a:xfrm>
          <a:prstGeom prst="rect">
            <a:avLst/>
          </a:prstGeom>
        </p:spPr>
      </p:pic>
      <p:pic>
        <p:nvPicPr>
          <p:cNvPr id="17" name="Graphic 16" descr="Circle with left arrow with solid fill">
            <a:hlinkClick r:id="" action="ppaction://hlinkshowjump?jump=previousslide"/>
            <a:extLst>
              <a:ext uri="{FF2B5EF4-FFF2-40B4-BE49-F238E27FC236}">
                <a16:creationId xmlns:a16="http://schemas.microsoft.com/office/drawing/2014/main" id="{4C96CE3A-934B-40F3-B06E-41A840134B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1191" y="6208027"/>
            <a:ext cx="540000" cy="540000"/>
          </a:xfrm>
          <a:prstGeom prst="rect">
            <a:avLst/>
          </a:prstGeom>
        </p:spPr>
      </p:pic>
      <p:pic>
        <p:nvPicPr>
          <p:cNvPr id="10" name="Graphic 9" descr="Volume with solid fill">
            <a:extLst>
              <a:ext uri="{FF2B5EF4-FFF2-40B4-BE49-F238E27FC236}">
                <a16:creationId xmlns:a16="http://schemas.microsoft.com/office/drawing/2014/main" id="{C8B93334-50CF-4440-8EE8-7738471E1E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0809" y="9087"/>
            <a:ext cx="540000" cy="540000"/>
          </a:xfrm>
          <a:prstGeom prst="rect">
            <a:avLst/>
          </a:prstGeom>
        </p:spPr>
      </p:pic>
    </p:spTree>
    <p:extLst>
      <p:ext uri="{BB962C8B-B14F-4D97-AF65-F5344CB8AC3E}">
        <p14:creationId xmlns:p14="http://schemas.microsoft.com/office/powerpoint/2010/main" val="1300849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13E01F0-DFEA-4B93-B2C2-5F77D4EFCF3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Text, timeline&#10;&#10;Description automatically generated">
            <a:extLst>
              <a:ext uri="{FF2B5EF4-FFF2-40B4-BE49-F238E27FC236}">
                <a16:creationId xmlns:a16="http://schemas.microsoft.com/office/drawing/2014/main" id="{5B3514F8-D65A-4837-A492-363942845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779" y="0"/>
            <a:ext cx="9699713" cy="6858000"/>
          </a:xfrm>
          <a:prstGeom prst="rect">
            <a:avLst/>
          </a:prstGeom>
        </p:spPr>
      </p:pic>
      <p:sp>
        <p:nvSpPr>
          <p:cNvPr id="17" name="Rectangle: Folded Corner 16">
            <a:extLst>
              <a:ext uri="{FF2B5EF4-FFF2-40B4-BE49-F238E27FC236}">
                <a16:creationId xmlns:a16="http://schemas.microsoft.com/office/drawing/2014/main" id="{927BCA63-42A0-459C-9330-BE3FECD98390}"/>
              </a:ext>
            </a:extLst>
          </p:cNvPr>
          <p:cNvSpPr/>
          <p:nvPr/>
        </p:nvSpPr>
        <p:spPr>
          <a:xfrm>
            <a:off x="317077" y="708566"/>
            <a:ext cx="1980310" cy="1739270"/>
          </a:xfrm>
          <a:prstGeom prst="foldedCorner">
            <a:avLst/>
          </a:prstGeom>
          <a:solidFill>
            <a:srgbClr val="E52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Rounded MT Bold" panose="020F0704030504030204" pitchFamily="34" charset="0"/>
              </a:rPr>
              <a:t>Click on a stage to view in more detail</a:t>
            </a:r>
            <a:endParaRPr lang="en-GB" sz="2400" dirty="0">
              <a:latin typeface="Arial Rounded MT Bold" panose="020F0704030504030204" pitchFamily="34" charset="0"/>
            </a:endParaRP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04EC648D-3FAE-4F42-A5F7-5FF7FA3CE52B}"/>
                  </a:ext>
                </a:extLst>
              </p:cNvPr>
              <p:cNvGraphicFramePr>
                <a:graphicFrameLocks noChangeAspect="1"/>
              </p:cNvGraphicFramePr>
              <p:nvPr/>
            </p:nvGraphicFramePr>
            <p:xfrm>
              <a:off x="5358822" y="517333"/>
              <a:ext cx="4497572" cy="1902824"/>
            </p:xfrm>
            <a:graphic>
              <a:graphicData uri="http://schemas.microsoft.com/office/powerpoint/2016/slidezoom">
                <pslz:sldZm>
                  <pslz:sldZmObj sldId="266" cId="4139575913">
                    <pslz:zmPr id="{BD97A820-A731-48B4-BC84-69B43B5EFF8D}" returnToParent="0" imageType="cover" transitionDur="1000">
                      <p166:blipFill xmlns:p166="http://schemas.microsoft.com/office/powerpoint/2016/6/main">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166:blipFill>
                      <p166:spPr xmlns:p166="http://schemas.microsoft.com/office/powerpoint/2016/6/main">
                        <a:xfrm>
                          <a:off x="0" y="0"/>
                          <a:ext cx="4497572" cy="1902824"/>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9" name="Slide Zoom 8">
                <a:hlinkClick r:id="rId6" action="ppaction://hlinksldjump"/>
                <a:extLst>
                  <a:ext uri="{FF2B5EF4-FFF2-40B4-BE49-F238E27FC236}">
                    <a16:creationId xmlns:a16="http://schemas.microsoft.com/office/drawing/2014/main" id="{04EC648D-3FAE-4F42-A5F7-5FF7FA3CE52B}"/>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8822" y="517333"/>
                <a:ext cx="4497572" cy="1902824"/>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D6A1C9EA-C057-42C4-8692-1250062648F1}"/>
                  </a:ext>
                </a:extLst>
              </p:cNvPr>
              <p:cNvGraphicFramePr>
                <a:graphicFrameLocks noChangeAspect="1"/>
              </p:cNvGraphicFramePr>
              <p:nvPr/>
            </p:nvGraphicFramePr>
            <p:xfrm>
              <a:off x="8687455" y="2447835"/>
              <a:ext cx="3046722" cy="1982078"/>
            </p:xfrm>
            <a:graphic>
              <a:graphicData uri="http://schemas.microsoft.com/office/powerpoint/2016/slidezoom">
                <pslz:sldZm>
                  <pslz:sldZmObj sldId="267" cId="3567251286">
                    <pslz:zmPr id="{A5DCD1D0-66DC-43FA-BEE5-45BC6877BCAE}" returnToParent="0" imageType="cover" transitionDur="1000">
                      <p166:blipFill xmlns:p166="http://schemas.microsoft.com/office/powerpoint/2016/6/main">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166:blipFill>
                      <p166:spPr xmlns:p166="http://schemas.microsoft.com/office/powerpoint/2016/6/main">
                        <a:xfrm>
                          <a:off x="0" y="0"/>
                          <a:ext cx="3046722" cy="1982078"/>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10" name="Slide Zoom 9">
                <a:hlinkClick r:id="rId9" action="ppaction://hlinksldjump"/>
                <a:extLst>
                  <a:ext uri="{FF2B5EF4-FFF2-40B4-BE49-F238E27FC236}">
                    <a16:creationId xmlns:a16="http://schemas.microsoft.com/office/drawing/2014/main" id="{D6A1C9EA-C057-42C4-8692-1250062648F1}"/>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87455" y="2447835"/>
                <a:ext cx="3046722" cy="1982078"/>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54400B2A-FE39-40F5-B696-932BC527FD0E}"/>
                  </a:ext>
                </a:extLst>
              </p:cNvPr>
              <p:cNvGraphicFramePr>
                <a:graphicFrameLocks noChangeAspect="1"/>
              </p:cNvGraphicFramePr>
              <p:nvPr/>
            </p:nvGraphicFramePr>
            <p:xfrm>
              <a:off x="5603371" y="4677086"/>
              <a:ext cx="3381658" cy="1982078"/>
            </p:xfrm>
            <a:graphic>
              <a:graphicData uri="http://schemas.microsoft.com/office/powerpoint/2016/slidezoom">
                <pslz:sldZm>
                  <pslz:sldZmObj sldId="268" cId="3056131271">
                    <pslz:zmPr id="{F4060F96-2EED-40CD-B588-8D1B8EBBD5C3}" returnToParent="0" imageType="cover" transitionDur="1000">
                      <p166:blipFill xmlns:p166="http://schemas.microsoft.com/office/powerpoint/2016/6/main">
                        <a:blip r:embed="rId7">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166:blipFill>
                      <p166:spPr xmlns:p166="http://schemas.microsoft.com/office/powerpoint/2016/6/main">
                        <a:xfrm>
                          <a:off x="0" y="0"/>
                          <a:ext cx="3381658" cy="1982078"/>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11" name="Slide Zoom 10">
                <a:hlinkClick r:id="rId10" action="ppaction://hlinksldjump"/>
                <a:extLst>
                  <a:ext uri="{FF2B5EF4-FFF2-40B4-BE49-F238E27FC236}">
                    <a16:creationId xmlns:a16="http://schemas.microsoft.com/office/drawing/2014/main" id="{54400B2A-FE39-40F5-B696-932BC527FD0E}"/>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3371" y="4677086"/>
                <a:ext cx="3381658" cy="1982078"/>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CE87978B-938A-4865-82A5-D9EA1C27DE85}"/>
                  </a:ext>
                </a:extLst>
              </p:cNvPr>
              <p:cNvGraphicFramePr>
                <a:graphicFrameLocks noChangeAspect="1"/>
              </p:cNvGraphicFramePr>
              <p:nvPr/>
            </p:nvGraphicFramePr>
            <p:xfrm>
              <a:off x="2563096" y="2618993"/>
              <a:ext cx="2930022" cy="2303883"/>
            </p:xfrm>
            <a:graphic>
              <a:graphicData uri="http://schemas.microsoft.com/office/powerpoint/2016/slidezoom">
                <pslz:sldZm>
                  <pslz:sldZmObj sldId="269" cId="1372900476">
                    <pslz:zmPr id="{FE60F173-B872-49DF-951C-B3928D402E9C}" returnToParent="0" imageType="cover" transitionDur="1000">
                      <p166:blipFill xmlns:p166="http://schemas.microsoft.com/office/powerpoint/2016/6/main">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166:blipFill>
                      <p166:spPr xmlns:p166="http://schemas.microsoft.com/office/powerpoint/2016/6/main">
                        <a:xfrm>
                          <a:off x="0" y="0"/>
                          <a:ext cx="2930022" cy="2303883"/>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12" name="Slide Zoom 11">
                <a:hlinkClick r:id="rId11" action="ppaction://hlinksldjump"/>
                <a:extLst>
                  <a:ext uri="{FF2B5EF4-FFF2-40B4-BE49-F238E27FC236}">
                    <a16:creationId xmlns:a16="http://schemas.microsoft.com/office/drawing/2014/main" id="{CE87978B-938A-4865-82A5-D9EA1C27DE85}"/>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63096" y="2618993"/>
                <a:ext cx="2930022" cy="2303883"/>
              </a:xfrm>
              <a:prstGeom prst="rect">
                <a:avLst/>
              </a:prstGeom>
              <a:ln w="127000" cap="sq">
                <a:noFill/>
                <a:miter lim="800000"/>
              </a:ln>
              <a:effectLst>
                <a:outerShdw blurRad="57150" dist="50800" dir="2700000" algn="tl" rotWithShape="0">
                  <a:srgbClr val="000000">
                    <a:alpha val="40000"/>
                  </a:srgbClr>
                </a:outerShdw>
              </a:effectLst>
            </p:spPr>
          </p:pic>
        </mc:Fallback>
      </mc:AlternateContent>
      <p:grpSp>
        <p:nvGrpSpPr>
          <p:cNvPr id="18" name="Group 17">
            <a:extLst>
              <a:ext uri="{FF2B5EF4-FFF2-40B4-BE49-F238E27FC236}">
                <a16:creationId xmlns:a16="http://schemas.microsoft.com/office/drawing/2014/main" id="{474D2ACC-7B03-44C7-9A8B-68CA1161E5DF}"/>
              </a:ext>
            </a:extLst>
          </p:cNvPr>
          <p:cNvGrpSpPr/>
          <p:nvPr/>
        </p:nvGrpSpPr>
        <p:grpSpPr>
          <a:xfrm>
            <a:off x="11304517" y="131167"/>
            <a:ext cx="692583" cy="653541"/>
            <a:chOff x="5210813" y="3344973"/>
            <a:chExt cx="692583" cy="653541"/>
          </a:xfrm>
        </p:grpSpPr>
        <p:pic>
          <p:nvPicPr>
            <p:cNvPr id="19" name="Graphic 18" descr="Volume with solid fill">
              <a:extLst>
                <a:ext uri="{FF2B5EF4-FFF2-40B4-BE49-F238E27FC236}">
                  <a16:creationId xmlns:a16="http://schemas.microsoft.com/office/drawing/2014/main" id="{47778D48-230B-46F3-AC3E-483EF874751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22643" y="3382371"/>
              <a:ext cx="540000" cy="540000"/>
            </a:xfrm>
            <a:prstGeom prst="rect">
              <a:avLst/>
            </a:prstGeom>
          </p:spPr>
        </p:pic>
        <p:sp>
          <p:nvSpPr>
            <p:cNvPr id="20" name="Multiplication Sign 19">
              <a:extLst>
                <a:ext uri="{FF2B5EF4-FFF2-40B4-BE49-F238E27FC236}">
                  <a16:creationId xmlns:a16="http://schemas.microsoft.com/office/drawing/2014/main" id="{07F132E4-9B0E-4FD5-A951-DE5645E33555}"/>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7736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BBD30A-55F0-46F0-BBEE-430090D280F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phic 14" descr="Circle with left arrow with solid fill">
            <a:hlinkClick r:id="" action="ppaction://hlinkshowjump?jump=nextslide"/>
            <a:extLst>
              <a:ext uri="{FF2B5EF4-FFF2-40B4-BE49-F238E27FC236}">
                <a16:creationId xmlns:a16="http://schemas.microsoft.com/office/drawing/2014/main" id="{502C0FCE-7C6E-452A-AA55-704C30B560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380809" y="6208027"/>
            <a:ext cx="540000" cy="540000"/>
          </a:xfrm>
          <a:prstGeom prst="rect">
            <a:avLst/>
          </a:prstGeom>
        </p:spPr>
      </p:pic>
      <p:grpSp>
        <p:nvGrpSpPr>
          <p:cNvPr id="27" name="Group 26">
            <a:extLst>
              <a:ext uri="{FF2B5EF4-FFF2-40B4-BE49-F238E27FC236}">
                <a16:creationId xmlns:a16="http://schemas.microsoft.com/office/drawing/2014/main" id="{625F0333-38A1-40B2-9EAF-990423C62044}"/>
              </a:ext>
            </a:extLst>
          </p:cNvPr>
          <p:cNvGrpSpPr/>
          <p:nvPr/>
        </p:nvGrpSpPr>
        <p:grpSpPr>
          <a:xfrm>
            <a:off x="1454910" y="255182"/>
            <a:ext cx="9434580" cy="6297575"/>
            <a:chOff x="1774199" y="170210"/>
            <a:chExt cx="9434580" cy="6297575"/>
          </a:xfrm>
        </p:grpSpPr>
        <p:sp>
          <p:nvSpPr>
            <p:cNvPr id="13" name="Arrow: Bent-Up 12">
              <a:extLst>
                <a:ext uri="{FF2B5EF4-FFF2-40B4-BE49-F238E27FC236}">
                  <a16:creationId xmlns:a16="http://schemas.microsoft.com/office/drawing/2014/main" id="{D93F03B1-2ACF-47D0-B309-6F0CF8A57327}"/>
                </a:ext>
              </a:extLst>
            </p:cNvPr>
            <p:cNvSpPr/>
            <p:nvPr/>
          </p:nvSpPr>
          <p:spPr>
            <a:xfrm rot="16200000" flipH="1">
              <a:off x="8866692" y="4125698"/>
              <a:ext cx="2374710" cy="2309464"/>
            </a:xfrm>
            <a:prstGeom prst="bentUpArrow">
              <a:avLst>
                <a:gd name="adj1" fmla="val 17120"/>
                <a:gd name="adj2" fmla="val 25000"/>
                <a:gd name="adj3" fmla="val 25000"/>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D4270116-EA3B-4C6C-A344-B4D6724131A4}"/>
                </a:ext>
              </a:extLst>
            </p:cNvPr>
            <p:cNvGrpSpPr/>
            <p:nvPr/>
          </p:nvGrpSpPr>
          <p:grpSpPr>
            <a:xfrm>
              <a:off x="1774199" y="170210"/>
              <a:ext cx="8643320" cy="5110220"/>
              <a:chOff x="667031" y="82861"/>
              <a:chExt cx="8643320" cy="5110220"/>
            </a:xfrm>
          </p:grpSpPr>
          <p:pic>
            <p:nvPicPr>
              <p:cNvPr id="4" name="Picture 3" descr="A picture containing timeline&#10;&#10;Description automatically generated">
                <a:extLst>
                  <a:ext uri="{FF2B5EF4-FFF2-40B4-BE49-F238E27FC236}">
                    <a16:creationId xmlns:a16="http://schemas.microsoft.com/office/drawing/2014/main" id="{4883739D-AFAA-4CD3-9D96-02214C64999E}"/>
                  </a:ext>
                </a:extLst>
              </p:cNvPr>
              <p:cNvPicPr>
                <a:picLocks noChangeAspect="1"/>
              </p:cNvPicPr>
              <p:nvPr/>
            </p:nvPicPr>
            <p:blipFill rotWithShape="1">
              <a:blip r:embed="rId5">
                <a:extLst>
                  <a:ext uri="{28A0092B-C50C-407E-A947-70E740481C1C}">
                    <a14:useLocalDpi xmlns:a14="http://schemas.microsoft.com/office/drawing/2010/main" val="0"/>
                  </a:ext>
                </a:extLst>
              </a:blip>
              <a:srcRect r="17666"/>
              <a:stretch/>
            </p:blipFill>
            <p:spPr>
              <a:xfrm>
                <a:off x="667031" y="147175"/>
                <a:ext cx="770512" cy="5045906"/>
              </a:xfrm>
              <a:prstGeom prst="rect">
                <a:avLst/>
              </a:prstGeom>
            </p:spPr>
          </p:pic>
          <p:grpSp>
            <p:nvGrpSpPr>
              <p:cNvPr id="25" name="Group 24">
                <a:extLst>
                  <a:ext uri="{FF2B5EF4-FFF2-40B4-BE49-F238E27FC236}">
                    <a16:creationId xmlns:a16="http://schemas.microsoft.com/office/drawing/2014/main" id="{62FDABB9-3781-46EA-9F8F-9601D675E4DC}"/>
                  </a:ext>
                </a:extLst>
              </p:cNvPr>
              <p:cNvGrpSpPr/>
              <p:nvPr/>
            </p:nvGrpSpPr>
            <p:grpSpPr>
              <a:xfrm>
                <a:off x="1220306" y="82861"/>
                <a:ext cx="8090045" cy="4927997"/>
                <a:chOff x="1561025" y="181173"/>
                <a:chExt cx="8090045" cy="4927997"/>
              </a:xfrm>
            </p:grpSpPr>
            <p:sp>
              <p:nvSpPr>
                <p:cNvPr id="7" name="Rectangle: Rounded Corners 6">
                  <a:extLst>
                    <a:ext uri="{FF2B5EF4-FFF2-40B4-BE49-F238E27FC236}">
                      <a16:creationId xmlns:a16="http://schemas.microsoft.com/office/drawing/2014/main" id="{C5BB643D-6F74-4908-A351-6ADAD33F4638}"/>
                    </a:ext>
                  </a:extLst>
                </p:cNvPr>
                <p:cNvSpPr/>
                <p:nvPr/>
              </p:nvSpPr>
              <p:spPr>
                <a:xfrm>
                  <a:off x="8053318" y="181173"/>
                  <a:ext cx="682388" cy="682388"/>
                </a:xfrm>
                <a:prstGeom prst="roundRect">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Rounded MT Bold" panose="020F0704030504030204" pitchFamily="34" charset="0"/>
                    </a:rPr>
                    <a:t>S</a:t>
                  </a:r>
                </a:p>
                <a:p>
                  <a:pPr algn="ctr"/>
                  <a:endParaRPr lang="en-GB" sz="200" dirty="0">
                    <a:latin typeface="Arial Rounded MT Bold" panose="020F0704030504030204" pitchFamily="34" charset="0"/>
                  </a:endParaRPr>
                </a:p>
                <a:p>
                  <a:pPr algn="ctr"/>
                  <a:endParaRPr lang="en-GB" sz="200" dirty="0">
                    <a:latin typeface="Arial Rounded MT Bold" panose="020F0704030504030204" pitchFamily="34" charset="0"/>
                  </a:endParaRPr>
                </a:p>
                <a:p>
                  <a:pPr algn="ctr"/>
                  <a:endParaRPr lang="en-GB" sz="200" dirty="0">
                    <a:latin typeface="Arial Rounded MT Bold" panose="020F0704030504030204" pitchFamily="34" charset="0"/>
                  </a:endParaRPr>
                </a:p>
              </p:txBody>
            </p:sp>
            <p:sp>
              <p:nvSpPr>
                <p:cNvPr id="8" name="Rectangle: Rounded Corners 7">
                  <a:extLst>
                    <a:ext uri="{FF2B5EF4-FFF2-40B4-BE49-F238E27FC236}">
                      <a16:creationId xmlns:a16="http://schemas.microsoft.com/office/drawing/2014/main" id="{351625BF-6003-4191-A293-8C2B0A02995A}"/>
                    </a:ext>
                  </a:extLst>
                </p:cNvPr>
                <p:cNvSpPr/>
                <p:nvPr/>
              </p:nvSpPr>
              <p:spPr>
                <a:xfrm>
                  <a:off x="2927744" y="752798"/>
                  <a:ext cx="6106246" cy="1585118"/>
                </a:xfrm>
                <a:prstGeom prst="roundRect">
                  <a:avLst>
                    <a:gd name="adj" fmla="val 16667"/>
                  </a:avLst>
                </a:prstGeom>
                <a:solidFill>
                  <a:srgbClr val="C7E0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The learner is developing their knowledge and understanding of some key concepts at the level. S/he is developing key skills appropriate to the level. S/he is becoming increasingly able to apply their learning and skills in familiar and unfamiliar contexts.</a:t>
                  </a:r>
                </a:p>
              </p:txBody>
            </p:sp>
            <p:sp>
              <p:nvSpPr>
                <p:cNvPr id="9" name="Rectangle: Rounded Corners 8">
                  <a:extLst>
                    <a:ext uri="{FF2B5EF4-FFF2-40B4-BE49-F238E27FC236}">
                      <a16:creationId xmlns:a16="http://schemas.microsoft.com/office/drawing/2014/main" id="{F59A2D8F-6EFA-4336-AD79-507C5E4C1102}"/>
                    </a:ext>
                  </a:extLst>
                </p:cNvPr>
                <p:cNvSpPr/>
                <p:nvPr/>
              </p:nvSpPr>
              <p:spPr>
                <a:xfrm>
                  <a:off x="2927743" y="2425015"/>
                  <a:ext cx="6106245" cy="1110536"/>
                </a:xfrm>
                <a:prstGeom prst="roundRect">
                  <a:avLst/>
                </a:prstGeom>
                <a:solidFill>
                  <a:srgbClr val="C7E0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The learner is responding to the level of challenge in the Es and Os with support.</a:t>
                  </a:r>
                </a:p>
              </p:txBody>
            </p:sp>
            <p:sp>
              <p:nvSpPr>
                <p:cNvPr id="10" name="Rectangle: Rounded Corners 9">
                  <a:extLst>
                    <a:ext uri="{FF2B5EF4-FFF2-40B4-BE49-F238E27FC236}">
                      <a16:creationId xmlns:a16="http://schemas.microsoft.com/office/drawing/2014/main" id="{A0D18E5C-86F5-4FFA-9545-B1FC23CC8F10}"/>
                    </a:ext>
                  </a:extLst>
                </p:cNvPr>
                <p:cNvSpPr/>
                <p:nvPr/>
              </p:nvSpPr>
              <p:spPr>
                <a:xfrm>
                  <a:off x="2927744" y="3818996"/>
                  <a:ext cx="6106244" cy="1110536"/>
                </a:xfrm>
                <a:prstGeom prst="roundRect">
                  <a:avLst/>
                </a:prstGeom>
                <a:solidFill>
                  <a:srgbClr val="C7E0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The learner is experiencing an increasing number of Es and Os across a range of contexts for the level.</a:t>
                  </a:r>
                </a:p>
              </p:txBody>
            </p:sp>
            <p:sp>
              <p:nvSpPr>
                <p:cNvPr id="12" name="Rectangle: Rounded Corners 11">
                  <a:extLst>
                    <a:ext uri="{FF2B5EF4-FFF2-40B4-BE49-F238E27FC236}">
                      <a16:creationId xmlns:a16="http://schemas.microsoft.com/office/drawing/2014/main" id="{45632225-AF4C-4CCD-B413-4B55DF9D44A5}"/>
                    </a:ext>
                  </a:extLst>
                </p:cNvPr>
                <p:cNvSpPr/>
                <p:nvPr/>
              </p:nvSpPr>
              <p:spPr>
                <a:xfrm>
                  <a:off x="9337172" y="752798"/>
                  <a:ext cx="313898" cy="4176734"/>
                </a:xfrm>
                <a:prstGeom prst="roundRect">
                  <a:avLst>
                    <a:gd name="adj" fmla="val 29710"/>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a:latin typeface="Arial" panose="020B0604020202020204" pitchFamily="34" charset="0"/>
                      <a:cs typeface="Arial" panose="020B0604020202020204" pitchFamily="34" charset="0"/>
                    </a:rPr>
                    <a:t>Using Benchmarks</a:t>
                  </a:r>
                </a:p>
              </p:txBody>
            </p:sp>
            <p:cxnSp>
              <p:nvCxnSpPr>
                <p:cNvPr id="14" name="Straight Connector 13">
                  <a:extLst>
                    <a:ext uri="{FF2B5EF4-FFF2-40B4-BE49-F238E27FC236}">
                      <a16:creationId xmlns:a16="http://schemas.microsoft.com/office/drawing/2014/main" id="{3DB7457A-EC7E-40EC-AC6F-51070A4962B8}"/>
                    </a:ext>
                  </a:extLst>
                </p:cNvPr>
                <p:cNvCxnSpPr>
                  <a:cxnSpLocks/>
                </p:cNvCxnSpPr>
                <p:nvPr/>
              </p:nvCxnSpPr>
              <p:spPr>
                <a:xfrm>
                  <a:off x="1561025" y="4378416"/>
                  <a:ext cx="1406695" cy="0"/>
                </a:xfrm>
                <a:prstGeom prst="line">
                  <a:avLst/>
                </a:prstGeom>
                <a:solidFill>
                  <a:srgbClr val="008BC8"/>
                </a:solidFill>
                <a:ln w="38100">
                  <a:solidFill>
                    <a:srgbClr val="008BC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8988049-1A2D-49BD-B2F9-9A6C52ED33D2}"/>
                    </a:ext>
                  </a:extLst>
                </p:cNvPr>
                <p:cNvCxnSpPr>
                  <a:cxnSpLocks/>
                </p:cNvCxnSpPr>
                <p:nvPr/>
              </p:nvCxnSpPr>
              <p:spPr>
                <a:xfrm>
                  <a:off x="1561025" y="1543752"/>
                  <a:ext cx="1406695" cy="0"/>
                </a:xfrm>
                <a:prstGeom prst="line">
                  <a:avLst/>
                </a:prstGeom>
                <a:solidFill>
                  <a:srgbClr val="008BC8"/>
                </a:solidFill>
                <a:ln w="38100">
                  <a:solidFill>
                    <a:srgbClr val="008BC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66C9AF-D361-4B7E-8089-93DF7F51ABBA}"/>
                    </a:ext>
                  </a:extLst>
                </p:cNvPr>
                <p:cNvCxnSpPr>
                  <a:cxnSpLocks/>
                </p:cNvCxnSpPr>
                <p:nvPr/>
              </p:nvCxnSpPr>
              <p:spPr>
                <a:xfrm>
                  <a:off x="1561025" y="2868973"/>
                  <a:ext cx="1406695" cy="0"/>
                </a:xfrm>
                <a:prstGeom prst="line">
                  <a:avLst/>
                </a:prstGeom>
                <a:solidFill>
                  <a:srgbClr val="008BC8"/>
                </a:solidFill>
                <a:ln w="38100">
                  <a:solidFill>
                    <a:srgbClr val="008BC8"/>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93D1B37E-B6B6-4179-AA30-E1D73CECE21F}"/>
                    </a:ext>
                  </a:extLst>
                </p:cNvPr>
                <p:cNvSpPr/>
                <p:nvPr/>
              </p:nvSpPr>
              <p:spPr>
                <a:xfrm rot="16200000">
                  <a:off x="813294" y="1819954"/>
                  <a:ext cx="2968632" cy="653334"/>
                </a:xfrm>
                <a:prstGeom prst="roundRect">
                  <a:avLst>
                    <a:gd name="adj" fmla="val 23246"/>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How well</a:t>
                  </a:r>
                </a:p>
                <a:p>
                  <a:pPr algn="ctr"/>
                  <a:r>
                    <a:rPr lang="en-GB" dirty="0">
                      <a:latin typeface="Arial" panose="020B0604020202020204" pitchFamily="34" charset="0"/>
                      <a:cs typeface="Arial" panose="020B0604020202020204" pitchFamily="34" charset="0"/>
                    </a:rPr>
                    <a:t>Challenge        Application</a:t>
                  </a:r>
                </a:p>
              </p:txBody>
            </p:sp>
            <p:sp>
              <p:nvSpPr>
                <p:cNvPr id="20" name="Rectangle: Rounded Corners 19">
                  <a:extLst>
                    <a:ext uri="{FF2B5EF4-FFF2-40B4-BE49-F238E27FC236}">
                      <a16:creationId xmlns:a16="http://schemas.microsoft.com/office/drawing/2014/main" id="{A49EEEE8-E142-45C4-9504-5A95EB5649DE}"/>
                    </a:ext>
                  </a:extLst>
                </p:cNvPr>
                <p:cNvSpPr/>
                <p:nvPr/>
              </p:nvSpPr>
              <p:spPr>
                <a:xfrm rot="16200000">
                  <a:off x="1588152" y="4073046"/>
                  <a:ext cx="1408480" cy="663768"/>
                </a:xfrm>
                <a:prstGeom prst="roundRect">
                  <a:avLst>
                    <a:gd name="adj" fmla="val 23246"/>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How much Breadth</a:t>
                  </a:r>
                </a:p>
              </p:txBody>
            </p:sp>
            <p:sp>
              <p:nvSpPr>
                <p:cNvPr id="21" name="Oval 20">
                  <a:extLst>
                    <a:ext uri="{FF2B5EF4-FFF2-40B4-BE49-F238E27FC236}">
                      <a16:creationId xmlns:a16="http://schemas.microsoft.com/office/drawing/2014/main" id="{F2BF9875-D522-498D-96F8-45D25CF254A5}"/>
                    </a:ext>
                  </a:extLst>
                </p:cNvPr>
                <p:cNvSpPr/>
                <p:nvPr/>
              </p:nvSpPr>
              <p:spPr>
                <a:xfrm>
                  <a:off x="2927746" y="1464633"/>
                  <a:ext cx="163771" cy="163771"/>
                </a:xfrm>
                <a:prstGeom prst="ellipse">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69EA3EB-500A-4801-8B45-2289ADB24FA0}"/>
                    </a:ext>
                  </a:extLst>
                </p:cNvPr>
                <p:cNvSpPr/>
                <p:nvPr/>
              </p:nvSpPr>
              <p:spPr>
                <a:xfrm>
                  <a:off x="2927744" y="4306029"/>
                  <a:ext cx="163771" cy="163771"/>
                </a:xfrm>
                <a:prstGeom prst="ellipse">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77CF016-BD15-444F-8DEE-067A4F509F7D}"/>
                    </a:ext>
                  </a:extLst>
                </p:cNvPr>
                <p:cNvSpPr/>
                <p:nvPr/>
              </p:nvSpPr>
              <p:spPr>
                <a:xfrm>
                  <a:off x="2927745" y="2787087"/>
                  <a:ext cx="163771" cy="163771"/>
                </a:xfrm>
                <a:prstGeom prst="ellipse">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24" name="TextBox 23">
            <a:extLst>
              <a:ext uri="{FF2B5EF4-FFF2-40B4-BE49-F238E27FC236}">
                <a16:creationId xmlns:a16="http://schemas.microsoft.com/office/drawing/2014/main" id="{35743372-AF82-4ACD-81E5-4820041D2A17}"/>
              </a:ext>
            </a:extLst>
          </p:cNvPr>
          <p:cNvSpPr txBox="1"/>
          <p:nvPr/>
        </p:nvSpPr>
        <p:spPr>
          <a:xfrm>
            <a:off x="9473519" y="6276824"/>
            <a:ext cx="1545050" cy="307777"/>
          </a:xfrm>
          <a:prstGeom prst="rect">
            <a:avLst/>
          </a:prstGeom>
          <a:noFill/>
        </p:spPr>
        <p:txBody>
          <a:bodyPr wrap="square" rtlCol="0">
            <a:spAutoFit/>
          </a:bodyPr>
          <a:lstStyle/>
          <a:p>
            <a:r>
              <a:rPr lang="en-GB" sz="1400" dirty="0">
                <a:solidFill>
                  <a:srgbClr val="008BC8"/>
                </a:solidFill>
                <a:latin typeface="Arial Rounded MT Bold" panose="020F0704030504030204" pitchFamily="34" charset="0"/>
              </a:rPr>
              <a:t>Some Progress</a:t>
            </a:r>
          </a:p>
        </p:txBody>
      </p:sp>
      <p:pic>
        <p:nvPicPr>
          <p:cNvPr id="30" name="Graphic 29" descr="Circle with left arrow with solid fill">
            <a:hlinkClick r:id="" action="ppaction://hlinkshowjump?jump=previousslide"/>
            <a:extLst>
              <a:ext uri="{FF2B5EF4-FFF2-40B4-BE49-F238E27FC236}">
                <a16:creationId xmlns:a16="http://schemas.microsoft.com/office/drawing/2014/main" id="{D31B0742-A304-4221-8F19-89615CB477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191" y="6208027"/>
            <a:ext cx="540000" cy="540000"/>
          </a:xfrm>
          <a:prstGeom prst="rect">
            <a:avLst/>
          </a:prstGeom>
        </p:spPr>
      </p:pic>
      <p:pic>
        <p:nvPicPr>
          <p:cNvPr id="31" name="Graphic 30" descr="Hamburger Menu Icon with solid fill">
            <a:hlinkClick r:id="rId6" action="ppaction://hlinksldjump"/>
            <a:extLst>
              <a:ext uri="{FF2B5EF4-FFF2-40B4-BE49-F238E27FC236}">
                <a16:creationId xmlns:a16="http://schemas.microsoft.com/office/drawing/2014/main" id="{8C5A09A5-4572-4A01-B114-ACE2003154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flipH="1">
            <a:off x="5826000" y="6208027"/>
            <a:ext cx="540000" cy="540000"/>
          </a:xfrm>
          <a:prstGeom prst="rect">
            <a:avLst/>
          </a:prstGeom>
        </p:spPr>
      </p:pic>
      <p:grpSp>
        <p:nvGrpSpPr>
          <p:cNvPr id="28" name="Group 27">
            <a:extLst>
              <a:ext uri="{FF2B5EF4-FFF2-40B4-BE49-F238E27FC236}">
                <a16:creationId xmlns:a16="http://schemas.microsoft.com/office/drawing/2014/main" id="{3A399E18-E355-418D-9592-78C62637C463}"/>
              </a:ext>
            </a:extLst>
          </p:cNvPr>
          <p:cNvGrpSpPr/>
          <p:nvPr/>
        </p:nvGrpSpPr>
        <p:grpSpPr>
          <a:xfrm>
            <a:off x="11304517" y="131167"/>
            <a:ext cx="692583" cy="653541"/>
            <a:chOff x="5210813" y="3344973"/>
            <a:chExt cx="692583" cy="653541"/>
          </a:xfrm>
        </p:grpSpPr>
        <p:pic>
          <p:nvPicPr>
            <p:cNvPr id="29" name="Graphic 28" descr="Volume with solid fill">
              <a:extLst>
                <a:ext uri="{FF2B5EF4-FFF2-40B4-BE49-F238E27FC236}">
                  <a16:creationId xmlns:a16="http://schemas.microsoft.com/office/drawing/2014/main" id="{4781085E-85FB-4533-B384-B3801F221A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2643" y="3382371"/>
              <a:ext cx="540000" cy="540000"/>
            </a:xfrm>
            <a:prstGeom prst="rect">
              <a:avLst/>
            </a:prstGeom>
          </p:spPr>
        </p:pic>
        <p:sp>
          <p:nvSpPr>
            <p:cNvPr id="33" name="Multiplication Sign 32">
              <a:extLst>
                <a:ext uri="{FF2B5EF4-FFF2-40B4-BE49-F238E27FC236}">
                  <a16:creationId xmlns:a16="http://schemas.microsoft.com/office/drawing/2014/main" id="{E2C9BB08-8A82-4B98-952A-5E465AC628CA}"/>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67251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11FD68-1D23-4E2D-9348-C7CD872AE57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9DA7CE8-021A-6141-9A8F-DF2BB6F40D08}"/>
              </a:ext>
            </a:extLst>
          </p:cNvPr>
          <p:cNvSpPr txBox="1"/>
          <p:nvPr/>
        </p:nvSpPr>
        <p:spPr>
          <a:xfrm>
            <a:off x="6653728" y="186353"/>
            <a:ext cx="5372861" cy="4120808"/>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Experiences and Outcomes:</a:t>
            </a:r>
          </a:p>
          <a:p>
            <a:pPr marL="28575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I can spell the most commonly used words using my knowledge of letter patterns and spelling rules and use resources to help me spell tricky or unfamiliar words.  </a:t>
            </a: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LIT 1-21a </a:t>
            </a:r>
          </a:p>
          <a:p>
            <a:pPr marL="28575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I can write independently, use appropriate punctuation and order and link my sentences in a way that makes sense. </a:t>
            </a: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LIT 1-22a </a:t>
            </a:r>
          </a:p>
          <a:p>
            <a:pPr marL="28575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I can present my writing in a way that will make it legible and attractive for my reader combining words images and other features.  </a:t>
            </a: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LIT 1-24a </a:t>
            </a:r>
          </a:p>
          <a:p>
            <a:pPr marL="28575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Having explored the elements which writers use in different genres I can use what I learn to create my own stories with interesting structures characters and or settings.  </a:t>
            </a:r>
            <a:r>
              <a:rPr lang="en-GB" sz="1400" dirty="0">
                <a:solidFill>
                  <a:srgbClr val="FF0000"/>
                </a:solidFill>
                <a:effectLst/>
                <a:latin typeface="Arial" panose="020B0604020202020204" pitchFamily="34" charset="0"/>
                <a:ea typeface="Calibri" panose="020F0502020204030204" pitchFamily="34" charset="0"/>
                <a:cs typeface="Arial" panose="020B0604020202020204" pitchFamily="34" charset="0"/>
              </a:rPr>
              <a:t>ENG 1-31a </a:t>
            </a:r>
          </a:p>
        </p:txBody>
      </p:sp>
      <p:sp>
        <p:nvSpPr>
          <p:cNvPr id="7" name="TextBox 6">
            <a:extLst>
              <a:ext uri="{FF2B5EF4-FFF2-40B4-BE49-F238E27FC236}">
                <a16:creationId xmlns:a16="http://schemas.microsoft.com/office/drawing/2014/main" id="{18D6777E-220C-4F4F-9500-38D7B29ACE52}"/>
              </a:ext>
            </a:extLst>
          </p:cNvPr>
          <p:cNvSpPr txBox="1"/>
          <p:nvPr/>
        </p:nvSpPr>
        <p:spPr>
          <a:xfrm>
            <a:off x="133511" y="176405"/>
            <a:ext cx="6277442" cy="4159280"/>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Benchmarks:</a:t>
            </a:r>
          </a:p>
          <a:p>
            <a:pPr marL="285750" lvl="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Spells most commonly used words correctly.</a:t>
            </a:r>
          </a:p>
          <a:p>
            <a:pPr marL="285750" lvl="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Uses knowledge of phonics and spelling strategies when spelling familiar and unfamiliar words. </a:t>
            </a:r>
          </a:p>
          <a:p>
            <a:pPr marL="285750" lvl="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Writes independently, punctuating most sentences accurately for example using a capital letter, full stop, question mark or exclamation mark.</a:t>
            </a:r>
          </a:p>
          <a:p>
            <a:pPr marL="285750" lvl="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Links sentences using common conjunctions for example; and, because, but, or so. </a:t>
            </a:r>
          </a:p>
          <a:p>
            <a:pPr marL="285750" lvl="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Starts sentences in a variety of ways to engage the reader. </a:t>
            </a:r>
          </a:p>
          <a:p>
            <a:pPr marL="285750" lvl="0" indent="-285750">
              <a:lnSpc>
                <a:spcPct val="125000"/>
              </a:lnSpc>
              <a:spcAft>
                <a:spcPts val="800"/>
              </a:spcAft>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Presents writing in a clear and legible way. </a:t>
            </a:r>
          </a:p>
          <a:p>
            <a:pPr marL="285750" indent="-285750">
              <a:lnSpc>
                <a:spcPct val="125000"/>
              </a:lnSpc>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Creates own texts, for example, stories with recognisable features of genre.</a:t>
            </a:r>
          </a:p>
          <a:p>
            <a:pPr marL="285750" indent="-285750">
              <a:lnSpc>
                <a:spcPct val="125000"/>
              </a:lnSpc>
              <a:buFont typeface="Arial" panose="020B0604020202020204" pitchFamily="34" charset="0"/>
              <a:buChar char="•"/>
            </a:pPr>
            <a:r>
              <a:rPr lang="en-GB" sz="1400" dirty="0">
                <a:effectLst/>
                <a:latin typeface="Arial" panose="020B0604020202020204" pitchFamily="34" charset="0"/>
                <a:ea typeface="Calibri" panose="020F0502020204030204" pitchFamily="34" charset="0"/>
                <a:cs typeface="Arial" panose="020B0604020202020204" pitchFamily="34" charset="0"/>
              </a:rPr>
              <a:t>Creates texts with evidence of structure</a:t>
            </a:r>
            <a:endParaRPr lang="en-US" sz="14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2D246B5-47A4-47F8-AB10-857C62EA3E35}"/>
              </a:ext>
            </a:extLst>
          </p:cNvPr>
          <p:cNvGrpSpPr/>
          <p:nvPr/>
        </p:nvGrpSpPr>
        <p:grpSpPr>
          <a:xfrm rot="5400000">
            <a:off x="6041980" y="-1449155"/>
            <a:ext cx="108041" cy="11791568"/>
            <a:chOff x="3918962" y="-5170266"/>
            <a:chExt cx="108041" cy="11791568"/>
          </a:xfrm>
        </p:grpSpPr>
        <p:cxnSp>
          <p:nvCxnSpPr>
            <p:cNvPr id="10" name="Straight Connector 9">
              <a:extLst>
                <a:ext uri="{FF2B5EF4-FFF2-40B4-BE49-F238E27FC236}">
                  <a16:creationId xmlns:a16="http://schemas.microsoft.com/office/drawing/2014/main" id="{589C265E-E528-4DE3-A332-F6C37055B74E}"/>
                </a:ext>
              </a:extLst>
            </p:cNvPr>
            <p:cNvCxnSpPr>
              <a:cxnSpLocks/>
            </p:cNvCxnSpPr>
            <p:nvPr/>
          </p:nvCxnSpPr>
          <p:spPr>
            <a:xfrm>
              <a:off x="3972956" y="-5127736"/>
              <a:ext cx="0" cy="11736000"/>
            </a:xfrm>
            <a:prstGeom prst="line">
              <a:avLst/>
            </a:prstGeom>
            <a:ln w="28575">
              <a:solidFill>
                <a:srgbClr val="008BC8"/>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C5830F8-9099-404C-866E-EBC2E7A6ADF6}"/>
                </a:ext>
              </a:extLst>
            </p:cNvPr>
            <p:cNvSpPr/>
            <p:nvPr/>
          </p:nvSpPr>
          <p:spPr>
            <a:xfrm>
              <a:off x="3919003" y="-5170266"/>
              <a:ext cx="108000" cy="108000"/>
            </a:xfrm>
            <a:prstGeom prst="ellipse">
              <a:avLst/>
            </a:prstGeom>
            <a:solidFill>
              <a:srgbClr val="008BC8"/>
            </a:solidFill>
            <a:ln>
              <a:solidFill>
                <a:srgbClr val="008B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DEF8433-9A46-4228-9986-C6DD0285C2C6}"/>
                </a:ext>
              </a:extLst>
            </p:cNvPr>
            <p:cNvSpPr/>
            <p:nvPr/>
          </p:nvSpPr>
          <p:spPr>
            <a:xfrm>
              <a:off x="3918962" y="6513302"/>
              <a:ext cx="108000" cy="108000"/>
            </a:xfrm>
            <a:prstGeom prst="ellipse">
              <a:avLst/>
            </a:prstGeom>
            <a:solidFill>
              <a:srgbClr val="008BC8"/>
            </a:solidFill>
            <a:ln>
              <a:solidFill>
                <a:srgbClr val="008B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Graphic 13" descr="Circle with left arrow with solid fill">
            <a:hlinkClick r:id="rId3" action="ppaction://hlinksldjump"/>
            <a:extLst>
              <a:ext uri="{FF2B5EF4-FFF2-40B4-BE49-F238E27FC236}">
                <a16:creationId xmlns:a16="http://schemas.microsoft.com/office/drawing/2014/main" id="{C7910EC7-618B-413B-9128-9F0D6C43D0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380809" y="6208027"/>
            <a:ext cx="540000" cy="540000"/>
          </a:xfrm>
          <a:prstGeom prst="rect">
            <a:avLst/>
          </a:prstGeom>
        </p:spPr>
      </p:pic>
      <p:cxnSp>
        <p:nvCxnSpPr>
          <p:cNvPr id="15" name="Straight Connector 14">
            <a:extLst>
              <a:ext uri="{FF2B5EF4-FFF2-40B4-BE49-F238E27FC236}">
                <a16:creationId xmlns:a16="http://schemas.microsoft.com/office/drawing/2014/main" id="{F205923C-0BAF-4C53-BE7E-CDDC22F1483D}"/>
              </a:ext>
            </a:extLst>
          </p:cNvPr>
          <p:cNvCxnSpPr>
            <a:cxnSpLocks/>
          </p:cNvCxnSpPr>
          <p:nvPr/>
        </p:nvCxnSpPr>
        <p:spPr>
          <a:xfrm rot="5400000">
            <a:off x="4408340" y="2331930"/>
            <a:ext cx="4248000" cy="0"/>
          </a:xfrm>
          <a:prstGeom prst="line">
            <a:avLst/>
          </a:prstGeom>
          <a:ln w="28575">
            <a:solidFill>
              <a:srgbClr val="008BC8"/>
            </a:solidFill>
          </a:ln>
        </p:spPr>
        <p:style>
          <a:lnRef idx="1">
            <a:schemeClr val="accent1"/>
          </a:lnRef>
          <a:fillRef idx="0">
            <a:schemeClr val="accent1"/>
          </a:fillRef>
          <a:effectRef idx="0">
            <a:schemeClr val="accent1"/>
          </a:effectRef>
          <a:fontRef idx="minor">
            <a:schemeClr val="tx1"/>
          </a:fontRef>
        </p:style>
      </p:cxnSp>
      <p:sp>
        <p:nvSpPr>
          <p:cNvPr id="16" name="Rectangle: Folded Corner 15">
            <a:extLst>
              <a:ext uri="{FF2B5EF4-FFF2-40B4-BE49-F238E27FC236}">
                <a16:creationId xmlns:a16="http://schemas.microsoft.com/office/drawing/2014/main" id="{3454A7D5-697E-444B-9F7E-6163D1FF11F2}"/>
              </a:ext>
            </a:extLst>
          </p:cNvPr>
          <p:cNvSpPr/>
          <p:nvPr/>
        </p:nvSpPr>
        <p:spPr>
          <a:xfrm>
            <a:off x="3152835" y="4634299"/>
            <a:ext cx="2198483" cy="1814167"/>
          </a:xfrm>
          <a:prstGeom prst="foldedCorner">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rtlCol="0" anchor="ctr"/>
          <a:lstStyle/>
          <a:p>
            <a:pPr algn="ctr"/>
            <a:r>
              <a:rPr lang="en-GB" sz="2400" dirty="0">
                <a:latin typeface="Arial Rounded MT Bold" panose="020F0704030504030204" pitchFamily="34" charset="0"/>
              </a:rPr>
              <a:t>Click on the image to view the example.</a:t>
            </a:r>
            <a:endParaRPr lang="en-GB" sz="2800" dirty="0">
              <a:latin typeface="Arial Rounded MT Bold" panose="020F0704030504030204" pitchFamily="34"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8F1DB67E-D575-4E1D-B964-C318CAED081B}"/>
                  </a:ext>
                </a:extLst>
              </p:cNvPr>
              <p:cNvGraphicFramePr>
                <a:graphicFrameLocks noChangeAspect="1"/>
              </p:cNvGraphicFramePr>
              <p:nvPr>
                <p:extLst>
                  <p:ext uri="{D42A27DB-BD31-4B8C-83A1-F6EECF244321}">
                    <p14:modId xmlns:p14="http://schemas.microsoft.com/office/powerpoint/2010/main" val="3637802212"/>
                  </p:ext>
                </p:extLst>
              </p:nvPr>
            </p:nvGraphicFramePr>
            <p:xfrm>
              <a:off x="5913715" y="4577696"/>
              <a:ext cx="3426443" cy="1927374"/>
            </p:xfrm>
            <a:graphic>
              <a:graphicData uri="http://schemas.microsoft.com/office/powerpoint/2016/slidezoom">
                <pslz:sldZm>
                  <pslz:sldZmObj sldId="305" cId="3876703338">
                    <pslz:zmPr id="{F2DAE5DD-ADBE-4331-A4BC-C7087B69C2F1}" returnToParent="0" transitionDur="1000">
                      <p166:blipFill xmlns:p166="http://schemas.microsoft.com/office/powerpoint/2016/6/main">
                        <a:blip r:embed="rId6"/>
                        <a:stretch>
                          <a:fillRect/>
                        </a:stretch>
                      </p166:blipFill>
                      <p166:spPr xmlns:p166="http://schemas.microsoft.com/office/powerpoint/2016/6/main">
                        <a:xfrm>
                          <a:off x="0" y="0"/>
                          <a:ext cx="3426443" cy="1927374"/>
                        </a:xfrm>
                        <a:prstGeom prst="rect">
                          <a:avLst/>
                        </a:prstGeom>
                        <a:ln w="3175">
                          <a:solidFill>
                            <a:prstClr val="ltGray"/>
                          </a:solidFill>
                        </a:ln>
                      </p166:spPr>
                    </pslz:zmPr>
                  </pslz:sldZmObj>
                </pslz:sldZm>
              </a:graphicData>
            </a:graphic>
          </p:graphicFrame>
        </mc:Choice>
        <mc:Fallback xmlns="">
          <p:pic>
            <p:nvPicPr>
              <p:cNvPr id="4" name="Slide Zoom 3">
                <a:hlinkClick r:id="rId9" action="ppaction://hlinksldjump"/>
                <a:extLst>
                  <a:ext uri="{FF2B5EF4-FFF2-40B4-BE49-F238E27FC236}">
                    <a16:creationId xmlns:a16="http://schemas.microsoft.com/office/drawing/2014/main" id="{8F1DB67E-D575-4E1D-B964-C318CAED081B}"/>
                  </a:ext>
                </a:extLst>
              </p:cNvPr>
              <p:cNvPicPr>
                <a:picLocks noGrp="1" noRot="1" noChangeAspect="1" noMove="1" noResize="1" noEditPoints="1" noAdjustHandles="1" noChangeArrowheads="1" noChangeShapeType="1"/>
              </p:cNvPicPr>
              <p:nvPr/>
            </p:nvPicPr>
            <p:blipFill>
              <a:blip r:embed="rId10"/>
              <a:stretch>
                <a:fillRect/>
              </a:stretch>
            </p:blipFill>
            <p:spPr>
              <a:xfrm>
                <a:off x="5913715" y="4577696"/>
                <a:ext cx="3426443" cy="1927374"/>
              </a:xfrm>
              <a:prstGeom prst="rect">
                <a:avLst/>
              </a:prstGeom>
              <a:ln w="3175">
                <a:solidFill>
                  <a:prstClr val="ltGray"/>
                </a:solidFill>
              </a:ln>
            </p:spPr>
          </p:pic>
        </mc:Fallback>
      </mc:AlternateContent>
      <p:pic>
        <p:nvPicPr>
          <p:cNvPr id="17" name="Graphic 16" descr="Circle with left arrow with solid fill">
            <a:hlinkClick r:id="rId11" action="ppaction://hlinksldjump"/>
            <a:extLst>
              <a:ext uri="{FF2B5EF4-FFF2-40B4-BE49-F238E27FC236}">
                <a16:creationId xmlns:a16="http://schemas.microsoft.com/office/drawing/2014/main" id="{4C45CA91-D323-41D4-8C3B-3950ECA2CC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191" y="6208027"/>
            <a:ext cx="540000" cy="540000"/>
          </a:xfrm>
          <a:prstGeom prst="rect">
            <a:avLst/>
          </a:prstGeom>
        </p:spPr>
      </p:pic>
      <p:grpSp>
        <p:nvGrpSpPr>
          <p:cNvPr id="18" name="Group 17">
            <a:extLst>
              <a:ext uri="{FF2B5EF4-FFF2-40B4-BE49-F238E27FC236}">
                <a16:creationId xmlns:a16="http://schemas.microsoft.com/office/drawing/2014/main" id="{B8DDE686-75F0-48DE-A464-E38EB314EE68}"/>
              </a:ext>
            </a:extLst>
          </p:cNvPr>
          <p:cNvGrpSpPr/>
          <p:nvPr/>
        </p:nvGrpSpPr>
        <p:grpSpPr>
          <a:xfrm>
            <a:off x="11304517" y="-70856"/>
            <a:ext cx="692583" cy="653541"/>
            <a:chOff x="5210813" y="3344973"/>
            <a:chExt cx="692583" cy="653541"/>
          </a:xfrm>
        </p:grpSpPr>
        <p:pic>
          <p:nvPicPr>
            <p:cNvPr id="19" name="Graphic 18" descr="Volume with solid fill">
              <a:extLst>
                <a:ext uri="{FF2B5EF4-FFF2-40B4-BE49-F238E27FC236}">
                  <a16:creationId xmlns:a16="http://schemas.microsoft.com/office/drawing/2014/main" id="{92AB3666-30E8-430C-A60E-2AFA300A62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22643" y="3382371"/>
              <a:ext cx="540000" cy="540000"/>
            </a:xfrm>
            <a:prstGeom prst="rect">
              <a:avLst/>
            </a:prstGeom>
          </p:spPr>
        </p:pic>
        <p:sp>
          <p:nvSpPr>
            <p:cNvPr id="20" name="Multiplication Sign 19">
              <a:extLst>
                <a:ext uri="{FF2B5EF4-FFF2-40B4-BE49-F238E27FC236}">
                  <a16:creationId xmlns:a16="http://schemas.microsoft.com/office/drawing/2014/main" id="{3745FD5B-7D92-446F-ACCF-B20FA9CE09F0}"/>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00443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11FD68-1D23-4E2D-9348-C7CD872AE57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Circle with left arrow with solid fill">
            <a:hlinkClick r:id="" action="ppaction://hlinkshowjump?jump=nextslide"/>
            <a:extLst>
              <a:ext uri="{FF2B5EF4-FFF2-40B4-BE49-F238E27FC236}">
                <a16:creationId xmlns:a16="http://schemas.microsoft.com/office/drawing/2014/main" id="{C7910EC7-618B-413B-9128-9F0D6C43D0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1380809" y="6208027"/>
            <a:ext cx="540000" cy="540000"/>
          </a:xfrm>
          <a:prstGeom prst="rect">
            <a:avLst/>
          </a:prstGeom>
        </p:spPr>
      </p:pic>
      <p:pic>
        <p:nvPicPr>
          <p:cNvPr id="16" name="Graphic 15" descr="Circle with left arrow with solid fill">
            <a:hlinkClick r:id="" action="ppaction://hlinkshowjump?jump=previousslide"/>
            <a:extLst>
              <a:ext uri="{FF2B5EF4-FFF2-40B4-BE49-F238E27FC236}">
                <a16:creationId xmlns:a16="http://schemas.microsoft.com/office/drawing/2014/main" id="{A0006AB5-73E0-4D0C-9C05-DB29CBF942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191" y="6208027"/>
            <a:ext cx="540000" cy="540000"/>
          </a:xfrm>
          <a:prstGeom prst="rect">
            <a:avLst/>
          </a:prstGeom>
        </p:spPr>
      </p:pic>
      <p:pic>
        <p:nvPicPr>
          <p:cNvPr id="18" name="Picture 17">
            <a:extLst>
              <a:ext uri="{FF2B5EF4-FFF2-40B4-BE49-F238E27FC236}">
                <a16:creationId xmlns:a16="http://schemas.microsoft.com/office/drawing/2014/main" id="{E6EF4A6C-1F43-440B-AC67-59FB317FDCB6}"/>
              </a:ext>
            </a:extLst>
          </p:cNvPr>
          <p:cNvPicPr>
            <a:picLocks noChangeAspect="1"/>
          </p:cNvPicPr>
          <p:nvPr/>
        </p:nvPicPr>
        <p:blipFill rotWithShape="1">
          <a:blip r:embed="rId7" r:link="rId8" cstate="print">
            <a:extLst>
              <a:ext uri="{28A0092B-C50C-407E-A947-70E740481C1C}">
                <a14:useLocalDpi xmlns:a14="http://schemas.microsoft.com/office/drawing/2010/main" val="0"/>
              </a:ext>
            </a:extLst>
          </a:blip>
          <a:srcRect l="7887" r="34567" b="10588"/>
          <a:stretch>
            <a:fillRect/>
          </a:stretch>
        </p:blipFill>
        <p:spPr bwMode="auto">
          <a:xfrm rot="5400000">
            <a:off x="599074" y="-111711"/>
            <a:ext cx="4504631" cy="5248755"/>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7764A9A3-B9A7-49B6-8CDE-4A0AB6911FDB}"/>
              </a:ext>
            </a:extLst>
          </p:cNvPr>
          <p:cNvPicPr>
            <a:picLocks noChangeAspect="1"/>
          </p:cNvPicPr>
          <p:nvPr/>
        </p:nvPicPr>
        <p:blipFill rotWithShape="1">
          <a:blip r:embed="rId9" r:link="rId10" cstate="print">
            <a:extLst>
              <a:ext uri="{28A0092B-C50C-407E-A947-70E740481C1C}">
                <a14:useLocalDpi xmlns:a14="http://schemas.microsoft.com/office/drawing/2010/main" val="0"/>
              </a:ext>
            </a:extLst>
          </a:blip>
          <a:srcRect l="7740" r="22602" b="12830"/>
          <a:stretch>
            <a:fillRect/>
          </a:stretch>
        </p:blipFill>
        <p:spPr bwMode="auto">
          <a:xfrm rot="5400000">
            <a:off x="5430918" y="450288"/>
            <a:ext cx="6181458" cy="5801582"/>
          </a:xfrm>
          <a:prstGeom prst="rect">
            <a:avLst/>
          </a:prstGeom>
          <a:noFill/>
          <a:ln>
            <a:noFill/>
          </a:ln>
          <a:extLst>
            <a:ext uri="{53640926-AAD7-44D8-BBD7-CCE9431645EC}">
              <a14:shadowObscured xmlns:a14="http://schemas.microsoft.com/office/drawing/2010/main"/>
            </a:ext>
          </a:extLst>
        </p:spPr>
      </p:pic>
      <p:pic>
        <p:nvPicPr>
          <p:cNvPr id="9" name="Graphic 8" descr="Volume with solid fill">
            <a:extLst>
              <a:ext uri="{FF2B5EF4-FFF2-40B4-BE49-F238E27FC236}">
                <a16:creationId xmlns:a16="http://schemas.microsoft.com/office/drawing/2014/main" id="{33E791C0-5862-4D21-988E-9A6035329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80809" y="9087"/>
            <a:ext cx="540000" cy="540000"/>
          </a:xfrm>
          <a:prstGeom prst="rect">
            <a:avLst/>
          </a:prstGeom>
        </p:spPr>
      </p:pic>
      <p:pic>
        <p:nvPicPr>
          <p:cNvPr id="10" name="Recorded Sound">
            <a:hlinkClick r:id="" action="ppaction://media"/>
            <a:extLst>
              <a:ext uri="{FF2B5EF4-FFF2-40B4-BE49-F238E27FC236}">
                <a16:creationId xmlns:a16="http://schemas.microsoft.com/office/drawing/2014/main" id="{83C2EF11-BE2C-44CE-AA88-311D8A16352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48189" y="5405091"/>
            <a:ext cx="406400" cy="406400"/>
          </a:xfrm>
          <a:prstGeom prst="rect">
            <a:avLst/>
          </a:prstGeom>
        </p:spPr>
      </p:pic>
    </p:spTree>
    <p:extLst>
      <p:ext uri="{BB962C8B-B14F-4D97-AF65-F5344CB8AC3E}">
        <p14:creationId xmlns:p14="http://schemas.microsoft.com/office/powerpoint/2010/main" val="387670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905FD9-8958-4C34-A087-81C51198329B}"/>
              </a:ext>
            </a:extLst>
          </p:cNvPr>
          <p:cNvSpPr/>
          <p:nvPr/>
        </p:nvSpPr>
        <p:spPr>
          <a:xfrm>
            <a:off x="0" y="25532"/>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9C1BA15-D201-43A9-BFD8-4E7B933CDEE9}"/>
              </a:ext>
            </a:extLst>
          </p:cNvPr>
          <p:cNvSpPr txBox="1"/>
          <p:nvPr/>
        </p:nvSpPr>
        <p:spPr>
          <a:xfrm>
            <a:off x="133148" y="3066234"/>
            <a:ext cx="3609174" cy="3274423"/>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Experiences and Outcomes: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spell most of the words I need to communicate, using spelling rules, specialist vocabulary, self-correction techniques and a range of resources. </a:t>
            </a:r>
            <a:r>
              <a:rPr lang="en-GB" sz="1400" dirty="0">
                <a:solidFill>
                  <a:srgbClr val="FF0000"/>
                </a:solidFill>
                <a:latin typeface="Arial" panose="020B0604020202020204" pitchFamily="34" charset="0"/>
                <a:cs typeface="Arial" panose="020B0604020202020204" pitchFamily="34" charset="0"/>
              </a:rPr>
              <a:t>LIT 2-21a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Throughout the writing process, I can check that my writing makes sense and meets its purpose. </a:t>
            </a:r>
            <a:r>
              <a:rPr lang="en-GB" sz="1400" dirty="0">
                <a:solidFill>
                  <a:srgbClr val="FF0000"/>
                </a:solidFill>
                <a:latin typeface="Arial" panose="020B0604020202020204" pitchFamily="34" charset="0"/>
                <a:cs typeface="Arial" panose="020B0604020202020204" pitchFamily="34" charset="0"/>
              </a:rPr>
              <a:t>LIT 2-23a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divide my work into paragraphs in a way that makes sense to my reader. </a:t>
            </a:r>
            <a:r>
              <a:rPr lang="en-GB" sz="1400" dirty="0">
                <a:solidFill>
                  <a:srgbClr val="FF0000"/>
                </a:solidFill>
                <a:latin typeface="Arial" panose="020B0604020202020204" pitchFamily="34" charset="0"/>
                <a:cs typeface="Arial" panose="020B0604020202020204" pitchFamily="34" charset="0"/>
              </a:rPr>
              <a:t>LIT 2-22a</a:t>
            </a:r>
          </a:p>
        </p:txBody>
      </p:sp>
      <p:sp>
        <p:nvSpPr>
          <p:cNvPr id="7" name="TextBox 6">
            <a:extLst>
              <a:ext uri="{FF2B5EF4-FFF2-40B4-BE49-F238E27FC236}">
                <a16:creationId xmlns:a16="http://schemas.microsoft.com/office/drawing/2014/main" id="{8A70715D-4EF0-4CA1-91C8-1F28E8F2BECE}"/>
              </a:ext>
            </a:extLst>
          </p:cNvPr>
          <p:cNvSpPr txBox="1"/>
          <p:nvPr/>
        </p:nvSpPr>
        <p:spPr>
          <a:xfrm>
            <a:off x="133147" y="151280"/>
            <a:ext cx="3694573" cy="2466509"/>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Benchmarks:</a:t>
            </a:r>
            <a:endParaRPr lang="en-GB" sz="1400" dirty="0">
              <a:latin typeface="Arial" panose="020B0604020202020204" pitchFamily="34" charset="0"/>
              <a:cs typeface="Arial" panose="020B0604020202020204" pitchFamily="34" charset="0"/>
            </a:endParaRP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Uses paragraphs to separate thoughts and ideas.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Writes in a fluent and legible way.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Writes most sentences in a grammatically accurate way.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Creates plots with clear structures, for example, suitable opening, turning point, climax and/or satisfactory ending. </a:t>
            </a:r>
          </a:p>
        </p:txBody>
      </p:sp>
      <p:grpSp>
        <p:nvGrpSpPr>
          <p:cNvPr id="18" name="Group 17">
            <a:extLst>
              <a:ext uri="{FF2B5EF4-FFF2-40B4-BE49-F238E27FC236}">
                <a16:creationId xmlns:a16="http://schemas.microsoft.com/office/drawing/2014/main" id="{24749C68-DAA8-463F-894D-2BA710C30594}"/>
              </a:ext>
            </a:extLst>
          </p:cNvPr>
          <p:cNvGrpSpPr/>
          <p:nvPr/>
        </p:nvGrpSpPr>
        <p:grpSpPr>
          <a:xfrm>
            <a:off x="3900142" y="180756"/>
            <a:ext cx="108000" cy="6496489"/>
            <a:chOff x="3918962" y="273673"/>
            <a:chExt cx="108000" cy="6496489"/>
          </a:xfrm>
        </p:grpSpPr>
        <p:cxnSp>
          <p:nvCxnSpPr>
            <p:cNvPr id="15" name="Straight Connector 14">
              <a:extLst>
                <a:ext uri="{FF2B5EF4-FFF2-40B4-BE49-F238E27FC236}">
                  <a16:creationId xmlns:a16="http://schemas.microsoft.com/office/drawing/2014/main" id="{44259BE9-3AD2-408A-A962-CC92D2B0A14A}"/>
                </a:ext>
              </a:extLst>
            </p:cNvPr>
            <p:cNvCxnSpPr/>
            <p:nvPr/>
          </p:nvCxnSpPr>
          <p:spPr>
            <a:xfrm>
              <a:off x="3972962" y="378737"/>
              <a:ext cx="0" cy="6337425"/>
            </a:xfrm>
            <a:prstGeom prst="line">
              <a:avLst/>
            </a:prstGeom>
            <a:ln w="28575">
              <a:solidFill>
                <a:srgbClr val="008BC8"/>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15661BDC-7DBF-4A50-BA07-1CC92F39302D}"/>
                </a:ext>
              </a:extLst>
            </p:cNvPr>
            <p:cNvSpPr/>
            <p:nvPr/>
          </p:nvSpPr>
          <p:spPr>
            <a:xfrm>
              <a:off x="3918962" y="273673"/>
              <a:ext cx="108000" cy="108000"/>
            </a:xfrm>
            <a:prstGeom prst="ellipse">
              <a:avLst/>
            </a:prstGeom>
            <a:solidFill>
              <a:srgbClr val="008BC8"/>
            </a:solidFill>
            <a:ln>
              <a:solidFill>
                <a:srgbClr val="008B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B9EB434-6914-475F-82DF-D1D6374C9824}"/>
                </a:ext>
              </a:extLst>
            </p:cNvPr>
            <p:cNvSpPr/>
            <p:nvPr/>
          </p:nvSpPr>
          <p:spPr>
            <a:xfrm>
              <a:off x="3918962" y="6662162"/>
              <a:ext cx="108000" cy="108000"/>
            </a:xfrm>
            <a:prstGeom prst="ellipse">
              <a:avLst/>
            </a:prstGeom>
            <a:solidFill>
              <a:srgbClr val="008BC8"/>
            </a:solidFill>
            <a:ln>
              <a:solidFill>
                <a:srgbClr val="008B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Straight Connector 19">
            <a:extLst>
              <a:ext uri="{FF2B5EF4-FFF2-40B4-BE49-F238E27FC236}">
                <a16:creationId xmlns:a16="http://schemas.microsoft.com/office/drawing/2014/main" id="{FFB04230-EBA8-435D-9B81-0D80A0DF6729}"/>
              </a:ext>
            </a:extLst>
          </p:cNvPr>
          <p:cNvCxnSpPr>
            <a:cxnSpLocks/>
          </p:cNvCxnSpPr>
          <p:nvPr/>
        </p:nvCxnSpPr>
        <p:spPr>
          <a:xfrm>
            <a:off x="181455" y="2892196"/>
            <a:ext cx="3780000" cy="0"/>
          </a:xfrm>
          <a:prstGeom prst="line">
            <a:avLst/>
          </a:prstGeom>
          <a:ln w="28575">
            <a:solidFill>
              <a:srgbClr val="008BC8"/>
            </a:solidFill>
          </a:ln>
        </p:spPr>
        <p:style>
          <a:lnRef idx="1">
            <a:schemeClr val="accent1"/>
          </a:lnRef>
          <a:fillRef idx="0">
            <a:schemeClr val="accent1"/>
          </a:fillRef>
          <a:effectRef idx="0">
            <a:schemeClr val="accent1"/>
          </a:effectRef>
          <a:fontRef idx="minor">
            <a:schemeClr val="tx1"/>
          </a:fontRef>
        </p:style>
      </p:cxnSp>
      <p:pic>
        <p:nvPicPr>
          <p:cNvPr id="33" name="Graphic 32" descr="Circle with left arrow with solid fill">
            <a:hlinkClick r:id="rId3" action="ppaction://hlinksldjump"/>
            <a:extLst>
              <a:ext uri="{FF2B5EF4-FFF2-40B4-BE49-F238E27FC236}">
                <a16:creationId xmlns:a16="http://schemas.microsoft.com/office/drawing/2014/main" id="{2D725D83-4962-4877-8D06-60DECDFF57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380809" y="6208027"/>
            <a:ext cx="540000" cy="540000"/>
          </a:xfrm>
          <a:prstGeom prst="rect">
            <a:avLst/>
          </a:prstGeom>
        </p:spPr>
      </p:pic>
      <p:grpSp>
        <p:nvGrpSpPr>
          <p:cNvPr id="10" name="Group 9">
            <a:extLst>
              <a:ext uri="{FF2B5EF4-FFF2-40B4-BE49-F238E27FC236}">
                <a16:creationId xmlns:a16="http://schemas.microsoft.com/office/drawing/2014/main" id="{D03869D8-7A0B-4BB1-AE12-BD761012364D}"/>
              </a:ext>
            </a:extLst>
          </p:cNvPr>
          <p:cNvGrpSpPr/>
          <p:nvPr/>
        </p:nvGrpSpPr>
        <p:grpSpPr>
          <a:xfrm>
            <a:off x="4362199" y="5295014"/>
            <a:ext cx="6806788" cy="1328231"/>
            <a:chOff x="4181134" y="3663282"/>
            <a:chExt cx="2890280" cy="1757171"/>
          </a:xfrm>
        </p:grpSpPr>
        <p:sp>
          <p:nvSpPr>
            <p:cNvPr id="3" name="Rectangle: Rounded Corners 2">
              <a:extLst>
                <a:ext uri="{FF2B5EF4-FFF2-40B4-BE49-F238E27FC236}">
                  <a16:creationId xmlns:a16="http://schemas.microsoft.com/office/drawing/2014/main" id="{F490E382-B6AE-4EF7-AA90-DE15467F2E1E}"/>
                </a:ext>
              </a:extLst>
            </p:cNvPr>
            <p:cNvSpPr/>
            <p:nvPr/>
          </p:nvSpPr>
          <p:spPr>
            <a:xfrm>
              <a:off x="4181134" y="3663282"/>
              <a:ext cx="2890280" cy="1757171"/>
            </a:xfrm>
            <a:prstGeom prst="roundRect">
              <a:avLst>
                <a:gd name="adj" fmla="val 14032"/>
              </a:avLst>
            </a:prstGeom>
            <a:solidFill>
              <a:srgbClr val="C7E0F2"/>
            </a:solidFill>
            <a:ln w="76200">
              <a:solidFill>
                <a:srgbClr val="008B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E7DA6A4-CC87-44CD-B336-620E62D4357A}"/>
                </a:ext>
              </a:extLst>
            </p:cNvPr>
            <p:cNvSpPr txBox="1"/>
            <p:nvPr/>
          </p:nvSpPr>
          <p:spPr>
            <a:xfrm>
              <a:off x="4204641" y="3730259"/>
              <a:ext cx="2803838" cy="1481088"/>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Next steps: </a:t>
              </a:r>
            </a:p>
            <a:p>
              <a:pPr>
                <a:lnSpc>
                  <a:spcPct val="125000"/>
                </a:lnSpc>
              </a:pPr>
              <a:r>
                <a:rPr lang="en-GB" sz="1400" dirty="0">
                  <a:latin typeface="Arial" panose="020B0604020202020204" pitchFamily="34" charset="0"/>
                  <a:cs typeface="Arial" panose="020B0604020202020204" pitchFamily="34" charset="0"/>
                </a:rPr>
                <a:t>In both short and extended texts, I can use appropriate punctuation and vary my sentence structures.  </a:t>
              </a:r>
            </a:p>
            <a:p>
              <a:pPr>
                <a:lnSpc>
                  <a:spcPct val="125000"/>
                </a:lnSpc>
              </a:pPr>
              <a:r>
                <a:rPr lang="en-GB" sz="1400" dirty="0">
                  <a:solidFill>
                    <a:srgbClr val="FF0000"/>
                  </a:solidFill>
                  <a:latin typeface="Arial" panose="020B0604020202020204" pitchFamily="34" charset="0"/>
                  <a:cs typeface="Arial" panose="020B0604020202020204" pitchFamily="34" charset="0"/>
                </a:rPr>
                <a:t>LIT 2-22a</a:t>
              </a:r>
            </a:p>
          </p:txBody>
        </p:sp>
      </p:gr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B8F3055F-ED73-4E50-976F-0A364557BD03}"/>
                  </a:ext>
                </a:extLst>
              </p:cNvPr>
              <p:cNvGraphicFramePr>
                <a:graphicFrameLocks noChangeAspect="1"/>
              </p:cNvGraphicFramePr>
              <p:nvPr>
                <p:extLst>
                  <p:ext uri="{D42A27DB-BD31-4B8C-83A1-F6EECF244321}">
                    <p14:modId xmlns:p14="http://schemas.microsoft.com/office/powerpoint/2010/main" val="3894029007"/>
                  </p:ext>
                </p:extLst>
              </p:nvPr>
            </p:nvGraphicFramePr>
            <p:xfrm>
              <a:off x="7382092" y="1789013"/>
              <a:ext cx="3922425" cy="2206365"/>
            </p:xfrm>
            <a:graphic>
              <a:graphicData uri="http://schemas.microsoft.com/office/powerpoint/2016/slidezoom">
                <pslz:sldZm>
                  <pslz:sldZmObj sldId="303" cId="3806840866">
                    <pslz:zmPr id="{A40AAA3F-0D49-4EAF-A9DE-C1DB479406D5}" returnToParent="0" transitionDur="1000">
                      <p166:blipFill xmlns:p166="http://schemas.microsoft.com/office/powerpoint/2016/6/main">
                        <a:blip r:embed="rId6"/>
                        <a:stretch>
                          <a:fillRect/>
                        </a:stretch>
                      </p166:blipFill>
                      <p166:spPr xmlns:p166="http://schemas.microsoft.com/office/powerpoint/2016/6/main">
                        <a:xfrm>
                          <a:off x="0" y="0"/>
                          <a:ext cx="3922425" cy="2206365"/>
                        </a:xfrm>
                        <a:prstGeom prst="rect">
                          <a:avLst/>
                        </a:prstGeom>
                        <a:ln w="3175">
                          <a:solidFill>
                            <a:prstClr val="ltGray"/>
                          </a:solidFill>
                        </a:ln>
                      </p166:spPr>
                    </pslz:zmPr>
                  </pslz:sldZmObj>
                </pslz:sldZm>
              </a:graphicData>
            </a:graphic>
          </p:graphicFrame>
        </mc:Choice>
        <mc:Fallback xmlns="">
          <p:pic>
            <p:nvPicPr>
              <p:cNvPr id="12" name="Slide Zoom 11">
                <a:hlinkClick r:id="rId7" action="ppaction://hlinksldjump"/>
                <a:extLst>
                  <a:ext uri="{FF2B5EF4-FFF2-40B4-BE49-F238E27FC236}">
                    <a16:creationId xmlns:a16="http://schemas.microsoft.com/office/drawing/2014/main" id="{B8F3055F-ED73-4E50-976F-0A364557BD03}"/>
                  </a:ext>
                </a:extLst>
              </p:cNvPr>
              <p:cNvPicPr>
                <a:picLocks noGrp="1" noRot="1" noChangeAspect="1" noMove="1" noResize="1" noEditPoints="1" noAdjustHandles="1" noChangeArrowheads="1" noChangeShapeType="1"/>
              </p:cNvPicPr>
              <p:nvPr/>
            </p:nvPicPr>
            <p:blipFill>
              <a:blip r:embed="rId8"/>
              <a:stretch>
                <a:fillRect/>
              </a:stretch>
            </p:blipFill>
            <p:spPr>
              <a:xfrm>
                <a:off x="7382092" y="1789013"/>
                <a:ext cx="3922425" cy="2206365"/>
              </a:xfrm>
              <a:prstGeom prst="rect">
                <a:avLst/>
              </a:prstGeom>
              <a:ln w="3175">
                <a:solidFill>
                  <a:prstClr val="ltGray"/>
                </a:solidFill>
              </a:ln>
            </p:spPr>
          </p:pic>
        </mc:Fallback>
      </mc:AlternateContent>
      <p:sp>
        <p:nvSpPr>
          <p:cNvPr id="22" name="Rectangle: Folded Corner 21">
            <a:extLst>
              <a:ext uri="{FF2B5EF4-FFF2-40B4-BE49-F238E27FC236}">
                <a16:creationId xmlns:a16="http://schemas.microsoft.com/office/drawing/2014/main" id="{8072D776-1F90-41A4-A1A9-90A0FD6ABDC3}"/>
              </a:ext>
            </a:extLst>
          </p:cNvPr>
          <p:cNvSpPr/>
          <p:nvPr/>
        </p:nvSpPr>
        <p:spPr>
          <a:xfrm>
            <a:off x="4705307" y="1789013"/>
            <a:ext cx="2245176" cy="1968282"/>
          </a:xfrm>
          <a:prstGeom prst="foldedCorner">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rtlCol="0" anchor="ctr"/>
          <a:lstStyle/>
          <a:p>
            <a:pPr algn="ctr"/>
            <a:r>
              <a:rPr lang="en-GB" sz="2400" dirty="0">
                <a:latin typeface="Arial Rounded MT Bold" panose="020F0704030504030204" pitchFamily="34" charset="0"/>
              </a:rPr>
              <a:t>Click on the image to view the example.</a:t>
            </a:r>
            <a:endParaRPr lang="en-GB" sz="2800" dirty="0">
              <a:latin typeface="Arial Rounded MT Bold" panose="020F0704030504030204" pitchFamily="34" charset="0"/>
            </a:endParaRPr>
          </a:p>
        </p:txBody>
      </p:sp>
      <p:pic>
        <p:nvPicPr>
          <p:cNvPr id="26" name="Graphic 25" descr="Circle with left arrow with solid fill">
            <a:hlinkClick r:id="" action="ppaction://hlinkshowjump?jump=previousslide"/>
            <a:extLst>
              <a:ext uri="{FF2B5EF4-FFF2-40B4-BE49-F238E27FC236}">
                <a16:creationId xmlns:a16="http://schemas.microsoft.com/office/drawing/2014/main" id="{ACA54CC0-2C6C-4880-A0F2-48EE5ABB47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191" y="6208027"/>
            <a:ext cx="540000" cy="540000"/>
          </a:xfrm>
          <a:prstGeom prst="rect">
            <a:avLst/>
          </a:prstGeom>
        </p:spPr>
      </p:pic>
      <p:grpSp>
        <p:nvGrpSpPr>
          <p:cNvPr id="19" name="Group 18">
            <a:extLst>
              <a:ext uri="{FF2B5EF4-FFF2-40B4-BE49-F238E27FC236}">
                <a16:creationId xmlns:a16="http://schemas.microsoft.com/office/drawing/2014/main" id="{A43C1D50-5FFF-4FC1-9F86-12B2F4A38A9F}"/>
              </a:ext>
            </a:extLst>
          </p:cNvPr>
          <p:cNvGrpSpPr/>
          <p:nvPr/>
        </p:nvGrpSpPr>
        <p:grpSpPr>
          <a:xfrm>
            <a:off x="11304517" y="131167"/>
            <a:ext cx="692583" cy="653541"/>
            <a:chOff x="5210813" y="3344973"/>
            <a:chExt cx="692583" cy="653541"/>
          </a:xfrm>
        </p:grpSpPr>
        <p:pic>
          <p:nvPicPr>
            <p:cNvPr id="21" name="Graphic 20" descr="Volume with solid fill">
              <a:extLst>
                <a:ext uri="{FF2B5EF4-FFF2-40B4-BE49-F238E27FC236}">
                  <a16:creationId xmlns:a16="http://schemas.microsoft.com/office/drawing/2014/main" id="{26C91AB6-8833-441E-95EC-58024942D5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2643" y="3382371"/>
              <a:ext cx="540000" cy="540000"/>
            </a:xfrm>
            <a:prstGeom prst="rect">
              <a:avLst/>
            </a:prstGeom>
          </p:spPr>
        </p:pic>
        <p:sp>
          <p:nvSpPr>
            <p:cNvPr id="23" name="Multiplication Sign 22">
              <a:extLst>
                <a:ext uri="{FF2B5EF4-FFF2-40B4-BE49-F238E27FC236}">
                  <a16:creationId xmlns:a16="http://schemas.microsoft.com/office/drawing/2014/main" id="{D52E1901-5859-4BB6-BDF3-74D79A04699A}"/>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68530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905FD9-8958-4C34-A087-81C51198329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AEB26975-C7F7-4F4F-8D21-9872CD559422}"/>
              </a:ext>
            </a:extLst>
          </p:cNvPr>
          <p:cNvPicPr>
            <a:picLocks noChangeAspect="1"/>
          </p:cNvPicPr>
          <p:nvPr/>
        </p:nvPicPr>
        <p:blipFill rotWithShape="1">
          <a:blip r:embed="rId5"/>
          <a:srcRect b="14635"/>
          <a:stretch/>
        </p:blipFill>
        <p:spPr>
          <a:xfrm>
            <a:off x="1158947" y="130059"/>
            <a:ext cx="5053696" cy="6674776"/>
          </a:xfrm>
          <a:prstGeom prst="rect">
            <a:avLst/>
          </a:prstGeom>
        </p:spPr>
      </p:pic>
      <p:pic>
        <p:nvPicPr>
          <p:cNvPr id="2" name="Recorded Sound">
            <a:hlinkClick r:id="" action="ppaction://media"/>
            <a:extLst>
              <a:ext uri="{FF2B5EF4-FFF2-40B4-BE49-F238E27FC236}">
                <a16:creationId xmlns:a16="http://schemas.microsoft.com/office/drawing/2014/main" id="{1BAF4744-2A02-472A-AF28-1475EE352F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0382" y="60751"/>
            <a:ext cx="406400" cy="406400"/>
          </a:xfrm>
          <a:prstGeom prst="rect">
            <a:avLst/>
          </a:prstGeom>
        </p:spPr>
      </p:pic>
      <p:grpSp>
        <p:nvGrpSpPr>
          <p:cNvPr id="25" name="Group 24">
            <a:extLst>
              <a:ext uri="{FF2B5EF4-FFF2-40B4-BE49-F238E27FC236}">
                <a16:creationId xmlns:a16="http://schemas.microsoft.com/office/drawing/2014/main" id="{BDEE5090-DD80-420B-AD51-8A3CC3470315}"/>
              </a:ext>
            </a:extLst>
          </p:cNvPr>
          <p:cNvGrpSpPr/>
          <p:nvPr/>
        </p:nvGrpSpPr>
        <p:grpSpPr>
          <a:xfrm>
            <a:off x="6367861" y="968213"/>
            <a:ext cx="5066151" cy="4717487"/>
            <a:chOff x="8022453" y="1013988"/>
            <a:chExt cx="4583268" cy="4267837"/>
          </a:xfrm>
        </p:grpSpPr>
        <p:pic>
          <p:nvPicPr>
            <p:cNvPr id="5" name="Picture 4">
              <a:extLst>
                <a:ext uri="{FF2B5EF4-FFF2-40B4-BE49-F238E27FC236}">
                  <a16:creationId xmlns:a16="http://schemas.microsoft.com/office/drawing/2014/main" id="{680B76AF-B8B9-4714-A4DE-CB48CF824351}"/>
                </a:ext>
              </a:extLst>
            </p:cNvPr>
            <p:cNvPicPr>
              <a:picLocks noChangeAspect="1"/>
            </p:cNvPicPr>
            <p:nvPr/>
          </p:nvPicPr>
          <p:blipFill>
            <a:blip r:embed="rId7"/>
            <a:stretch>
              <a:fillRect/>
            </a:stretch>
          </p:blipFill>
          <p:spPr>
            <a:xfrm>
              <a:off x="8022453" y="2043325"/>
              <a:ext cx="4572000" cy="3238500"/>
            </a:xfrm>
            <a:prstGeom prst="rect">
              <a:avLst/>
            </a:prstGeom>
          </p:spPr>
        </p:pic>
        <p:pic>
          <p:nvPicPr>
            <p:cNvPr id="24" name="Picture 23">
              <a:extLst>
                <a:ext uri="{FF2B5EF4-FFF2-40B4-BE49-F238E27FC236}">
                  <a16:creationId xmlns:a16="http://schemas.microsoft.com/office/drawing/2014/main" id="{D516AC4D-4436-46F1-8973-0E2B75C5138A}"/>
                </a:ext>
              </a:extLst>
            </p:cNvPr>
            <p:cNvPicPr>
              <a:picLocks noChangeAspect="1"/>
            </p:cNvPicPr>
            <p:nvPr/>
          </p:nvPicPr>
          <p:blipFill rotWithShape="1">
            <a:blip r:embed="rId5"/>
            <a:srcRect t="85387"/>
            <a:stretch/>
          </p:blipFill>
          <p:spPr>
            <a:xfrm>
              <a:off x="8022453" y="1013988"/>
              <a:ext cx="4583268" cy="1029337"/>
            </a:xfrm>
            <a:prstGeom prst="rect">
              <a:avLst/>
            </a:prstGeom>
          </p:spPr>
        </p:pic>
      </p:grpSp>
      <p:pic>
        <p:nvPicPr>
          <p:cNvPr id="33" name="Graphic 32" descr="Circle with left arrow with solid fill">
            <a:hlinkClick r:id="" action="ppaction://hlinkshowjump?jump=nextslide"/>
            <a:extLst>
              <a:ext uri="{FF2B5EF4-FFF2-40B4-BE49-F238E27FC236}">
                <a16:creationId xmlns:a16="http://schemas.microsoft.com/office/drawing/2014/main" id="{2D725D83-4962-4877-8D06-60DECDFF57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1380809" y="6208027"/>
            <a:ext cx="540000" cy="540000"/>
          </a:xfrm>
          <a:prstGeom prst="rect">
            <a:avLst/>
          </a:prstGeom>
        </p:spPr>
      </p:pic>
      <p:pic>
        <p:nvPicPr>
          <p:cNvPr id="19" name="Graphic 18" descr="Circle with left arrow with solid fill">
            <a:hlinkClick r:id="" action="ppaction://hlinkshowjump?jump=previousslide"/>
            <a:extLst>
              <a:ext uri="{FF2B5EF4-FFF2-40B4-BE49-F238E27FC236}">
                <a16:creationId xmlns:a16="http://schemas.microsoft.com/office/drawing/2014/main" id="{7E74CA90-3268-49ED-9170-BC68CDB3FA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1191" y="6208027"/>
            <a:ext cx="540000" cy="540000"/>
          </a:xfrm>
          <a:prstGeom prst="rect">
            <a:avLst/>
          </a:prstGeom>
        </p:spPr>
      </p:pic>
      <p:pic>
        <p:nvPicPr>
          <p:cNvPr id="10" name="Graphic 9" descr="Volume with solid fill">
            <a:extLst>
              <a:ext uri="{FF2B5EF4-FFF2-40B4-BE49-F238E27FC236}">
                <a16:creationId xmlns:a16="http://schemas.microsoft.com/office/drawing/2014/main" id="{413E0E84-306B-4244-99B0-56C4C8A452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0809" y="9087"/>
            <a:ext cx="540000" cy="540000"/>
          </a:xfrm>
          <a:prstGeom prst="rect">
            <a:avLst/>
          </a:prstGeom>
        </p:spPr>
      </p:pic>
    </p:spTree>
    <p:extLst>
      <p:ext uri="{BB962C8B-B14F-4D97-AF65-F5344CB8AC3E}">
        <p14:creationId xmlns:p14="http://schemas.microsoft.com/office/powerpoint/2010/main" val="3806840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EDF5F1-03DE-4252-9560-77B3750BDE4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41321E2-7CD6-41CF-8E2F-64ABB2759FAB}"/>
              </a:ext>
            </a:extLst>
          </p:cNvPr>
          <p:cNvSpPr txBox="1"/>
          <p:nvPr/>
        </p:nvSpPr>
        <p:spPr>
          <a:xfrm>
            <a:off x="138881" y="2376269"/>
            <a:ext cx="4282258" cy="3813032"/>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Experiences and Outcomes: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spell most of the words I need to communicate, using spelling rules, specialist vocabulary, self-correction techniques and a range of resources. </a:t>
            </a:r>
            <a:r>
              <a:rPr lang="en-GB" sz="1400" dirty="0">
                <a:solidFill>
                  <a:srgbClr val="FF0000"/>
                </a:solidFill>
                <a:latin typeface="Arial" panose="020B0604020202020204" pitchFamily="34" charset="0"/>
                <a:cs typeface="Arial" panose="020B0604020202020204" pitchFamily="34" charset="0"/>
              </a:rPr>
              <a:t>LIT 2-21a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Throughout the writing process, I can check that my writing makes sense and meets its purpose. </a:t>
            </a:r>
            <a:r>
              <a:rPr lang="en-GB" sz="1400" dirty="0">
                <a:solidFill>
                  <a:srgbClr val="FF0000"/>
                </a:solidFill>
                <a:latin typeface="Arial" panose="020B0604020202020204" pitchFamily="34" charset="0"/>
                <a:cs typeface="Arial" panose="020B0604020202020204" pitchFamily="34" charset="0"/>
              </a:rPr>
              <a:t>LIT 2-23a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divide my work into paragraphs in a way that makes sense to my reader. </a:t>
            </a:r>
            <a:r>
              <a:rPr lang="en-GB" sz="1400" dirty="0">
                <a:solidFill>
                  <a:srgbClr val="FF0000"/>
                </a:solidFill>
                <a:latin typeface="Arial" panose="020B0604020202020204" pitchFamily="34" charset="0"/>
                <a:cs typeface="Arial" panose="020B0604020202020204" pitchFamily="34" charset="0"/>
              </a:rPr>
              <a:t>LIT 2-22a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spell most of the words I need to communicate, using spelling rules, specialist vocabulary, self-correction techniques and a range of resources. </a:t>
            </a:r>
            <a:r>
              <a:rPr lang="en-GB" sz="1400" dirty="0">
                <a:solidFill>
                  <a:srgbClr val="FF0000"/>
                </a:solidFill>
                <a:latin typeface="Arial" panose="020B0604020202020204" pitchFamily="34" charset="0"/>
                <a:cs typeface="Arial" panose="020B0604020202020204" pitchFamily="34" charset="0"/>
              </a:rPr>
              <a:t>LIT 2-21a</a:t>
            </a:r>
          </a:p>
        </p:txBody>
      </p:sp>
      <p:sp>
        <p:nvSpPr>
          <p:cNvPr id="6" name="TextBox 5">
            <a:extLst>
              <a:ext uri="{FF2B5EF4-FFF2-40B4-BE49-F238E27FC236}">
                <a16:creationId xmlns:a16="http://schemas.microsoft.com/office/drawing/2014/main" id="{BB98C266-A170-407C-8315-0C5F07966FDB}"/>
              </a:ext>
            </a:extLst>
          </p:cNvPr>
          <p:cNvSpPr txBox="1"/>
          <p:nvPr/>
        </p:nvSpPr>
        <p:spPr>
          <a:xfrm>
            <a:off x="138880" y="169300"/>
            <a:ext cx="4018451" cy="1927900"/>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Benchmarks:</a:t>
            </a:r>
            <a:endParaRPr lang="en-GB" sz="1600" dirty="0">
              <a:latin typeface="Arial" panose="020B0604020202020204" pitchFamily="34" charset="0"/>
              <a:cs typeface="Arial" panose="020B0604020202020204" pitchFamily="34" charset="0"/>
            </a:endParaRP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Uses paragraphs to separate thoughts and ideas.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Writes in a fluent and legible way.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Creates interesting characters through, for example, their feelings and actions, physical description and/or dialogue.</a:t>
            </a:r>
          </a:p>
        </p:txBody>
      </p:sp>
      <p:pic>
        <p:nvPicPr>
          <p:cNvPr id="15" name="Graphic 14" descr="Circle with left arrow with solid fill">
            <a:hlinkClick r:id="rId3" action="ppaction://hlinksldjump"/>
            <a:extLst>
              <a:ext uri="{FF2B5EF4-FFF2-40B4-BE49-F238E27FC236}">
                <a16:creationId xmlns:a16="http://schemas.microsoft.com/office/drawing/2014/main" id="{0758332A-499F-4631-BB91-3EAB7F303E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380809" y="6208027"/>
            <a:ext cx="540000" cy="540000"/>
          </a:xfrm>
          <a:prstGeom prst="rect">
            <a:avLst/>
          </a:prstGeom>
        </p:spPr>
      </p:pic>
      <p:grpSp>
        <p:nvGrpSpPr>
          <p:cNvPr id="16" name="Group 15">
            <a:extLst>
              <a:ext uri="{FF2B5EF4-FFF2-40B4-BE49-F238E27FC236}">
                <a16:creationId xmlns:a16="http://schemas.microsoft.com/office/drawing/2014/main" id="{18E5B0A7-A20E-4D09-B269-74389BD4FE89}"/>
              </a:ext>
            </a:extLst>
          </p:cNvPr>
          <p:cNvGrpSpPr/>
          <p:nvPr/>
        </p:nvGrpSpPr>
        <p:grpSpPr>
          <a:xfrm>
            <a:off x="4421139" y="180756"/>
            <a:ext cx="108000" cy="6496489"/>
            <a:chOff x="3918962" y="273673"/>
            <a:chExt cx="108000" cy="6496489"/>
          </a:xfrm>
        </p:grpSpPr>
        <p:cxnSp>
          <p:nvCxnSpPr>
            <p:cNvPr id="17" name="Straight Connector 16">
              <a:extLst>
                <a:ext uri="{FF2B5EF4-FFF2-40B4-BE49-F238E27FC236}">
                  <a16:creationId xmlns:a16="http://schemas.microsoft.com/office/drawing/2014/main" id="{DEA4C923-8D93-4888-BEB7-8340E56870BB}"/>
                </a:ext>
              </a:extLst>
            </p:cNvPr>
            <p:cNvCxnSpPr/>
            <p:nvPr/>
          </p:nvCxnSpPr>
          <p:spPr>
            <a:xfrm>
              <a:off x="3972962" y="378737"/>
              <a:ext cx="0" cy="6337425"/>
            </a:xfrm>
            <a:prstGeom prst="line">
              <a:avLst/>
            </a:prstGeom>
            <a:ln w="28575">
              <a:solidFill>
                <a:srgbClr val="008BC8"/>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0863859-22AD-46DD-9E62-CD53A7F8D2A9}"/>
                </a:ext>
              </a:extLst>
            </p:cNvPr>
            <p:cNvSpPr/>
            <p:nvPr/>
          </p:nvSpPr>
          <p:spPr>
            <a:xfrm>
              <a:off x="3918962" y="273673"/>
              <a:ext cx="108000" cy="108000"/>
            </a:xfrm>
            <a:prstGeom prst="ellipse">
              <a:avLst/>
            </a:prstGeom>
            <a:solidFill>
              <a:srgbClr val="008BC8"/>
            </a:solidFill>
            <a:ln>
              <a:solidFill>
                <a:srgbClr val="008B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0C1642C-19E4-4482-BBD8-94BD7D767F7A}"/>
                </a:ext>
              </a:extLst>
            </p:cNvPr>
            <p:cNvSpPr/>
            <p:nvPr/>
          </p:nvSpPr>
          <p:spPr>
            <a:xfrm>
              <a:off x="3918962" y="6662162"/>
              <a:ext cx="108000" cy="108000"/>
            </a:xfrm>
            <a:prstGeom prst="ellipse">
              <a:avLst/>
            </a:prstGeom>
            <a:solidFill>
              <a:srgbClr val="008BC8"/>
            </a:solidFill>
            <a:ln>
              <a:solidFill>
                <a:srgbClr val="008B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0" name="Straight Connector 19">
            <a:extLst>
              <a:ext uri="{FF2B5EF4-FFF2-40B4-BE49-F238E27FC236}">
                <a16:creationId xmlns:a16="http://schemas.microsoft.com/office/drawing/2014/main" id="{5C69E953-6377-45C1-83CD-E89EFA068792}"/>
              </a:ext>
            </a:extLst>
          </p:cNvPr>
          <p:cNvCxnSpPr>
            <a:cxnSpLocks/>
          </p:cNvCxnSpPr>
          <p:nvPr/>
        </p:nvCxnSpPr>
        <p:spPr>
          <a:xfrm>
            <a:off x="201090" y="2254233"/>
            <a:ext cx="4284000" cy="0"/>
          </a:xfrm>
          <a:prstGeom prst="line">
            <a:avLst/>
          </a:prstGeom>
          <a:ln w="28575">
            <a:solidFill>
              <a:srgbClr val="008BC8"/>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3EB043B-5F30-43CD-8F5E-6408241A179D}"/>
              </a:ext>
            </a:extLst>
          </p:cNvPr>
          <p:cNvGrpSpPr/>
          <p:nvPr/>
        </p:nvGrpSpPr>
        <p:grpSpPr>
          <a:xfrm>
            <a:off x="4851343" y="4553063"/>
            <a:ext cx="6098765" cy="2086196"/>
            <a:chOff x="3790274" y="3354937"/>
            <a:chExt cx="5486392" cy="2011605"/>
          </a:xfrm>
        </p:grpSpPr>
        <p:sp>
          <p:nvSpPr>
            <p:cNvPr id="22" name="Rectangle: Rounded Corners 21">
              <a:extLst>
                <a:ext uri="{FF2B5EF4-FFF2-40B4-BE49-F238E27FC236}">
                  <a16:creationId xmlns:a16="http://schemas.microsoft.com/office/drawing/2014/main" id="{9BEB0272-8FD6-4587-87CA-CD36DDD2EE18}"/>
                </a:ext>
              </a:extLst>
            </p:cNvPr>
            <p:cNvSpPr/>
            <p:nvPr/>
          </p:nvSpPr>
          <p:spPr>
            <a:xfrm>
              <a:off x="3790274" y="3354937"/>
              <a:ext cx="5486392" cy="1944000"/>
            </a:xfrm>
            <a:prstGeom prst="roundRect">
              <a:avLst>
                <a:gd name="adj" fmla="val 14032"/>
              </a:avLst>
            </a:prstGeom>
            <a:solidFill>
              <a:srgbClr val="C7E0F2"/>
            </a:solidFill>
            <a:ln w="76200">
              <a:solidFill>
                <a:srgbClr val="008B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051D6F98-AA0D-4DA5-87D6-A1DD0B19FE58}"/>
                </a:ext>
              </a:extLst>
            </p:cNvPr>
            <p:cNvSpPr txBox="1"/>
            <p:nvPr/>
          </p:nvSpPr>
          <p:spPr>
            <a:xfrm>
              <a:off x="3895872" y="3409808"/>
              <a:ext cx="5349276" cy="1956734"/>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Next steps: </a:t>
              </a:r>
            </a:p>
            <a:p>
              <a:pPr>
                <a:lnSpc>
                  <a:spcPct val="125000"/>
                </a:lnSpc>
              </a:pPr>
              <a:r>
                <a:rPr lang="en-GB" sz="1400" i="1" dirty="0">
                  <a:latin typeface="Arial" panose="020B0604020202020204" pitchFamily="34" charset="0"/>
                  <a:cs typeface="Arial" panose="020B0604020202020204" pitchFamily="34" charset="0"/>
                </a:rPr>
                <a:t>Experiences &amp; Outcomes </a:t>
              </a:r>
              <a:r>
                <a:rPr lang="en-GB" sz="1400" dirty="0">
                  <a:latin typeface="Arial" panose="020B0604020202020204" pitchFamily="34" charset="0"/>
                  <a:cs typeface="Arial" panose="020B0604020202020204" pitchFamily="34" charset="0"/>
                </a:rPr>
                <a:t>– In both short and extended texts, I can use appropriate punctuation and vary my sentence structures. </a:t>
              </a:r>
              <a:r>
                <a:rPr lang="en-GB" sz="1400" dirty="0">
                  <a:solidFill>
                    <a:srgbClr val="FF0000"/>
                  </a:solidFill>
                  <a:latin typeface="Arial" panose="020B0604020202020204" pitchFamily="34" charset="0"/>
                  <a:cs typeface="Arial" panose="020B0604020202020204" pitchFamily="34" charset="0"/>
                </a:rPr>
                <a:t>LIT 2-22a</a:t>
              </a:r>
            </a:p>
            <a:p>
              <a:pPr>
                <a:lnSpc>
                  <a:spcPct val="125000"/>
                </a:lnSpc>
              </a:pPr>
              <a:r>
                <a:rPr lang="en-GB" sz="1400" i="1" dirty="0">
                  <a:latin typeface="Arial" panose="020B0604020202020204" pitchFamily="34" charset="0"/>
                  <a:cs typeface="Arial" panose="020B0604020202020204" pitchFamily="34" charset="0"/>
                </a:rPr>
                <a:t>Benchmarks </a:t>
              </a:r>
              <a:r>
                <a:rPr lang="en-GB" sz="1400" dirty="0">
                  <a:latin typeface="Arial" panose="020B0604020202020204" pitchFamily="34" charset="0"/>
                  <a:cs typeface="Arial" panose="020B0604020202020204" pitchFamily="34" charset="0"/>
                </a:rPr>
                <a:t>– Uses sentences of different lengths and types and varies sentence openings. Links sentences using a range of conjunctions.  Creates plots with clear structures, for example, suitable opening, turning point, climax and/or satisfactory ending.</a:t>
              </a:r>
            </a:p>
          </p:txBody>
        </p:sp>
      </p:grpSp>
      <mc:AlternateContent xmlns:mc="http://schemas.openxmlformats.org/markup-compatibility/2006" xmlns:pslz="http://schemas.microsoft.com/office/powerpoint/2016/slidezoom">
        <mc:Choice Requires="pslz">
          <p:graphicFrame>
            <p:nvGraphicFramePr>
              <p:cNvPr id="25" name="Slide Zoom 24">
                <a:extLst>
                  <a:ext uri="{FF2B5EF4-FFF2-40B4-BE49-F238E27FC236}">
                    <a16:creationId xmlns:a16="http://schemas.microsoft.com/office/drawing/2014/main" id="{6D89D589-1459-449A-B3FF-491A65085240}"/>
                  </a:ext>
                </a:extLst>
              </p:cNvPr>
              <p:cNvGraphicFramePr>
                <a:graphicFrameLocks noChangeAspect="1"/>
              </p:cNvGraphicFramePr>
              <p:nvPr>
                <p:extLst>
                  <p:ext uri="{D42A27DB-BD31-4B8C-83A1-F6EECF244321}">
                    <p14:modId xmlns:p14="http://schemas.microsoft.com/office/powerpoint/2010/main" val="1752901861"/>
                  </p:ext>
                </p:extLst>
              </p:nvPr>
            </p:nvGraphicFramePr>
            <p:xfrm>
              <a:off x="7595726" y="1333171"/>
              <a:ext cx="3708791" cy="2086196"/>
            </p:xfrm>
            <a:graphic>
              <a:graphicData uri="http://schemas.microsoft.com/office/powerpoint/2016/slidezoom">
                <pslz:sldZm>
                  <pslz:sldZmObj sldId="304" cId="1089292504">
                    <pslz:zmPr id="{4E7128CA-3E0F-4AEF-B25B-1631DDDB7D59}" returnToParent="0" transitionDur="1000">
                      <p166:blipFill xmlns:p166="http://schemas.microsoft.com/office/powerpoint/2016/6/main">
                        <a:blip r:embed="rId6"/>
                        <a:stretch>
                          <a:fillRect/>
                        </a:stretch>
                      </p166:blipFill>
                      <p166:spPr xmlns:p166="http://schemas.microsoft.com/office/powerpoint/2016/6/main">
                        <a:xfrm>
                          <a:off x="0" y="0"/>
                          <a:ext cx="3708791" cy="2086196"/>
                        </a:xfrm>
                        <a:prstGeom prst="rect">
                          <a:avLst/>
                        </a:prstGeom>
                        <a:ln w="3175">
                          <a:solidFill>
                            <a:prstClr val="ltGray"/>
                          </a:solidFill>
                        </a:ln>
                      </p166:spPr>
                    </pslz:zmPr>
                  </pslz:sldZmObj>
                </pslz:sldZm>
              </a:graphicData>
            </a:graphic>
          </p:graphicFrame>
        </mc:Choice>
        <mc:Fallback xmlns="">
          <p:pic>
            <p:nvPicPr>
              <p:cNvPr id="25" name="Slide Zoom 24">
                <a:hlinkClick r:id="rId7" action="ppaction://hlinksldjump"/>
                <a:extLst>
                  <a:ext uri="{FF2B5EF4-FFF2-40B4-BE49-F238E27FC236}">
                    <a16:creationId xmlns:a16="http://schemas.microsoft.com/office/drawing/2014/main" id="{6D89D589-1459-449A-B3FF-491A65085240}"/>
                  </a:ext>
                </a:extLst>
              </p:cNvPr>
              <p:cNvPicPr>
                <a:picLocks noGrp="1" noRot="1" noChangeAspect="1" noMove="1" noResize="1" noEditPoints="1" noAdjustHandles="1" noChangeArrowheads="1" noChangeShapeType="1"/>
              </p:cNvPicPr>
              <p:nvPr/>
            </p:nvPicPr>
            <p:blipFill>
              <a:blip r:embed="rId8"/>
              <a:stretch>
                <a:fillRect/>
              </a:stretch>
            </p:blipFill>
            <p:spPr>
              <a:xfrm>
                <a:off x="7595726" y="1333171"/>
                <a:ext cx="3708791" cy="2086196"/>
              </a:xfrm>
              <a:prstGeom prst="rect">
                <a:avLst/>
              </a:prstGeom>
              <a:ln w="3175">
                <a:solidFill>
                  <a:prstClr val="ltGray"/>
                </a:solidFill>
              </a:ln>
            </p:spPr>
          </p:pic>
        </mc:Fallback>
      </mc:AlternateContent>
      <p:sp>
        <p:nvSpPr>
          <p:cNvPr id="24" name="Rectangle: Folded Corner 23">
            <a:extLst>
              <a:ext uri="{FF2B5EF4-FFF2-40B4-BE49-F238E27FC236}">
                <a16:creationId xmlns:a16="http://schemas.microsoft.com/office/drawing/2014/main" id="{04895CDB-DBAF-4340-99CE-F976C4E81B6C}"/>
              </a:ext>
            </a:extLst>
          </p:cNvPr>
          <p:cNvSpPr/>
          <p:nvPr/>
        </p:nvSpPr>
        <p:spPr>
          <a:xfrm>
            <a:off x="5248165" y="1506645"/>
            <a:ext cx="2019802" cy="1739248"/>
          </a:xfrm>
          <a:prstGeom prst="foldedCorner">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rtlCol="0" anchor="ctr"/>
          <a:lstStyle/>
          <a:p>
            <a:pPr algn="ctr"/>
            <a:r>
              <a:rPr lang="en-GB" sz="2400" dirty="0">
                <a:latin typeface="Arial Rounded MT Bold" panose="020F0704030504030204" pitchFamily="34" charset="0"/>
              </a:rPr>
              <a:t>Click on the image to view the example.</a:t>
            </a:r>
            <a:endParaRPr lang="en-GB" sz="2800" dirty="0">
              <a:latin typeface="Arial Rounded MT Bold" panose="020F0704030504030204" pitchFamily="34" charset="0"/>
            </a:endParaRPr>
          </a:p>
        </p:txBody>
      </p:sp>
      <p:pic>
        <p:nvPicPr>
          <p:cNvPr id="27" name="Graphic 26" descr="Circle with left arrow with solid fill">
            <a:hlinkClick r:id="rId9" action="ppaction://hlinksldjump"/>
            <a:extLst>
              <a:ext uri="{FF2B5EF4-FFF2-40B4-BE49-F238E27FC236}">
                <a16:creationId xmlns:a16="http://schemas.microsoft.com/office/drawing/2014/main" id="{F974CB6E-19E7-4499-A152-F4364C45EC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191" y="6208027"/>
            <a:ext cx="540000" cy="540000"/>
          </a:xfrm>
          <a:prstGeom prst="rect">
            <a:avLst/>
          </a:prstGeom>
        </p:spPr>
      </p:pic>
      <p:grpSp>
        <p:nvGrpSpPr>
          <p:cNvPr id="26" name="Group 25">
            <a:extLst>
              <a:ext uri="{FF2B5EF4-FFF2-40B4-BE49-F238E27FC236}">
                <a16:creationId xmlns:a16="http://schemas.microsoft.com/office/drawing/2014/main" id="{EA6B5404-4195-46FB-99ED-28B23EE445DC}"/>
              </a:ext>
            </a:extLst>
          </p:cNvPr>
          <p:cNvGrpSpPr/>
          <p:nvPr/>
        </p:nvGrpSpPr>
        <p:grpSpPr>
          <a:xfrm>
            <a:off x="11304517" y="131167"/>
            <a:ext cx="692583" cy="653541"/>
            <a:chOff x="5210813" y="3344973"/>
            <a:chExt cx="692583" cy="653541"/>
          </a:xfrm>
        </p:grpSpPr>
        <p:pic>
          <p:nvPicPr>
            <p:cNvPr id="28" name="Graphic 27" descr="Volume with solid fill">
              <a:extLst>
                <a:ext uri="{FF2B5EF4-FFF2-40B4-BE49-F238E27FC236}">
                  <a16:creationId xmlns:a16="http://schemas.microsoft.com/office/drawing/2014/main" id="{CC2C22D8-0509-4381-A86A-B26B8374DB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22643" y="3382371"/>
              <a:ext cx="540000" cy="540000"/>
            </a:xfrm>
            <a:prstGeom prst="rect">
              <a:avLst/>
            </a:prstGeom>
          </p:spPr>
        </p:pic>
        <p:sp>
          <p:nvSpPr>
            <p:cNvPr id="29" name="Multiplication Sign 28">
              <a:extLst>
                <a:ext uri="{FF2B5EF4-FFF2-40B4-BE49-F238E27FC236}">
                  <a16:creationId xmlns:a16="http://schemas.microsoft.com/office/drawing/2014/main" id="{B075353A-2688-489A-908A-70517FCB52CD}"/>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77471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74D18AD-E8A5-4DAD-AA73-B22EF372024C}"/>
              </a:ext>
            </a:extLst>
          </p:cNvPr>
          <p:cNvGrpSpPr/>
          <p:nvPr/>
        </p:nvGrpSpPr>
        <p:grpSpPr>
          <a:xfrm>
            <a:off x="100896" y="79530"/>
            <a:ext cx="11990209" cy="6698940"/>
            <a:chOff x="515938" y="312317"/>
            <a:chExt cx="11105654" cy="6233367"/>
          </a:xfrm>
        </p:grpSpPr>
        <p:sp>
          <p:nvSpPr>
            <p:cNvPr id="43" name="Rectangle: Rounded Corners 42">
              <a:extLst>
                <a:ext uri="{FF2B5EF4-FFF2-40B4-BE49-F238E27FC236}">
                  <a16:creationId xmlns:a16="http://schemas.microsoft.com/office/drawing/2014/main" id="{EF6FB97D-4C36-441D-B608-EE472CE4D7CF}"/>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44" name="Rectangle 43">
              <a:extLst>
                <a:ext uri="{FF2B5EF4-FFF2-40B4-BE49-F238E27FC236}">
                  <a16:creationId xmlns:a16="http://schemas.microsoft.com/office/drawing/2014/main" id="{47F0BCD2-E19C-4C01-B009-F0840803332C}"/>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sp>
        <p:nvSpPr>
          <p:cNvPr id="4" name="TextBox 3">
            <a:extLst>
              <a:ext uri="{FF2B5EF4-FFF2-40B4-BE49-F238E27FC236}">
                <a16:creationId xmlns:a16="http://schemas.microsoft.com/office/drawing/2014/main" id="{50CC434D-8876-4DA7-A334-8455913F994E}"/>
              </a:ext>
            </a:extLst>
          </p:cNvPr>
          <p:cNvSpPr txBox="1"/>
          <p:nvPr/>
        </p:nvSpPr>
        <p:spPr>
          <a:xfrm>
            <a:off x="343832" y="1470450"/>
            <a:ext cx="1229788"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Menu:</a:t>
            </a:r>
          </a:p>
        </p:txBody>
      </p:sp>
      <p:grpSp>
        <p:nvGrpSpPr>
          <p:cNvPr id="3" name="Group 2">
            <a:extLst>
              <a:ext uri="{FF2B5EF4-FFF2-40B4-BE49-F238E27FC236}">
                <a16:creationId xmlns:a16="http://schemas.microsoft.com/office/drawing/2014/main" id="{DD6AD5FB-FD03-44D7-8D33-87FC56EFD3DF}"/>
              </a:ext>
            </a:extLst>
          </p:cNvPr>
          <p:cNvGrpSpPr/>
          <p:nvPr/>
        </p:nvGrpSpPr>
        <p:grpSpPr>
          <a:xfrm>
            <a:off x="425111" y="2097025"/>
            <a:ext cx="3753557" cy="374461"/>
            <a:chOff x="425111" y="2097025"/>
            <a:chExt cx="3753557" cy="374461"/>
          </a:xfrm>
        </p:grpSpPr>
        <p:sp>
          <p:nvSpPr>
            <p:cNvPr id="13" name="TextBox 12">
              <a:hlinkClick r:id="rId3" action="ppaction://hlinksldjump"/>
              <a:extLst>
                <a:ext uri="{FF2B5EF4-FFF2-40B4-BE49-F238E27FC236}">
                  <a16:creationId xmlns:a16="http://schemas.microsoft.com/office/drawing/2014/main" id="{F7E45863-F487-4F0F-84FA-699D38F22635}"/>
                </a:ext>
              </a:extLst>
            </p:cNvPr>
            <p:cNvSpPr txBox="1"/>
            <p:nvPr/>
          </p:nvSpPr>
          <p:spPr>
            <a:xfrm>
              <a:off x="793779" y="2097025"/>
              <a:ext cx="3384889"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Aims of the resource</a:t>
              </a:r>
            </a:p>
          </p:txBody>
        </p:sp>
        <p:pic>
          <p:nvPicPr>
            <p:cNvPr id="18" name="Graphic 17" descr="Hamburger Menu Icon with solid fill">
              <a:hlinkClick r:id="" action="ppaction://hlinkshowjump?jump=nextslide"/>
              <a:extLst>
                <a:ext uri="{FF2B5EF4-FFF2-40B4-BE49-F238E27FC236}">
                  <a16:creationId xmlns:a16="http://schemas.microsoft.com/office/drawing/2014/main" id="{132E3894-88AC-4213-A07A-3900ACCBB8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425111" y="2155251"/>
              <a:ext cx="258008" cy="258008"/>
            </a:xfrm>
            <a:prstGeom prst="rect">
              <a:avLst/>
            </a:prstGeom>
          </p:spPr>
        </p:pic>
      </p:grpSp>
      <p:sp>
        <p:nvSpPr>
          <p:cNvPr id="2" name="Rectangle: Folded Corner 1">
            <a:extLst>
              <a:ext uri="{FF2B5EF4-FFF2-40B4-BE49-F238E27FC236}">
                <a16:creationId xmlns:a16="http://schemas.microsoft.com/office/drawing/2014/main" id="{A135A90B-8C00-47CA-AB90-4337A44647C0}"/>
              </a:ext>
            </a:extLst>
          </p:cNvPr>
          <p:cNvSpPr/>
          <p:nvPr/>
        </p:nvSpPr>
        <p:spPr>
          <a:xfrm>
            <a:off x="8718698" y="2097025"/>
            <a:ext cx="3202111" cy="2815217"/>
          </a:xfrm>
          <a:prstGeom prst="foldedCorner">
            <a:avLst/>
          </a:prstGeom>
          <a:solidFill>
            <a:srgbClr val="E52E25"/>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en-GB" sz="2800" dirty="0">
                <a:latin typeface="Arial Rounded MT Bold" panose="020F0704030504030204" pitchFamily="34" charset="0"/>
              </a:rPr>
              <a:t>Click on a title to navigate directly to that area of the resource or next to start</a:t>
            </a:r>
            <a:endParaRPr lang="en-GB" sz="3200" dirty="0">
              <a:latin typeface="Arial Rounded MT Bold" panose="020F0704030504030204" pitchFamily="34" charset="0"/>
            </a:endParaRPr>
          </a:p>
        </p:txBody>
      </p:sp>
      <p:grpSp>
        <p:nvGrpSpPr>
          <p:cNvPr id="5" name="Group 4">
            <a:extLst>
              <a:ext uri="{FF2B5EF4-FFF2-40B4-BE49-F238E27FC236}">
                <a16:creationId xmlns:a16="http://schemas.microsoft.com/office/drawing/2014/main" id="{AE6FFAB4-CA15-4513-8E2F-12F240DFAE6A}"/>
              </a:ext>
            </a:extLst>
          </p:cNvPr>
          <p:cNvGrpSpPr/>
          <p:nvPr/>
        </p:nvGrpSpPr>
        <p:grpSpPr>
          <a:xfrm>
            <a:off x="425111" y="2844333"/>
            <a:ext cx="3753557" cy="374461"/>
            <a:chOff x="425111" y="2702722"/>
            <a:chExt cx="3753557" cy="374461"/>
          </a:xfrm>
        </p:grpSpPr>
        <p:pic>
          <p:nvPicPr>
            <p:cNvPr id="19" name="Graphic 18" descr="Hamburger Menu Icon with solid fill">
              <a:hlinkClick r:id="" action="ppaction://hlinkshowjump?jump=nextslide"/>
              <a:extLst>
                <a:ext uri="{FF2B5EF4-FFF2-40B4-BE49-F238E27FC236}">
                  <a16:creationId xmlns:a16="http://schemas.microsoft.com/office/drawing/2014/main" id="{15C89882-2F0E-4B30-BCB4-D66A17133C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425111" y="2760948"/>
              <a:ext cx="258008" cy="258008"/>
            </a:xfrm>
            <a:prstGeom prst="rect">
              <a:avLst/>
            </a:prstGeom>
          </p:spPr>
        </p:pic>
        <p:sp>
          <p:nvSpPr>
            <p:cNvPr id="14" name="TextBox 13">
              <a:hlinkClick r:id="rId6" action="ppaction://hlinksldjump"/>
              <a:extLst>
                <a:ext uri="{FF2B5EF4-FFF2-40B4-BE49-F238E27FC236}">
                  <a16:creationId xmlns:a16="http://schemas.microsoft.com/office/drawing/2014/main" id="{D830CB24-2823-4760-B37B-2B6111B3DB0D}"/>
                </a:ext>
              </a:extLst>
            </p:cNvPr>
            <p:cNvSpPr txBox="1"/>
            <p:nvPr/>
          </p:nvSpPr>
          <p:spPr>
            <a:xfrm>
              <a:off x="793779" y="2702722"/>
              <a:ext cx="3384889" cy="374461"/>
            </a:xfrm>
            <a:prstGeom prst="rect">
              <a:avLst/>
            </a:prstGeom>
            <a:noFill/>
          </p:spPr>
          <p:txBody>
            <a:bodyPr wrap="square" rtlCol="0">
              <a:spAutoFit/>
            </a:bodyPr>
            <a:lstStyle/>
            <a:p>
              <a:pPr lvl="0">
                <a:lnSpc>
                  <a:spcPts val="2200"/>
                </a:lnSpc>
              </a:pPr>
              <a:r>
                <a:rPr lang="en-GB" sz="2000" dirty="0">
                  <a:latin typeface="Arial" panose="020B0604020202020204" pitchFamily="34" charset="0"/>
                  <a:cs typeface="Arial" panose="020B0604020202020204" pitchFamily="34" charset="0"/>
                </a:rPr>
                <a:t>The story so far</a:t>
              </a:r>
            </a:p>
          </p:txBody>
        </p:sp>
      </p:grpSp>
      <p:grpSp>
        <p:nvGrpSpPr>
          <p:cNvPr id="6" name="Group 5">
            <a:extLst>
              <a:ext uri="{FF2B5EF4-FFF2-40B4-BE49-F238E27FC236}">
                <a16:creationId xmlns:a16="http://schemas.microsoft.com/office/drawing/2014/main" id="{1F7BE36C-3CF1-49B0-BB03-60666B59044F}"/>
              </a:ext>
            </a:extLst>
          </p:cNvPr>
          <p:cNvGrpSpPr/>
          <p:nvPr/>
        </p:nvGrpSpPr>
        <p:grpSpPr>
          <a:xfrm>
            <a:off x="425111" y="3591641"/>
            <a:ext cx="3753557" cy="374461"/>
            <a:chOff x="425111" y="3206951"/>
            <a:chExt cx="3753557" cy="374461"/>
          </a:xfrm>
        </p:grpSpPr>
        <p:pic>
          <p:nvPicPr>
            <p:cNvPr id="20" name="Graphic 19" descr="Hamburger Menu Icon with solid fill">
              <a:hlinkClick r:id="" action="ppaction://hlinkshowjump?jump=nextslide"/>
              <a:extLst>
                <a:ext uri="{FF2B5EF4-FFF2-40B4-BE49-F238E27FC236}">
                  <a16:creationId xmlns:a16="http://schemas.microsoft.com/office/drawing/2014/main" id="{B98A200B-AF05-4863-85D1-93B943C08B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425111" y="3265177"/>
              <a:ext cx="258008" cy="258008"/>
            </a:xfrm>
            <a:prstGeom prst="rect">
              <a:avLst/>
            </a:prstGeom>
          </p:spPr>
        </p:pic>
        <p:sp>
          <p:nvSpPr>
            <p:cNvPr id="15" name="TextBox 14">
              <a:hlinkClick r:id="rId7" action="ppaction://hlinksldjump"/>
              <a:extLst>
                <a:ext uri="{FF2B5EF4-FFF2-40B4-BE49-F238E27FC236}">
                  <a16:creationId xmlns:a16="http://schemas.microsoft.com/office/drawing/2014/main" id="{56F83798-77A1-4D89-86BD-74DEFDCDF82A}"/>
                </a:ext>
              </a:extLst>
            </p:cNvPr>
            <p:cNvSpPr txBox="1"/>
            <p:nvPr/>
          </p:nvSpPr>
          <p:spPr>
            <a:xfrm>
              <a:off x="793779" y="3206951"/>
              <a:ext cx="3384889"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Breadth</a:t>
              </a:r>
            </a:p>
          </p:txBody>
        </p:sp>
      </p:grpSp>
      <p:grpSp>
        <p:nvGrpSpPr>
          <p:cNvPr id="7" name="Group 6">
            <a:extLst>
              <a:ext uri="{FF2B5EF4-FFF2-40B4-BE49-F238E27FC236}">
                <a16:creationId xmlns:a16="http://schemas.microsoft.com/office/drawing/2014/main" id="{F0838EDC-4674-4296-A11A-CD00449EFF8E}"/>
              </a:ext>
            </a:extLst>
          </p:cNvPr>
          <p:cNvGrpSpPr/>
          <p:nvPr/>
        </p:nvGrpSpPr>
        <p:grpSpPr>
          <a:xfrm>
            <a:off x="425111" y="4338949"/>
            <a:ext cx="3753557" cy="374461"/>
            <a:chOff x="425111" y="3787768"/>
            <a:chExt cx="3753557" cy="374461"/>
          </a:xfrm>
        </p:grpSpPr>
        <p:pic>
          <p:nvPicPr>
            <p:cNvPr id="21" name="Graphic 20" descr="Hamburger Menu Icon with solid fill">
              <a:hlinkClick r:id="" action="ppaction://hlinkshowjump?jump=nextslide"/>
              <a:extLst>
                <a:ext uri="{FF2B5EF4-FFF2-40B4-BE49-F238E27FC236}">
                  <a16:creationId xmlns:a16="http://schemas.microsoft.com/office/drawing/2014/main" id="{7223A96E-C298-4E2F-B1D7-914C4AA97C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425111" y="3845994"/>
              <a:ext cx="258008" cy="258008"/>
            </a:xfrm>
            <a:prstGeom prst="rect">
              <a:avLst/>
            </a:prstGeom>
          </p:spPr>
        </p:pic>
        <p:sp>
          <p:nvSpPr>
            <p:cNvPr id="16" name="TextBox 15">
              <a:hlinkClick r:id="rId8" action="ppaction://hlinksldjump"/>
              <a:extLst>
                <a:ext uri="{FF2B5EF4-FFF2-40B4-BE49-F238E27FC236}">
                  <a16:creationId xmlns:a16="http://schemas.microsoft.com/office/drawing/2014/main" id="{3FC9350D-571D-4C26-9190-5BB40A7C335A}"/>
                </a:ext>
              </a:extLst>
            </p:cNvPr>
            <p:cNvSpPr txBox="1"/>
            <p:nvPr/>
          </p:nvSpPr>
          <p:spPr>
            <a:xfrm>
              <a:off x="793779" y="3787768"/>
              <a:ext cx="3384889"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Challenge</a:t>
              </a:r>
            </a:p>
          </p:txBody>
        </p:sp>
      </p:grpSp>
      <p:grpSp>
        <p:nvGrpSpPr>
          <p:cNvPr id="11" name="Group 10">
            <a:extLst>
              <a:ext uri="{FF2B5EF4-FFF2-40B4-BE49-F238E27FC236}">
                <a16:creationId xmlns:a16="http://schemas.microsoft.com/office/drawing/2014/main" id="{E76476DF-598C-4C3F-836F-F77FD24E9466}"/>
              </a:ext>
            </a:extLst>
          </p:cNvPr>
          <p:cNvGrpSpPr/>
          <p:nvPr/>
        </p:nvGrpSpPr>
        <p:grpSpPr>
          <a:xfrm>
            <a:off x="425111" y="5086257"/>
            <a:ext cx="3753557" cy="374461"/>
            <a:chOff x="425111" y="4368585"/>
            <a:chExt cx="3753557" cy="374461"/>
          </a:xfrm>
        </p:grpSpPr>
        <p:pic>
          <p:nvPicPr>
            <p:cNvPr id="22" name="Graphic 21" descr="Hamburger Menu Icon with solid fill">
              <a:hlinkClick r:id="" action="ppaction://hlinkshowjump?jump=nextslide"/>
              <a:extLst>
                <a:ext uri="{FF2B5EF4-FFF2-40B4-BE49-F238E27FC236}">
                  <a16:creationId xmlns:a16="http://schemas.microsoft.com/office/drawing/2014/main" id="{11431E90-32BA-4425-916F-863FC33746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425111" y="4426811"/>
              <a:ext cx="258008" cy="258008"/>
            </a:xfrm>
            <a:prstGeom prst="rect">
              <a:avLst/>
            </a:prstGeom>
          </p:spPr>
        </p:pic>
        <p:sp>
          <p:nvSpPr>
            <p:cNvPr id="17" name="TextBox 16">
              <a:hlinkClick r:id="rId9" action="ppaction://hlinksldjump"/>
              <a:extLst>
                <a:ext uri="{FF2B5EF4-FFF2-40B4-BE49-F238E27FC236}">
                  <a16:creationId xmlns:a16="http://schemas.microsoft.com/office/drawing/2014/main" id="{EED1912A-FDE6-4896-B3A5-3FEB9FC620D6}"/>
                </a:ext>
              </a:extLst>
            </p:cNvPr>
            <p:cNvSpPr txBox="1"/>
            <p:nvPr/>
          </p:nvSpPr>
          <p:spPr>
            <a:xfrm>
              <a:off x="793779" y="4368585"/>
              <a:ext cx="3384889"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Application</a:t>
              </a:r>
            </a:p>
          </p:txBody>
        </p:sp>
      </p:grpSp>
      <p:pic>
        <p:nvPicPr>
          <p:cNvPr id="23" name="Graphic 22" descr="Circle with left arrow with solid fill">
            <a:hlinkClick r:id="" action="ppaction://hlinkshowjump?jump=nextslide"/>
            <a:extLst>
              <a:ext uri="{FF2B5EF4-FFF2-40B4-BE49-F238E27FC236}">
                <a16:creationId xmlns:a16="http://schemas.microsoft.com/office/drawing/2014/main" id="{E5E8E853-2D86-4A46-AEC8-D5464D650F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1380809" y="6208027"/>
            <a:ext cx="540000" cy="540000"/>
          </a:xfrm>
          <a:prstGeom prst="rect">
            <a:avLst/>
          </a:prstGeom>
        </p:spPr>
      </p:pic>
      <p:grpSp>
        <p:nvGrpSpPr>
          <p:cNvPr id="24" name="Group 23">
            <a:extLst>
              <a:ext uri="{FF2B5EF4-FFF2-40B4-BE49-F238E27FC236}">
                <a16:creationId xmlns:a16="http://schemas.microsoft.com/office/drawing/2014/main" id="{6FA96899-FE22-42CA-A14D-1229AC12BF47}"/>
              </a:ext>
            </a:extLst>
          </p:cNvPr>
          <p:cNvGrpSpPr/>
          <p:nvPr/>
        </p:nvGrpSpPr>
        <p:grpSpPr>
          <a:xfrm>
            <a:off x="4486748" y="2095858"/>
            <a:ext cx="3753557" cy="374461"/>
            <a:chOff x="425111" y="4368585"/>
            <a:chExt cx="3753557" cy="374461"/>
          </a:xfrm>
        </p:grpSpPr>
        <p:pic>
          <p:nvPicPr>
            <p:cNvPr id="25" name="Graphic 24" descr="Hamburger Menu Icon with solid fill">
              <a:hlinkClick r:id="" action="ppaction://hlinkshowjump?jump=nextslide"/>
              <a:extLst>
                <a:ext uri="{FF2B5EF4-FFF2-40B4-BE49-F238E27FC236}">
                  <a16:creationId xmlns:a16="http://schemas.microsoft.com/office/drawing/2014/main" id="{32E30444-294B-4F2D-9B72-9BAA63F2F6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425111" y="4426811"/>
              <a:ext cx="258008" cy="258008"/>
            </a:xfrm>
            <a:prstGeom prst="rect">
              <a:avLst/>
            </a:prstGeom>
          </p:spPr>
        </p:pic>
        <p:sp>
          <p:nvSpPr>
            <p:cNvPr id="26" name="TextBox 25">
              <a:hlinkClick r:id="rId12" action="ppaction://hlinksldjump"/>
              <a:extLst>
                <a:ext uri="{FF2B5EF4-FFF2-40B4-BE49-F238E27FC236}">
                  <a16:creationId xmlns:a16="http://schemas.microsoft.com/office/drawing/2014/main" id="{D2223E12-A75F-4402-8739-75C77EE4AC0E}"/>
                </a:ext>
              </a:extLst>
            </p:cNvPr>
            <p:cNvSpPr txBox="1"/>
            <p:nvPr/>
          </p:nvSpPr>
          <p:spPr>
            <a:xfrm>
              <a:off x="793779" y="4368585"/>
              <a:ext cx="3384889"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Stages: beginning to learn</a:t>
              </a:r>
            </a:p>
          </p:txBody>
        </p:sp>
      </p:grpSp>
      <p:grpSp>
        <p:nvGrpSpPr>
          <p:cNvPr id="27" name="Group 26">
            <a:extLst>
              <a:ext uri="{FF2B5EF4-FFF2-40B4-BE49-F238E27FC236}">
                <a16:creationId xmlns:a16="http://schemas.microsoft.com/office/drawing/2014/main" id="{93BF1547-1DF7-4C64-8C90-4D2D6A663478}"/>
              </a:ext>
            </a:extLst>
          </p:cNvPr>
          <p:cNvGrpSpPr/>
          <p:nvPr/>
        </p:nvGrpSpPr>
        <p:grpSpPr>
          <a:xfrm>
            <a:off x="4486748" y="2858890"/>
            <a:ext cx="3753557" cy="374461"/>
            <a:chOff x="425111" y="4368585"/>
            <a:chExt cx="3753557" cy="374461"/>
          </a:xfrm>
        </p:grpSpPr>
        <p:pic>
          <p:nvPicPr>
            <p:cNvPr id="28" name="Graphic 27" descr="Hamburger Menu Icon with solid fill">
              <a:hlinkClick r:id="" action="ppaction://hlinkshowjump?jump=nextslide"/>
              <a:extLst>
                <a:ext uri="{FF2B5EF4-FFF2-40B4-BE49-F238E27FC236}">
                  <a16:creationId xmlns:a16="http://schemas.microsoft.com/office/drawing/2014/main" id="{BEC6FE4D-987F-4F43-A042-75148AE684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425111" y="4426811"/>
              <a:ext cx="258008" cy="258008"/>
            </a:xfrm>
            <a:prstGeom prst="rect">
              <a:avLst/>
            </a:prstGeom>
          </p:spPr>
        </p:pic>
        <p:sp>
          <p:nvSpPr>
            <p:cNvPr id="29" name="TextBox 28">
              <a:hlinkClick r:id="rId13" action="ppaction://hlinksldjump"/>
              <a:extLst>
                <a:ext uri="{FF2B5EF4-FFF2-40B4-BE49-F238E27FC236}">
                  <a16:creationId xmlns:a16="http://schemas.microsoft.com/office/drawing/2014/main" id="{739DE1A3-392B-4A5D-8BDA-374EBC46FECF}"/>
                </a:ext>
              </a:extLst>
            </p:cNvPr>
            <p:cNvSpPr txBox="1"/>
            <p:nvPr/>
          </p:nvSpPr>
          <p:spPr>
            <a:xfrm>
              <a:off x="793779" y="4368585"/>
              <a:ext cx="3384889"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Stages: some progress</a:t>
              </a:r>
            </a:p>
          </p:txBody>
        </p:sp>
      </p:grpSp>
      <p:grpSp>
        <p:nvGrpSpPr>
          <p:cNvPr id="30" name="Group 29">
            <a:extLst>
              <a:ext uri="{FF2B5EF4-FFF2-40B4-BE49-F238E27FC236}">
                <a16:creationId xmlns:a16="http://schemas.microsoft.com/office/drawing/2014/main" id="{270EBF9C-8F29-49AC-AD56-15700E727F7D}"/>
              </a:ext>
            </a:extLst>
          </p:cNvPr>
          <p:cNvGrpSpPr/>
          <p:nvPr/>
        </p:nvGrpSpPr>
        <p:grpSpPr>
          <a:xfrm>
            <a:off x="4486748" y="3588856"/>
            <a:ext cx="3753557" cy="374461"/>
            <a:chOff x="425111" y="4368585"/>
            <a:chExt cx="3753557" cy="374461"/>
          </a:xfrm>
        </p:grpSpPr>
        <p:pic>
          <p:nvPicPr>
            <p:cNvPr id="31" name="Graphic 30" descr="Hamburger Menu Icon with solid fill">
              <a:hlinkClick r:id="" action="ppaction://hlinkshowjump?jump=nextslide"/>
              <a:extLst>
                <a:ext uri="{FF2B5EF4-FFF2-40B4-BE49-F238E27FC236}">
                  <a16:creationId xmlns:a16="http://schemas.microsoft.com/office/drawing/2014/main" id="{664865BB-F451-4C99-B5B0-BF4A7157FF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425111" y="4426811"/>
              <a:ext cx="258008" cy="258008"/>
            </a:xfrm>
            <a:prstGeom prst="rect">
              <a:avLst/>
            </a:prstGeom>
          </p:spPr>
        </p:pic>
        <p:sp>
          <p:nvSpPr>
            <p:cNvPr id="32" name="TextBox 31">
              <a:hlinkClick r:id="rId14" action="ppaction://hlinksldjump"/>
              <a:extLst>
                <a:ext uri="{FF2B5EF4-FFF2-40B4-BE49-F238E27FC236}">
                  <a16:creationId xmlns:a16="http://schemas.microsoft.com/office/drawing/2014/main" id="{38C5DBEE-28FB-4E94-80D8-F80A95B219D2}"/>
                </a:ext>
              </a:extLst>
            </p:cNvPr>
            <p:cNvSpPr txBox="1"/>
            <p:nvPr/>
          </p:nvSpPr>
          <p:spPr>
            <a:xfrm>
              <a:off x="793779" y="4368585"/>
              <a:ext cx="3384889"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Stages: good progress</a:t>
              </a:r>
            </a:p>
          </p:txBody>
        </p:sp>
      </p:grpSp>
      <p:grpSp>
        <p:nvGrpSpPr>
          <p:cNvPr id="33" name="Group 32">
            <a:extLst>
              <a:ext uri="{FF2B5EF4-FFF2-40B4-BE49-F238E27FC236}">
                <a16:creationId xmlns:a16="http://schemas.microsoft.com/office/drawing/2014/main" id="{981B388E-173A-4120-B4A4-B8652EB88F7E}"/>
              </a:ext>
            </a:extLst>
          </p:cNvPr>
          <p:cNvGrpSpPr/>
          <p:nvPr/>
        </p:nvGrpSpPr>
        <p:grpSpPr>
          <a:xfrm>
            <a:off x="4486748" y="4340088"/>
            <a:ext cx="3753557" cy="374461"/>
            <a:chOff x="425111" y="4368585"/>
            <a:chExt cx="3753557" cy="374461"/>
          </a:xfrm>
        </p:grpSpPr>
        <p:pic>
          <p:nvPicPr>
            <p:cNvPr id="34" name="Graphic 33" descr="Hamburger Menu Icon with solid fill">
              <a:hlinkClick r:id="" action="ppaction://hlinkshowjump?jump=nextslide"/>
              <a:extLst>
                <a:ext uri="{FF2B5EF4-FFF2-40B4-BE49-F238E27FC236}">
                  <a16:creationId xmlns:a16="http://schemas.microsoft.com/office/drawing/2014/main" id="{B92FE82A-38A3-4704-A734-C46F377BB6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425111" y="4426811"/>
              <a:ext cx="258008" cy="258008"/>
            </a:xfrm>
            <a:prstGeom prst="rect">
              <a:avLst/>
            </a:prstGeom>
          </p:spPr>
        </p:pic>
        <p:sp>
          <p:nvSpPr>
            <p:cNvPr id="35" name="TextBox 34">
              <a:hlinkClick r:id="rId15" action="ppaction://hlinksldjump"/>
              <a:extLst>
                <a:ext uri="{FF2B5EF4-FFF2-40B4-BE49-F238E27FC236}">
                  <a16:creationId xmlns:a16="http://schemas.microsoft.com/office/drawing/2014/main" id="{FB61AD87-24EE-491F-9E4D-901E563782F8}"/>
                </a:ext>
              </a:extLst>
            </p:cNvPr>
            <p:cNvSpPr txBox="1"/>
            <p:nvPr/>
          </p:nvSpPr>
          <p:spPr>
            <a:xfrm>
              <a:off x="793779" y="4368585"/>
              <a:ext cx="3384889"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Stages: very good progress</a:t>
              </a:r>
            </a:p>
          </p:txBody>
        </p:sp>
      </p:grpSp>
      <p:grpSp>
        <p:nvGrpSpPr>
          <p:cNvPr id="36" name="Group 35">
            <a:extLst>
              <a:ext uri="{FF2B5EF4-FFF2-40B4-BE49-F238E27FC236}">
                <a16:creationId xmlns:a16="http://schemas.microsoft.com/office/drawing/2014/main" id="{35E1E360-C7B9-46D8-BCDE-95B7E37F7702}"/>
              </a:ext>
            </a:extLst>
          </p:cNvPr>
          <p:cNvGrpSpPr/>
          <p:nvPr/>
        </p:nvGrpSpPr>
        <p:grpSpPr>
          <a:xfrm>
            <a:off x="4486748" y="5101951"/>
            <a:ext cx="3753557" cy="374461"/>
            <a:chOff x="425111" y="4368585"/>
            <a:chExt cx="3753557" cy="374461"/>
          </a:xfrm>
        </p:grpSpPr>
        <p:pic>
          <p:nvPicPr>
            <p:cNvPr id="37" name="Graphic 36" descr="Hamburger Menu Icon with solid fill">
              <a:hlinkClick r:id="" action="ppaction://hlinkshowjump?jump=nextslide"/>
              <a:extLst>
                <a:ext uri="{FF2B5EF4-FFF2-40B4-BE49-F238E27FC236}">
                  <a16:creationId xmlns:a16="http://schemas.microsoft.com/office/drawing/2014/main" id="{8D373268-8B48-4B70-854F-DC911F4444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425111" y="4426811"/>
              <a:ext cx="258008" cy="258008"/>
            </a:xfrm>
            <a:prstGeom prst="rect">
              <a:avLst/>
            </a:prstGeom>
          </p:spPr>
        </p:pic>
        <p:sp>
          <p:nvSpPr>
            <p:cNvPr id="38" name="TextBox 37">
              <a:hlinkClick r:id="rId16" action="ppaction://hlinksldjump"/>
              <a:extLst>
                <a:ext uri="{FF2B5EF4-FFF2-40B4-BE49-F238E27FC236}">
                  <a16:creationId xmlns:a16="http://schemas.microsoft.com/office/drawing/2014/main" id="{0F54BBD7-6DFC-4826-B6EB-5004FEDE4513}"/>
                </a:ext>
              </a:extLst>
            </p:cNvPr>
            <p:cNvSpPr txBox="1"/>
            <p:nvPr/>
          </p:nvSpPr>
          <p:spPr>
            <a:xfrm>
              <a:off x="793779" y="4368585"/>
              <a:ext cx="3384889"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Moderation Hub</a:t>
              </a:r>
            </a:p>
          </p:txBody>
        </p:sp>
      </p:grpSp>
      <p:grpSp>
        <p:nvGrpSpPr>
          <p:cNvPr id="39" name="Group 38">
            <a:extLst>
              <a:ext uri="{FF2B5EF4-FFF2-40B4-BE49-F238E27FC236}">
                <a16:creationId xmlns:a16="http://schemas.microsoft.com/office/drawing/2014/main" id="{C3AE6050-0654-4C23-90AA-CC909DF310CF}"/>
              </a:ext>
            </a:extLst>
          </p:cNvPr>
          <p:cNvGrpSpPr/>
          <p:nvPr/>
        </p:nvGrpSpPr>
        <p:grpSpPr>
          <a:xfrm>
            <a:off x="425111" y="5833565"/>
            <a:ext cx="3753557" cy="374461"/>
            <a:chOff x="425111" y="4368585"/>
            <a:chExt cx="3753557" cy="374461"/>
          </a:xfrm>
        </p:grpSpPr>
        <p:pic>
          <p:nvPicPr>
            <p:cNvPr id="40" name="Graphic 39" descr="Hamburger Menu Icon with solid fill">
              <a:hlinkClick r:id="" action="ppaction://hlinkshowjump?jump=nextslide"/>
              <a:extLst>
                <a:ext uri="{FF2B5EF4-FFF2-40B4-BE49-F238E27FC236}">
                  <a16:creationId xmlns:a16="http://schemas.microsoft.com/office/drawing/2014/main" id="{F3DEE772-C44E-4C8B-B92B-F87AA39203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425111" y="4426811"/>
              <a:ext cx="258008" cy="258008"/>
            </a:xfrm>
            <a:prstGeom prst="rect">
              <a:avLst/>
            </a:prstGeom>
          </p:spPr>
        </p:pic>
        <p:sp>
          <p:nvSpPr>
            <p:cNvPr id="41" name="TextBox 40">
              <a:hlinkClick r:id="rId17" action="ppaction://hlinksldjump"/>
              <a:extLst>
                <a:ext uri="{FF2B5EF4-FFF2-40B4-BE49-F238E27FC236}">
                  <a16:creationId xmlns:a16="http://schemas.microsoft.com/office/drawing/2014/main" id="{8E73ADCC-F04B-4E5B-AB2E-3FF861F05139}"/>
                </a:ext>
              </a:extLst>
            </p:cNvPr>
            <p:cNvSpPr txBox="1"/>
            <p:nvPr/>
          </p:nvSpPr>
          <p:spPr>
            <a:xfrm>
              <a:off x="793779" y="4368585"/>
              <a:ext cx="3384889" cy="374461"/>
            </a:xfrm>
            <a:prstGeom prst="rect">
              <a:avLst/>
            </a:prstGeom>
            <a:noFill/>
          </p:spPr>
          <p:txBody>
            <a:bodyPr wrap="square" rtlCol="0">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The Stages</a:t>
              </a:r>
            </a:p>
          </p:txBody>
        </p:sp>
      </p:grpSp>
      <p:grpSp>
        <p:nvGrpSpPr>
          <p:cNvPr id="45" name="Group 44">
            <a:extLst>
              <a:ext uri="{FF2B5EF4-FFF2-40B4-BE49-F238E27FC236}">
                <a16:creationId xmlns:a16="http://schemas.microsoft.com/office/drawing/2014/main" id="{C91F8AD9-96D9-453E-8EF9-851984BB992D}"/>
              </a:ext>
            </a:extLst>
          </p:cNvPr>
          <p:cNvGrpSpPr/>
          <p:nvPr/>
        </p:nvGrpSpPr>
        <p:grpSpPr>
          <a:xfrm>
            <a:off x="11265675" y="1365904"/>
            <a:ext cx="692583" cy="653541"/>
            <a:chOff x="5210813" y="3344973"/>
            <a:chExt cx="692583" cy="653541"/>
          </a:xfrm>
        </p:grpSpPr>
        <p:pic>
          <p:nvPicPr>
            <p:cNvPr id="46" name="Graphic 45" descr="Volume with solid fill">
              <a:extLst>
                <a:ext uri="{FF2B5EF4-FFF2-40B4-BE49-F238E27FC236}">
                  <a16:creationId xmlns:a16="http://schemas.microsoft.com/office/drawing/2014/main" id="{88A2F3F3-D09F-43F3-848D-A904141D722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322643" y="3382371"/>
              <a:ext cx="540000" cy="540000"/>
            </a:xfrm>
            <a:prstGeom prst="rect">
              <a:avLst/>
            </a:prstGeom>
          </p:spPr>
        </p:pic>
        <p:sp>
          <p:nvSpPr>
            <p:cNvPr id="47" name="Multiplication Sign 46">
              <a:extLst>
                <a:ext uri="{FF2B5EF4-FFF2-40B4-BE49-F238E27FC236}">
                  <a16:creationId xmlns:a16="http://schemas.microsoft.com/office/drawing/2014/main" id="{C44DF9CF-A5AC-4A48-843E-08558D7A29F5}"/>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4672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EDF5F1-03DE-4252-9560-77B3750BDE4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4300136-FA1D-47A2-A463-C5A18E3FB09A}"/>
              </a:ext>
            </a:extLst>
          </p:cNvPr>
          <p:cNvPicPr>
            <a:picLocks noChangeAspect="1"/>
          </p:cNvPicPr>
          <p:nvPr/>
        </p:nvPicPr>
        <p:blipFill rotWithShape="1">
          <a:blip r:embed="rId5"/>
          <a:srcRect b="59560"/>
          <a:stretch/>
        </p:blipFill>
        <p:spPr>
          <a:xfrm>
            <a:off x="232989" y="556638"/>
            <a:ext cx="4832889" cy="2476583"/>
          </a:xfrm>
          <a:prstGeom prst="rect">
            <a:avLst/>
          </a:prstGeom>
        </p:spPr>
      </p:pic>
      <p:pic>
        <p:nvPicPr>
          <p:cNvPr id="2" name="Recorded Sound">
            <a:hlinkClick r:id="" action="ppaction://media"/>
            <a:extLst>
              <a:ext uri="{FF2B5EF4-FFF2-40B4-BE49-F238E27FC236}">
                <a16:creationId xmlns:a16="http://schemas.microsoft.com/office/drawing/2014/main" id="{3EB2A952-25FC-4118-A760-64A1763792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611" y="150239"/>
            <a:ext cx="406400" cy="406400"/>
          </a:xfrm>
          <a:prstGeom prst="rect">
            <a:avLst/>
          </a:prstGeom>
        </p:spPr>
      </p:pic>
      <p:pic>
        <p:nvPicPr>
          <p:cNvPr id="15" name="Graphic 14" descr="Circle with left arrow with solid fill">
            <a:hlinkClick r:id="" action="ppaction://hlinkshowjump?jump=nextslide"/>
            <a:extLst>
              <a:ext uri="{FF2B5EF4-FFF2-40B4-BE49-F238E27FC236}">
                <a16:creationId xmlns:a16="http://schemas.microsoft.com/office/drawing/2014/main" id="{0758332A-499F-4631-BB91-3EAB7F303E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1380809" y="6208027"/>
            <a:ext cx="540000" cy="540000"/>
          </a:xfrm>
          <a:prstGeom prst="rect">
            <a:avLst/>
          </a:prstGeom>
        </p:spPr>
      </p:pic>
      <p:pic>
        <p:nvPicPr>
          <p:cNvPr id="16" name="Graphic 15" descr="Circle with left arrow with solid fill">
            <a:hlinkClick r:id="" action="ppaction://hlinkshowjump?jump=previousslide"/>
            <a:extLst>
              <a:ext uri="{FF2B5EF4-FFF2-40B4-BE49-F238E27FC236}">
                <a16:creationId xmlns:a16="http://schemas.microsoft.com/office/drawing/2014/main" id="{5AD4A441-875A-4938-995F-AE49210A46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191" y="6208027"/>
            <a:ext cx="540000" cy="540000"/>
          </a:xfrm>
          <a:prstGeom prst="rect">
            <a:avLst/>
          </a:prstGeom>
        </p:spPr>
      </p:pic>
      <p:pic>
        <p:nvPicPr>
          <p:cNvPr id="17" name="Picture 16">
            <a:extLst>
              <a:ext uri="{FF2B5EF4-FFF2-40B4-BE49-F238E27FC236}">
                <a16:creationId xmlns:a16="http://schemas.microsoft.com/office/drawing/2014/main" id="{CB930E13-2D24-4FB1-8FB2-3C103905AF7F}"/>
              </a:ext>
            </a:extLst>
          </p:cNvPr>
          <p:cNvPicPr>
            <a:picLocks noChangeAspect="1"/>
          </p:cNvPicPr>
          <p:nvPr/>
        </p:nvPicPr>
        <p:blipFill rotWithShape="1">
          <a:blip r:embed="rId5"/>
          <a:srcRect t="41652"/>
          <a:stretch/>
        </p:blipFill>
        <p:spPr>
          <a:xfrm>
            <a:off x="5065878" y="848184"/>
            <a:ext cx="6854931" cy="5068297"/>
          </a:xfrm>
          <a:prstGeom prst="rect">
            <a:avLst/>
          </a:prstGeom>
        </p:spPr>
      </p:pic>
      <p:pic>
        <p:nvPicPr>
          <p:cNvPr id="9" name="Graphic 8" descr="Volume with solid fill">
            <a:extLst>
              <a:ext uri="{FF2B5EF4-FFF2-40B4-BE49-F238E27FC236}">
                <a16:creationId xmlns:a16="http://schemas.microsoft.com/office/drawing/2014/main" id="{EECBAC65-B895-4E88-9359-2E36DFFB1B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80809" y="9087"/>
            <a:ext cx="540000" cy="540000"/>
          </a:xfrm>
          <a:prstGeom prst="rect">
            <a:avLst/>
          </a:prstGeom>
        </p:spPr>
      </p:pic>
    </p:spTree>
    <p:extLst>
      <p:ext uri="{BB962C8B-B14F-4D97-AF65-F5344CB8AC3E}">
        <p14:creationId xmlns:p14="http://schemas.microsoft.com/office/powerpoint/2010/main" val="1089292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11FD68-1D23-4E2D-9348-C7CD872AE57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9DA7CE8-021A-6141-9A8F-DF2BB6F40D08}"/>
              </a:ext>
            </a:extLst>
          </p:cNvPr>
          <p:cNvSpPr txBox="1"/>
          <p:nvPr/>
        </p:nvSpPr>
        <p:spPr>
          <a:xfrm>
            <a:off x="6048701" y="186353"/>
            <a:ext cx="5977889" cy="4082336"/>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Experiences and Outcomes: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Using what I know about the features of different types of texts, I can find, select, sort, summarise, link and use information from different sources.</a:t>
            </a:r>
            <a:r>
              <a:rPr lang="en-GB" sz="1400" dirty="0">
                <a:solidFill>
                  <a:srgbClr val="E52E25"/>
                </a:solidFill>
                <a:latin typeface="Arial" panose="020B0604020202020204" pitchFamily="34" charset="0"/>
                <a:cs typeface="Arial" panose="020B0604020202020204" pitchFamily="34" charset="0"/>
              </a:rPr>
              <a:t> </a:t>
            </a:r>
            <a:r>
              <a:rPr lang="en-GB" sz="1400" dirty="0">
                <a:solidFill>
                  <a:srgbClr val="FF0000"/>
                </a:solidFill>
                <a:latin typeface="Arial" panose="020B0604020202020204" pitchFamily="34" charset="0"/>
                <a:cs typeface="Arial" panose="020B0604020202020204" pitchFamily="34" charset="0"/>
              </a:rPr>
              <a:t>LIT 3-14a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recognise when it is appropriate to quote from sources and when I should put points into my own words. I can acknowledge my sources appropriately. </a:t>
            </a:r>
            <a:r>
              <a:rPr lang="en-GB" sz="1400" dirty="0">
                <a:solidFill>
                  <a:srgbClr val="FF0000"/>
                </a:solidFill>
                <a:latin typeface="Arial" panose="020B0604020202020204" pitchFamily="34" charset="0"/>
                <a:cs typeface="Arial" panose="020B0604020202020204" pitchFamily="34" charset="0"/>
              </a:rPr>
              <a:t>LIT 3-25a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By considering the type of text I am creating, I can independently select ideas and relevant information for different purposes and organise essential information or ideas and any supporting detail in a logical order. I can use suitable vocabulary to communicate effectively with my audience. </a:t>
            </a:r>
            <a:r>
              <a:rPr lang="en-GB" sz="1400" dirty="0">
                <a:solidFill>
                  <a:srgbClr val="FF0000"/>
                </a:solidFill>
                <a:latin typeface="Arial" panose="020B0604020202020204" pitchFamily="34" charset="0"/>
                <a:cs typeface="Arial" panose="020B0604020202020204" pitchFamily="34" charset="0"/>
              </a:rPr>
              <a:t>LIT 3-26a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persuade, argue, evaluate, explore issues or express an opinion using a clear line of thought, relevant supporting detail and/or evidence. </a:t>
            </a:r>
            <a:r>
              <a:rPr lang="en-GB" sz="1400" dirty="0">
                <a:solidFill>
                  <a:srgbClr val="FF0000"/>
                </a:solidFill>
                <a:latin typeface="Arial" panose="020B0604020202020204" pitchFamily="34" charset="0"/>
                <a:cs typeface="Arial" panose="020B0604020202020204" pitchFamily="34" charset="0"/>
              </a:rPr>
              <a:t>LIT 3-29a</a:t>
            </a:r>
          </a:p>
        </p:txBody>
      </p:sp>
      <p:sp>
        <p:nvSpPr>
          <p:cNvPr id="7" name="TextBox 6">
            <a:extLst>
              <a:ext uri="{FF2B5EF4-FFF2-40B4-BE49-F238E27FC236}">
                <a16:creationId xmlns:a16="http://schemas.microsoft.com/office/drawing/2014/main" id="{18D6777E-220C-4F4F-9500-38D7B29ACE52}"/>
              </a:ext>
            </a:extLst>
          </p:cNvPr>
          <p:cNvSpPr txBox="1"/>
          <p:nvPr/>
        </p:nvSpPr>
        <p:spPr>
          <a:xfrm>
            <a:off x="133511" y="176405"/>
            <a:ext cx="5646273" cy="4082336"/>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Benchmarks:</a:t>
            </a:r>
          </a:p>
          <a:p>
            <a:pPr marL="285750" indent="-285750">
              <a:lnSpc>
                <a:spcPct val="125000"/>
              </a:lnSpc>
              <a:buFont typeface="Arial" panose="020B0604020202020204" pitchFamily="34" charset="0"/>
              <a:buChar char="•"/>
            </a:pPr>
            <a:r>
              <a:rPr lang="en-US" sz="1400" dirty="0">
                <a:latin typeface="Arial" panose="020B0604020202020204" pitchFamily="34" charset="0"/>
                <a:cs typeface="Arial" panose="020B0604020202020204" pitchFamily="34" charset="0"/>
              </a:rPr>
              <a:t>Can </a:t>
            </a:r>
            <a:r>
              <a:rPr lang="en-US" sz="1400" dirty="0" err="1">
                <a:latin typeface="Arial" panose="020B0604020202020204" pitchFamily="34" charset="0"/>
                <a:cs typeface="Arial" panose="020B0604020202020204" pitchFamily="34" charset="0"/>
              </a:rPr>
              <a:t>summarise</a:t>
            </a:r>
            <a:r>
              <a:rPr lang="en-US" sz="1400" dirty="0">
                <a:latin typeface="Arial" panose="020B0604020202020204" pitchFamily="34" charset="0"/>
                <a:cs typeface="Arial" panose="020B0604020202020204" pitchFamily="34" charset="0"/>
              </a:rPr>
              <a:t> notes or ideas from other texts in your own words.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Selects relevant ideas and information for the task.</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Organises and writes ideas and information in a logical order.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Uses varied and appropriate vocabulary to make meaning clear and/or to attempt to enhance writing.</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Uses signposts to make structure and/or argument clear, for example, topic sentences and/or linking phrases.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Includes an introduction that makes the purpose of the text clear and makes some attempt to engage the audience.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Ends with a conclusion that sums up the line of thought.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Uses language to influence or persuade the reader, for example, word choice, repetition, rhetorical questions and/or emotive language. </a:t>
            </a:r>
            <a:endParaRPr lang="en-US" sz="14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2D246B5-47A4-47F8-AB10-857C62EA3E35}"/>
              </a:ext>
            </a:extLst>
          </p:cNvPr>
          <p:cNvGrpSpPr/>
          <p:nvPr/>
        </p:nvGrpSpPr>
        <p:grpSpPr>
          <a:xfrm rot="5400000">
            <a:off x="6041980" y="-1449155"/>
            <a:ext cx="108041" cy="11791568"/>
            <a:chOff x="3918962" y="-5170266"/>
            <a:chExt cx="108041" cy="11791568"/>
          </a:xfrm>
        </p:grpSpPr>
        <p:cxnSp>
          <p:nvCxnSpPr>
            <p:cNvPr id="10" name="Straight Connector 9">
              <a:extLst>
                <a:ext uri="{FF2B5EF4-FFF2-40B4-BE49-F238E27FC236}">
                  <a16:creationId xmlns:a16="http://schemas.microsoft.com/office/drawing/2014/main" id="{589C265E-E528-4DE3-A332-F6C37055B74E}"/>
                </a:ext>
              </a:extLst>
            </p:cNvPr>
            <p:cNvCxnSpPr>
              <a:cxnSpLocks/>
            </p:cNvCxnSpPr>
            <p:nvPr/>
          </p:nvCxnSpPr>
          <p:spPr>
            <a:xfrm>
              <a:off x="3972956" y="-5127736"/>
              <a:ext cx="0" cy="11736000"/>
            </a:xfrm>
            <a:prstGeom prst="line">
              <a:avLst/>
            </a:prstGeom>
            <a:ln w="28575">
              <a:solidFill>
                <a:srgbClr val="008BC8"/>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C5830F8-9099-404C-866E-EBC2E7A6ADF6}"/>
                </a:ext>
              </a:extLst>
            </p:cNvPr>
            <p:cNvSpPr/>
            <p:nvPr/>
          </p:nvSpPr>
          <p:spPr>
            <a:xfrm>
              <a:off x="3919003" y="-5170266"/>
              <a:ext cx="108000" cy="108000"/>
            </a:xfrm>
            <a:prstGeom prst="ellipse">
              <a:avLst/>
            </a:prstGeom>
            <a:solidFill>
              <a:srgbClr val="008BC8"/>
            </a:solidFill>
            <a:ln>
              <a:solidFill>
                <a:srgbClr val="008B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DEF8433-9A46-4228-9986-C6DD0285C2C6}"/>
                </a:ext>
              </a:extLst>
            </p:cNvPr>
            <p:cNvSpPr/>
            <p:nvPr/>
          </p:nvSpPr>
          <p:spPr>
            <a:xfrm>
              <a:off x="3918962" y="6513302"/>
              <a:ext cx="108000" cy="108000"/>
            </a:xfrm>
            <a:prstGeom prst="ellipse">
              <a:avLst/>
            </a:prstGeom>
            <a:solidFill>
              <a:srgbClr val="008BC8"/>
            </a:solidFill>
            <a:ln>
              <a:solidFill>
                <a:srgbClr val="008B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Graphic 13" descr="Circle with left arrow with solid fill">
            <a:hlinkClick r:id="rId3" action="ppaction://hlinksldjump"/>
            <a:extLst>
              <a:ext uri="{FF2B5EF4-FFF2-40B4-BE49-F238E27FC236}">
                <a16:creationId xmlns:a16="http://schemas.microsoft.com/office/drawing/2014/main" id="{C7910EC7-618B-413B-9128-9F0D6C43D0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380809" y="6208027"/>
            <a:ext cx="540000" cy="540000"/>
          </a:xfrm>
          <a:prstGeom prst="rect">
            <a:avLst/>
          </a:prstGeom>
        </p:spPr>
      </p:pic>
      <p:cxnSp>
        <p:nvCxnSpPr>
          <p:cNvPr id="15" name="Straight Connector 14">
            <a:extLst>
              <a:ext uri="{FF2B5EF4-FFF2-40B4-BE49-F238E27FC236}">
                <a16:creationId xmlns:a16="http://schemas.microsoft.com/office/drawing/2014/main" id="{F205923C-0BAF-4C53-BE7E-CDDC22F1483D}"/>
              </a:ext>
            </a:extLst>
          </p:cNvPr>
          <p:cNvCxnSpPr>
            <a:cxnSpLocks/>
          </p:cNvCxnSpPr>
          <p:nvPr/>
        </p:nvCxnSpPr>
        <p:spPr>
          <a:xfrm rot="5400000">
            <a:off x="3781009" y="2331930"/>
            <a:ext cx="4248000" cy="0"/>
          </a:xfrm>
          <a:prstGeom prst="line">
            <a:avLst/>
          </a:prstGeom>
          <a:ln w="28575">
            <a:solidFill>
              <a:srgbClr val="008BC8"/>
            </a:solidFill>
          </a:ln>
        </p:spPr>
        <p:style>
          <a:lnRef idx="1">
            <a:schemeClr val="accent1"/>
          </a:lnRef>
          <a:fillRef idx="0">
            <a:schemeClr val="accent1"/>
          </a:fillRef>
          <a:effectRef idx="0">
            <a:schemeClr val="accent1"/>
          </a:effectRef>
          <a:fontRef idx="minor">
            <a:schemeClr val="tx1"/>
          </a:fontRef>
        </p:style>
      </p:cxnSp>
      <p:sp>
        <p:nvSpPr>
          <p:cNvPr id="16" name="Rectangle: Folded Corner 15">
            <a:extLst>
              <a:ext uri="{FF2B5EF4-FFF2-40B4-BE49-F238E27FC236}">
                <a16:creationId xmlns:a16="http://schemas.microsoft.com/office/drawing/2014/main" id="{3454A7D5-697E-444B-9F7E-6163D1FF11F2}"/>
              </a:ext>
            </a:extLst>
          </p:cNvPr>
          <p:cNvSpPr/>
          <p:nvPr/>
        </p:nvSpPr>
        <p:spPr>
          <a:xfrm>
            <a:off x="2956647" y="4730520"/>
            <a:ext cx="2219748" cy="1843563"/>
          </a:xfrm>
          <a:prstGeom prst="foldedCorner">
            <a:avLst/>
          </a:prstGeom>
          <a:solidFill>
            <a:srgbClr val="008BC8"/>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rtlCol="0" anchor="ctr"/>
          <a:lstStyle/>
          <a:p>
            <a:pPr algn="ctr"/>
            <a:r>
              <a:rPr lang="en-GB" sz="2400" dirty="0">
                <a:latin typeface="Arial Rounded MT Bold" panose="020F0704030504030204" pitchFamily="34" charset="0"/>
              </a:rPr>
              <a:t>Click on the image to view the example.</a:t>
            </a:r>
            <a:endParaRPr lang="en-GB" sz="2800" dirty="0">
              <a:latin typeface="Arial Rounded MT Bold" panose="020F0704030504030204" pitchFamily="34" charset="0"/>
            </a:endParaRPr>
          </a:p>
        </p:txBody>
      </p:sp>
      <p:pic>
        <p:nvPicPr>
          <p:cNvPr id="17" name="Graphic 16" descr="Circle with left arrow with solid fill">
            <a:hlinkClick r:id="rId6" action="ppaction://hlinksldjump"/>
            <a:extLst>
              <a:ext uri="{FF2B5EF4-FFF2-40B4-BE49-F238E27FC236}">
                <a16:creationId xmlns:a16="http://schemas.microsoft.com/office/drawing/2014/main" id="{4C45CA91-D323-41D4-8C3B-3950ECA2CC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191" y="6208027"/>
            <a:ext cx="540000" cy="540000"/>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E9A316ED-AA60-4F0E-AE73-4524709E46B7}"/>
                  </a:ext>
                </a:extLst>
              </p:cNvPr>
              <p:cNvGraphicFramePr>
                <a:graphicFrameLocks noChangeAspect="1"/>
              </p:cNvGraphicFramePr>
              <p:nvPr>
                <p:extLst>
                  <p:ext uri="{D42A27DB-BD31-4B8C-83A1-F6EECF244321}">
                    <p14:modId xmlns:p14="http://schemas.microsoft.com/office/powerpoint/2010/main" val="2484516073"/>
                  </p:ext>
                </p:extLst>
              </p:nvPr>
            </p:nvGraphicFramePr>
            <p:xfrm>
              <a:off x="5989645" y="4730520"/>
              <a:ext cx="3048000" cy="1714500"/>
            </p:xfrm>
            <a:graphic>
              <a:graphicData uri="http://schemas.microsoft.com/office/powerpoint/2016/slidezoom">
                <pslz:sldZm>
                  <pslz:sldZmObj sldId="311" cId="213202727">
                    <pslz:zmPr id="{57ED67D0-7D0B-47DF-96BC-152616EFFC92}"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8" action="ppaction://hlinksldjump"/>
                <a:extLst>
                  <a:ext uri="{FF2B5EF4-FFF2-40B4-BE49-F238E27FC236}">
                    <a16:creationId xmlns:a16="http://schemas.microsoft.com/office/drawing/2014/main" id="{E9A316ED-AA60-4F0E-AE73-4524709E46B7}"/>
                  </a:ext>
                </a:extLst>
              </p:cNvPr>
              <p:cNvPicPr>
                <a:picLocks noGrp="1" noRot="1" noChangeAspect="1" noMove="1" noResize="1" noEditPoints="1" noAdjustHandles="1" noChangeArrowheads="1" noChangeShapeType="1"/>
              </p:cNvPicPr>
              <p:nvPr/>
            </p:nvPicPr>
            <p:blipFill>
              <a:blip r:embed="rId9"/>
              <a:stretch>
                <a:fillRect/>
              </a:stretch>
            </p:blipFill>
            <p:spPr>
              <a:xfrm>
                <a:off x="5989645" y="4730520"/>
                <a:ext cx="3048000" cy="1714500"/>
              </a:xfrm>
              <a:prstGeom prst="rect">
                <a:avLst/>
              </a:prstGeom>
              <a:ln w="3175">
                <a:solidFill>
                  <a:prstClr val="ltGray"/>
                </a:solidFill>
              </a:ln>
            </p:spPr>
          </p:pic>
        </mc:Fallback>
      </mc:AlternateContent>
      <p:grpSp>
        <p:nvGrpSpPr>
          <p:cNvPr id="19" name="Group 18">
            <a:extLst>
              <a:ext uri="{FF2B5EF4-FFF2-40B4-BE49-F238E27FC236}">
                <a16:creationId xmlns:a16="http://schemas.microsoft.com/office/drawing/2014/main" id="{5CB1927A-5E6D-4E29-ACE8-C7AD2769838C}"/>
              </a:ext>
            </a:extLst>
          </p:cNvPr>
          <p:cNvGrpSpPr/>
          <p:nvPr/>
        </p:nvGrpSpPr>
        <p:grpSpPr>
          <a:xfrm>
            <a:off x="11304517" y="-70856"/>
            <a:ext cx="692583" cy="653541"/>
            <a:chOff x="5210813" y="3344973"/>
            <a:chExt cx="692583" cy="653541"/>
          </a:xfrm>
        </p:grpSpPr>
        <p:pic>
          <p:nvPicPr>
            <p:cNvPr id="20" name="Graphic 19" descr="Volume with solid fill">
              <a:extLst>
                <a:ext uri="{FF2B5EF4-FFF2-40B4-BE49-F238E27FC236}">
                  <a16:creationId xmlns:a16="http://schemas.microsoft.com/office/drawing/2014/main" id="{ACE6ACCE-8B9B-4E8B-AB1A-28D572B1F3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22643" y="3382371"/>
              <a:ext cx="540000" cy="540000"/>
            </a:xfrm>
            <a:prstGeom prst="rect">
              <a:avLst/>
            </a:prstGeom>
          </p:spPr>
        </p:pic>
        <p:sp>
          <p:nvSpPr>
            <p:cNvPr id="21" name="Multiplication Sign 20">
              <a:extLst>
                <a:ext uri="{FF2B5EF4-FFF2-40B4-BE49-F238E27FC236}">
                  <a16:creationId xmlns:a16="http://schemas.microsoft.com/office/drawing/2014/main" id="{059C0F70-186A-4767-8D4D-D13BDCE07EB1}"/>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3755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11FD68-1D23-4E2D-9348-C7CD872AE57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2BEE578-6AAA-A545-A92E-7DB2A703486C}"/>
              </a:ext>
            </a:extLst>
          </p:cNvPr>
          <p:cNvPicPr>
            <a:picLocks noChangeAspect="1"/>
          </p:cNvPicPr>
          <p:nvPr/>
        </p:nvPicPr>
        <p:blipFill rotWithShape="1">
          <a:blip r:embed="rId5"/>
          <a:srcRect b="51146"/>
          <a:stretch/>
        </p:blipFill>
        <p:spPr>
          <a:xfrm>
            <a:off x="332971" y="283907"/>
            <a:ext cx="6089094" cy="4279017"/>
          </a:xfrm>
          <a:prstGeom prst="rect">
            <a:avLst/>
          </a:prstGeom>
        </p:spPr>
      </p:pic>
      <p:pic>
        <p:nvPicPr>
          <p:cNvPr id="2" name="Recorded Sound">
            <a:hlinkClick r:id="" action="ppaction://media"/>
            <a:extLst>
              <a:ext uri="{FF2B5EF4-FFF2-40B4-BE49-F238E27FC236}">
                <a16:creationId xmlns:a16="http://schemas.microsoft.com/office/drawing/2014/main" id="{9B7FD905-CA35-41D7-92E9-BF986EED7F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1456" y="101974"/>
            <a:ext cx="406400" cy="406400"/>
          </a:xfrm>
          <a:prstGeom prst="rect">
            <a:avLst/>
          </a:prstGeom>
        </p:spPr>
      </p:pic>
      <p:pic>
        <p:nvPicPr>
          <p:cNvPr id="14" name="Graphic 13" descr="Circle with left arrow with solid fill">
            <a:hlinkClick r:id="" action="ppaction://hlinkshowjump?jump=nextslide"/>
            <a:extLst>
              <a:ext uri="{FF2B5EF4-FFF2-40B4-BE49-F238E27FC236}">
                <a16:creationId xmlns:a16="http://schemas.microsoft.com/office/drawing/2014/main" id="{C7910EC7-618B-413B-9128-9F0D6C43D0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1380809" y="6208027"/>
            <a:ext cx="540000" cy="540000"/>
          </a:xfrm>
          <a:prstGeom prst="rect">
            <a:avLst/>
          </a:prstGeom>
        </p:spPr>
      </p:pic>
      <p:pic>
        <p:nvPicPr>
          <p:cNvPr id="15" name="Picture 14">
            <a:extLst>
              <a:ext uri="{FF2B5EF4-FFF2-40B4-BE49-F238E27FC236}">
                <a16:creationId xmlns:a16="http://schemas.microsoft.com/office/drawing/2014/main" id="{5684EFD9-6633-4A7D-A21C-1C5C47A608D2}"/>
              </a:ext>
            </a:extLst>
          </p:cNvPr>
          <p:cNvPicPr>
            <a:picLocks noChangeAspect="1"/>
          </p:cNvPicPr>
          <p:nvPr/>
        </p:nvPicPr>
        <p:blipFill rotWithShape="1">
          <a:blip r:embed="rId5"/>
          <a:srcRect t="48880" b="2382"/>
          <a:stretch/>
        </p:blipFill>
        <p:spPr>
          <a:xfrm>
            <a:off x="6178544" y="1321609"/>
            <a:ext cx="5869312" cy="4114800"/>
          </a:xfrm>
          <a:prstGeom prst="rect">
            <a:avLst/>
          </a:prstGeom>
        </p:spPr>
      </p:pic>
      <p:pic>
        <p:nvPicPr>
          <p:cNvPr id="16" name="Graphic 15" descr="Circle with left arrow with solid fill">
            <a:hlinkClick r:id="" action="ppaction://hlinkshowjump?jump=previousslide"/>
            <a:extLst>
              <a:ext uri="{FF2B5EF4-FFF2-40B4-BE49-F238E27FC236}">
                <a16:creationId xmlns:a16="http://schemas.microsoft.com/office/drawing/2014/main" id="{A0006AB5-73E0-4D0C-9C05-DB29CBF942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191" y="6208027"/>
            <a:ext cx="540000" cy="540000"/>
          </a:xfrm>
          <a:prstGeom prst="rect">
            <a:avLst/>
          </a:prstGeom>
        </p:spPr>
      </p:pic>
      <p:pic>
        <p:nvPicPr>
          <p:cNvPr id="9" name="Graphic 8" descr="Volume with solid fill">
            <a:extLst>
              <a:ext uri="{FF2B5EF4-FFF2-40B4-BE49-F238E27FC236}">
                <a16:creationId xmlns:a16="http://schemas.microsoft.com/office/drawing/2014/main" id="{68A5C43C-6F27-4D7A-BEA6-7C516FD2DE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80809" y="9087"/>
            <a:ext cx="540000" cy="540000"/>
          </a:xfrm>
          <a:prstGeom prst="rect">
            <a:avLst/>
          </a:prstGeom>
        </p:spPr>
      </p:pic>
    </p:spTree>
    <p:extLst>
      <p:ext uri="{BB962C8B-B14F-4D97-AF65-F5344CB8AC3E}">
        <p14:creationId xmlns:p14="http://schemas.microsoft.com/office/powerpoint/2010/main" val="213202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13E01F0-DFEA-4B93-B2C2-5F77D4EFCF3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Text, timeline&#10;&#10;Description automatically generated">
            <a:extLst>
              <a:ext uri="{FF2B5EF4-FFF2-40B4-BE49-F238E27FC236}">
                <a16:creationId xmlns:a16="http://schemas.microsoft.com/office/drawing/2014/main" id="{5B3514F8-D65A-4837-A492-363942845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779" y="0"/>
            <a:ext cx="9699713" cy="6858000"/>
          </a:xfrm>
          <a:prstGeom prst="rect">
            <a:avLst/>
          </a:prstGeom>
        </p:spPr>
      </p:pic>
      <p:sp>
        <p:nvSpPr>
          <p:cNvPr id="17" name="Rectangle: Folded Corner 16">
            <a:extLst>
              <a:ext uri="{FF2B5EF4-FFF2-40B4-BE49-F238E27FC236}">
                <a16:creationId xmlns:a16="http://schemas.microsoft.com/office/drawing/2014/main" id="{927BCA63-42A0-459C-9330-BE3FECD98390}"/>
              </a:ext>
            </a:extLst>
          </p:cNvPr>
          <p:cNvSpPr/>
          <p:nvPr/>
        </p:nvSpPr>
        <p:spPr>
          <a:xfrm>
            <a:off x="317077" y="708566"/>
            <a:ext cx="1980310" cy="1739270"/>
          </a:xfrm>
          <a:prstGeom prst="foldedCorner">
            <a:avLst/>
          </a:prstGeom>
          <a:solidFill>
            <a:srgbClr val="E52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Rounded MT Bold" panose="020F0704030504030204" pitchFamily="34" charset="0"/>
              </a:rPr>
              <a:t>Click on a stage to view in more detail</a:t>
            </a:r>
            <a:endParaRPr lang="en-GB" sz="2400" dirty="0">
              <a:latin typeface="Arial Rounded MT Bold" panose="020F0704030504030204" pitchFamily="34" charset="0"/>
            </a:endParaRP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04EC648D-3FAE-4F42-A5F7-5FF7FA3CE52B}"/>
                  </a:ext>
                </a:extLst>
              </p:cNvPr>
              <p:cNvGraphicFramePr>
                <a:graphicFrameLocks noChangeAspect="1"/>
              </p:cNvGraphicFramePr>
              <p:nvPr/>
            </p:nvGraphicFramePr>
            <p:xfrm>
              <a:off x="5358822" y="517333"/>
              <a:ext cx="4497572" cy="1902824"/>
            </p:xfrm>
            <a:graphic>
              <a:graphicData uri="http://schemas.microsoft.com/office/powerpoint/2016/slidezoom">
                <pslz:sldZm>
                  <pslz:sldZmObj sldId="266" cId="4139575913">
                    <pslz:zmPr id="{BD97A820-A731-48B4-BC84-69B43B5EFF8D}" returnToParent="0" imageType="cover" transitionDur="1000">
                      <p166:blipFill xmlns:p166="http://schemas.microsoft.com/office/powerpoint/2016/6/main">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166:blipFill>
                      <p166:spPr xmlns:p166="http://schemas.microsoft.com/office/powerpoint/2016/6/main">
                        <a:xfrm>
                          <a:off x="0" y="0"/>
                          <a:ext cx="4497572" cy="1902824"/>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9" name="Slide Zoom 8">
                <a:hlinkClick r:id="rId6" action="ppaction://hlinksldjump"/>
                <a:extLst>
                  <a:ext uri="{FF2B5EF4-FFF2-40B4-BE49-F238E27FC236}">
                    <a16:creationId xmlns:a16="http://schemas.microsoft.com/office/drawing/2014/main" id="{04EC648D-3FAE-4F42-A5F7-5FF7FA3CE52B}"/>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8822" y="517333"/>
                <a:ext cx="4497572" cy="1902824"/>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D6A1C9EA-C057-42C4-8692-1250062648F1}"/>
                  </a:ext>
                </a:extLst>
              </p:cNvPr>
              <p:cNvGraphicFramePr>
                <a:graphicFrameLocks noChangeAspect="1"/>
              </p:cNvGraphicFramePr>
              <p:nvPr/>
            </p:nvGraphicFramePr>
            <p:xfrm>
              <a:off x="8687455" y="2447835"/>
              <a:ext cx="3046722" cy="1982078"/>
            </p:xfrm>
            <a:graphic>
              <a:graphicData uri="http://schemas.microsoft.com/office/powerpoint/2016/slidezoom">
                <pslz:sldZm>
                  <pslz:sldZmObj sldId="267" cId="3567251286">
                    <pslz:zmPr id="{A5DCD1D0-66DC-43FA-BEE5-45BC6877BCAE}" returnToParent="0" imageType="cover" transitionDur="1000">
                      <p166:blipFill xmlns:p166="http://schemas.microsoft.com/office/powerpoint/2016/6/main">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166:blipFill>
                      <p166:spPr xmlns:p166="http://schemas.microsoft.com/office/powerpoint/2016/6/main">
                        <a:xfrm>
                          <a:off x="0" y="0"/>
                          <a:ext cx="3046722" cy="1982078"/>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10" name="Slide Zoom 9">
                <a:hlinkClick r:id="rId9" action="ppaction://hlinksldjump"/>
                <a:extLst>
                  <a:ext uri="{FF2B5EF4-FFF2-40B4-BE49-F238E27FC236}">
                    <a16:creationId xmlns:a16="http://schemas.microsoft.com/office/drawing/2014/main" id="{D6A1C9EA-C057-42C4-8692-1250062648F1}"/>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87455" y="2447835"/>
                <a:ext cx="3046722" cy="1982078"/>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54400B2A-FE39-40F5-B696-932BC527FD0E}"/>
                  </a:ext>
                </a:extLst>
              </p:cNvPr>
              <p:cNvGraphicFramePr>
                <a:graphicFrameLocks noChangeAspect="1"/>
              </p:cNvGraphicFramePr>
              <p:nvPr/>
            </p:nvGraphicFramePr>
            <p:xfrm>
              <a:off x="5603371" y="4677086"/>
              <a:ext cx="3381658" cy="1982078"/>
            </p:xfrm>
            <a:graphic>
              <a:graphicData uri="http://schemas.microsoft.com/office/powerpoint/2016/slidezoom">
                <pslz:sldZm>
                  <pslz:sldZmObj sldId="268" cId="3056131271">
                    <pslz:zmPr id="{F4060F96-2EED-40CD-B588-8D1B8EBBD5C3}" returnToParent="0" imageType="cover" transitionDur="1000">
                      <p166:blipFill xmlns:p166="http://schemas.microsoft.com/office/powerpoint/2016/6/main">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166:blipFill>
                      <p166:spPr xmlns:p166="http://schemas.microsoft.com/office/powerpoint/2016/6/main">
                        <a:xfrm>
                          <a:off x="0" y="0"/>
                          <a:ext cx="3381658" cy="1982078"/>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11" name="Slide Zoom 10">
                <a:hlinkClick r:id="rId10" action="ppaction://hlinksldjump"/>
                <a:extLst>
                  <a:ext uri="{FF2B5EF4-FFF2-40B4-BE49-F238E27FC236}">
                    <a16:creationId xmlns:a16="http://schemas.microsoft.com/office/drawing/2014/main" id="{54400B2A-FE39-40F5-B696-932BC527FD0E}"/>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3371" y="4677086"/>
                <a:ext cx="3381658" cy="1982078"/>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CE87978B-938A-4865-82A5-D9EA1C27DE85}"/>
                  </a:ext>
                </a:extLst>
              </p:cNvPr>
              <p:cNvGraphicFramePr>
                <a:graphicFrameLocks noChangeAspect="1"/>
              </p:cNvGraphicFramePr>
              <p:nvPr/>
            </p:nvGraphicFramePr>
            <p:xfrm>
              <a:off x="2563096" y="2618993"/>
              <a:ext cx="2930022" cy="2303883"/>
            </p:xfrm>
            <a:graphic>
              <a:graphicData uri="http://schemas.microsoft.com/office/powerpoint/2016/slidezoom">
                <pslz:sldZm>
                  <pslz:sldZmObj sldId="269" cId="1372900476">
                    <pslz:zmPr id="{FE60F173-B872-49DF-951C-B3928D402E9C}" returnToParent="0" imageType="cover" transitionDur="1000">
                      <p166:blipFill xmlns:p166="http://schemas.microsoft.com/office/powerpoint/2016/6/main">
                        <a:blip r:embed="rId7">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166:blipFill>
                      <p166:spPr xmlns:p166="http://schemas.microsoft.com/office/powerpoint/2016/6/main">
                        <a:xfrm>
                          <a:off x="0" y="0"/>
                          <a:ext cx="2930022" cy="2303883"/>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12" name="Slide Zoom 11">
                <a:hlinkClick r:id="rId11" action="ppaction://hlinksldjump"/>
                <a:extLst>
                  <a:ext uri="{FF2B5EF4-FFF2-40B4-BE49-F238E27FC236}">
                    <a16:creationId xmlns:a16="http://schemas.microsoft.com/office/drawing/2014/main" id="{CE87978B-938A-4865-82A5-D9EA1C27DE85}"/>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63096" y="2618993"/>
                <a:ext cx="2930022" cy="2303883"/>
              </a:xfrm>
              <a:prstGeom prst="rect">
                <a:avLst/>
              </a:prstGeom>
              <a:ln w="127000" cap="sq">
                <a:noFill/>
                <a:miter lim="800000"/>
              </a:ln>
              <a:effectLst>
                <a:outerShdw blurRad="57150" dist="50800" dir="2700000" algn="tl" rotWithShape="0">
                  <a:srgbClr val="000000">
                    <a:alpha val="40000"/>
                  </a:srgbClr>
                </a:outerShdw>
              </a:effectLst>
            </p:spPr>
          </p:pic>
        </mc:Fallback>
      </mc:AlternateContent>
      <p:grpSp>
        <p:nvGrpSpPr>
          <p:cNvPr id="18" name="Group 17">
            <a:extLst>
              <a:ext uri="{FF2B5EF4-FFF2-40B4-BE49-F238E27FC236}">
                <a16:creationId xmlns:a16="http://schemas.microsoft.com/office/drawing/2014/main" id="{474D2ACC-7B03-44C7-9A8B-68CA1161E5DF}"/>
              </a:ext>
            </a:extLst>
          </p:cNvPr>
          <p:cNvGrpSpPr/>
          <p:nvPr/>
        </p:nvGrpSpPr>
        <p:grpSpPr>
          <a:xfrm>
            <a:off x="11304517" y="131167"/>
            <a:ext cx="692583" cy="653541"/>
            <a:chOff x="5210813" y="3344973"/>
            <a:chExt cx="692583" cy="653541"/>
          </a:xfrm>
        </p:grpSpPr>
        <p:pic>
          <p:nvPicPr>
            <p:cNvPr id="19" name="Graphic 18" descr="Volume with solid fill">
              <a:extLst>
                <a:ext uri="{FF2B5EF4-FFF2-40B4-BE49-F238E27FC236}">
                  <a16:creationId xmlns:a16="http://schemas.microsoft.com/office/drawing/2014/main" id="{47778D48-230B-46F3-AC3E-483EF874751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22643" y="3382371"/>
              <a:ext cx="540000" cy="540000"/>
            </a:xfrm>
            <a:prstGeom prst="rect">
              <a:avLst/>
            </a:prstGeom>
          </p:spPr>
        </p:pic>
        <p:sp>
          <p:nvSpPr>
            <p:cNvPr id="20" name="Multiplication Sign 19">
              <a:extLst>
                <a:ext uri="{FF2B5EF4-FFF2-40B4-BE49-F238E27FC236}">
                  <a16:creationId xmlns:a16="http://schemas.microsoft.com/office/drawing/2014/main" id="{07F132E4-9B0E-4FD5-A951-DE5645E33555}"/>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93043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B65631-CE46-422A-B62E-5DDBD48C2A60}"/>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Circle with left arrow with solid fill">
            <a:hlinkClick r:id="" action="ppaction://hlinkshowjump?jump=nextslide"/>
            <a:extLst>
              <a:ext uri="{FF2B5EF4-FFF2-40B4-BE49-F238E27FC236}">
                <a16:creationId xmlns:a16="http://schemas.microsoft.com/office/drawing/2014/main" id="{21E17187-AC52-4682-8EEC-1230A9C6FB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380809" y="6208027"/>
            <a:ext cx="540000" cy="540000"/>
          </a:xfrm>
          <a:prstGeom prst="rect">
            <a:avLst/>
          </a:prstGeom>
        </p:spPr>
      </p:pic>
      <p:grpSp>
        <p:nvGrpSpPr>
          <p:cNvPr id="4" name="Group 3">
            <a:extLst>
              <a:ext uri="{FF2B5EF4-FFF2-40B4-BE49-F238E27FC236}">
                <a16:creationId xmlns:a16="http://schemas.microsoft.com/office/drawing/2014/main" id="{0B5BC6BE-737C-48DB-9470-CBCEDB4FF1BA}"/>
              </a:ext>
            </a:extLst>
          </p:cNvPr>
          <p:cNvGrpSpPr/>
          <p:nvPr/>
        </p:nvGrpSpPr>
        <p:grpSpPr>
          <a:xfrm>
            <a:off x="397311" y="391861"/>
            <a:ext cx="11183982" cy="5447757"/>
            <a:chOff x="1343616" y="264268"/>
            <a:chExt cx="11183982" cy="5447757"/>
          </a:xfrm>
        </p:grpSpPr>
        <p:pic>
          <p:nvPicPr>
            <p:cNvPr id="3" name="Picture 2" descr="Icon&#10;&#10;Description automatically generated">
              <a:extLst>
                <a:ext uri="{FF2B5EF4-FFF2-40B4-BE49-F238E27FC236}">
                  <a16:creationId xmlns:a16="http://schemas.microsoft.com/office/drawing/2014/main" id="{AEE5956C-3402-4CF2-82A7-9D632440D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0832" y="852025"/>
              <a:ext cx="674449" cy="4860000"/>
            </a:xfrm>
            <a:prstGeom prst="rect">
              <a:avLst/>
            </a:prstGeom>
          </p:spPr>
        </p:pic>
        <p:grpSp>
          <p:nvGrpSpPr>
            <p:cNvPr id="10" name="Group 9">
              <a:extLst>
                <a:ext uri="{FF2B5EF4-FFF2-40B4-BE49-F238E27FC236}">
                  <a16:creationId xmlns:a16="http://schemas.microsoft.com/office/drawing/2014/main" id="{D54BDC3F-1CEF-4A6C-A82F-26C1F61AF320}"/>
                </a:ext>
              </a:extLst>
            </p:cNvPr>
            <p:cNvGrpSpPr/>
            <p:nvPr/>
          </p:nvGrpSpPr>
          <p:grpSpPr>
            <a:xfrm>
              <a:off x="1343616" y="264268"/>
              <a:ext cx="11183982" cy="5257604"/>
              <a:chOff x="-2417408" y="-428603"/>
              <a:chExt cx="11183982" cy="5257604"/>
            </a:xfrm>
          </p:grpSpPr>
          <p:sp>
            <p:nvSpPr>
              <p:cNvPr id="11" name="Rectangle: Rounded Corners 10">
                <a:extLst>
                  <a:ext uri="{FF2B5EF4-FFF2-40B4-BE49-F238E27FC236}">
                    <a16:creationId xmlns:a16="http://schemas.microsoft.com/office/drawing/2014/main" id="{36A5A4F0-82ED-40FB-88E3-2888EE49B3FD}"/>
                  </a:ext>
                </a:extLst>
              </p:cNvPr>
              <p:cNvSpPr/>
              <p:nvPr/>
            </p:nvSpPr>
            <p:spPr>
              <a:xfrm>
                <a:off x="7180349" y="-428603"/>
                <a:ext cx="682388" cy="682388"/>
              </a:xfrm>
              <a:prstGeom prst="roundRect">
                <a:avLst/>
              </a:prstGeom>
              <a:solidFill>
                <a:srgbClr val="986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Rounded MT Bold" panose="020F0704030504030204" pitchFamily="34" charset="0"/>
                  </a:rPr>
                  <a:t>G</a:t>
                </a:r>
              </a:p>
              <a:p>
                <a:pPr algn="ctr"/>
                <a:endParaRPr lang="en-GB" sz="200" dirty="0">
                  <a:latin typeface="Arial Rounded MT Bold" panose="020F0704030504030204" pitchFamily="34" charset="0"/>
                </a:endParaRPr>
              </a:p>
              <a:p>
                <a:pPr algn="ctr"/>
                <a:endParaRPr lang="en-GB" sz="200" dirty="0">
                  <a:latin typeface="Arial Rounded MT Bold" panose="020F0704030504030204" pitchFamily="34" charset="0"/>
                </a:endParaRPr>
              </a:p>
              <a:p>
                <a:pPr algn="ctr"/>
                <a:endParaRPr lang="en-GB" sz="200" dirty="0">
                  <a:latin typeface="Arial Rounded MT Bold" panose="020F0704030504030204" pitchFamily="34" charset="0"/>
                </a:endParaRPr>
              </a:p>
            </p:txBody>
          </p:sp>
          <p:sp>
            <p:nvSpPr>
              <p:cNvPr id="12" name="Rectangle: Rounded Corners 11">
                <a:extLst>
                  <a:ext uri="{FF2B5EF4-FFF2-40B4-BE49-F238E27FC236}">
                    <a16:creationId xmlns:a16="http://schemas.microsoft.com/office/drawing/2014/main" id="{5106006B-263F-47E9-9E91-725CF29FF6CB}"/>
                  </a:ext>
                </a:extLst>
              </p:cNvPr>
              <p:cNvSpPr/>
              <p:nvPr/>
            </p:nvSpPr>
            <p:spPr>
              <a:xfrm>
                <a:off x="2405660" y="143022"/>
                <a:ext cx="5741788" cy="1776568"/>
              </a:xfrm>
              <a:prstGeom prst="roundRect">
                <a:avLst/>
              </a:prstGeom>
              <a:solidFill>
                <a:srgbClr val="EFE7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The learner has a knowledge and understanding of most key concepts at the level. S/he has developed a widening range of key skills appropriate to the level. S/he can apply their learning and skills in familiar and unfamiliar contexts most of the time.</a:t>
                </a:r>
              </a:p>
            </p:txBody>
          </p:sp>
          <p:sp>
            <p:nvSpPr>
              <p:cNvPr id="13" name="Rectangle: Rounded Corners 12">
                <a:extLst>
                  <a:ext uri="{FF2B5EF4-FFF2-40B4-BE49-F238E27FC236}">
                    <a16:creationId xmlns:a16="http://schemas.microsoft.com/office/drawing/2014/main" id="{5F90BD41-481D-4DD1-B8C1-6E1498FDD7EB}"/>
                  </a:ext>
                </a:extLst>
              </p:cNvPr>
              <p:cNvSpPr/>
              <p:nvPr/>
            </p:nvSpPr>
            <p:spPr>
              <a:xfrm>
                <a:off x="2405660" y="2060958"/>
                <a:ext cx="5741787" cy="1066813"/>
              </a:xfrm>
              <a:prstGeom prst="roundRect">
                <a:avLst/>
              </a:prstGeom>
              <a:solidFill>
                <a:srgbClr val="EFE7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The learner can respond appropriately to the level of challenge in the Es and Os most of the time with increasing independence.</a:t>
                </a:r>
              </a:p>
            </p:txBody>
          </p:sp>
          <p:sp>
            <p:nvSpPr>
              <p:cNvPr id="14" name="Rectangle: Rounded Corners 13">
                <a:extLst>
                  <a:ext uri="{FF2B5EF4-FFF2-40B4-BE49-F238E27FC236}">
                    <a16:creationId xmlns:a16="http://schemas.microsoft.com/office/drawing/2014/main" id="{765AB3BA-3E6D-42D9-9C28-FEE185CAA49A}"/>
                  </a:ext>
                </a:extLst>
              </p:cNvPr>
              <p:cNvSpPr/>
              <p:nvPr/>
            </p:nvSpPr>
            <p:spPr>
              <a:xfrm>
                <a:off x="2405661" y="3464396"/>
                <a:ext cx="5741786" cy="1110536"/>
              </a:xfrm>
              <a:prstGeom prst="roundRect">
                <a:avLst/>
              </a:prstGeom>
              <a:solidFill>
                <a:srgbClr val="EFE7F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The learner is experiencing learning across a widening range of Es, Os and contexts for the level.</a:t>
                </a:r>
              </a:p>
            </p:txBody>
          </p:sp>
          <p:sp>
            <p:nvSpPr>
              <p:cNvPr id="15" name="Rectangle: Rounded Corners 14">
                <a:extLst>
                  <a:ext uri="{FF2B5EF4-FFF2-40B4-BE49-F238E27FC236}">
                    <a16:creationId xmlns:a16="http://schemas.microsoft.com/office/drawing/2014/main" id="{F9BCC8B4-43A1-458D-BD77-933C29C00811}"/>
                  </a:ext>
                </a:extLst>
              </p:cNvPr>
              <p:cNvSpPr/>
              <p:nvPr/>
            </p:nvSpPr>
            <p:spPr>
              <a:xfrm>
                <a:off x="8452676" y="143022"/>
                <a:ext cx="313898" cy="4431909"/>
              </a:xfrm>
              <a:prstGeom prst="roundRect">
                <a:avLst>
                  <a:gd name="adj" fmla="val 29710"/>
                </a:avLst>
              </a:prstGeom>
              <a:solidFill>
                <a:srgbClr val="986AA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a:latin typeface="Arial" panose="020B0604020202020204" pitchFamily="34" charset="0"/>
                    <a:cs typeface="Arial" panose="020B0604020202020204" pitchFamily="34" charset="0"/>
                  </a:rPr>
                  <a:t>Using Benchmarks</a:t>
                </a:r>
              </a:p>
            </p:txBody>
          </p:sp>
          <p:sp>
            <p:nvSpPr>
              <p:cNvPr id="16" name="Arrow: Bent-Up 15">
                <a:extLst>
                  <a:ext uri="{FF2B5EF4-FFF2-40B4-BE49-F238E27FC236}">
                    <a16:creationId xmlns:a16="http://schemas.microsoft.com/office/drawing/2014/main" id="{40C9F8A3-85AD-4803-89A8-95E93C3BFFD3}"/>
                  </a:ext>
                </a:extLst>
              </p:cNvPr>
              <p:cNvSpPr/>
              <p:nvPr/>
            </p:nvSpPr>
            <p:spPr>
              <a:xfrm flipH="1">
                <a:off x="-2417408" y="1041305"/>
                <a:ext cx="2374710" cy="2309464"/>
              </a:xfrm>
              <a:prstGeom prst="bentUpArrow">
                <a:avLst>
                  <a:gd name="adj1" fmla="val 17120"/>
                  <a:gd name="adj2" fmla="val 25000"/>
                  <a:gd name="adj3" fmla="val 25000"/>
                </a:avLst>
              </a:prstGeom>
              <a:solidFill>
                <a:srgbClr val="986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18A0CA5D-7A76-403E-B62A-B1ECEA39C237}"/>
                  </a:ext>
                </a:extLst>
              </p:cNvPr>
              <p:cNvCxnSpPr>
                <a:cxnSpLocks/>
              </p:cNvCxnSpPr>
              <p:nvPr/>
            </p:nvCxnSpPr>
            <p:spPr>
              <a:xfrm>
                <a:off x="1038942" y="4034449"/>
                <a:ext cx="1406695" cy="0"/>
              </a:xfrm>
              <a:prstGeom prst="line">
                <a:avLst/>
              </a:prstGeom>
              <a:ln w="38100">
                <a:solidFill>
                  <a:srgbClr val="986AA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F30F1E-A20D-483F-9ED7-6971992883AE}"/>
                  </a:ext>
                </a:extLst>
              </p:cNvPr>
              <p:cNvCxnSpPr>
                <a:cxnSpLocks/>
              </p:cNvCxnSpPr>
              <p:nvPr/>
            </p:nvCxnSpPr>
            <p:spPr>
              <a:xfrm>
                <a:off x="1038942" y="1254058"/>
                <a:ext cx="1406695" cy="0"/>
              </a:xfrm>
              <a:prstGeom prst="line">
                <a:avLst/>
              </a:prstGeom>
              <a:ln w="38100">
                <a:solidFill>
                  <a:srgbClr val="986AA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996743-ED80-4A95-8AFC-1D72E3B9D006}"/>
                  </a:ext>
                </a:extLst>
              </p:cNvPr>
              <p:cNvCxnSpPr>
                <a:cxnSpLocks/>
              </p:cNvCxnSpPr>
              <p:nvPr/>
            </p:nvCxnSpPr>
            <p:spPr>
              <a:xfrm>
                <a:off x="1038942" y="2555797"/>
                <a:ext cx="1406695" cy="0"/>
              </a:xfrm>
              <a:prstGeom prst="line">
                <a:avLst/>
              </a:prstGeom>
              <a:ln w="38100">
                <a:solidFill>
                  <a:srgbClr val="986AAD"/>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60CC072-77F4-4729-BA92-66F56AA93F44}"/>
                  </a:ext>
                </a:extLst>
              </p:cNvPr>
              <p:cNvSpPr/>
              <p:nvPr/>
            </p:nvSpPr>
            <p:spPr>
              <a:xfrm rot="16200000">
                <a:off x="291211" y="1539785"/>
                <a:ext cx="2968632" cy="653334"/>
              </a:xfrm>
              <a:prstGeom prst="roundRect">
                <a:avLst>
                  <a:gd name="adj" fmla="val 23246"/>
                </a:avLst>
              </a:prstGeom>
              <a:solidFill>
                <a:srgbClr val="986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How well</a:t>
                </a:r>
              </a:p>
              <a:p>
                <a:pPr algn="ctr"/>
                <a:r>
                  <a:rPr lang="en-GB" sz="1600" dirty="0">
                    <a:latin typeface="Arial" panose="020B0604020202020204" pitchFamily="34" charset="0"/>
                    <a:cs typeface="Arial" panose="020B0604020202020204" pitchFamily="34" charset="0"/>
                  </a:rPr>
                  <a:t>Challenge        Application</a:t>
                </a:r>
              </a:p>
            </p:txBody>
          </p:sp>
          <p:sp>
            <p:nvSpPr>
              <p:cNvPr id="21" name="Rectangle: Rounded Corners 20">
                <a:extLst>
                  <a:ext uri="{FF2B5EF4-FFF2-40B4-BE49-F238E27FC236}">
                    <a16:creationId xmlns:a16="http://schemas.microsoft.com/office/drawing/2014/main" id="{65FD202E-96ED-4105-A8EC-939CAE684530}"/>
                  </a:ext>
                </a:extLst>
              </p:cNvPr>
              <p:cNvSpPr/>
              <p:nvPr/>
            </p:nvSpPr>
            <p:spPr>
              <a:xfrm rot="16200000">
                <a:off x="1066069" y="3792877"/>
                <a:ext cx="1408480" cy="663768"/>
              </a:xfrm>
              <a:prstGeom prst="roundRect">
                <a:avLst>
                  <a:gd name="adj" fmla="val 23246"/>
                </a:avLst>
              </a:prstGeom>
              <a:solidFill>
                <a:srgbClr val="986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panose="020B0604020202020204" pitchFamily="34" charset="0"/>
                    <a:cs typeface="Arial" panose="020B0604020202020204" pitchFamily="34" charset="0"/>
                  </a:rPr>
                  <a:t>How </a:t>
                </a:r>
                <a:r>
                  <a:rPr lang="en-GB" sz="1400" b="1" dirty="0">
                    <a:latin typeface="Arial" panose="020B0604020202020204" pitchFamily="34" charset="0"/>
                    <a:cs typeface="Arial" panose="020B0604020202020204" pitchFamily="34" charset="0"/>
                  </a:rPr>
                  <a:t>much</a:t>
                </a:r>
                <a:r>
                  <a:rPr lang="en-GB" sz="1600" dirty="0">
                    <a:latin typeface="Arial" panose="020B0604020202020204" pitchFamily="34" charset="0"/>
                    <a:cs typeface="Arial" panose="020B0604020202020204" pitchFamily="34" charset="0"/>
                  </a:rPr>
                  <a:t> Breadth</a:t>
                </a:r>
              </a:p>
            </p:txBody>
          </p:sp>
          <p:sp>
            <p:nvSpPr>
              <p:cNvPr id="22" name="Oval 21">
                <a:extLst>
                  <a:ext uri="{FF2B5EF4-FFF2-40B4-BE49-F238E27FC236}">
                    <a16:creationId xmlns:a16="http://schemas.microsoft.com/office/drawing/2014/main" id="{29B166A8-9FAE-4D09-AC57-FC2FEFF472AD}"/>
                  </a:ext>
                </a:extLst>
              </p:cNvPr>
              <p:cNvSpPr/>
              <p:nvPr/>
            </p:nvSpPr>
            <p:spPr>
              <a:xfrm>
                <a:off x="2405663" y="1174939"/>
                <a:ext cx="163771" cy="163771"/>
              </a:xfrm>
              <a:prstGeom prst="ellipse">
                <a:avLst/>
              </a:prstGeom>
              <a:solidFill>
                <a:srgbClr val="986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0A02BE9-C80E-4D96-A533-FFB6FD957516}"/>
                  </a:ext>
                </a:extLst>
              </p:cNvPr>
              <p:cNvSpPr/>
              <p:nvPr/>
            </p:nvSpPr>
            <p:spPr>
              <a:xfrm>
                <a:off x="2405661" y="3962062"/>
                <a:ext cx="163771" cy="163771"/>
              </a:xfrm>
              <a:prstGeom prst="ellipse">
                <a:avLst/>
              </a:prstGeom>
              <a:solidFill>
                <a:srgbClr val="986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4F251C2-E66E-499C-A0EA-72A8303C883E}"/>
                  </a:ext>
                </a:extLst>
              </p:cNvPr>
              <p:cNvSpPr/>
              <p:nvPr/>
            </p:nvSpPr>
            <p:spPr>
              <a:xfrm>
                <a:off x="2405662" y="2473911"/>
                <a:ext cx="163771" cy="163771"/>
              </a:xfrm>
              <a:prstGeom prst="ellipse">
                <a:avLst/>
              </a:prstGeom>
              <a:solidFill>
                <a:srgbClr val="986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887CE8FC-E1CD-4752-95E1-27505B37CD47}"/>
                  </a:ext>
                </a:extLst>
              </p:cNvPr>
              <p:cNvSpPr txBox="1"/>
              <p:nvPr/>
            </p:nvSpPr>
            <p:spPr>
              <a:xfrm>
                <a:off x="-2138278" y="3409887"/>
                <a:ext cx="1858982" cy="307777"/>
              </a:xfrm>
              <a:prstGeom prst="rect">
                <a:avLst/>
              </a:prstGeom>
              <a:noFill/>
            </p:spPr>
            <p:txBody>
              <a:bodyPr wrap="square" rtlCol="0">
                <a:spAutoFit/>
              </a:bodyPr>
              <a:lstStyle/>
              <a:p>
                <a:r>
                  <a:rPr lang="en-GB" sz="1400" dirty="0">
                    <a:solidFill>
                      <a:srgbClr val="986AAD"/>
                    </a:solidFill>
                    <a:latin typeface="Arial Rounded MT Bold" panose="020F0704030504030204" pitchFamily="34" charset="0"/>
                  </a:rPr>
                  <a:t>Good Progress</a:t>
                </a:r>
              </a:p>
            </p:txBody>
          </p:sp>
        </p:grpSp>
      </p:grpSp>
      <p:pic>
        <p:nvPicPr>
          <p:cNvPr id="28" name="Graphic 27" descr="Circle with left arrow with solid fill">
            <a:hlinkClick r:id="" action="ppaction://hlinkshowjump?jump=previousslide"/>
            <a:extLst>
              <a:ext uri="{FF2B5EF4-FFF2-40B4-BE49-F238E27FC236}">
                <a16:creationId xmlns:a16="http://schemas.microsoft.com/office/drawing/2014/main" id="{732BC7B5-1011-437D-A6B0-4BB625A7E0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191" y="6208027"/>
            <a:ext cx="540000" cy="540000"/>
          </a:xfrm>
          <a:prstGeom prst="rect">
            <a:avLst/>
          </a:prstGeom>
        </p:spPr>
      </p:pic>
      <p:pic>
        <p:nvPicPr>
          <p:cNvPr id="29" name="Graphic 28" descr="Hamburger Menu Icon with solid fill">
            <a:hlinkClick r:id="rId6" action="ppaction://hlinksldjump"/>
            <a:extLst>
              <a:ext uri="{FF2B5EF4-FFF2-40B4-BE49-F238E27FC236}">
                <a16:creationId xmlns:a16="http://schemas.microsoft.com/office/drawing/2014/main" id="{F9233F43-A136-4FA4-84B8-A5901BDCFC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flipH="1">
            <a:off x="5826000" y="6208027"/>
            <a:ext cx="540000" cy="540000"/>
          </a:xfrm>
          <a:prstGeom prst="rect">
            <a:avLst/>
          </a:prstGeom>
        </p:spPr>
      </p:pic>
      <p:grpSp>
        <p:nvGrpSpPr>
          <p:cNvPr id="26" name="Group 25">
            <a:extLst>
              <a:ext uri="{FF2B5EF4-FFF2-40B4-BE49-F238E27FC236}">
                <a16:creationId xmlns:a16="http://schemas.microsoft.com/office/drawing/2014/main" id="{989E2421-6D5E-4049-A27D-06FF4A4E19A5}"/>
              </a:ext>
            </a:extLst>
          </p:cNvPr>
          <p:cNvGrpSpPr/>
          <p:nvPr/>
        </p:nvGrpSpPr>
        <p:grpSpPr>
          <a:xfrm>
            <a:off x="11304517" y="131167"/>
            <a:ext cx="692583" cy="653541"/>
            <a:chOff x="5210813" y="3344973"/>
            <a:chExt cx="692583" cy="653541"/>
          </a:xfrm>
        </p:grpSpPr>
        <p:pic>
          <p:nvPicPr>
            <p:cNvPr id="27" name="Graphic 26" descr="Volume with solid fill">
              <a:extLst>
                <a:ext uri="{FF2B5EF4-FFF2-40B4-BE49-F238E27FC236}">
                  <a16:creationId xmlns:a16="http://schemas.microsoft.com/office/drawing/2014/main" id="{9705EE6F-1F2C-4A6A-8679-88B0ED3888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2643" y="3382371"/>
              <a:ext cx="540000" cy="540000"/>
            </a:xfrm>
            <a:prstGeom prst="rect">
              <a:avLst/>
            </a:prstGeom>
          </p:spPr>
        </p:pic>
        <p:sp>
          <p:nvSpPr>
            <p:cNvPr id="31" name="Multiplication Sign 30">
              <a:extLst>
                <a:ext uri="{FF2B5EF4-FFF2-40B4-BE49-F238E27FC236}">
                  <a16:creationId xmlns:a16="http://schemas.microsoft.com/office/drawing/2014/main" id="{A605675A-10AA-42DA-9B8F-790ED62AAF24}"/>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56131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D7C043-77C9-44B3-B681-894FFFCD3AAA}"/>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0CB9806-0C72-4F01-B313-71414E0028CA}"/>
              </a:ext>
            </a:extLst>
          </p:cNvPr>
          <p:cNvSpPr txBox="1"/>
          <p:nvPr/>
        </p:nvSpPr>
        <p:spPr>
          <a:xfrm>
            <a:off x="138921" y="3248932"/>
            <a:ext cx="5318157" cy="3274423"/>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Experiences and Outcomes: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spell most of the words I need to communicate, using spelling rules, specialist vocabulary, self-correction techniques and a range of resources. </a:t>
            </a:r>
            <a:r>
              <a:rPr lang="en-GB" sz="1400" dirty="0">
                <a:solidFill>
                  <a:srgbClr val="FF0000"/>
                </a:solidFill>
                <a:latin typeface="Arial" panose="020B0604020202020204" pitchFamily="34" charset="0"/>
                <a:cs typeface="Arial" panose="020B0604020202020204" pitchFamily="34" charset="0"/>
              </a:rPr>
              <a:t>LIT 2-21a</a:t>
            </a:r>
            <a:endParaRPr lang="en-GB" sz="1400" b="1" u="sng" dirty="0">
              <a:solidFill>
                <a:srgbClr val="FF0000"/>
              </a:solidFill>
              <a:latin typeface="Arial" panose="020B0604020202020204" pitchFamily="34" charset="0"/>
              <a:cs typeface="Arial" panose="020B0604020202020204" pitchFamily="34" charset="0"/>
            </a:endParaRP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Throughout the writing process, I can check that my writing makes sense and meets its purpose. </a:t>
            </a:r>
            <a:r>
              <a:rPr lang="en-GB" sz="1400" dirty="0">
                <a:solidFill>
                  <a:srgbClr val="FF0000"/>
                </a:solidFill>
                <a:latin typeface="Arial" panose="020B0604020202020204" pitchFamily="34" charset="0"/>
                <a:cs typeface="Arial" panose="020B0604020202020204" pitchFamily="34" charset="0"/>
              </a:rPr>
              <a:t>LIT 2-23a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divide my work into paragraphs in a way that makes sense to my reader. </a:t>
            </a:r>
            <a:r>
              <a:rPr lang="en-GB" sz="1400" dirty="0">
                <a:solidFill>
                  <a:srgbClr val="FF0000"/>
                </a:solidFill>
                <a:latin typeface="Arial" panose="020B0604020202020204" pitchFamily="34" charset="0"/>
                <a:cs typeface="Arial" panose="020B0604020202020204" pitchFamily="34" charset="0"/>
              </a:rPr>
              <a:t>LIT 2-22a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In both short and extended texts, I can use appropriate punctuation, vary my sentence structures and divide my work into paragraphs in a way that makes sense to my reader. </a:t>
            </a:r>
          </a:p>
          <a:p>
            <a:pPr algn="r">
              <a:lnSpc>
                <a:spcPct val="125000"/>
              </a:lnSpc>
            </a:pPr>
            <a:r>
              <a:rPr lang="en-GB" sz="1400" dirty="0">
                <a:solidFill>
                  <a:srgbClr val="FF0000"/>
                </a:solidFill>
                <a:latin typeface="Arial" panose="020B0604020202020204" pitchFamily="34" charset="0"/>
                <a:cs typeface="Arial" panose="020B0604020202020204" pitchFamily="34" charset="0"/>
              </a:rPr>
              <a:t>LIT 2-22a</a:t>
            </a:r>
          </a:p>
        </p:txBody>
      </p:sp>
      <p:sp>
        <p:nvSpPr>
          <p:cNvPr id="8" name="TextBox 7">
            <a:extLst>
              <a:ext uri="{FF2B5EF4-FFF2-40B4-BE49-F238E27FC236}">
                <a16:creationId xmlns:a16="http://schemas.microsoft.com/office/drawing/2014/main" id="{90591FD1-3AE6-4FA9-98BD-5AEF1E0EFD10}"/>
              </a:ext>
            </a:extLst>
          </p:cNvPr>
          <p:cNvSpPr txBox="1"/>
          <p:nvPr/>
        </p:nvSpPr>
        <p:spPr>
          <a:xfrm>
            <a:off x="138922" y="177575"/>
            <a:ext cx="5318161" cy="2808718"/>
          </a:xfrm>
          <a:prstGeom prst="rect">
            <a:avLst/>
          </a:prstGeom>
          <a:noFill/>
        </p:spPr>
        <p:txBody>
          <a:bodyPr wrap="square" rtlCol="0">
            <a:spAutoFit/>
          </a:bodyPr>
          <a:lstStyle/>
          <a:p>
            <a:r>
              <a:rPr lang="en-GB" sz="1600" b="1" u="sng" dirty="0">
                <a:latin typeface="Arial" panose="020B0604020202020204" pitchFamily="34" charset="0"/>
                <a:cs typeface="Arial" panose="020B0604020202020204" pitchFamily="34" charset="0"/>
              </a:rPr>
              <a:t>Benchmarks:</a:t>
            </a:r>
            <a:endParaRPr lang="en-GB" sz="1600" dirty="0">
              <a:latin typeface="Arial" panose="020B0604020202020204" pitchFamily="34" charset="0"/>
              <a:cs typeface="Arial" panose="020B0604020202020204" pitchFamily="34" charset="0"/>
            </a:endParaRP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Uses paragraphs to separate thoughts and ideas.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Writes in a fluent and legible way.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Writes most sentences in a grammatically accurate way.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Creates plots with clear structures, for example, suitable opening, turning point, climax and/or satisfactory ending.</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Applies a few features of the chosen genre.</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Attempts to use figurative language (imagery) to engage the reader, for example, simile, metaphor, alliteration and onomatopoeia</a:t>
            </a:r>
            <a:r>
              <a:rPr lang="en-GB" sz="1600" dirty="0"/>
              <a:t>. </a:t>
            </a:r>
          </a:p>
        </p:txBody>
      </p:sp>
      <p:pic>
        <p:nvPicPr>
          <p:cNvPr id="10" name="Graphic 9" descr="Circle with left arrow with solid fill">
            <a:hlinkClick r:id="" action="ppaction://hlinkshowjump?jump=nextslide"/>
            <a:extLst>
              <a:ext uri="{FF2B5EF4-FFF2-40B4-BE49-F238E27FC236}">
                <a16:creationId xmlns:a16="http://schemas.microsoft.com/office/drawing/2014/main" id="{F16C12B6-C98F-4787-88E6-374F7B6213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380809" y="6208027"/>
            <a:ext cx="540000" cy="540000"/>
          </a:xfrm>
          <a:prstGeom prst="rect">
            <a:avLst/>
          </a:prstGeom>
        </p:spPr>
      </p:pic>
      <p:grpSp>
        <p:nvGrpSpPr>
          <p:cNvPr id="11" name="Group 10">
            <a:extLst>
              <a:ext uri="{FF2B5EF4-FFF2-40B4-BE49-F238E27FC236}">
                <a16:creationId xmlns:a16="http://schemas.microsoft.com/office/drawing/2014/main" id="{F16D04EA-C3B6-4E9D-85B4-B9DEFBC961D3}"/>
              </a:ext>
            </a:extLst>
          </p:cNvPr>
          <p:cNvGrpSpPr/>
          <p:nvPr/>
        </p:nvGrpSpPr>
        <p:grpSpPr>
          <a:xfrm>
            <a:off x="5558818" y="180756"/>
            <a:ext cx="108000" cy="6496489"/>
            <a:chOff x="3918962" y="273673"/>
            <a:chExt cx="108000" cy="6496489"/>
          </a:xfrm>
          <a:solidFill>
            <a:srgbClr val="986AAD"/>
          </a:solidFill>
        </p:grpSpPr>
        <p:cxnSp>
          <p:nvCxnSpPr>
            <p:cNvPr id="12" name="Straight Connector 11">
              <a:extLst>
                <a:ext uri="{FF2B5EF4-FFF2-40B4-BE49-F238E27FC236}">
                  <a16:creationId xmlns:a16="http://schemas.microsoft.com/office/drawing/2014/main" id="{6FB73DCC-6CE4-4B1B-B4E3-D6542FB29D88}"/>
                </a:ext>
              </a:extLst>
            </p:cNvPr>
            <p:cNvCxnSpPr/>
            <p:nvPr/>
          </p:nvCxnSpPr>
          <p:spPr>
            <a:xfrm>
              <a:off x="3972962" y="378737"/>
              <a:ext cx="0" cy="6337425"/>
            </a:xfrm>
            <a:prstGeom prst="line">
              <a:avLst/>
            </a:prstGeom>
            <a:grpFill/>
            <a:ln w="28575">
              <a:solidFill>
                <a:srgbClr val="986AAD"/>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F35378A-6BC6-4FAF-AB29-D10CD8652B73}"/>
                </a:ext>
              </a:extLst>
            </p:cNvPr>
            <p:cNvSpPr/>
            <p:nvPr/>
          </p:nvSpPr>
          <p:spPr>
            <a:xfrm>
              <a:off x="3918962" y="273673"/>
              <a:ext cx="108000" cy="108000"/>
            </a:xfrm>
            <a:prstGeom prst="ellipse">
              <a:avLst/>
            </a:prstGeom>
            <a:grpFill/>
            <a:ln>
              <a:solidFill>
                <a:srgbClr val="986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53BB05A-CF15-436C-B599-7687DB9E7368}"/>
                </a:ext>
              </a:extLst>
            </p:cNvPr>
            <p:cNvSpPr/>
            <p:nvPr/>
          </p:nvSpPr>
          <p:spPr>
            <a:xfrm>
              <a:off x="3918962" y="6662162"/>
              <a:ext cx="108000" cy="108000"/>
            </a:xfrm>
            <a:prstGeom prst="ellipse">
              <a:avLst/>
            </a:prstGeom>
            <a:grpFill/>
            <a:ln>
              <a:solidFill>
                <a:srgbClr val="986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5" name="Straight Connector 14">
            <a:extLst>
              <a:ext uri="{FF2B5EF4-FFF2-40B4-BE49-F238E27FC236}">
                <a16:creationId xmlns:a16="http://schemas.microsoft.com/office/drawing/2014/main" id="{EB85BE09-9DFC-4CDB-A894-7D2B829375A4}"/>
              </a:ext>
            </a:extLst>
          </p:cNvPr>
          <p:cNvCxnSpPr>
            <a:cxnSpLocks/>
          </p:cNvCxnSpPr>
          <p:nvPr/>
        </p:nvCxnSpPr>
        <p:spPr>
          <a:xfrm>
            <a:off x="201090" y="3104840"/>
            <a:ext cx="5400000" cy="0"/>
          </a:xfrm>
          <a:prstGeom prst="line">
            <a:avLst/>
          </a:prstGeom>
          <a:ln w="28575">
            <a:solidFill>
              <a:srgbClr val="986AAD"/>
            </a:solidFill>
          </a:ln>
        </p:spPr>
        <p:style>
          <a:lnRef idx="1">
            <a:schemeClr val="accent1"/>
          </a:lnRef>
          <a:fillRef idx="0">
            <a:schemeClr val="accent1"/>
          </a:fillRef>
          <a:effectRef idx="0">
            <a:schemeClr val="accent1"/>
          </a:effectRef>
          <a:fontRef idx="minor">
            <a:schemeClr val="tx1"/>
          </a:fontRef>
        </p:style>
      </p:cxnSp>
      <p:sp>
        <p:nvSpPr>
          <p:cNvPr id="16" name="Rectangle: Folded Corner 15">
            <a:extLst>
              <a:ext uri="{FF2B5EF4-FFF2-40B4-BE49-F238E27FC236}">
                <a16:creationId xmlns:a16="http://schemas.microsoft.com/office/drawing/2014/main" id="{619800AC-A667-4F83-8FE8-0DC57688E2A7}"/>
              </a:ext>
            </a:extLst>
          </p:cNvPr>
          <p:cNvSpPr/>
          <p:nvPr/>
        </p:nvSpPr>
        <p:spPr>
          <a:xfrm>
            <a:off x="7566738" y="913838"/>
            <a:ext cx="2359870" cy="2042015"/>
          </a:xfrm>
          <a:prstGeom prst="foldedCorner">
            <a:avLst/>
          </a:prstGeom>
          <a:solidFill>
            <a:srgbClr val="986AA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rtlCol="0" anchor="ctr"/>
          <a:lstStyle/>
          <a:p>
            <a:pPr algn="ctr"/>
            <a:r>
              <a:rPr lang="en-GB" sz="2400" dirty="0">
                <a:latin typeface="Arial Rounded MT Bold" panose="020F0704030504030204" pitchFamily="34" charset="0"/>
              </a:rPr>
              <a:t>Click on the image to view the example.</a:t>
            </a:r>
            <a:endParaRPr lang="en-GB" sz="2800" dirty="0">
              <a:latin typeface="Arial Rounded MT Bold" panose="020F0704030504030204" pitchFamily="34" charset="0"/>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C563F5C1-D6AB-400E-8C4D-D24D6788D27B}"/>
                  </a:ext>
                </a:extLst>
              </p:cNvPr>
              <p:cNvGraphicFramePr>
                <a:graphicFrameLocks noChangeAspect="1"/>
              </p:cNvGraphicFramePr>
              <p:nvPr>
                <p:extLst>
                  <p:ext uri="{D42A27DB-BD31-4B8C-83A1-F6EECF244321}">
                    <p14:modId xmlns:p14="http://schemas.microsoft.com/office/powerpoint/2010/main" val="3905487264"/>
                  </p:ext>
                </p:extLst>
              </p:nvPr>
            </p:nvGraphicFramePr>
            <p:xfrm>
              <a:off x="6624671" y="3230844"/>
              <a:ext cx="4051689" cy="2279075"/>
            </p:xfrm>
            <a:graphic>
              <a:graphicData uri="http://schemas.microsoft.com/office/powerpoint/2016/slidezoom">
                <pslz:sldZm>
                  <pslz:sldZmObj sldId="306" cId="118133949">
                    <pslz:zmPr id="{448D1D15-D925-426F-9482-730E70705B08}" returnToParent="0" transitionDur="1000">
                      <p166:blipFill xmlns:p166="http://schemas.microsoft.com/office/powerpoint/2016/6/main">
                        <a:blip r:embed="rId5"/>
                        <a:stretch>
                          <a:fillRect/>
                        </a:stretch>
                      </p166:blipFill>
                      <p166:spPr xmlns:p166="http://schemas.microsoft.com/office/powerpoint/2016/6/main">
                        <a:xfrm>
                          <a:off x="0" y="0"/>
                          <a:ext cx="4051689" cy="2279075"/>
                        </a:xfrm>
                        <a:prstGeom prst="rect">
                          <a:avLst/>
                        </a:prstGeom>
                        <a:ln w="3175">
                          <a:solidFill>
                            <a:prstClr val="ltGray"/>
                          </a:solidFill>
                        </a:ln>
                      </p166:spPr>
                    </pslz:zmPr>
                  </pslz:sldZmObj>
                </pslz:sldZm>
              </a:graphicData>
            </a:graphic>
          </p:graphicFrame>
        </mc:Choice>
        <mc:Fallback xmlns="">
          <p:pic>
            <p:nvPicPr>
              <p:cNvPr id="5" name="Slide Zoom 4">
                <a:hlinkClick r:id="rId6" action="ppaction://hlinksldjump"/>
                <a:extLst>
                  <a:ext uri="{FF2B5EF4-FFF2-40B4-BE49-F238E27FC236}">
                    <a16:creationId xmlns:a16="http://schemas.microsoft.com/office/drawing/2014/main" id="{C563F5C1-D6AB-400E-8C4D-D24D6788D27B}"/>
                  </a:ext>
                </a:extLst>
              </p:cNvPr>
              <p:cNvPicPr>
                <a:picLocks noGrp="1" noRot="1" noChangeAspect="1" noMove="1" noResize="1" noEditPoints="1" noAdjustHandles="1" noChangeArrowheads="1" noChangeShapeType="1"/>
              </p:cNvPicPr>
              <p:nvPr/>
            </p:nvPicPr>
            <p:blipFill>
              <a:blip r:embed="rId7"/>
              <a:stretch>
                <a:fillRect/>
              </a:stretch>
            </p:blipFill>
            <p:spPr>
              <a:xfrm>
                <a:off x="6624671" y="3230844"/>
                <a:ext cx="4051689" cy="2279075"/>
              </a:xfrm>
              <a:prstGeom prst="rect">
                <a:avLst/>
              </a:prstGeom>
              <a:ln w="3175">
                <a:solidFill>
                  <a:prstClr val="ltGray"/>
                </a:solidFill>
              </a:ln>
            </p:spPr>
          </p:pic>
        </mc:Fallback>
      </mc:AlternateContent>
      <p:pic>
        <p:nvPicPr>
          <p:cNvPr id="18" name="Graphic 17" descr="Circle with left arrow with solid fill">
            <a:hlinkClick r:id="" action="ppaction://hlinkshowjump?jump=previousslide"/>
            <a:extLst>
              <a:ext uri="{FF2B5EF4-FFF2-40B4-BE49-F238E27FC236}">
                <a16:creationId xmlns:a16="http://schemas.microsoft.com/office/drawing/2014/main" id="{0D172ED1-10D4-4F69-814C-E26DFC6E15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191" y="6208027"/>
            <a:ext cx="540000" cy="540000"/>
          </a:xfrm>
          <a:prstGeom prst="rect">
            <a:avLst/>
          </a:prstGeom>
        </p:spPr>
      </p:pic>
      <p:grpSp>
        <p:nvGrpSpPr>
          <p:cNvPr id="17" name="Group 16">
            <a:extLst>
              <a:ext uri="{FF2B5EF4-FFF2-40B4-BE49-F238E27FC236}">
                <a16:creationId xmlns:a16="http://schemas.microsoft.com/office/drawing/2014/main" id="{4525CB6B-63D9-4C9B-B8B3-59433605445C}"/>
              </a:ext>
            </a:extLst>
          </p:cNvPr>
          <p:cNvGrpSpPr/>
          <p:nvPr/>
        </p:nvGrpSpPr>
        <p:grpSpPr>
          <a:xfrm>
            <a:off x="11304517" y="-74431"/>
            <a:ext cx="692583" cy="653541"/>
            <a:chOff x="5210813" y="3344973"/>
            <a:chExt cx="692583" cy="653541"/>
          </a:xfrm>
        </p:grpSpPr>
        <p:pic>
          <p:nvPicPr>
            <p:cNvPr id="19" name="Graphic 18" descr="Volume with solid fill">
              <a:extLst>
                <a:ext uri="{FF2B5EF4-FFF2-40B4-BE49-F238E27FC236}">
                  <a16:creationId xmlns:a16="http://schemas.microsoft.com/office/drawing/2014/main" id="{731B184C-253E-4D51-821D-2D6E9BB2E2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22643" y="3382371"/>
              <a:ext cx="540000" cy="540000"/>
            </a:xfrm>
            <a:prstGeom prst="rect">
              <a:avLst/>
            </a:prstGeom>
          </p:spPr>
        </p:pic>
        <p:sp>
          <p:nvSpPr>
            <p:cNvPr id="20" name="Multiplication Sign 19">
              <a:extLst>
                <a:ext uri="{FF2B5EF4-FFF2-40B4-BE49-F238E27FC236}">
                  <a16:creationId xmlns:a16="http://schemas.microsoft.com/office/drawing/2014/main" id="{56D45E63-3220-4ED7-933B-6951CB946D22}"/>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23721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D7C043-77C9-44B3-B681-894FFFCD3AAA}"/>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64E0484-62DD-4DF3-9565-0F1A214EA746}"/>
              </a:ext>
            </a:extLst>
          </p:cNvPr>
          <p:cNvPicPr>
            <a:picLocks noChangeAspect="1"/>
          </p:cNvPicPr>
          <p:nvPr/>
        </p:nvPicPr>
        <p:blipFill>
          <a:blip r:embed="rId5"/>
          <a:stretch>
            <a:fillRect/>
          </a:stretch>
        </p:blipFill>
        <p:spPr>
          <a:xfrm>
            <a:off x="6096000" y="1303227"/>
            <a:ext cx="5221260" cy="4470251"/>
          </a:xfrm>
          <a:prstGeom prst="rect">
            <a:avLst/>
          </a:prstGeom>
        </p:spPr>
      </p:pic>
      <p:pic>
        <p:nvPicPr>
          <p:cNvPr id="2" name="Recorded Sound">
            <a:hlinkClick r:id="" action="ppaction://media"/>
            <a:extLst>
              <a:ext uri="{FF2B5EF4-FFF2-40B4-BE49-F238E27FC236}">
                <a16:creationId xmlns:a16="http://schemas.microsoft.com/office/drawing/2014/main" id="{928BA5B8-36F1-42A4-A159-8974AD4D8F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08308" y="386907"/>
            <a:ext cx="406400" cy="406400"/>
          </a:xfrm>
          <a:prstGeom prst="rect">
            <a:avLst/>
          </a:prstGeom>
        </p:spPr>
      </p:pic>
      <p:pic>
        <p:nvPicPr>
          <p:cNvPr id="10" name="Graphic 9" descr="Circle with left arrow with solid fill">
            <a:hlinkClick r:id="" action="ppaction://hlinkshowjump?jump=nextslide"/>
            <a:extLst>
              <a:ext uri="{FF2B5EF4-FFF2-40B4-BE49-F238E27FC236}">
                <a16:creationId xmlns:a16="http://schemas.microsoft.com/office/drawing/2014/main" id="{F16C12B6-C98F-4787-88E6-374F7B6213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1380809" y="6208027"/>
            <a:ext cx="540000" cy="540000"/>
          </a:xfrm>
          <a:prstGeom prst="rect">
            <a:avLst/>
          </a:prstGeom>
        </p:spPr>
      </p:pic>
      <p:grpSp>
        <p:nvGrpSpPr>
          <p:cNvPr id="3" name="Group 2">
            <a:extLst>
              <a:ext uri="{FF2B5EF4-FFF2-40B4-BE49-F238E27FC236}">
                <a16:creationId xmlns:a16="http://schemas.microsoft.com/office/drawing/2014/main" id="{EB40A8BB-9813-4B1C-BB7A-171A18123EE5}"/>
              </a:ext>
            </a:extLst>
          </p:cNvPr>
          <p:cNvGrpSpPr/>
          <p:nvPr/>
        </p:nvGrpSpPr>
        <p:grpSpPr>
          <a:xfrm>
            <a:off x="1097154" y="113613"/>
            <a:ext cx="4805214" cy="6744387"/>
            <a:chOff x="192088" y="135677"/>
            <a:chExt cx="4562782" cy="6404120"/>
          </a:xfrm>
        </p:grpSpPr>
        <p:pic>
          <p:nvPicPr>
            <p:cNvPr id="4" name="Picture 3">
              <a:extLst>
                <a:ext uri="{FF2B5EF4-FFF2-40B4-BE49-F238E27FC236}">
                  <a16:creationId xmlns:a16="http://schemas.microsoft.com/office/drawing/2014/main" id="{7CA617A7-299D-412B-957F-F7AE075F5695}"/>
                </a:ext>
              </a:extLst>
            </p:cNvPr>
            <p:cNvPicPr>
              <a:picLocks noChangeAspect="1"/>
            </p:cNvPicPr>
            <p:nvPr/>
          </p:nvPicPr>
          <p:blipFill rotWithShape="1">
            <a:blip r:embed="rId9"/>
            <a:srcRect b="83176"/>
            <a:stretch/>
          </p:blipFill>
          <p:spPr>
            <a:xfrm>
              <a:off x="192088" y="135677"/>
              <a:ext cx="4562782" cy="1129597"/>
            </a:xfrm>
            <a:prstGeom prst="rect">
              <a:avLst/>
            </a:prstGeom>
          </p:spPr>
        </p:pic>
        <p:pic>
          <p:nvPicPr>
            <p:cNvPr id="11" name="Picture 10">
              <a:extLst>
                <a:ext uri="{FF2B5EF4-FFF2-40B4-BE49-F238E27FC236}">
                  <a16:creationId xmlns:a16="http://schemas.microsoft.com/office/drawing/2014/main" id="{B4C67D2C-EFD9-4BBF-A249-F9BC6BFB197C}"/>
                </a:ext>
              </a:extLst>
            </p:cNvPr>
            <p:cNvPicPr>
              <a:picLocks noChangeAspect="1"/>
            </p:cNvPicPr>
            <p:nvPr/>
          </p:nvPicPr>
          <p:blipFill rotWithShape="1">
            <a:blip r:embed="rId9"/>
            <a:srcRect t="21443"/>
            <a:stretch/>
          </p:blipFill>
          <p:spPr>
            <a:xfrm>
              <a:off x="192088" y="1265274"/>
              <a:ext cx="4562782" cy="5274523"/>
            </a:xfrm>
            <a:prstGeom prst="rect">
              <a:avLst/>
            </a:prstGeom>
          </p:spPr>
        </p:pic>
      </p:grpSp>
      <p:pic>
        <p:nvPicPr>
          <p:cNvPr id="12" name="Graphic 11" descr="Circle with left arrow with solid fill">
            <a:hlinkClick r:id="" action="ppaction://hlinkshowjump?jump=previousslide"/>
            <a:extLst>
              <a:ext uri="{FF2B5EF4-FFF2-40B4-BE49-F238E27FC236}">
                <a16:creationId xmlns:a16="http://schemas.microsoft.com/office/drawing/2014/main" id="{0E06B648-3732-4E21-B376-B1DB7530D8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191" y="6208027"/>
            <a:ext cx="540000" cy="540000"/>
          </a:xfrm>
          <a:prstGeom prst="rect">
            <a:avLst/>
          </a:prstGeom>
        </p:spPr>
      </p:pic>
      <p:pic>
        <p:nvPicPr>
          <p:cNvPr id="13" name="Graphic 12" descr="Volume with solid fill">
            <a:extLst>
              <a:ext uri="{FF2B5EF4-FFF2-40B4-BE49-F238E27FC236}">
                <a16:creationId xmlns:a16="http://schemas.microsoft.com/office/drawing/2014/main" id="{51EF001C-3A23-4C3A-B6BF-B0BBD8D0F8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0809" y="9087"/>
            <a:ext cx="540000" cy="540000"/>
          </a:xfrm>
          <a:prstGeom prst="rect">
            <a:avLst/>
          </a:prstGeom>
        </p:spPr>
      </p:pic>
    </p:spTree>
    <p:extLst>
      <p:ext uri="{BB962C8B-B14F-4D97-AF65-F5344CB8AC3E}">
        <p14:creationId xmlns:p14="http://schemas.microsoft.com/office/powerpoint/2010/main" val="118133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13E01F0-DFEA-4B93-B2C2-5F77D4EFCF3B}"/>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Text, timeline&#10;&#10;Description automatically generated">
            <a:extLst>
              <a:ext uri="{FF2B5EF4-FFF2-40B4-BE49-F238E27FC236}">
                <a16:creationId xmlns:a16="http://schemas.microsoft.com/office/drawing/2014/main" id="{5B3514F8-D65A-4837-A492-363942845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779" y="0"/>
            <a:ext cx="9699713" cy="6858000"/>
          </a:xfrm>
          <a:prstGeom prst="rect">
            <a:avLst/>
          </a:prstGeom>
        </p:spPr>
      </p:pic>
      <p:sp>
        <p:nvSpPr>
          <p:cNvPr id="17" name="Rectangle: Folded Corner 16">
            <a:extLst>
              <a:ext uri="{FF2B5EF4-FFF2-40B4-BE49-F238E27FC236}">
                <a16:creationId xmlns:a16="http://schemas.microsoft.com/office/drawing/2014/main" id="{927BCA63-42A0-459C-9330-BE3FECD98390}"/>
              </a:ext>
            </a:extLst>
          </p:cNvPr>
          <p:cNvSpPr/>
          <p:nvPr/>
        </p:nvSpPr>
        <p:spPr>
          <a:xfrm>
            <a:off x="317077" y="708566"/>
            <a:ext cx="1980310" cy="1739270"/>
          </a:xfrm>
          <a:prstGeom prst="foldedCorner">
            <a:avLst/>
          </a:prstGeom>
          <a:solidFill>
            <a:srgbClr val="E52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Arial Rounded MT Bold" panose="020F0704030504030204" pitchFamily="34" charset="0"/>
              </a:rPr>
              <a:t>Click on a stage to view in more detail</a:t>
            </a:r>
            <a:endParaRPr lang="en-GB" sz="2400" dirty="0">
              <a:latin typeface="Arial Rounded MT Bold" panose="020F0704030504030204" pitchFamily="34" charset="0"/>
            </a:endParaRP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04EC648D-3FAE-4F42-A5F7-5FF7FA3CE52B}"/>
                  </a:ext>
                </a:extLst>
              </p:cNvPr>
              <p:cNvGraphicFramePr>
                <a:graphicFrameLocks noChangeAspect="1"/>
              </p:cNvGraphicFramePr>
              <p:nvPr>
                <p:extLst>
                  <p:ext uri="{D42A27DB-BD31-4B8C-83A1-F6EECF244321}">
                    <p14:modId xmlns:p14="http://schemas.microsoft.com/office/powerpoint/2010/main" val="744217948"/>
                  </p:ext>
                </p:extLst>
              </p:nvPr>
            </p:nvGraphicFramePr>
            <p:xfrm>
              <a:off x="5358822" y="517333"/>
              <a:ext cx="4497572" cy="1902824"/>
            </p:xfrm>
            <a:graphic>
              <a:graphicData uri="http://schemas.microsoft.com/office/powerpoint/2016/slidezoom">
                <pslz:sldZm>
                  <pslz:sldZmObj sldId="266" cId="4139575913">
                    <pslz:zmPr id="{BD97A820-A731-48B4-BC84-69B43B5EFF8D}" returnToParent="0" imageType="cover" transitionDur="1000">
                      <p166:blipFill xmlns:p166="http://schemas.microsoft.com/office/powerpoint/2016/6/main">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166:blipFill>
                      <p166:spPr xmlns:p166="http://schemas.microsoft.com/office/powerpoint/2016/6/main">
                        <a:xfrm>
                          <a:off x="0" y="0"/>
                          <a:ext cx="4497572" cy="1902824"/>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9" name="Slide Zoom 8">
                <a:hlinkClick r:id="rId6" action="ppaction://hlinksldjump"/>
                <a:extLst>
                  <a:ext uri="{FF2B5EF4-FFF2-40B4-BE49-F238E27FC236}">
                    <a16:creationId xmlns:a16="http://schemas.microsoft.com/office/drawing/2014/main" id="{04EC648D-3FAE-4F42-A5F7-5FF7FA3CE52B}"/>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58822" y="517333"/>
                <a:ext cx="4497572" cy="1902824"/>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D6A1C9EA-C057-42C4-8692-1250062648F1}"/>
                  </a:ext>
                </a:extLst>
              </p:cNvPr>
              <p:cNvGraphicFramePr>
                <a:graphicFrameLocks noChangeAspect="1"/>
              </p:cNvGraphicFramePr>
              <p:nvPr>
                <p:extLst>
                  <p:ext uri="{D42A27DB-BD31-4B8C-83A1-F6EECF244321}">
                    <p14:modId xmlns:p14="http://schemas.microsoft.com/office/powerpoint/2010/main" val="725421326"/>
                  </p:ext>
                </p:extLst>
              </p:nvPr>
            </p:nvGraphicFramePr>
            <p:xfrm>
              <a:off x="8687455" y="2447835"/>
              <a:ext cx="3046722" cy="1982078"/>
            </p:xfrm>
            <a:graphic>
              <a:graphicData uri="http://schemas.microsoft.com/office/powerpoint/2016/slidezoom">
                <pslz:sldZm>
                  <pslz:sldZmObj sldId="267" cId="3567251286">
                    <pslz:zmPr id="{A5DCD1D0-66DC-43FA-BEE5-45BC6877BCAE}" returnToParent="0" imageType="cover" transitionDur="1000">
                      <p166:blipFill xmlns:p166="http://schemas.microsoft.com/office/powerpoint/2016/6/main">
                        <a:blip r:embed="rId4">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166:blipFill>
                      <p166:spPr xmlns:p166="http://schemas.microsoft.com/office/powerpoint/2016/6/main">
                        <a:xfrm>
                          <a:off x="0" y="0"/>
                          <a:ext cx="3046722" cy="1982078"/>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10" name="Slide Zoom 9">
                <a:hlinkClick r:id="rId9" action="ppaction://hlinksldjump"/>
                <a:extLst>
                  <a:ext uri="{FF2B5EF4-FFF2-40B4-BE49-F238E27FC236}">
                    <a16:creationId xmlns:a16="http://schemas.microsoft.com/office/drawing/2014/main" id="{D6A1C9EA-C057-42C4-8692-1250062648F1}"/>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87455" y="2447835"/>
                <a:ext cx="3046722" cy="1982078"/>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54400B2A-FE39-40F5-B696-932BC527FD0E}"/>
                  </a:ext>
                </a:extLst>
              </p:cNvPr>
              <p:cNvGraphicFramePr>
                <a:graphicFrameLocks noChangeAspect="1"/>
              </p:cNvGraphicFramePr>
              <p:nvPr>
                <p:extLst>
                  <p:ext uri="{D42A27DB-BD31-4B8C-83A1-F6EECF244321}">
                    <p14:modId xmlns:p14="http://schemas.microsoft.com/office/powerpoint/2010/main" val="815769756"/>
                  </p:ext>
                </p:extLst>
              </p:nvPr>
            </p:nvGraphicFramePr>
            <p:xfrm>
              <a:off x="5603371" y="4677086"/>
              <a:ext cx="3381658" cy="1982078"/>
            </p:xfrm>
            <a:graphic>
              <a:graphicData uri="http://schemas.microsoft.com/office/powerpoint/2016/slidezoom">
                <pslz:sldZm>
                  <pslz:sldZmObj sldId="268" cId="3056131271">
                    <pslz:zmPr id="{F4060F96-2EED-40CD-B588-8D1B8EBBD5C3}" returnToParent="0" imageType="cover" transitionDur="1000">
                      <p166:blipFill xmlns:p166="http://schemas.microsoft.com/office/powerpoint/2016/6/main">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166:blipFill>
                      <p166:spPr xmlns:p166="http://schemas.microsoft.com/office/powerpoint/2016/6/main">
                        <a:xfrm>
                          <a:off x="0" y="0"/>
                          <a:ext cx="3381658" cy="1982078"/>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11" name="Slide Zoom 10">
                <a:hlinkClick r:id="rId10" action="ppaction://hlinksldjump"/>
                <a:extLst>
                  <a:ext uri="{FF2B5EF4-FFF2-40B4-BE49-F238E27FC236}">
                    <a16:creationId xmlns:a16="http://schemas.microsoft.com/office/drawing/2014/main" id="{54400B2A-FE39-40F5-B696-932BC527FD0E}"/>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3371" y="4677086"/>
                <a:ext cx="3381658" cy="1982078"/>
              </a:xfrm>
              <a:prstGeom prst="rect">
                <a:avLst/>
              </a:prstGeom>
              <a:ln w="127000" cap="sq">
                <a:noFill/>
                <a:miter lim="800000"/>
              </a:ln>
              <a:effectLst>
                <a:outerShdw blurRad="57150" dist="50800" dir="2700000" algn="tl" rotWithShape="0">
                  <a:srgbClr val="000000">
                    <a:alpha val="40000"/>
                  </a:srgbClr>
                </a:outerShdw>
              </a:effectLst>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CE87978B-938A-4865-82A5-D9EA1C27DE85}"/>
                  </a:ext>
                </a:extLst>
              </p:cNvPr>
              <p:cNvGraphicFramePr>
                <a:graphicFrameLocks noChangeAspect="1"/>
              </p:cNvGraphicFramePr>
              <p:nvPr>
                <p:extLst>
                  <p:ext uri="{D42A27DB-BD31-4B8C-83A1-F6EECF244321}">
                    <p14:modId xmlns:p14="http://schemas.microsoft.com/office/powerpoint/2010/main" val="757155296"/>
                  </p:ext>
                </p:extLst>
              </p:nvPr>
            </p:nvGraphicFramePr>
            <p:xfrm>
              <a:off x="2563096" y="2618993"/>
              <a:ext cx="2930022" cy="2303883"/>
            </p:xfrm>
            <a:graphic>
              <a:graphicData uri="http://schemas.microsoft.com/office/powerpoint/2016/slidezoom">
                <pslz:sldZm>
                  <pslz:sldZmObj sldId="269" cId="1372900476">
                    <pslz:zmPr id="{FE60F173-B872-49DF-951C-B3928D402E9C}" returnToParent="0" imageType="cover" transitionDur="1000">
                      <p166:blipFill xmlns:p166="http://schemas.microsoft.com/office/powerpoint/2016/6/main">
                        <a:blip r:embed="rId7">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166:blipFill>
                      <p166:spPr xmlns:p166="http://schemas.microsoft.com/office/powerpoint/2016/6/main">
                        <a:xfrm>
                          <a:off x="0" y="0"/>
                          <a:ext cx="2930022" cy="2303883"/>
                        </a:xfrm>
                        <a:prstGeom prst="rect">
                          <a:avLst/>
                        </a:prstGeom>
                        <a:ln w="127000" cap="sq">
                          <a:noFill/>
                          <a:miter lim="800000"/>
                        </a:ln>
                        <a:effectLst>
                          <a:outerShdw blurRad="57150" dist="50800" dir="2700000" algn="tl" rotWithShape="0">
                            <a:srgbClr val="000000">
                              <a:alpha val="40000"/>
                            </a:srgbClr>
                          </a:outerShdw>
                        </a:effectLst>
                      </p166:spPr>
                    </pslz:zmPr>
                  </pslz:sldZmObj>
                </pslz:sldZm>
              </a:graphicData>
            </a:graphic>
          </p:graphicFrame>
        </mc:Choice>
        <mc:Fallback xmlns="">
          <p:pic>
            <p:nvPicPr>
              <p:cNvPr id="12" name="Slide Zoom 11">
                <a:hlinkClick r:id="rId11" action="ppaction://hlinksldjump"/>
                <a:extLst>
                  <a:ext uri="{FF2B5EF4-FFF2-40B4-BE49-F238E27FC236}">
                    <a16:creationId xmlns:a16="http://schemas.microsoft.com/office/drawing/2014/main" id="{CE87978B-938A-4865-82A5-D9EA1C27DE85}"/>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63096" y="2618993"/>
                <a:ext cx="2930022" cy="2303883"/>
              </a:xfrm>
              <a:prstGeom prst="rect">
                <a:avLst/>
              </a:prstGeom>
              <a:ln w="127000" cap="sq">
                <a:noFill/>
                <a:miter lim="800000"/>
              </a:ln>
              <a:effectLst>
                <a:outerShdw blurRad="57150" dist="50800" dir="2700000" algn="tl" rotWithShape="0">
                  <a:srgbClr val="000000">
                    <a:alpha val="40000"/>
                  </a:srgbClr>
                </a:outerShdw>
              </a:effectLst>
            </p:spPr>
          </p:pic>
        </mc:Fallback>
      </mc:AlternateContent>
      <p:grpSp>
        <p:nvGrpSpPr>
          <p:cNvPr id="18" name="Group 17">
            <a:extLst>
              <a:ext uri="{FF2B5EF4-FFF2-40B4-BE49-F238E27FC236}">
                <a16:creationId xmlns:a16="http://schemas.microsoft.com/office/drawing/2014/main" id="{474D2ACC-7B03-44C7-9A8B-68CA1161E5DF}"/>
              </a:ext>
            </a:extLst>
          </p:cNvPr>
          <p:cNvGrpSpPr/>
          <p:nvPr/>
        </p:nvGrpSpPr>
        <p:grpSpPr>
          <a:xfrm>
            <a:off x="11304517" y="131167"/>
            <a:ext cx="692583" cy="653541"/>
            <a:chOff x="5210813" y="3344973"/>
            <a:chExt cx="692583" cy="653541"/>
          </a:xfrm>
        </p:grpSpPr>
        <p:pic>
          <p:nvPicPr>
            <p:cNvPr id="19" name="Graphic 18" descr="Volume with solid fill">
              <a:extLst>
                <a:ext uri="{FF2B5EF4-FFF2-40B4-BE49-F238E27FC236}">
                  <a16:creationId xmlns:a16="http://schemas.microsoft.com/office/drawing/2014/main" id="{47778D48-230B-46F3-AC3E-483EF874751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22643" y="3382371"/>
              <a:ext cx="540000" cy="540000"/>
            </a:xfrm>
            <a:prstGeom prst="rect">
              <a:avLst/>
            </a:prstGeom>
          </p:spPr>
        </p:pic>
        <p:sp>
          <p:nvSpPr>
            <p:cNvPr id="20" name="Multiplication Sign 19">
              <a:extLst>
                <a:ext uri="{FF2B5EF4-FFF2-40B4-BE49-F238E27FC236}">
                  <a16:creationId xmlns:a16="http://schemas.microsoft.com/office/drawing/2014/main" id="{07F132E4-9B0E-4FD5-A951-DE5645E33555}"/>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37157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C9A2C9-3839-4AB6-8CBF-B3AD56DB0ADD}"/>
              </a:ext>
            </a:extLst>
          </p:cNvPr>
          <p:cNvSpPr/>
          <p:nvPr/>
        </p:nvSpPr>
        <p:spPr>
          <a:xfrm>
            <a:off x="28661" y="-569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Circle with left arrow with solid fill">
            <a:hlinkClick r:id="" action="ppaction://hlinkshowjump?jump=nextslide"/>
            <a:extLst>
              <a:ext uri="{FF2B5EF4-FFF2-40B4-BE49-F238E27FC236}">
                <a16:creationId xmlns:a16="http://schemas.microsoft.com/office/drawing/2014/main" id="{51093450-47A8-4808-85F0-C33CE5635A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380809" y="6208027"/>
            <a:ext cx="540000" cy="540000"/>
          </a:xfrm>
          <a:prstGeom prst="rect">
            <a:avLst/>
          </a:prstGeom>
        </p:spPr>
      </p:pic>
      <p:sp>
        <p:nvSpPr>
          <p:cNvPr id="8" name="Arrow: Bent-Up 7">
            <a:extLst>
              <a:ext uri="{FF2B5EF4-FFF2-40B4-BE49-F238E27FC236}">
                <a16:creationId xmlns:a16="http://schemas.microsoft.com/office/drawing/2014/main" id="{A1877747-015D-4990-84DB-A0CF14FFD479}"/>
              </a:ext>
            </a:extLst>
          </p:cNvPr>
          <p:cNvSpPr/>
          <p:nvPr/>
        </p:nvSpPr>
        <p:spPr>
          <a:xfrm rot="5400000" flipH="1">
            <a:off x="1307635" y="38730"/>
            <a:ext cx="2374710" cy="2309464"/>
          </a:xfrm>
          <a:prstGeom prst="bentUpArrow">
            <a:avLst>
              <a:gd name="adj1" fmla="val 17120"/>
              <a:gd name="adj2" fmla="val 25000"/>
              <a:gd name="adj3" fmla="val 25000"/>
            </a:avLst>
          </a:prstGeom>
          <a:solidFill>
            <a:srgbClr val="139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B83879F6-DA49-477B-8BE3-AB111DB1DCFC}"/>
              </a:ext>
            </a:extLst>
          </p:cNvPr>
          <p:cNvGrpSpPr/>
          <p:nvPr/>
        </p:nvGrpSpPr>
        <p:grpSpPr>
          <a:xfrm>
            <a:off x="2437167" y="1164452"/>
            <a:ext cx="8571515" cy="5255390"/>
            <a:chOff x="2809295" y="680573"/>
            <a:chExt cx="8571515" cy="5255390"/>
          </a:xfrm>
        </p:grpSpPr>
        <p:pic>
          <p:nvPicPr>
            <p:cNvPr id="3" name="Picture 2" descr="Icon&#10;&#10;Description automatically generated">
              <a:extLst>
                <a:ext uri="{FF2B5EF4-FFF2-40B4-BE49-F238E27FC236}">
                  <a16:creationId xmlns:a16="http://schemas.microsoft.com/office/drawing/2014/main" id="{65ABE05A-28F5-41F8-9FC4-A1B051613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9295" y="895963"/>
              <a:ext cx="678857" cy="5040000"/>
            </a:xfrm>
            <a:prstGeom prst="rect">
              <a:avLst/>
            </a:prstGeom>
          </p:spPr>
        </p:pic>
        <p:grpSp>
          <p:nvGrpSpPr>
            <p:cNvPr id="11" name="Group 10">
              <a:extLst>
                <a:ext uri="{FF2B5EF4-FFF2-40B4-BE49-F238E27FC236}">
                  <a16:creationId xmlns:a16="http://schemas.microsoft.com/office/drawing/2014/main" id="{A33E845B-B13C-4DCF-8AEE-9491E0D5B418}"/>
                </a:ext>
              </a:extLst>
            </p:cNvPr>
            <p:cNvGrpSpPr/>
            <p:nvPr/>
          </p:nvGrpSpPr>
          <p:grpSpPr>
            <a:xfrm>
              <a:off x="3290483" y="680573"/>
              <a:ext cx="8090327" cy="4927997"/>
              <a:chOff x="1561025" y="181173"/>
              <a:chExt cx="8090327" cy="4927997"/>
            </a:xfrm>
          </p:grpSpPr>
          <p:sp>
            <p:nvSpPr>
              <p:cNvPr id="12" name="Rectangle: Rounded Corners 11">
                <a:extLst>
                  <a:ext uri="{FF2B5EF4-FFF2-40B4-BE49-F238E27FC236}">
                    <a16:creationId xmlns:a16="http://schemas.microsoft.com/office/drawing/2014/main" id="{365C8EC7-B3ED-4A2B-8746-E0694683DBC4}"/>
                  </a:ext>
                </a:extLst>
              </p:cNvPr>
              <p:cNvSpPr/>
              <p:nvPr/>
            </p:nvSpPr>
            <p:spPr>
              <a:xfrm>
                <a:off x="8053318" y="181173"/>
                <a:ext cx="682388" cy="682388"/>
              </a:xfrm>
              <a:prstGeom prst="roundRect">
                <a:avLst/>
              </a:prstGeom>
              <a:solidFill>
                <a:srgbClr val="139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Rounded MT Bold" panose="020F0704030504030204" pitchFamily="34" charset="0"/>
                  </a:rPr>
                  <a:t>V</a:t>
                </a:r>
              </a:p>
              <a:p>
                <a:pPr algn="ctr"/>
                <a:endParaRPr lang="en-GB" sz="200" dirty="0">
                  <a:latin typeface="Arial Rounded MT Bold" panose="020F0704030504030204" pitchFamily="34" charset="0"/>
                </a:endParaRPr>
              </a:p>
              <a:p>
                <a:pPr algn="ctr"/>
                <a:endParaRPr lang="en-GB" sz="200" dirty="0">
                  <a:latin typeface="Arial Rounded MT Bold" panose="020F0704030504030204" pitchFamily="34" charset="0"/>
                </a:endParaRPr>
              </a:p>
              <a:p>
                <a:pPr algn="ctr"/>
                <a:endParaRPr lang="en-GB" sz="200" dirty="0">
                  <a:latin typeface="Arial Rounded MT Bold" panose="020F0704030504030204" pitchFamily="34" charset="0"/>
                </a:endParaRPr>
              </a:p>
            </p:txBody>
          </p:sp>
          <p:sp>
            <p:nvSpPr>
              <p:cNvPr id="13" name="Rectangle: Rounded Corners 12">
                <a:extLst>
                  <a:ext uri="{FF2B5EF4-FFF2-40B4-BE49-F238E27FC236}">
                    <a16:creationId xmlns:a16="http://schemas.microsoft.com/office/drawing/2014/main" id="{F83EB250-64E3-47EC-8C4F-BA59E271C2F6}"/>
                  </a:ext>
                </a:extLst>
              </p:cNvPr>
              <p:cNvSpPr/>
              <p:nvPr/>
            </p:nvSpPr>
            <p:spPr>
              <a:xfrm>
                <a:off x="2927744" y="752798"/>
                <a:ext cx="6106246" cy="1585118"/>
              </a:xfrm>
              <a:prstGeom prst="roundRect">
                <a:avLst>
                  <a:gd name="adj" fmla="val 16667"/>
                </a:avLst>
              </a:prstGeom>
              <a:solidFill>
                <a:srgbClr val="DEEAD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The learner has a secure knowledge and understanding of almost all key concepts appropriate to the level. S/he has developed almost all skills appropriate to the level. S/he can apply their learning and skills consistently in familiar and unfamiliar contexts.</a:t>
                </a:r>
              </a:p>
            </p:txBody>
          </p:sp>
          <p:sp>
            <p:nvSpPr>
              <p:cNvPr id="14" name="Rectangle: Rounded Corners 13">
                <a:extLst>
                  <a:ext uri="{FF2B5EF4-FFF2-40B4-BE49-F238E27FC236}">
                    <a16:creationId xmlns:a16="http://schemas.microsoft.com/office/drawing/2014/main" id="{FAD2B9C1-0072-4272-9463-C1F7273550F9}"/>
                  </a:ext>
                </a:extLst>
              </p:cNvPr>
              <p:cNvSpPr/>
              <p:nvPr/>
            </p:nvSpPr>
            <p:spPr>
              <a:xfrm>
                <a:off x="2927743" y="2616404"/>
                <a:ext cx="6106245" cy="1110536"/>
              </a:xfrm>
              <a:prstGeom prst="roundRect">
                <a:avLst/>
              </a:prstGeom>
              <a:solidFill>
                <a:srgbClr val="DEEAD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The learner has responded consistently well to the level of challenge set out in the Es and Os. S/he works independently within and at times beyond the level.</a:t>
                </a:r>
              </a:p>
            </p:txBody>
          </p:sp>
          <p:sp>
            <p:nvSpPr>
              <p:cNvPr id="15" name="Rectangle: Rounded Corners 14">
                <a:extLst>
                  <a:ext uri="{FF2B5EF4-FFF2-40B4-BE49-F238E27FC236}">
                    <a16:creationId xmlns:a16="http://schemas.microsoft.com/office/drawing/2014/main" id="{002BEEBB-E1B0-466E-B10D-73B345D7DBD8}"/>
                  </a:ext>
                </a:extLst>
              </p:cNvPr>
              <p:cNvSpPr/>
              <p:nvPr/>
            </p:nvSpPr>
            <p:spPr>
              <a:xfrm>
                <a:off x="2927744" y="3872159"/>
                <a:ext cx="6106244" cy="1110536"/>
              </a:xfrm>
              <a:prstGeom prst="roundRect">
                <a:avLst/>
              </a:prstGeom>
              <a:solidFill>
                <a:srgbClr val="DEEAD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lumMod val="85000"/>
                        <a:lumOff val="15000"/>
                      </a:schemeClr>
                    </a:solidFill>
                    <a:latin typeface="Arial" panose="020B0604020202020204" pitchFamily="34" charset="0"/>
                    <a:cs typeface="Arial" panose="020B0604020202020204" pitchFamily="34" charset="0"/>
                  </a:rPr>
                  <a:t>The learner is experiencing learning across a wide range of contexts and almost all Es and Os for the level.</a:t>
                </a:r>
              </a:p>
            </p:txBody>
          </p:sp>
          <p:sp>
            <p:nvSpPr>
              <p:cNvPr id="16" name="Rectangle: Rounded Corners 15">
                <a:extLst>
                  <a:ext uri="{FF2B5EF4-FFF2-40B4-BE49-F238E27FC236}">
                    <a16:creationId xmlns:a16="http://schemas.microsoft.com/office/drawing/2014/main" id="{04F70C5F-94D3-4F02-A327-06BBFD38D732}"/>
                  </a:ext>
                </a:extLst>
              </p:cNvPr>
              <p:cNvSpPr/>
              <p:nvPr/>
            </p:nvSpPr>
            <p:spPr>
              <a:xfrm>
                <a:off x="9337454" y="752798"/>
                <a:ext cx="313898" cy="4229897"/>
              </a:xfrm>
              <a:prstGeom prst="roundRect">
                <a:avLst>
                  <a:gd name="adj" fmla="val 29710"/>
                </a:avLst>
              </a:prstGeom>
              <a:solidFill>
                <a:srgbClr val="13904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a:latin typeface="Arial" panose="020B0604020202020204" pitchFamily="34" charset="0"/>
                    <a:cs typeface="Arial" panose="020B0604020202020204" pitchFamily="34" charset="0"/>
                  </a:rPr>
                  <a:t>Using Benchmarks</a:t>
                </a:r>
              </a:p>
            </p:txBody>
          </p:sp>
          <p:cxnSp>
            <p:nvCxnSpPr>
              <p:cNvPr id="17" name="Straight Connector 16">
                <a:extLst>
                  <a:ext uri="{FF2B5EF4-FFF2-40B4-BE49-F238E27FC236}">
                    <a16:creationId xmlns:a16="http://schemas.microsoft.com/office/drawing/2014/main" id="{0EF62544-6E6F-4124-8C2D-9F5F72858D4F}"/>
                  </a:ext>
                </a:extLst>
              </p:cNvPr>
              <p:cNvCxnSpPr>
                <a:cxnSpLocks/>
              </p:cNvCxnSpPr>
              <p:nvPr/>
            </p:nvCxnSpPr>
            <p:spPr>
              <a:xfrm>
                <a:off x="1561025" y="4622972"/>
                <a:ext cx="1406695" cy="0"/>
              </a:xfrm>
              <a:prstGeom prst="line">
                <a:avLst/>
              </a:prstGeom>
              <a:solidFill>
                <a:srgbClr val="008BC8"/>
              </a:solidFill>
              <a:ln w="38100">
                <a:solidFill>
                  <a:srgbClr val="13904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0355A67-C5ED-4072-9E85-6C6B2FC0CB67}"/>
                  </a:ext>
                </a:extLst>
              </p:cNvPr>
              <p:cNvCxnSpPr>
                <a:cxnSpLocks/>
              </p:cNvCxnSpPr>
              <p:nvPr/>
            </p:nvCxnSpPr>
            <p:spPr>
              <a:xfrm>
                <a:off x="1561025" y="1543752"/>
                <a:ext cx="1406695" cy="0"/>
              </a:xfrm>
              <a:prstGeom prst="line">
                <a:avLst/>
              </a:prstGeom>
              <a:solidFill>
                <a:srgbClr val="008BC8"/>
              </a:solidFill>
              <a:ln w="38100">
                <a:solidFill>
                  <a:srgbClr val="13904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97B401-CDE7-440B-9133-62B4B11426C9}"/>
                  </a:ext>
                </a:extLst>
              </p:cNvPr>
              <p:cNvCxnSpPr>
                <a:cxnSpLocks/>
              </p:cNvCxnSpPr>
              <p:nvPr/>
            </p:nvCxnSpPr>
            <p:spPr>
              <a:xfrm>
                <a:off x="1561025" y="3081631"/>
                <a:ext cx="1406695" cy="0"/>
              </a:xfrm>
              <a:prstGeom prst="line">
                <a:avLst/>
              </a:prstGeom>
              <a:solidFill>
                <a:srgbClr val="008BC8"/>
              </a:solidFill>
              <a:ln w="38100">
                <a:solidFill>
                  <a:srgbClr val="13904B"/>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02D758E9-F9EB-4994-89A5-692D3C3489F5}"/>
                  </a:ext>
                </a:extLst>
              </p:cNvPr>
              <p:cNvSpPr/>
              <p:nvPr/>
            </p:nvSpPr>
            <p:spPr>
              <a:xfrm rot="16200000">
                <a:off x="813294" y="1819954"/>
                <a:ext cx="2968632" cy="653334"/>
              </a:xfrm>
              <a:prstGeom prst="roundRect">
                <a:avLst>
                  <a:gd name="adj" fmla="val 23246"/>
                </a:avLst>
              </a:prstGeom>
              <a:solidFill>
                <a:srgbClr val="139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How well</a:t>
                </a:r>
              </a:p>
              <a:p>
                <a:pPr algn="ctr"/>
                <a:r>
                  <a:rPr lang="en-GB" dirty="0">
                    <a:latin typeface="Arial" panose="020B0604020202020204" pitchFamily="34" charset="0"/>
                    <a:cs typeface="Arial" panose="020B0604020202020204" pitchFamily="34" charset="0"/>
                  </a:rPr>
                  <a:t>Challenge        Application</a:t>
                </a:r>
              </a:p>
            </p:txBody>
          </p:sp>
          <p:sp>
            <p:nvSpPr>
              <p:cNvPr id="21" name="Rectangle: Rounded Corners 20">
                <a:extLst>
                  <a:ext uri="{FF2B5EF4-FFF2-40B4-BE49-F238E27FC236}">
                    <a16:creationId xmlns:a16="http://schemas.microsoft.com/office/drawing/2014/main" id="{2425231A-10AC-4DC9-AEE3-D21EC65D74DB}"/>
                  </a:ext>
                </a:extLst>
              </p:cNvPr>
              <p:cNvSpPr/>
              <p:nvPr/>
            </p:nvSpPr>
            <p:spPr>
              <a:xfrm rot="16200000">
                <a:off x="1588152" y="4073046"/>
                <a:ext cx="1408480" cy="663768"/>
              </a:xfrm>
              <a:prstGeom prst="roundRect">
                <a:avLst>
                  <a:gd name="adj" fmla="val 23246"/>
                </a:avLst>
              </a:prstGeom>
              <a:solidFill>
                <a:srgbClr val="139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How much Breadth</a:t>
                </a:r>
              </a:p>
            </p:txBody>
          </p:sp>
          <p:sp>
            <p:nvSpPr>
              <p:cNvPr id="22" name="Oval 21">
                <a:extLst>
                  <a:ext uri="{FF2B5EF4-FFF2-40B4-BE49-F238E27FC236}">
                    <a16:creationId xmlns:a16="http://schemas.microsoft.com/office/drawing/2014/main" id="{294DFE45-F31F-4C6C-8479-DA2284191D22}"/>
                  </a:ext>
                </a:extLst>
              </p:cNvPr>
              <p:cNvSpPr/>
              <p:nvPr/>
            </p:nvSpPr>
            <p:spPr>
              <a:xfrm>
                <a:off x="2927746" y="1464633"/>
                <a:ext cx="163771" cy="163771"/>
              </a:xfrm>
              <a:prstGeom prst="ellipse">
                <a:avLst/>
              </a:prstGeom>
              <a:solidFill>
                <a:srgbClr val="139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986D47AA-E79C-40B6-9279-BB6588DA984F}"/>
                  </a:ext>
                </a:extLst>
              </p:cNvPr>
              <p:cNvSpPr/>
              <p:nvPr/>
            </p:nvSpPr>
            <p:spPr>
              <a:xfrm>
                <a:off x="2927744" y="4550585"/>
                <a:ext cx="163771" cy="163771"/>
              </a:xfrm>
              <a:prstGeom prst="ellipse">
                <a:avLst/>
              </a:prstGeom>
              <a:solidFill>
                <a:srgbClr val="139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BED54DDA-CA88-415F-964E-87596AA8E3F8}"/>
                  </a:ext>
                </a:extLst>
              </p:cNvPr>
              <p:cNvSpPr/>
              <p:nvPr/>
            </p:nvSpPr>
            <p:spPr>
              <a:xfrm>
                <a:off x="2927745" y="2999745"/>
                <a:ext cx="163771" cy="163771"/>
              </a:xfrm>
              <a:prstGeom prst="ellipse">
                <a:avLst/>
              </a:prstGeom>
              <a:solidFill>
                <a:srgbClr val="139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5" name="TextBox 24">
            <a:extLst>
              <a:ext uri="{FF2B5EF4-FFF2-40B4-BE49-F238E27FC236}">
                <a16:creationId xmlns:a16="http://schemas.microsoft.com/office/drawing/2014/main" id="{CC020C2A-2763-441B-8852-E7BC2B3AC595}"/>
              </a:ext>
            </a:extLst>
          </p:cNvPr>
          <p:cNvSpPr txBox="1"/>
          <p:nvPr/>
        </p:nvSpPr>
        <p:spPr>
          <a:xfrm rot="16200000">
            <a:off x="5076" y="1214212"/>
            <a:ext cx="2144183" cy="307777"/>
          </a:xfrm>
          <a:prstGeom prst="rect">
            <a:avLst/>
          </a:prstGeom>
          <a:noFill/>
        </p:spPr>
        <p:txBody>
          <a:bodyPr wrap="square" rtlCol="0">
            <a:spAutoFit/>
          </a:bodyPr>
          <a:lstStyle/>
          <a:p>
            <a:r>
              <a:rPr lang="en-GB" sz="1400" dirty="0">
                <a:solidFill>
                  <a:srgbClr val="13904B"/>
                </a:solidFill>
                <a:latin typeface="Arial Rounded MT Bold" panose="020F0704030504030204" pitchFamily="34" charset="0"/>
              </a:rPr>
              <a:t>Very Good Progress</a:t>
            </a:r>
          </a:p>
        </p:txBody>
      </p:sp>
      <p:pic>
        <p:nvPicPr>
          <p:cNvPr id="28" name="Graphic 27" descr="Circle with left arrow with solid fill">
            <a:hlinkClick r:id="" action="ppaction://hlinkshowjump?jump=previousslide"/>
            <a:extLst>
              <a:ext uri="{FF2B5EF4-FFF2-40B4-BE49-F238E27FC236}">
                <a16:creationId xmlns:a16="http://schemas.microsoft.com/office/drawing/2014/main" id="{C7501D67-B156-459A-9907-82101A541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191" y="6208027"/>
            <a:ext cx="540000" cy="540000"/>
          </a:xfrm>
          <a:prstGeom prst="rect">
            <a:avLst/>
          </a:prstGeom>
        </p:spPr>
      </p:pic>
      <p:pic>
        <p:nvPicPr>
          <p:cNvPr id="29" name="Graphic 28" descr="Hamburger Menu Icon with solid fill">
            <a:hlinkClick r:id="rId6" action="ppaction://hlinksldjump"/>
            <a:extLst>
              <a:ext uri="{FF2B5EF4-FFF2-40B4-BE49-F238E27FC236}">
                <a16:creationId xmlns:a16="http://schemas.microsoft.com/office/drawing/2014/main" id="{E1225889-B554-47BB-982C-755AEE8B11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flipH="1">
            <a:off x="5826000" y="6208027"/>
            <a:ext cx="540000" cy="540000"/>
          </a:xfrm>
          <a:prstGeom prst="rect">
            <a:avLst/>
          </a:prstGeom>
        </p:spPr>
      </p:pic>
      <p:grpSp>
        <p:nvGrpSpPr>
          <p:cNvPr id="26" name="Group 25">
            <a:extLst>
              <a:ext uri="{FF2B5EF4-FFF2-40B4-BE49-F238E27FC236}">
                <a16:creationId xmlns:a16="http://schemas.microsoft.com/office/drawing/2014/main" id="{33A79C53-D8D3-4563-8321-F84F915EAE03}"/>
              </a:ext>
            </a:extLst>
          </p:cNvPr>
          <p:cNvGrpSpPr/>
          <p:nvPr/>
        </p:nvGrpSpPr>
        <p:grpSpPr>
          <a:xfrm>
            <a:off x="11304517" y="131167"/>
            <a:ext cx="692583" cy="653541"/>
            <a:chOff x="5210813" y="3344973"/>
            <a:chExt cx="692583" cy="653541"/>
          </a:xfrm>
        </p:grpSpPr>
        <p:pic>
          <p:nvPicPr>
            <p:cNvPr id="27" name="Graphic 26" descr="Volume with solid fill">
              <a:extLst>
                <a:ext uri="{FF2B5EF4-FFF2-40B4-BE49-F238E27FC236}">
                  <a16:creationId xmlns:a16="http://schemas.microsoft.com/office/drawing/2014/main" id="{0CBDD859-DE3D-42D5-A18A-BD25D589EA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2643" y="3382371"/>
              <a:ext cx="540000" cy="540000"/>
            </a:xfrm>
            <a:prstGeom prst="rect">
              <a:avLst/>
            </a:prstGeom>
          </p:spPr>
        </p:pic>
        <p:sp>
          <p:nvSpPr>
            <p:cNvPr id="31" name="Multiplication Sign 30">
              <a:extLst>
                <a:ext uri="{FF2B5EF4-FFF2-40B4-BE49-F238E27FC236}">
                  <a16:creationId xmlns:a16="http://schemas.microsoft.com/office/drawing/2014/main" id="{75B678AC-CB28-49F6-B00A-56B04920833A}"/>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72900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4F1E0B-54AC-43FD-A9E7-6FFB003586B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93F4CC4-719D-B443-8C35-5E97D0406F4D}"/>
              </a:ext>
            </a:extLst>
          </p:cNvPr>
          <p:cNvSpPr txBox="1"/>
          <p:nvPr/>
        </p:nvSpPr>
        <p:spPr>
          <a:xfrm>
            <a:off x="138658" y="151250"/>
            <a:ext cx="4943706" cy="3543727"/>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Benchmarks:</a:t>
            </a:r>
            <a:endParaRPr lang="en-GB" sz="1600" b="1" u="sng" dirty="0">
              <a:latin typeface="Arial" panose="020B0604020202020204" pitchFamily="34" charset="0"/>
              <a:cs typeface="Arial" panose="020B0604020202020204" pitchFamily="34" charset="0"/>
            </a:endParaRP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Finds, selects and sorts essential information for the purpose of the task</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Is able to make inferences, using appropriate references to support assertions. </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Translate information into own words to show understanding.</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Use a dictionary and/or thesaurus to make sophisticate vocabulary choices.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Check work carefully to reduce the number of technical errors.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Ensure writing has a clear line of thought and is understood at first reading.</a:t>
            </a:r>
          </a:p>
        </p:txBody>
      </p:sp>
      <p:sp>
        <p:nvSpPr>
          <p:cNvPr id="14" name="TextBox 13">
            <a:extLst>
              <a:ext uri="{FF2B5EF4-FFF2-40B4-BE49-F238E27FC236}">
                <a16:creationId xmlns:a16="http://schemas.microsoft.com/office/drawing/2014/main" id="{BAB10556-4676-DF4C-B841-59E521C45106}"/>
              </a:ext>
            </a:extLst>
          </p:cNvPr>
          <p:cNvSpPr txBox="1"/>
          <p:nvPr/>
        </p:nvSpPr>
        <p:spPr>
          <a:xfrm>
            <a:off x="5891521" y="168857"/>
            <a:ext cx="6180293" cy="3279552"/>
          </a:xfrm>
          <a:prstGeom prst="rect">
            <a:avLst/>
          </a:prstGeom>
          <a:noFill/>
        </p:spPr>
        <p:txBody>
          <a:bodyPr wrap="square" rtlCol="0">
            <a:spAutoFit/>
          </a:bodyPr>
          <a:lstStyle/>
          <a:p>
            <a:r>
              <a:rPr lang="en-US" sz="1600" b="1" u="sng" dirty="0">
                <a:latin typeface="Arial" panose="020B0604020202020204" pitchFamily="34" charset="0"/>
                <a:cs typeface="Arial" panose="020B0604020202020204" pitchFamily="34" charset="0"/>
              </a:rPr>
              <a:t>Experiences and Outcomes:</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Using what I know about the features of different types of texts, I can find, select, sort, summarise, link and use information from different sources. </a:t>
            </a:r>
            <a:r>
              <a:rPr lang="en-GB" sz="1400" dirty="0">
                <a:solidFill>
                  <a:srgbClr val="FF0000"/>
                </a:solidFill>
                <a:latin typeface="Arial" panose="020B0604020202020204" pitchFamily="34" charset="0"/>
                <a:cs typeface="Arial" panose="020B0604020202020204" pitchFamily="34" charset="0"/>
              </a:rPr>
              <a:t>LIT 4-14a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To show my understanding across different areas of learning, I can make inferences from key statements and state these accurately in my own words. </a:t>
            </a:r>
            <a:r>
              <a:rPr lang="en-GB" sz="1400" dirty="0">
                <a:solidFill>
                  <a:srgbClr val="FF0000"/>
                </a:solidFill>
                <a:latin typeface="Arial" panose="020B0604020202020204" pitchFamily="34" charset="0"/>
                <a:cs typeface="Arial" panose="020B0604020202020204" pitchFamily="34" charset="0"/>
              </a:rPr>
              <a:t>LIT 4-16a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I can use a range of strategies and resources independently and ensure that my spelling, including specialist vocabulary, is accurate. </a:t>
            </a:r>
            <a:r>
              <a:rPr lang="en-GB" sz="1400" dirty="0">
                <a:solidFill>
                  <a:srgbClr val="FF0000"/>
                </a:solidFill>
                <a:latin typeface="Arial" panose="020B0604020202020204" pitchFamily="34" charset="0"/>
                <a:cs typeface="Arial" panose="020B0604020202020204" pitchFamily="34" charset="0"/>
              </a:rPr>
              <a:t>LIT 4-21a</a:t>
            </a:r>
          </a:p>
          <a:p>
            <a:pPr marL="285750" indent="-285750">
              <a:lnSpc>
                <a:spcPct val="125000"/>
              </a:lnSpc>
              <a:buFont typeface="Arial" panose="020B0604020202020204" pitchFamily="34" charset="0"/>
              <a:buChar char="•"/>
            </a:pPr>
            <a:r>
              <a:rPr lang="en-GB" sz="1400" dirty="0">
                <a:latin typeface="Arial" panose="020B0604020202020204" pitchFamily="34" charset="0"/>
                <a:cs typeface="Arial" panose="020B0604020202020204" pitchFamily="34" charset="0"/>
              </a:rPr>
              <a:t>Throughout the writing process, I can review and edit my writing independently to ensure that it meets its purpose and communicates meaning clearly at first reading. </a:t>
            </a:r>
            <a:r>
              <a:rPr lang="en-GB" sz="1400" dirty="0">
                <a:solidFill>
                  <a:srgbClr val="FF0000"/>
                </a:solidFill>
                <a:latin typeface="Arial" panose="020B0604020202020204" pitchFamily="34" charset="0"/>
                <a:cs typeface="Arial" panose="020B0604020202020204" pitchFamily="34" charset="0"/>
              </a:rPr>
              <a:t>LIT 4-23a</a:t>
            </a:r>
            <a:endParaRPr lang="en-GB" dirty="0">
              <a:solidFill>
                <a:srgbClr val="FF0000"/>
              </a:solidFill>
            </a:endParaRPr>
          </a:p>
        </p:txBody>
      </p:sp>
      <p:pic>
        <p:nvPicPr>
          <p:cNvPr id="8" name="Graphic 7" descr="Circle with left arrow with solid fill">
            <a:hlinkClick r:id="rId3" action="ppaction://hlinksldjump"/>
            <a:extLst>
              <a:ext uri="{FF2B5EF4-FFF2-40B4-BE49-F238E27FC236}">
                <a16:creationId xmlns:a16="http://schemas.microsoft.com/office/drawing/2014/main" id="{E1F5E907-66F1-4F22-990E-534D6CA27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1380809" y="6208027"/>
            <a:ext cx="540000" cy="540000"/>
          </a:xfrm>
          <a:prstGeom prst="rect">
            <a:avLst/>
          </a:prstGeom>
        </p:spPr>
      </p:pic>
      <p:grpSp>
        <p:nvGrpSpPr>
          <p:cNvPr id="13" name="Group 12">
            <a:extLst>
              <a:ext uri="{FF2B5EF4-FFF2-40B4-BE49-F238E27FC236}">
                <a16:creationId xmlns:a16="http://schemas.microsoft.com/office/drawing/2014/main" id="{CBB2AF75-5B57-49DD-AB59-275D8D5FFBF7}"/>
              </a:ext>
            </a:extLst>
          </p:cNvPr>
          <p:cNvGrpSpPr/>
          <p:nvPr/>
        </p:nvGrpSpPr>
        <p:grpSpPr>
          <a:xfrm rot="5400000">
            <a:off x="6042000" y="-1960668"/>
            <a:ext cx="108000" cy="11972202"/>
            <a:chOff x="3918962" y="-2733125"/>
            <a:chExt cx="108000" cy="11972202"/>
          </a:xfrm>
          <a:solidFill>
            <a:srgbClr val="13904B"/>
          </a:solidFill>
        </p:grpSpPr>
        <p:cxnSp>
          <p:nvCxnSpPr>
            <p:cNvPr id="15" name="Straight Connector 14">
              <a:extLst>
                <a:ext uri="{FF2B5EF4-FFF2-40B4-BE49-F238E27FC236}">
                  <a16:creationId xmlns:a16="http://schemas.microsoft.com/office/drawing/2014/main" id="{0C15D080-D5AA-4993-8E4F-0D439511A823}"/>
                </a:ext>
              </a:extLst>
            </p:cNvPr>
            <p:cNvCxnSpPr>
              <a:cxnSpLocks/>
            </p:cNvCxnSpPr>
            <p:nvPr/>
          </p:nvCxnSpPr>
          <p:spPr>
            <a:xfrm>
              <a:off x="3972961" y="-2733125"/>
              <a:ext cx="0" cy="11880000"/>
            </a:xfrm>
            <a:prstGeom prst="line">
              <a:avLst/>
            </a:prstGeom>
            <a:grpFill/>
            <a:ln w="28575">
              <a:solidFill>
                <a:srgbClr val="13904B"/>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3F32AA9D-09A2-493F-B4D4-26671AB5D0E6}"/>
                </a:ext>
              </a:extLst>
            </p:cNvPr>
            <p:cNvSpPr/>
            <p:nvPr/>
          </p:nvSpPr>
          <p:spPr>
            <a:xfrm>
              <a:off x="3918962" y="-2733125"/>
              <a:ext cx="108000" cy="108000"/>
            </a:xfrm>
            <a:prstGeom prst="ellipse">
              <a:avLst/>
            </a:prstGeom>
            <a:grpFill/>
            <a:ln>
              <a:solidFill>
                <a:srgbClr val="139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08DD31BE-33AE-481B-81BA-2AA3D23A2D1F}"/>
                </a:ext>
              </a:extLst>
            </p:cNvPr>
            <p:cNvSpPr/>
            <p:nvPr/>
          </p:nvSpPr>
          <p:spPr>
            <a:xfrm>
              <a:off x="3918962" y="9131077"/>
              <a:ext cx="108000" cy="108000"/>
            </a:xfrm>
            <a:prstGeom prst="ellipse">
              <a:avLst/>
            </a:prstGeom>
            <a:grpFill/>
            <a:ln>
              <a:solidFill>
                <a:srgbClr val="1390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 name="Straight Connector 17">
            <a:extLst>
              <a:ext uri="{FF2B5EF4-FFF2-40B4-BE49-F238E27FC236}">
                <a16:creationId xmlns:a16="http://schemas.microsoft.com/office/drawing/2014/main" id="{E0610EA9-D122-4063-BE6A-63CDA171AEC6}"/>
              </a:ext>
            </a:extLst>
          </p:cNvPr>
          <p:cNvCxnSpPr>
            <a:cxnSpLocks/>
          </p:cNvCxnSpPr>
          <p:nvPr/>
        </p:nvCxnSpPr>
        <p:spPr>
          <a:xfrm rot="16200000">
            <a:off x="3732228" y="2125085"/>
            <a:ext cx="3816000" cy="0"/>
          </a:xfrm>
          <a:prstGeom prst="line">
            <a:avLst/>
          </a:prstGeom>
          <a:ln w="28575">
            <a:solidFill>
              <a:srgbClr val="13904B"/>
            </a:solidFill>
          </a:ln>
        </p:spPr>
        <p:style>
          <a:lnRef idx="1">
            <a:schemeClr val="accent1"/>
          </a:lnRef>
          <a:fillRef idx="0">
            <a:schemeClr val="accent1"/>
          </a:fillRef>
          <a:effectRef idx="0">
            <a:schemeClr val="accent1"/>
          </a:effectRef>
          <a:fontRef idx="minor">
            <a:schemeClr val="tx1"/>
          </a:fontRef>
        </p:style>
      </p:cxnSp>
      <p:sp>
        <p:nvSpPr>
          <p:cNvPr id="19" name="Rectangle: Folded Corner 18">
            <a:extLst>
              <a:ext uri="{FF2B5EF4-FFF2-40B4-BE49-F238E27FC236}">
                <a16:creationId xmlns:a16="http://schemas.microsoft.com/office/drawing/2014/main" id="{15002AD0-C258-46F2-808E-5BB931CD502E}"/>
              </a:ext>
            </a:extLst>
          </p:cNvPr>
          <p:cNvSpPr/>
          <p:nvPr/>
        </p:nvSpPr>
        <p:spPr>
          <a:xfrm>
            <a:off x="2840064" y="4355888"/>
            <a:ext cx="2170624" cy="1888406"/>
          </a:xfrm>
          <a:prstGeom prst="foldedCorner">
            <a:avLst/>
          </a:prstGeom>
          <a:solidFill>
            <a:srgbClr val="13904B"/>
          </a:solidFill>
          <a:ln>
            <a:solidFill>
              <a:srgbClr val="13904B"/>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rtlCol="0" anchor="ctr"/>
          <a:lstStyle/>
          <a:p>
            <a:pPr algn="ctr"/>
            <a:r>
              <a:rPr lang="en-GB" sz="2400" dirty="0">
                <a:latin typeface="Arial Rounded MT Bold" panose="020F0704030504030204" pitchFamily="34" charset="0"/>
              </a:rPr>
              <a:t>Click on the image to view the example.</a:t>
            </a:r>
            <a:endParaRPr lang="en-GB" sz="2800" dirty="0">
              <a:latin typeface="Arial Rounded MT Bold" panose="020F0704030504030204" pitchFamily="34"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A1CD083A-8014-476A-B4B9-4A5A9E5AE67B}"/>
                  </a:ext>
                </a:extLst>
              </p:cNvPr>
              <p:cNvGraphicFramePr>
                <a:graphicFrameLocks noChangeAspect="1"/>
              </p:cNvGraphicFramePr>
              <p:nvPr>
                <p:extLst>
                  <p:ext uri="{D42A27DB-BD31-4B8C-83A1-F6EECF244321}">
                    <p14:modId xmlns:p14="http://schemas.microsoft.com/office/powerpoint/2010/main" val="3288914604"/>
                  </p:ext>
                </p:extLst>
              </p:nvPr>
            </p:nvGraphicFramePr>
            <p:xfrm>
              <a:off x="5891521" y="4355888"/>
              <a:ext cx="3357166" cy="1888406"/>
            </p:xfrm>
            <a:graphic>
              <a:graphicData uri="http://schemas.microsoft.com/office/powerpoint/2016/slidezoom">
                <pslz:sldZm>
                  <pslz:sldZmObj sldId="307" cId="924760875">
                    <pslz:zmPr id="{7CDA94A1-0792-4184-820D-04497B18BFF5}" returnToParent="0" transitionDur="1000">
                      <p166:blipFill xmlns:p166="http://schemas.microsoft.com/office/powerpoint/2016/6/main">
                        <a:blip r:embed="rId6"/>
                        <a:stretch>
                          <a:fillRect/>
                        </a:stretch>
                      </p166:blipFill>
                      <p166:spPr xmlns:p166="http://schemas.microsoft.com/office/powerpoint/2016/6/main">
                        <a:xfrm>
                          <a:off x="0" y="0"/>
                          <a:ext cx="3357166" cy="1888406"/>
                        </a:xfrm>
                        <a:prstGeom prst="rect">
                          <a:avLst/>
                        </a:prstGeom>
                        <a:ln w="3175">
                          <a:solidFill>
                            <a:prstClr val="ltGray"/>
                          </a:solidFill>
                        </a:ln>
                      </p166:spPr>
                    </pslz:zmPr>
                  </pslz:sldZmObj>
                </pslz:sldZm>
              </a:graphicData>
            </a:graphic>
          </p:graphicFrame>
        </mc:Choice>
        <mc:Fallback xmlns="">
          <p:pic>
            <p:nvPicPr>
              <p:cNvPr id="4" name="Slide Zoom 3">
                <a:hlinkClick r:id="rId7" action="ppaction://hlinksldjump"/>
                <a:extLst>
                  <a:ext uri="{FF2B5EF4-FFF2-40B4-BE49-F238E27FC236}">
                    <a16:creationId xmlns:a16="http://schemas.microsoft.com/office/drawing/2014/main" id="{A1CD083A-8014-476A-B4B9-4A5A9E5AE67B}"/>
                  </a:ext>
                </a:extLst>
              </p:cNvPr>
              <p:cNvPicPr>
                <a:picLocks noGrp="1" noRot="1" noChangeAspect="1" noMove="1" noResize="1" noEditPoints="1" noAdjustHandles="1" noChangeArrowheads="1" noChangeShapeType="1"/>
              </p:cNvPicPr>
              <p:nvPr/>
            </p:nvPicPr>
            <p:blipFill>
              <a:blip r:embed="rId8"/>
              <a:stretch>
                <a:fillRect/>
              </a:stretch>
            </p:blipFill>
            <p:spPr>
              <a:xfrm>
                <a:off x="5891521" y="4355888"/>
                <a:ext cx="3357166" cy="1888406"/>
              </a:xfrm>
              <a:prstGeom prst="rect">
                <a:avLst/>
              </a:prstGeom>
              <a:ln w="3175">
                <a:solidFill>
                  <a:prstClr val="ltGray"/>
                </a:solidFill>
              </a:ln>
            </p:spPr>
          </p:pic>
        </mc:Fallback>
      </mc:AlternateContent>
      <p:pic>
        <p:nvPicPr>
          <p:cNvPr id="20" name="Graphic 19" descr="Circle with left arrow with solid fill">
            <a:hlinkClick r:id="" action="ppaction://hlinkshowjump?jump=previousslide"/>
            <a:extLst>
              <a:ext uri="{FF2B5EF4-FFF2-40B4-BE49-F238E27FC236}">
                <a16:creationId xmlns:a16="http://schemas.microsoft.com/office/drawing/2014/main" id="{D06AC2AA-139E-4BF4-B5C1-4A4581A912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191" y="6208027"/>
            <a:ext cx="540000" cy="540000"/>
          </a:xfrm>
          <a:prstGeom prst="rect">
            <a:avLst/>
          </a:prstGeom>
        </p:spPr>
      </p:pic>
      <p:grpSp>
        <p:nvGrpSpPr>
          <p:cNvPr id="21" name="Group 20">
            <a:extLst>
              <a:ext uri="{FF2B5EF4-FFF2-40B4-BE49-F238E27FC236}">
                <a16:creationId xmlns:a16="http://schemas.microsoft.com/office/drawing/2014/main" id="{26C81BA9-DEF4-4004-9330-3AFF0A16515B}"/>
              </a:ext>
            </a:extLst>
          </p:cNvPr>
          <p:cNvGrpSpPr/>
          <p:nvPr/>
        </p:nvGrpSpPr>
        <p:grpSpPr>
          <a:xfrm>
            <a:off x="11304517" y="-74431"/>
            <a:ext cx="692583" cy="653541"/>
            <a:chOff x="5210813" y="3344973"/>
            <a:chExt cx="692583" cy="653541"/>
          </a:xfrm>
        </p:grpSpPr>
        <p:pic>
          <p:nvPicPr>
            <p:cNvPr id="22" name="Graphic 21" descr="Volume with solid fill">
              <a:extLst>
                <a:ext uri="{FF2B5EF4-FFF2-40B4-BE49-F238E27FC236}">
                  <a16:creationId xmlns:a16="http://schemas.microsoft.com/office/drawing/2014/main" id="{86030935-1E29-4B91-A9B4-7ABA36F54A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2643" y="3382371"/>
              <a:ext cx="540000" cy="540000"/>
            </a:xfrm>
            <a:prstGeom prst="rect">
              <a:avLst/>
            </a:prstGeom>
          </p:spPr>
        </p:pic>
        <p:sp>
          <p:nvSpPr>
            <p:cNvPr id="23" name="Multiplication Sign 22">
              <a:extLst>
                <a:ext uri="{FF2B5EF4-FFF2-40B4-BE49-F238E27FC236}">
                  <a16:creationId xmlns:a16="http://schemas.microsoft.com/office/drawing/2014/main" id="{1BA614F8-512F-411C-A217-1A04A1F35693}"/>
                </a:ext>
              </a:extLst>
            </p:cNvPr>
            <p:cNvSpPr/>
            <p:nvPr/>
          </p:nvSpPr>
          <p:spPr>
            <a:xfrm>
              <a:off x="5210813" y="3344973"/>
              <a:ext cx="692583" cy="653541"/>
            </a:xfrm>
            <a:prstGeom prst="mathMultiply">
              <a:avLst>
                <a:gd name="adj1" fmla="val 8733"/>
              </a:avLst>
            </a:prstGeom>
            <a:solidFill>
              <a:srgbClr val="BC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10812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3EED2A8-5313-4192-A27A-85E83313C76B}"/>
              </a:ext>
            </a:extLst>
          </p:cNvPr>
          <p:cNvGrpSpPr/>
          <p:nvPr/>
        </p:nvGrpSpPr>
        <p:grpSpPr>
          <a:xfrm>
            <a:off x="100896" y="79530"/>
            <a:ext cx="11990209" cy="6698940"/>
            <a:chOff x="515938" y="312317"/>
            <a:chExt cx="11105654" cy="6233367"/>
          </a:xfrm>
        </p:grpSpPr>
        <p:sp>
          <p:nvSpPr>
            <p:cNvPr id="13" name="Rectangle: Rounded Corners 12">
              <a:extLst>
                <a:ext uri="{FF2B5EF4-FFF2-40B4-BE49-F238E27FC236}">
                  <a16:creationId xmlns:a16="http://schemas.microsoft.com/office/drawing/2014/main" id="{114CC8D1-ADFD-45DF-AB3D-7F0A0BBC2F75}"/>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5" name="Rectangle 14">
              <a:extLst>
                <a:ext uri="{FF2B5EF4-FFF2-40B4-BE49-F238E27FC236}">
                  <a16:creationId xmlns:a16="http://schemas.microsoft.com/office/drawing/2014/main" id="{A11E56E5-F97B-44F8-AFE0-F7BBEF9CCBAC}"/>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sp>
        <p:nvSpPr>
          <p:cNvPr id="4" name="TextBox 3">
            <a:extLst>
              <a:ext uri="{FF2B5EF4-FFF2-40B4-BE49-F238E27FC236}">
                <a16:creationId xmlns:a16="http://schemas.microsoft.com/office/drawing/2014/main" id="{50CC434D-8876-4DA7-A334-8455913F994E}"/>
              </a:ext>
            </a:extLst>
          </p:cNvPr>
          <p:cNvSpPr txBox="1"/>
          <p:nvPr/>
        </p:nvSpPr>
        <p:spPr>
          <a:xfrm>
            <a:off x="379517" y="1470282"/>
            <a:ext cx="6037283" cy="4319131"/>
          </a:xfrm>
          <a:prstGeom prst="rect">
            <a:avLst/>
          </a:prstGeom>
          <a:noFill/>
        </p:spPr>
        <p:txBody>
          <a:bodyPr wrap="square" lIns="91440" tIns="45720" rIns="91440" bIns="45720" rtlCol="0" anchor="t">
            <a:spAutoFit/>
          </a:bodyPr>
          <a:lstStyle/>
          <a:p>
            <a:pPr lvl="0">
              <a:lnSpc>
                <a:spcPts val="2200"/>
              </a:lnSpc>
            </a:pPr>
            <a:r>
              <a:rPr lang="en-GB" sz="2000" dirty="0">
                <a:effectLst/>
                <a:latin typeface="Arial" panose="020B0604020202020204" pitchFamily="34" charset="0"/>
                <a:ea typeface="Calibri" panose="020F0502020204030204" pitchFamily="34" charset="0"/>
                <a:cs typeface="Arial" panose="020B0604020202020204" pitchFamily="34" charset="0"/>
              </a:rPr>
              <a:t>The aims of this resource are:</a:t>
            </a:r>
          </a:p>
          <a:p>
            <a:pPr lvl="0">
              <a:lnSpc>
                <a:spcPts val="2200"/>
              </a:lnSpc>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lnSpc>
                <a:spcPts val="2200"/>
              </a:lnSpc>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To support practitioners as they consider approaches to assessment in the BGE as part of their learning and teaching.</a:t>
            </a:r>
          </a:p>
          <a:p>
            <a:pPr marL="285750" lvl="0" indent="-285750">
              <a:lnSpc>
                <a:spcPts val="2200"/>
              </a:lnSpc>
              <a:buFont typeface="Arial" panose="020B0604020202020204" pitchFamily="34" charset="0"/>
              <a:buChar char="•"/>
            </a:pPr>
            <a:r>
              <a:rPr lang="en-GB" sz="1800" dirty="0">
                <a:effectLst/>
                <a:latin typeface="Arial"/>
                <a:ea typeface="Calibri" panose="020F0502020204030204" pitchFamily="34" charset="0"/>
                <a:cs typeface="Arial"/>
              </a:rPr>
              <a:t>To recap on a learner’s journey through the levels and what this looks like.</a:t>
            </a:r>
          </a:p>
          <a:p>
            <a:pPr marL="285750" lvl="0" indent="-285750">
              <a:lnSpc>
                <a:spcPts val="2200"/>
              </a:lnSpc>
              <a:buFont typeface="Arial" panose="020B0604020202020204" pitchFamily="34" charset="0"/>
              <a:buChar char="•"/>
            </a:pPr>
            <a:r>
              <a:rPr lang="en-GB" sz="1800" dirty="0">
                <a:effectLst/>
                <a:latin typeface="Arial"/>
                <a:ea typeface="Calibri" panose="020F0502020204030204" pitchFamily="34" charset="0"/>
                <a:cs typeface="Arial"/>
              </a:rPr>
              <a:t>To enhance practitioners confidence in making robust and accurate professional judgements.</a:t>
            </a:r>
          </a:p>
          <a:p>
            <a:pPr marL="285750" indent="-285750">
              <a:lnSpc>
                <a:spcPts val="2200"/>
              </a:lnSpc>
              <a:buFont typeface="Arial" panose="020B0604020202020204" pitchFamily="34" charset="0"/>
              <a:buChar char="•"/>
            </a:pPr>
            <a:r>
              <a:rPr lang="en-GB" sz="1800" dirty="0">
                <a:effectLst/>
                <a:latin typeface="Arial"/>
                <a:ea typeface="Calibri" panose="020F0502020204030204" pitchFamily="34" charset="0"/>
                <a:cs typeface="Arial"/>
              </a:rPr>
              <a:t>To develop a shared understanding of the 4 stages of progress to ensure consistency across stages, department</a:t>
            </a:r>
            <a:r>
              <a:rPr lang="en-GB" dirty="0">
                <a:latin typeface="Arial"/>
                <a:ea typeface="Calibri" panose="020F0502020204030204" pitchFamily="34" charset="0"/>
                <a:cs typeface="Arial"/>
              </a:rPr>
              <a:t>s,</a:t>
            </a:r>
            <a:r>
              <a:rPr lang="en-GB" sz="1800" dirty="0">
                <a:effectLst/>
                <a:latin typeface="Arial"/>
                <a:ea typeface="Calibri" panose="020F0502020204030204" pitchFamily="34" charset="0"/>
                <a:cs typeface="Arial"/>
              </a:rPr>
              <a:t> schools, clusters and authorities.</a:t>
            </a:r>
            <a:r>
              <a:rPr lang="en-GB" dirty="0">
                <a:latin typeface="Arial"/>
                <a:ea typeface="Calibri" panose="020F0502020204030204" pitchFamily="34" charset="0"/>
                <a:cs typeface="Arial"/>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ts val="2200"/>
              </a:lnSpc>
              <a:buFont typeface="Arial" panose="020B0604020202020204" pitchFamily="34" charset="0"/>
              <a:buChar char="•"/>
            </a:pPr>
            <a:r>
              <a:rPr lang="en-GB" dirty="0">
                <a:latin typeface="Arial"/>
                <a:cs typeface="Arial"/>
              </a:rPr>
              <a:t>To create a resource that practitioners can add to with appropriate examples of their own learner's work</a:t>
            </a:r>
          </a:p>
          <a:p>
            <a:endParaRPr lang="en-GB" dirty="0">
              <a:latin typeface="Arial" panose="020B0604020202020204" pitchFamily="34" charset="0"/>
              <a:cs typeface="Arial" panose="020B0604020202020204" pitchFamily="34" charset="0"/>
            </a:endParaRPr>
          </a:p>
        </p:txBody>
      </p:sp>
      <p:pic>
        <p:nvPicPr>
          <p:cNvPr id="24" name="Picture 23" descr="Text, timeline&#10;&#10;Description automatically generated">
            <a:extLst>
              <a:ext uri="{FF2B5EF4-FFF2-40B4-BE49-F238E27FC236}">
                <a16:creationId xmlns:a16="http://schemas.microsoft.com/office/drawing/2014/main" id="{119386B5-956D-4C99-9F73-176F1F5C3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3878" y="2324252"/>
            <a:ext cx="3520531" cy="2611189"/>
          </a:xfrm>
          <a:prstGeom prst="rect">
            <a:avLst/>
          </a:prstGeom>
        </p:spPr>
      </p:pic>
      <p:pic>
        <p:nvPicPr>
          <p:cNvPr id="11" name="Graphic 10" descr="Hamburger Menu Icon with solid fill">
            <a:hlinkClick r:id="rId6" action="ppaction://hlinksldjump"/>
            <a:extLst>
              <a:ext uri="{FF2B5EF4-FFF2-40B4-BE49-F238E27FC236}">
                <a16:creationId xmlns:a16="http://schemas.microsoft.com/office/drawing/2014/main" id="{ABA481AE-47FB-4CA7-ABFC-694AFC3DF0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flipH="1">
            <a:off x="5826000" y="6208027"/>
            <a:ext cx="540000" cy="540000"/>
          </a:xfrm>
          <a:prstGeom prst="rect">
            <a:avLst/>
          </a:prstGeom>
        </p:spPr>
      </p:pic>
      <p:pic>
        <p:nvPicPr>
          <p:cNvPr id="12" name="Graphic 11" descr="Circle with left arrow with solid fill">
            <a:hlinkClick r:id="" action="ppaction://hlinkshowjump?jump=nextslide"/>
            <a:extLst>
              <a:ext uri="{FF2B5EF4-FFF2-40B4-BE49-F238E27FC236}">
                <a16:creationId xmlns:a16="http://schemas.microsoft.com/office/drawing/2014/main" id="{3631B6A6-D084-4265-981D-841368093C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1380809" y="6208027"/>
            <a:ext cx="540000" cy="540000"/>
          </a:xfrm>
          <a:prstGeom prst="rect">
            <a:avLst/>
          </a:prstGeom>
        </p:spPr>
      </p:pic>
      <p:pic>
        <p:nvPicPr>
          <p:cNvPr id="14" name="Graphic 13" descr="Circle with left arrow with solid fill">
            <a:hlinkClick r:id="" action="ppaction://hlinkshowjump?jump=previousslide"/>
            <a:extLst>
              <a:ext uri="{FF2B5EF4-FFF2-40B4-BE49-F238E27FC236}">
                <a16:creationId xmlns:a16="http://schemas.microsoft.com/office/drawing/2014/main" id="{D27211E4-9CAC-4663-BF77-E81CD21704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1191" y="6208027"/>
            <a:ext cx="540000" cy="540000"/>
          </a:xfrm>
          <a:prstGeom prst="rect">
            <a:avLst/>
          </a:prstGeom>
        </p:spPr>
      </p:pic>
      <p:pic>
        <p:nvPicPr>
          <p:cNvPr id="2" name="Recorded Sound">
            <a:hlinkClick r:id="" action="ppaction://media"/>
            <a:extLst>
              <a:ext uri="{FF2B5EF4-FFF2-40B4-BE49-F238E27FC236}">
                <a16:creationId xmlns:a16="http://schemas.microsoft.com/office/drawing/2014/main" id="{D696E728-0F87-498C-B842-630A1B1DDE6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44409" y="446772"/>
            <a:ext cx="406400" cy="406400"/>
          </a:xfrm>
          <a:prstGeom prst="rect">
            <a:avLst/>
          </a:prstGeom>
        </p:spPr>
      </p:pic>
      <p:pic>
        <p:nvPicPr>
          <p:cNvPr id="9" name="Graphic 8" descr="Volume with solid fill">
            <a:extLst>
              <a:ext uri="{FF2B5EF4-FFF2-40B4-BE49-F238E27FC236}">
                <a16:creationId xmlns:a16="http://schemas.microsoft.com/office/drawing/2014/main" id="{63CD706C-F40A-4E91-A891-85F8CAA15B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80809" y="1408436"/>
            <a:ext cx="540000" cy="540000"/>
          </a:xfrm>
          <a:prstGeom prst="rect">
            <a:avLst/>
          </a:prstGeom>
        </p:spPr>
      </p:pic>
    </p:spTree>
    <p:extLst>
      <p:ext uri="{BB962C8B-B14F-4D97-AF65-F5344CB8AC3E}">
        <p14:creationId xmlns:p14="http://schemas.microsoft.com/office/powerpoint/2010/main" val="205677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4F1E0B-54AC-43FD-A9E7-6FFB003586B7}"/>
              </a:ext>
            </a:extLst>
          </p:cNvPr>
          <p:cNvSpPr/>
          <p:nvPr/>
        </p:nvSpPr>
        <p:spPr>
          <a:xfrm>
            <a:off x="0" y="-21266"/>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FF0353E-0C6C-854F-9FD5-D950AD8834F5}"/>
              </a:ext>
            </a:extLst>
          </p:cNvPr>
          <p:cNvPicPr>
            <a:picLocks noChangeAspect="1"/>
          </p:cNvPicPr>
          <p:nvPr/>
        </p:nvPicPr>
        <p:blipFill rotWithShape="1">
          <a:blip r:embed="rId5"/>
          <a:srcRect b="41179"/>
          <a:stretch/>
        </p:blipFill>
        <p:spPr>
          <a:xfrm>
            <a:off x="96830" y="225425"/>
            <a:ext cx="6195799" cy="5399198"/>
          </a:xfrm>
          <a:prstGeom prst="rect">
            <a:avLst/>
          </a:prstGeom>
        </p:spPr>
      </p:pic>
      <p:pic>
        <p:nvPicPr>
          <p:cNvPr id="2" name="Recorded Sound">
            <a:hlinkClick r:id="" action="ppaction://media"/>
            <a:extLst>
              <a:ext uri="{FF2B5EF4-FFF2-40B4-BE49-F238E27FC236}">
                <a16:creationId xmlns:a16="http://schemas.microsoft.com/office/drawing/2014/main" id="{72065C5E-8736-4EED-9697-98EADFA9B1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1259" y="195703"/>
            <a:ext cx="406400" cy="406400"/>
          </a:xfrm>
          <a:prstGeom prst="rect">
            <a:avLst/>
          </a:prstGeom>
        </p:spPr>
      </p:pic>
      <p:pic>
        <p:nvPicPr>
          <p:cNvPr id="8" name="Graphic 7" descr="Circle with left arrow with solid fill">
            <a:hlinkClick r:id="" action="ppaction://hlinkshowjump?jump=nextslide"/>
            <a:extLst>
              <a:ext uri="{FF2B5EF4-FFF2-40B4-BE49-F238E27FC236}">
                <a16:creationId xmlns:a16="http://schemas.microsoft.com/office/drawing/2014/main" id="{E1F5E907-66F1-4F22-990E-534D6CA27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1380809" y="6208027"/>
            <a:ext cx="540000" cy="540000"/>
          </a:xfrm>
          <a:prstGeom prst="rect">
            <a:avLst/>
          </a:prstGeom>
        </p:spPr>
      </p:pic>
      <p:grpSp>
        <p:nvGrpSpPr>
          <p:cNvPr id="4" name="Group 3">
            <a:extLst>
              <a:ext uri="{FF2B5EF4-FFF2-40B4-BE49-F238E27FC236}">
                <a16:creationId xmlns:a16="http://schemas.microsoft.com/office/drawing/2014/main" id="{9285C0D4-0DCB-4E6A-A13C-7AB35AD1FE3C}"/>
              </a:ext>
            </a:extLst>
          </p:cNvPr>
          <p:cNvGrpSpPr/>
          <p:nvPr/>
        </p:nvGrpSpPr>
        <p:grpSpPr>
          <a:xfrm>
            <a:off x="6212132" y="398903"/>
            <a:ext cx="5755527" cy="5747182"/>
            <a:chOff x="6041311" y="897264"/>
            <a:chExt cx="4605374" cy="4598696"/>
          </a:xfrm>
        </p:grpSpPr>
        <p:pic>
          <p:nvPicPr>
            <p:cNvPr id="11" name="Picture 10">
              <a:extLst>
                <a:ext uri="{FF2B5EF4-FFF2-40B4-BE49-F238E27FC236}">
                  <a16:creationId xmlns:a16="http://schemas.microsoft.com/office/drawing/2014/main" id="{4E055FE2-35C9-9E45-B6AE-3E4622B2DAB0}"/>
                </a:ext>
              </a:extLst>
            </p:cNvPr>
            <p:cNvPicPr>
              <a:picLocks noChangeAspect="1"/>
            </p:cNvPicPr>
            <p:nvPr/>
          </p:nvPicPr>
          <p:blipFill rotWithShape="1">
            <a:blip r:embed="rId9"/>
            <a:srcRect l="703" r="-1"/>
            <a:stretch/>
          </p:blipFill>
          <p:spPr>
            <a:xfrm>
              <a:off x="6041311" y="3692560"/>
              <a:ext cx="4596637" cy="1803400"/>
            </a:xfrm>
            <a:prstGeom prst="rect">
              <a:avLst/>
            </a:prstGeom>
          </p:spPr>
        </p:pic>
        <p:pic>
          <p:nvPicPr>
            <p:cNvPr id="10" name="Picture 9">
              <a:extLst>
                <a:ext uri="{FF2B5EF4-FFF2-40B4-BE49-F238E27FC236}">
                  <a16:creationId xmlns:a16="http://schemas.microsoft.com/office/drawing/2014/main" id="{6F7A62E6-035B-4426-84A9-A7569F4CEFD7}"/>
                </a:ext>
              </a:extLst>
            </p:cNvPr>
            <p:cNvPicPr>
              <a:picLocks noChangeAspect="1"/>
            </p:cNvPicPr>
            <p:nvPr/>
          </p:nvPicPr>
          <p:blipFill rotWithShape="1">
            <a:blip r:embed="rId5"/>
            <a:srcRect l="2574" t="59173"/>
            <a:stretch/>
          </p:blipFill>
          <p:spPr>
            <a:xfrm>
              <a:off x="6041312" y="897264"/>
              <a:ext cx="4605373" cy="2859094"/>
            </a:xfrm>
            <a:prstGeom prst="rect">
              <a:avLst/>
            </a:prstGeom>
          </p:spPr>
        </p:pic>
      </p:grpSp>
      <p:pic>
        <p:nvPicPr>
          <p:cNvPr id="13" name="Graphic 12" descr="Circle with left arrow with solid fill">
            <a:hlinkClick r:id="" action="ppaction://hlinkshowjump?jump=previousslide"/>
            <a:extLst>
              <a:ext uri="{FF2B5EF4-FFF2-40B4-BE49-F238E27FC236}">
                <a16:creationId xmlns:a16="http://schemas.microsoft.com/office/drawing/2014/main" id="{B67142D0-AE2D-4504-A4F1-075F285C06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191" y="6208027"/>
            <a:ext cx="540000" cy="540000"/>
          </a:xfrm>
          <a:prstGeom prst="rect">
            <a:avLst/>
          </a:prstGeom>
        </p:spPr>
      </p:pic>
      <p:pic>
        <p:nvPicPr>
          <p:cNvPr id="12" name="Graphic 11" descr="Volume with solid fill">
            <a:extLst>
              <a:ext uri="{FF2B5EF4-FFF2-40B4-BE49-F238E27FC236}">
                <a16:creationId xmlns:a16="http://schemas.microsoft.com/office/drawing/2014/main" id="{C64371E9-BFDC-42A8-8CDA-A5D74090C7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0809" y="9087"/>
            <a:ext cx="540000" cy="540000"/>
          </a:xfrm>
          <a:prstGeom prst="rect">
            <a:avLst/>
          </a:prstGeom>
        </p:spPr>
      </p:pic>
    </p:spTree>
    <p:extLst>
      <p:ext uri="{BB962C8B-B14F-4D97-AF65-F5344CB8AC3E}">
        <p14:creationId xmlns:p14="http://schemas.microsoft.com/office/powerpoint/2010/main" val="924760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9AA529E-E1C7-4E1A-9AC6-F9A953E12259}"/>
              </a:ext>
            </a:extLst>
          </p:cNvPr>
          <p:cNvGrpSpPr/>
          <p:nvPr/>
        </p:nvGrpSpPr>
        <p:grpSpPr>
          <a:xfrm>
            <a:off x="100896" y="79530"/>
            <a:ext cx="11990209" cy="6698940"/>
            <a:chOff x="515938" y="312317"/>
            <a:chExt cx="11105654" cy="6233367"/>
          </a:xfrm>
        </p:grpSpPr>
        <p:sp>
          <p:nvSpPr>
            <p:cNvPr id="12" name="Rectangle: Rounded Corners 11">
              <a:extLst>
                <a:ext uri="{FF2B5EF4-FFF2-40B4-BE49-F238E27FC236}">
                  <a16:creationId xmlns:a16="http://schemas.microsoft.com/office/drawing/2014/main" id="{32ABBB5A-689B-41D1-85F9-F7D4291EA06C}"/>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4" name="Rectangle 13">
              <a:extLst>
                <a:ext uri="{FF2B5EF4-FFF2-40B4-BE49-F238E27FC236}">
                  <a16:creationId xmlns:a16="http://schemas.microsoft.com/office/drawing/2014/main" id="{05A31ED6-04FC-470B-82EA-74F706B14CB7}"/>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sp>
        <p:nvSpPr>
          <p:cNvPr id="2" name="Rectangle 1">
            <a:extLst>
              <a:ext uri="{FF2B5EF4-FFF2-40B4-BE49-F238E27FC236}">
                <a16:creationId xmlns:a16="http://schemas.microsoft.com/office/drawing/2014/main" id="{213A79CA-2E43-44A2-B986-0F7726C5A542}"/>
              </a:ext>
            </a:extLst>
          </p:cNvPr>
          <p:cNvSpPr/>
          <p:nvPr/>
        </p:nvSpPr>
        <p:spPr>
          <a:xfrm>
            <a:off x="442913" y="1442720"/>
            <a:ext cx="9179551" cy="4555093"/>
          </a:xfrm>
          <a:prstGeom prst="rect">
            <a:avLst/>
          </a:prstGeom>
        </p:spPr>
        <p:txBody>
          <a:bodyPr wrap="square">
            <a:spAutoFit/>
          </a:bodyPr>
          <a:lstStyle/>
          <a:p>
            <a:r>
              <a:rPr lang="en-GB" sz="2000" dirty="0">
                <a:latin typeface="Arial" panose="020B0604020202020204" pitchFamily="34" charset="0"/>
                <a:ea typeface="Times New Roman" panose="02020603050405020304" pitchFamily="18" charset="0"/>
                <a:cs typeface="Arial" panose="020B0604020202020204" pitchFamily="34" charset="0"/>
              </a:rPr>
              <a:t>Planning next steps – moving forward:</a:t>
            </a:r>
          </a:p>
          <a:p>
            <a:pPr marL="285750" indent="-285750">
              <a:buFont typeface="Arial" panose="020B0604020202020204" pitchFamily="34" charset="0"/>
              <a:buChar char="•"/>
            </a:pPr>
            <a:r>
              <a:rPr lang="en-GB" dirty="0">
                <a:latin typeface="Arial" panose="020B0604020202020204" pitchFamily="34" charset="0"/>
                <a:ea typeface="Times New Roman" panose="02020603050405020304" pitchFamily="18" charset="0"/>
                <a:cs typeface="Arial" panose="020B0604020202020204" pitchFamily="34" charset="0"/>
              </a:rPr>
              <a:t>Children and young people should be at the heart of planning learning, teaching and assessment. For example, learning intentions should be shared with children and young people and they should be involved in the co-creation of success criteria. </a:t>
            </a:r>
          </a:p>
          <a:p>
            <a:pPr marL="285750" indent="-285750">
              <a:buFont typeface="Arial" panose="020B0604020202020204" pitchFamily="34" charset="0"/>
              <a:buChar char="•"/>
            </a:pPr>
            <a:r>
              <a:rPr lang="en-GB" dirty="0">
                <a:latin typeface="Arial" panose="020B0604020202020204" pitchFamily="34" charset="0"/>
                <a:ea typeface="Times New Roman" panose="02020603050405020304" pitchFamily="18" charset="0"/>
                <a:cs typeface="Arial" panose="020B0604020202020204" pitchFamily="34" charset="0"/>
              </a:rPr>
              <a:t>From your discussions with learners you will have a good idea of what they can do and which areas need reinforcement. </a:t>
            </a:r>
          </a:p>
          <a:p>
            <a:pPr marL="285750" indent="-285750">
              <a:buFont typeface="Arial" panose="020B0604020202020204" pitchFamily="34" charset="0"/>
              <a:buChar char="•"/>
            </a:pPr>
            <a:r>
              <a:rPr lang="en-GB" dirty="0">
                <a:latin typeface="Arial" panose="020B0604020202020204" pitchFamily="34" charset="0"/>
                <a:ea typeface="Times New Roman" panose="02020603050405020304" pitchFamily="18" charset="0"/>
                <a:cs typeface="Arial" panose="020B0604020202020204" pitchFamily="34" charset="0"/>
              </a:rPr>
              <a:t>Next steps may be different for each child or young person depending on their prior learning. </a:t>
            </a:r>
          </a:p>
          <a:p>
            <a:pPr marL="285750" indent="-285750">
              <a:buFont typeface="Arial" panose="020B0604020202020204" pitchFamily="34" charset="0"/>
              <a:buChar char="•"/>
            </a:pPr>
            <a:r>
              <a:rPr lang="en-GB" dirty="0">
                <a:latin typeface="Arial" panose="020B0604020202020204" pitchFamily="34" charset="0"/>
                <a:ea typeface="Times New Roman" panose="02020603050405020304" pitchFamily="18" charset="0"/>
                <a:cs typeface="Arial" panose="020B0604020202020204" pitchFamily="34" charset="0"/>
              </a:rPr>
              <a:t>A bespoke programme of work may be beneficial for a short period of time to reinforce different areas of learning for some children and young people.</a:t>
            </a:r>
          </a:p>
          <a:p>
            <a:pPr marL="285750" indent="-285750">
              <a:buFont typeface="Arial" panose="020B0604020202020204" pitchFamily="34" charset="0"/>
              <a:buChar char="•"/>
            </a:pPr>
            <a:r>
              <a:rPr lang="en-GB" dirty="0">
                <a:latin typeface="Arial" panose="020B0604020202020204" pitchFamily="34" charset="0"/>
                <a:ea typeface="Times New Roman" panose="02020603050405020304" pitchFamily="18" charset="0"/>
                <a:cs typeface="Arial" panose="020B0604020202020204" pitchFamily="34" charset="0"/>
              </a:rPr>
              <a:t>Consider the validity of available evidence in terms of progress through and achievement of </a:t>
            </a:r>
            <a:r>
              <a:rPr lang="en-GB" dirty="0" err="1">
                <a:latin typeface="Arial" panose="020B0604020202020204" pitchFamily="34" charset="0"/>
                <a:ea typeface="Times New Roman" panose="02020603050405020304" pitchFamily="18" charset="0"/>
                <a:cs typeface="Arial" panose="020B0604020202020204" pitchFamily="34" charset="0"/>
              </a:rPr>
              <a:t>CfE</a:t>
            </a:r>
            <a:r>
              <a:rPr lang="en-GB" dirty="0">
                <a:latin typeface="Arial" panose="020B0604020202020204" pitchFamily="34" charset="0"/>
                <a:ea typeface="Times New Roman" panose="02020603050405020304" pitchFamily="18" charset="0"/>
                <a:cs typeface="Arial" panose="020B0604020202020204" pitchFamily="34" charset="0"/>
              </a:rPr>
              <a:t> levels. </a:t>
            </a:r>
          </a:p>
          <a:p>
            <a:pPr marL="285750" indent="-285750">
              <a:buFont typeface="Arial" panose="020B0604020202020204" pitchFamily="34" charset="0"/>
              <a:buChar char="•"/>
            </a:pPr>
            <a:r>
              <a:rPr lang="en-GB" dirty="0">
                <a:latin typeface="Arial" panose="020B0604020202020204" pitchFamily="34" charset="0"/>
                <a:ea typeface="Times New Roman" panose="02020603050405020304" pitchFamily="18" charset="0"/>
                <a:cs typeface="Arial" panose="020B0604020202020204" pitchFamily="34" charset="0"/>
              </a:rPr>
              <a:t>Engage in professional dialogue with colleagues (stage/level partners) to moderate and plan collegiately at all stages of the learning, teaching and assessment (moderation) cycle. Education Scotland has produced guidance on setting up digital moderation that can be found on the </a:t>
            </a:r>
            <a:r>
              <a:rPr lang="en-GB" dirty="0">
                <a:solidFill>
                  <a:srgbClr val="FF0000"/>
                </a:solidFill>
                <a:latin typeface="Arial" panose="020B0604020202020204" pitchFamily="34" charset="0"/>
                <a:cs typeface="Arial" panose="020B0604020202020204" pitchFamily="34" charset="0"/>
              </a:rPr>
              <a:t>Moderation Hub</a:t>
            </a:r>
            <a:r>
              <a:rPr lang="en-GB" dirty="0">
                <a:latin typeface="Arial" panose="020B0604020202020204" pitchFamily="34" charset="0"/>
                <a:cs typeface="Arial" panose="020B0604020202020204" pitchFamily="34" charset="0"/>
              </a:rPr>
              <a:t>. </a:t>
            </a:r>
          </a:p>
        </p:txBody>
      </p:sp>
      <p:pic>
        <p:nvPicPr>
          <p:cNvPr id="3" name="Recorded Sound">
            <a:hlinkClick r:id="" action="ppaction://media"/>
            <a:extLst>
              <a:ext uri="{FF2B5EF4-FFF2-40B4-BE49-F238E27FC236}">
                <a16:creationId xmlns:a16="http://schemas.microsoft.com/office/drawing/2014/main" id="{3B479CF8-94AE-4595-B130-1D5F5411E0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1680" y="462280"/>
            <a:ext cx="406400" cy="406400"/>
          </a:xfrm>
          <a:prstGeom prst="rect">
            <a:avLst/>
          </a:prstGeom>
        </p:spPr>
      </p:pic>
      <p:sp>
        <p:nvSpPr>
          <p:cNvPr id="4" name="TextBox 3">
            <a:extLst>
              <a:ext uri="{FF2B5EF4-FFF2-40B4-BE49-F238E27FC236}">
                <a16:creationId xmlns:a16="http://schemas.microsoft.com/office/drawing/2014/main" id="{17B0256A-1369-4F3C-B494-D617CEBDC5DD}"/>
              </a:ext>
            </a:extLst>
          </p:cNvPr>
          <p:cNvSpPr txBox="1"/>
          <p:nvPr/>
        </p:nvSpPr>
        <p:spPr>
          <a:xfrm>
            <a:off x="10160522" y="3647484"/>
            <a:ext cx="1760287" cy="1131848"/>
          </a:xfrm>
          <a:prstGeom prst="rect">
            <a:avLst/>
          </a:prstGeom>
          <a:noFill/>
        </p:spPr>
        <p:txBody>
          <a:bodyPr wrap="square">
            <a:spAutoFit/>
          </a:bodyPr>
          <a:lstStyle/>
          <a:p>
            <a:pPr lvl="0" algn="ctr" fontAlgn="base">
              <a:lnSpc>
                <a:spcPct val="150000"/>
              </a:lnSpc>
              <a:buSzPts val="1000"/>
              <a:tabLst>
                <a:tab pos="457200" algn="l"/>
              </a:tabLst>
            </a:pPr>
            <a:r>
              <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Moderation Hub</a:t>
            </a:r>
            <a:endPar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Graphic 4" descr="Internet with solid fill">
            <a:hlinkClick r:id="" action="ppaction://hlinkshowjump?jump=nextslide"/>
            <a:extLst>
              <a:ext uri="{FF2B5EF4-FFF2-40B4-BE49-F238E27FC236}">
                <a16:creationId xmlns:a16="http://schemas.microsoft.com/office/drawing/2014/main" id="{581AE5A9-CAA1-40F9-BF1F-129531C1F9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688276" y="2855957"/>
            <a:ext cx="791527" cy="791527"/>
          </a:xfrm>
          <a:prstGeom prst="rect">
            <a:avLst/>
          </a:prstGeom>
        </p:spPr>
      </p:pic>
      <p:pic>
        <p:nvPicPr>
          <p:cNvPr id="8" name="Graphic 7" descr="Circle with left arrow with solid fill">
            <a:hlinkClick r:id="" action="ppaction://hlinkshowjump?jump=nextslide"/>
            <a:extLst>
              <a:ext uri="{FF2B5EF4-FFF2-40B4-BE49-F238E27FC236}">
                <a16:creationId xmlns:a16="http://schemas.microsoft.com/office/drawing/2014/main" id="{924ABB1B-C691-4F6B-9DBF-E75CB953E6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1380809" y="6208027"/>
            <a:ext cx="540000" cy="540000"/>
          </a:xfrm>
          <a:prstGeom prst="rect">
            <a:avLst/>
          </a:prstGeom>
        </p:spPr>
      </p:pic>
      <p:pic>
        <p:nvPicPr>
          <p:cNvPr id="9" name="Graphic 8" descr="Circle with left arrow with solid fill">
            <a:hlinkClick r:id="rId10" action="ppaction://hlinksldjump"/>
            <a:extLst>
              <a:ext uri="{FF2B5EF4-FFF2-40B4-BE49-F238E27FC236}">
                <a16:creationId xmlns:a16="http://schemas.microsoft.com/office/drawing/2014/main" id="{9C099373-ABBB-47BF-9DA9-F3788B6B9C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1191" y="6208027"/>
            <a:ext cx="540000" cy="540000"/>
          </a:xfrm>
          <a:prstGeom prst="rect">
            <a:avLst/>
          </a:prstGeom>
        </p:spPr>
      </p:pic>
      <p:pic>
        <p:nvPicPr>
          <p:cNvPr id="10" name="Graphic 9" descr="Hamburger Menu Icon with solid fill">
            <a:hlinkClick r:id="rId11" action="ppaction://hlinksldjump"/>
            <a:extLst>
              <a:ext uri="{FF2B5EF4-FFF2-40B4-BE49-F238E27FC236}">
                <a16:creationId xmlns:a16="http://schemas.microsoft.com/office/drawing/2014/main" id="{4ABF7035-CE38-411B-91B7-770FBBE7DDA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flipH="1">
            <a:off x="5826000" y="6208027"/>
            <a:ext cx="540000" cy="540000"/>
          </a:xfrm>
          <a:prstGeom prst="rect">
            <a:avLst/>
          </a:prstGeom>
        </p:spPr>
      </p:pic>
      <p:pic>
        <p:nvPicPr>
          <p:cNvPr id="13" name="Graphic 12" descr="Volume with solid fill">
            <a:extLst>
              <a:ext uri="{FF2B5EF4-FFF2-40B4-BE49-F238E27FC236}">
                <a16:creationId xmlns:a16="http://schemas.microsoft.com/office/drawing/2014/main" id="{18A61EEF-2B23-4B82-909C-50CC05CCB1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380809" y="1408436"/>
            <a:ext cx="540000" cy="540000"/>
          </a:xfrm>
          <a:prstGeom prst="rect">
            <a:avLst/>
          </a:prstGeom>
        </p:spPr>
      </p:pic>
    </p:spTree>
    <p:extLst>
      <p:ext uri="{BB962C8B-B14F-4D97-AF65-F5344CB8AC3E}">
        <p14:creationId xmlns:p14="http://schemas.microsoft.com/office/powerpoint/2010/main" val="742827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6AAA3AA-4CC9-4327-843F-4B24D4A7131D}"/>
              </a:ext>
            </a:extLst>
          </p:cNvPr>
          <p:cNvGrpSpPr/>
          <p:nvPr/>
        </p:nvGrpSpPr>
        <p:grpSpPr>
          <a:xfrm>
            <a:off x="100896" y="79530"/>
            <a:ext cx="11990209" cy="6698940"/>
            <a:chOff x="515938" y="312317"/>
            <a:chExt cx="11105654" cy="6233367"/>
          </a:xfrm>
        </p:grpSpPr>
        <p:sp>
          <p:nvSpPr>
            <p:cNvPr id="13" name="Rectangle: Rounded Corners 12">
              <a:extLst>
                <a:ext uri="{FF2B5EF4-FFF2-40B4-BE49-F238E27FC236}">
                  <a16:creationId xmlns:a16="http://schemas.microsoft.com/office/drawing/2014/main" id="{21B831D5-BD37-4479-9467-674D84D7FEAE}"/>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4" name="Rectangle 13">
              <a:extLst>
                <a:ext uri="{FF2B5EF4-FFF2-40B4-BE49-F238E27FC236}">
                  <a16:creationId xmlns:a16="http://schemas.microsoft.com/office/drawing/2014/main" id="{6279E765-FDF2-437F-BFC4-EAE229AA984B}"/>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pic>
        <p:nvPicPr>
          <p:cNvPr id="6" name="Picture 5" descr="Diagram, bubble chart&#10;&#10;Description automatically generated">
            <a:extLst>
              <a:ext uri="{FF2B5EF4-FFF2-40B4-BE49-F238E27FC236}">
                <a16:creationId xmlns:a16="http://schemas.microsoft.com/office/drawing/2014/main" id="{966130EB-A199-44EC-AAA2-D54D9826D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5735" y="1421897"/>
            <a:ext cx="6680529" cy="4723343"/>
          </a:xfrm>
          <a:prstGeom prst="rect">
            <a:avLst/>
          </a:prstGeom>
        </p:spPr>
      </p:pic>
      <p:pic>
        <p:nvPicPr>
          <p:cNvPr id="9" name="Graphic 8" descr="Circle with left arrow with solid fill">
            <a:hlinkClick r:id="" action="ppaction://hlinkshowjump?jump=nextslide"/>
            <a:extLst>
              <a:ext uri="{FF2B5EF4-FFF2-40B4-BE49-F238E27FC236}">
                <a16:creationId xmlns:a16="http://schemas.microsoft.com/office/drawing/2014/main" id="{48E95E43-3C94-4C4B-A124-1A5EBCE9FF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1380809" y="6208027"/>
            <a:ext cx="540000" cy="540000"/>
          </a:xfrm>
          <a:prstGeom prst="rect">
            <a:avLst/>
          </a:prstGeom>
        </p:spPr>
      </p:pic>
      <p:pic>
        <p:nvPicPr>
          <p:cNvPr id="10" name="Graphic 9" descr="Circle with left arrow with solid fill">
            <a:hlinkClick r:id="rId8" action="ppaction://hlinksldjump"/>
            <a:extLst>
              <a:ext uri="{FF2B5EF4-FFF2-40B4-BE49-F238E27FC236}">
                <a16:creationId xmlns:a16="http://schemas.microsoft.com/office/drawing/2014/main" id="{D971F6B9-A8CA-4F94-888D-3275BFE284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1191" y="6208027"/>
            <a:ext cx="540000" cy="540000"/>
          </a:xfrm>
          <a:prstGeom prst="rect">
            <a:avLst/>
          </a:prstGeom>
        </p:spPr>
      </p:pic>
      <p:pic>
        <p:nvPicPr>
          <p:cNvPr id="2" name="Recorded Sound">
            <a:hlinkClick r:id="" action="ppaction://media"/>
            <a:extLst>
              <a:ext uri="{FF2B5EF4-FFF2-40B4-BE49-F238E27FC236}">
                <a16:creationId xmlns:a16="http://schemas.microsoft.com/office/drawing/2014/main" id="{5BA73B43-9E31-4674-986F-B2C8619037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05618" y="408172"/>
            <a:ext cx="406400" cy="406400"/>
          </a:xfrm>
          <a:prstGeom prst="rect">
            <a:avLst/>
          </a:prstGeom>
        </p:spPr>
      </p:pic>
      <p:pic>
        <p:nvPicPr>
          <p:cNvPr id="8" name="Graphic 7" descr="Hamburger Menu Icon with solid fill">
            <a:hlinkClick r:id="rId10" action="ppaction://hlinksldjump"/>
            <a:extLst>
              <a:ext uri="{FF2B5EF4-FFF2-40B4-BE49-F238E27FC236}">
                <a16:creationId xmlns:a16="http://schemas.microsoft.com/office/drawing/2014/main" id="{9F559B66-6A34-467D-BE4F-770407F5D9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flipH="1">
            <a:off x="5826000" y="6208027"/>
            <a:ext cx="540000" cy="540000"/>
          </a:xfrm>
          <a:prstGeom prst="rect">
            <a:avLst/>
          </a:prstGeom>
        </p:spPr>
      </p:pic>
      <p:pic>
        <p:nvPicPr>
          <p:cNvPr id="12" name="Graphic 11" descr="Volume with solid fill">
            <a:extLst>
              <a:ext uri="{FF2B5EF4-FFF2-40B4-BE49-F238E27FC236}">
                <a16:creationId xmlns:a16="http://schemas.microsoft.com/office/drawing/2014/main" id="{9696FED4-472F-4859-9540-66ED0D49AAC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380809" y="1408436"/>
            <a:ext cx="540000" cy="540000"/>
          </a:xfrm>
          <a:prstGeom prst="rect">
            <a:avLst/>
          </a:prstGeom>
        </p:spPr>
      </p:pic>
    </p:spTree>
    <p:extLst>
      <p:ext uri="{BB962C8B-B14F-4D97-AF65-F5344CB8AC3E}">
        <p14:creationId xmlns:p14="http://schemas.microsoft.com/office/powerpoint/2010/main" val="601299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766710-86F8-4A93-BC01-6DEAD77DA55C}"/>
              </a:ext>
            </a:extLst>
          </p:cNvPr>
          <p:cNvGrpSpPr/>
          <p:nvPr/>
        </p:nvGrpSpPr>
        <p:grpSpPr>
          <a:xfrm>
            <a:off x="100896" y="79530"/>
            <a:ext cx="11990209" cy="6698940"/>
            <a:chOff x="515938" y="312317"/>
            <a:chExt cx="11105654" cy="6233367"/>
          </a:xfrm>
        </p:grpSpPr>
        <p:sp>
          <p:nvSpPr>
            <p:cNvPr id="16" name="Rectangle: Rounded Corners 15">
              <a:extLst>
                <a:ext uri="{FF2B5EF4-FFF2-40B4-BE49-F238E27FC236}">
                  <a16:creationId xmlns:a16="http://schemas.microsoft.com/office/drawing/2014/main" id="{AFCA8999-6997-47D2-8B83-B4B31F8F436F}"/>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7" name="Rectangle 16">
              <a:extLst>
                <a:ext uri="{FF2B5EF4-FFF2-40B4-BE49-F238E27FC236}">
                  <a16:creationId xmlns:a16="http://schemas.microsoft.com/office/drawing/2014/main" id="{DDE7692A-D702-4ED8-B8B5-733168A7922E}"/>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sp>
        <p:nvSpPr>
          <p:cNvPr id="2" name="Rectangle 1">
            <a:extLst>
              <a:ext uri="{FF2B5EF4-FFF2-40B4-BE49-F238E27FC236}">
                <a16:creationId xmlns:a16="http://schemas.microsoft.com/office/drawing/2014/main" id="{213A79CA-2E43-44A2-B986-0F7726C5A542}"/>
              </a:ext>
            </a:extLst>
          </p:cNvPr>
          <p:cNvSpPr/>
          <p:nvPr/>
        </p:nvSpPr>
        <p:spPr>
          <a:xfrm>
            <a:off x="442913" y="1442720"/>
            <a:ext cx="6854701" cy="7248138"/>
          </a:xfrm>
          <a:prstGeom prst="rect">
            <a:avLst/>
          </a:prstGeom>
        </p:spPr>
        <p:txBody>
          <a:bodyPr wrap="square" lIns="91440" tIns="45720" rIns="91440" bIns="45720" anchor="t">
            <a:spAutoFit/>
          </a:bodyPr>
          <a:lstStyle/>
          <a:p>
            <a:pPr>
              <a:lnSpc>
                <a:spcPct val="125000"/>
              </a:lnSpc>
            </a:pPr>
            <a:r>
              <a:rPr lang="en-GB" sz="2000" dirty="0">
                <a:latin typeface="Arial"/>
                <a:ea typeface="Times New Roman" panose="02020603050405020304" pitchFamily="18" charset="0"/>
                <a:cs typeface="Arial"/>
              </a:rPr>
              <a:t>We hope you have found this resource useful.  The examples of work included have come from practitioners across the SWEIC.  If you have suitable examples of learners work which you would like to see included, we would encourage you to send these to your LA lead (Click on their name opposite to send an email).</a:t>
            </a:r>
          </a:p>
          <a:p>
            <a:pPr>
              <a:lnSpc>
                <a:spcPct val="125000"/>
              </a:lnSpc>
            </a:pPr>
            <a:endParaRPr lang="en-GB" sz="2000" dirty="0">
              <a:latin typeface="Arial"/>
              <a:ea typeface="Times New Roman" panose="02020603050405020304" pitchFamily="18" charset="0"/>
              <a:cs typeface="Arial"/>
            </a:endParaRPr>
          </a:p>
          <a:p>
            <a:pPr>
              <a:lnSpc>
                <a:spcPct val="125000"/>
              </a:lnSpc>
            </a:pPr>
            <a:r>
              <a:rPr lang="en-GB" sz="2000" dirty="0">
                <a:latin typeface="Arial"/>
                <a:ea typeface="Times New Roman" panose="02020603050405020304" pitchFamily="18" charset="0"/>
                <a:cs typeface="Arial"/>
              </a:rPr>
              <a:t>This will allow the creation of a bank of resources to assist assessment and moderation work at every stage and sector across the SWEIC.  </a:t>
            </a:r>
          </a:p>
          <a:p>
            <a:pPr>
              <a:lnSpc>
                <a:spcPct val="125000"/>
              </a:lnSpc>
            </a:pPr>
            <a:endParaRPr lang="en-GB" sz="2000" dirty="0">
              <a:latin typeface="Arial"/>
              <a:ea typeface="Times New Roman" panose="02020603050405020304" pitchFamily="18" charset="0"/>
              <a:cs typeface="Arial"/>
            </a:endParaRPr>
          </a:p>
          <a:p>
            <a:pPr>
              <a:lnSpc>
                <a:spcPct val="125000"/>
              </a:lnSpc>
            </a:pPr>
            <a:r>
              <a:rPr lang="en-GB" sz="2400" dirty="0">
                <a:latin typeface="Arial"/>
                <a:ea typeface="Times New Roman" panose="02020603050405020304" pitchFamily="18" charset="0"/>
                <a:cs typeface="Arial"/>
              </a:rPr>
              <a:t>                         Thank you!</a:t>
            </a:r>
          </a:p>
          <a:p>
            <a:endParaRPr lang="en-GB" sz="2000" dirty="0">
              <a:latin typeface="Arial"/>
              <a:ea typeface="Times New Roman" panose="02020603050405020304" pitchFamily="18" charset="0"/>
              <a:cs typeface="Arial"/>
            </a:endParaRPr>
          </a:p>
          <a:p>
            <a:endParaRPr lang="en-GB" sz="2000" dirty="0">
              <a:latin typeface="Arial"/>
              <a:ea typeface="Times New Roman" panose="02020603050405020304" pitchFamily="18" charset="0"/>
              <a:cs typeface="Arial"/>
            </a:endParaRPr>
          </a:p>
          <a:p>
            <a:endParaRPr lang="en-GB" sz="2000" dirty="0">
              <a:latin typeface="Arial"/>
              <a:ea typeface="Times New Roman" panose="02020603050405020304" pitchFamily="18" charset="0"/>
              <a:cs typeface="Arial"/>
            </a:endParaRPr>
          </a:p>
          <a:p>
            <a:endParaRPr lang="en-GB" sz="2000" dirty="0">
              <a:latin typeface="Arial"/>
              <a:ea typeface="Times New Roman" panose="02020603050405020304" pitchFamily="18" charset="0"/>
              <a:cs typeface="Arial"/>
            </a:endParaRPr>
          </a:p>
          <a:p>
            <a:endParaRPr lang="en-GB" sz="2000" dirty="0">
              <a:latin typeface="Arial"/>
              <a:ea typeface="Times New Roman" panose="02020603050405020304" pitchFamily="18" charset="0"/>
              <a:cs typeface="Arial"/>
            </a:endParaRPr>
          </a:p>
          <a:p>
            <a:endParaRPr lang="en-GB" sz="2000" dirty="0">
              <a:latin typeface="Arial"/>
              <a:ea typeface="Times New Roman" panose="02020603050405020304" pitchFamily="18" charset="0"/>
              <a:cs typeface="Arial"/>
            </a:endParaRPr>
          </a:p>
          <a:p>
            <a:endParaRPr lang="en-GB" sz="2000" dirty="0">
              <a:latin typeface="Arial"/>
              <a:ea typeface="Times New Roman" panose="02020603050405020304" pitchFamily="18" charset="0"/>
              <a:cs typeface="Arial"/>
            </a:endParaRPr>
          </a:p>
          <a:p>
            <a:endParaRPr lang="en-GB" sz="2000" dirty="0">
              <a:latin typeface="Arial"/>
              <a:ea typeface="Times New Roman" panose="02020603050405020304" pitchFamily="18" charset="0"/>
              <a:cs typeface="Arial"/>
            </a:endParaRPr>
          </a:p>
        </p:txBody>
      </p:sp>
      <p:pic>
        <p:nvPicPr>
          <p:cNvPr id="9" name="Graphic 8" descr="Circle with left arrow with solid fill">
            <a:hlinkClick r:id="" action="ppaction://hlinkshowjump?jump=previousslide"/>
            <a:extLst>
              <a:ext uri="{FF2B5EF4-FFF2-40B4-BE49-F238E27FC236}">
                <a16:creationId xmlns:a16="http://schemas.microsoft.com/office/drawing/2014/main" id="{9C099373-ABBB-47BF-9DA9-F3788B6B9C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191" y="6208027"/>
            <a:ext cx="540000" cy="540000"/>
          </a:xfrm>
          <a:prstGeom prst="rect">
            <a:avLst/>
          </a:prstGeom>
        </p:spPr>
      </p:pic>
      <p:pic>
        <p:nvPicPr>
          <p:cNvPr id="8" name="Graphic 7" descr="Hamburger Menu Icon with solid fill">
            <a:hlinkClick r:id="rId5" action="ppaction://hlinksldjump"/>
            <a:extLst>
              <a:ext uri="{FF2B5EF4-FFF2-40B4-BE49-F238E27FC236}">
                <a16:creationId xmlns:a16="http://schemas.microsoft.com/office/drawing/2014/main" id="{EBAFB9A1-3018-428E-8412-44FBF7523E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flipH="1">
            <a:off x="5826000" y="6208027"/>
            <a:ext cx="540000" cy="540000"/>
          </a:xfrm>
          <a:prstGeom prst="rect">
            <a:avLst/>
          </a:prstGeom>
        </p:spPr>
      </p:pic>
      <p:grpSp>
        <p:nvGrpSpPr>
          <p:cNvPr id="4" name="Group 3">
            <a:extLst>
              <a:ext uri="{FF2B5EF4-FFF2-40B4-BE49-F238E27FC236}">
                <a16:creationId xmlns:a16="http://schemas.microsoft.com/office/drawing/2014/main" id="{5371E869-8056-4CEF-979E-00F7013501E6}"/>
              </a:ext>
            </a:extLst>
          </p:cNvPr>
          <p:cNvGrpSpPr/>
          <p:nvPr/>
        </p:nvGrpSpPr>
        <p:grpSpPr>
          <a:xfrm>
            <a:off x="8449005" y="1442720"/>
            <a:ext cx="3471804" cy="5160440"/>
            <a:chOff x="7895479" y="1285174"/>
            <a:chExt cx="3471804" cy="5160440"/>
          </a:xfrm>
        </p:grpSpPr>
        <p:sp>
          <p:nvSpPr>
            <p:cNvPr id="3" name="Rectangle: Rounded Corners 2">
              <a:extLst>
                <a:ext uri="{FF2B5EF4-FFF2-40B4-BE49-F238E27FC236}">
                  <a16:creationId xmlns:a16="http://schemas.microsoft.com/office/drawing/2014/main" id="{E7F64FE3-CC10-4FFD-9F76-D96BE5B82321}"/>
                </a:ext>
              </a:extLst>
            </p:cNvPr>
            <p:cNvSpPr/>
            <p:nvPr/>
          </p:nvSpPr>
          <p:spPr>
            <a:xfrm>
              <a:off x="7895479" y="1285174"/>
              <a:ext cx="3466323" cy="936000"/>
            </a:xfrm>
            <a:prstGeom prst="roundRect">
              <a:avLst/>
            </a:prstGeom>
            <a:noFill/>
            <a:ln w="3810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E52E25"/>
                  </a:solidFill>
                  <a:latin typeface="Arial" panose="020B0604020202020204" pitchFamily="34" charset="0"/>
                  <a:ea typeface="Times New Roman" panose="02020603050405020304" pitchFamily="18" charset="0"/>
                  <a:cs typeface="Arial" panose="020B0604020202020204" pitchFamily="34" charset="0"/>
                </a:rPr>
                <a:t>Dumfries and Galloway</a:t>
              </a:r>
            </a:p>
            <a:p>
              <a:pPr algn="ctr"/>
              <a:r>
                <a:rPr lang="en-GB" sz="1800" dirty="0">
                  <a:solidFill>
                    <a:srgbClr val="E52E25"/>
                  </a:solidFill>
                  <a:latin typeface="Arial" panose="020B0604020202020204" pitchFamily="34" charset="0"/>
                  <a:ea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Alastair Young</a:t>
              </a:r>
              <a:endParaRPr lang="en-GB" dirty="0">
                <a:solidFill>
                  <a:srgbClr val="E52E25"/>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F9ECBA4-1391-4074-AED6-C26D05D7210C}"/>
                </a:ext>
              </a:extLst>
            </p:cNvPr>
            <p:cNvSpPr/>
            <p:nvPr/>
          </p:nvSpPr>
          <p:spPr>
            <a:xfrm>
              <a:off x="7895479" y="3397394"/>
              <a:ext cx="3466323" cy="936000"/>
            </a:xfrm>
            <a:prstGeom prst="roundRect">
              <a:avLst/>
            </a:prstGeom>
            <a:noFill/>
            <a:ln w="3810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E52E25"/>
                  </a:solidFill>
                  <a:latin typeface="Arial" panose="020B0604020202020204" pitchFamily="34" charset="0"/>
                  <a:ea typeface="Times New Roman" panose="02020603050405020304" pitchFamily="18" charset="0"/>
                  <a:cs typeface="Arial" panose="020B0604020202020204" pitchFamily="34" charset="0"/>
                </a:rPr>
                <a:t>North Ayrshire</a:t>
              </a:r>
              <a:endParaRPr lang="en-GB" b="1" dirty="0">
                <a:solidFill>
                  <a:srgbClr val="E52E25"/>
                </a:solidFill>
                <a:latin typeface="Arial" panose="020B0604020202020204" pitchFamily="34" charset="0"/>
                <a:ea typeface="Times New Roman" panose="02020603050405020304" pitchFamily="18" charset="0"/>
                <a:cs typeface="Arial" panose="020B0604020202020204" pitchFamily="34" charset="0"/>
              </a:endParaRPr>
            </a:p>
            <a:p>
              <a:pPr algn="ctr"/>
              <a:r>
                <a:rPr lang="en-GB" sz="1800" dirty="0">
                  <a:solidFill>
                    <a:srgbClr val="E52E25"/>
                  </a:solidFill>
                  <a:latin typeface="Arial" panose="020B0604020202020204" pitchFamily="34" charset="0"/>
                  <a:ea typeface="Times New Roman" panose="02020603050405020304" pitchFamily="18" charset="0"/>
                  <a:cs typeface="Arial" panose="020B0604020202020204" pitchFamily="34" charset="0"/>
                  <a:hlinkClick r:id="rId9">
                    <a:extLst>
                      <a:ext uri="{A12FA001-AC4F-418D-AE19-62706E023703}">
                        <ahyp:hlinkClr xmlns:ahyp="http://schemas.microsoft.com/office/drawing/2018/hyperlinkcolor" val="tx"/>
                      </a:ext>
                    </a:extLst>
                  </a:hlinkClick>
                </a:rPr>
                <a:t>Fiona Hopkins</a:t>
              </a:r>
              <a:endParaRPr lang="en-GB" sz="1800" dirty="0">
                <a:solidFill>
                  <a:srgbClr val="E52E25"/>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B7EB214-566B-4F74-821B-1FE5587AD806}"/>
                </a:ext>
              </a:extLst>
            </p:cNvPr>
            <p:cNvSpPr/>
            <p:nvPr/>
          </p:nvSpPr>
          <p:spPr>
            <a:xfrm>
              <a:off x="7895479" y="4453504"/>
              <a:ext cx="3471804" cy="936000"/>
            </a:xfrm>
            <a:prstGeom prst="roundRect">
              <a:avLst/>
            </a:prstGeom>
            <a:noFill/>
            <a:ln w="3810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E52E25"/>
                  </a:solidFill>
                  <a:latin typeface="Arial" panose="020B0604020202020204" pitchFamily="34" charset="0"/>
                  <a:ea typeface="Times New Roman" panose="02020603050405020304" pitchFamily="18" charset="0"/>
                  <a:cs typeface="Arial" panose="020B0604020202020204" pitchFamily="34" charset="0"/>
                </a:rPr>
                <a:t>South Ayrshire</a:t>
              </a:r>
            </a:p>
            <a:p>
              <a:pPr algn="ctr"/>
              <a:r>
                <a:rPr lang="en-GB" sz="1800" dirty="0">
                  <a:solidFill>
                    <a:srgbClr val="E52E25"/>
                  </a:solidFill>
                  <a:latin typeface="Arial" panose="020B0604020202020204" pitchFamily="34" charset="0"/>
                  <a:ea typeface="Times New Roman" panose="02020603050405020304" pitchFamily="18" charset="0"/>
                  <a:cs typeface="Arial" panose="020B0604020202020204" pitchFamily="34" charset="0"/>
                  <a:hlinkClick r:id="rId10">
                    <a:extLst>
                      <a:ext uri="{A12FA001-AC4F-418D-AE19-62706E023703}">
                        <ahyp:hlinkClr xmlns:ahyp="http://schemas.microsoft.com/office/drawing/2018/hyperlinkcolor" val="tx"/>
                      </a:ext>
                    </a:extLst>
                  </a:hlinkClick>
                </a:rPr>
                <a:t>Gavin Pitt</a:t>
              </a:r>
              <a:endParaRPr lang="en-GB" sz="1800" dirty="0">
                <a:solidFill>
                  <a:srgbClr val="E52E25"/>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CC35DD7-3822-48BA-9638-854D9C1D0883}"/>
                </a:ext>
              </a:extLst>
            </p:cNvPr>
            <p:cNvSpPr/>
            <p:nvPr/>
          </p:nvSpPr>
          <p:spPr>
            <a:xfrm>
              <a:off x="7895479" y="2341284"/>
              <a:ext cx="3466323" cy="936000"/>
            </a:xfrm>
            <a:prstGeom prst="roundRect">
              <a:avLst/>
            </a:prstGeom>
            <a:noFill/>
            <a:ln w="3810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rgbClr val="E52E25"/>
                  </a:solidFill>
                  <a:latin typeface="Arial" panose="020B0604020202020204" pitchFamily="34" charset="0"/>
                  <a:ea typeface="Times New Roman" panose="02020603050405020304" pitchFamily="18" charset="0"/>
                  <a:cs typeface="Arial" panose="020B0604020202020204" pitchFamily="34" charset="0"/>
                </a:rPr>
                <a:t>East Ayrshire</a:t>
              </a:r>
            </a:p>
            <a:p>
              <a:pPr algn="ctr"/>
              <a:r>
                <a:rPr lang="en-GB" sz="1800" dirty="0">
                  <a:solidFill>
                    <a:srgbClr val="E52E25"/>
                  </a:solidFill>
                  <a:latin typeface="Arial" panose="020B0604020202020204" pitchFamily="34" charset="0"/>
                  <a:ea typeface="Times New Roman" panose="02020603050405020304" pitchFamily="18" charset="0"/>
                  <a:cs typeface="Arial" panose="020B0604020202020204" pitchFamily="34" charset="0"/>
                  <a:hlinkClick r:id="rId11">
                    <a:extLst>
                      <a:ext uri="{A12FA001-AC4F-418D-AE19-62706E023703}">
                        <ahyp:hlinkClr xmlns:ahyp="http://schemas.microsoft.com/office/drawing/2018/hyperlinkcolor" val="tx"/>
                      </a:ext>
                    </a:extLst>
                  </a:hlinkClick>
                </a:rPr>
                <a:t>Robert McCallum</a:t>
              </a:r>
              <a:r>
                <a:rPr lang="en-GB" sz="1800" dirty="0">
                  <a:solidFill>
                    <a:srgbClr val="E52E25"/>
                  </a:solidFill>
                  <a:latin typeface="Arial" panose="020B0604020202020204" pitchFamily="34" charset="0"/>
                  <a:ea typeface="Times New Roman" panose="02020603050405020304" pitchFamily="18" charset="0"/>
                  <a:cs typeface="Arial" panose="020B0604020202020204" pitchFamily="34" charset="0"/>
                </a:rPr>
                <a:t> or </a:t>
              </a:r>
              <a:r>
                <a:rPr lang="en-GB" sz="1800" dirty="0">
                  <a:solidFill>
                    <a:srgbClr val="E52E25"/>
                  </a:solidFill>
                  <a:latin typeface="Arial" panose="020B0604020202020204" pitchFamily="34" charset="0"/>
                  <a:ea typeface="Times New Roman" panose="02020603050405020304" pitchFamily="18" charset="0"/>
                  <a:cs typeface="Arial" panose="020B0604020202020204" pitchFamily="34" charset="0"/>
                  <a:hlinkClick r:id="rId12">
                    <a:extLst>
                      <a:ext uri="{A12FA001-AC4F-418D-AE19-62706E023703}">
                        <ahyp:hlinkClr xmlns:ahyp="http://schemas.microsoft.com/office/drawing/2018/hyperlinkcolor" val="tx"/>
                      </a:ext>
                    </a:extLst>
                  </a:hlinkClick>
                </a:rPr>
                <a:t>Gail Elder</a:t>
              </a:r>
              <a:endParaRPr lang="en-GB" sz="1800" dirty="0">
                <a:solidFill>
                  <a:srgbClr val="E52E25"/>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FEB5D42F-6400-4424-A87F-6826325654A2}"/>
                </a:ext>
              </a:extLst>
            </p:cNvPr>
            <p:cNvSpPr/>
            <p:nvPr/>
          </p:nvSpPr>
          <p:spPr>
            <a:xfrm>
              <a:off x="7895479" y="5509614"/>
              <a:ext cx="3466323" cy="936000"/>
            </a:xfrm>
            <a:prstGeom prst="roundRect">
              <a:avLst/>
            </a:prstGeom>
            <a:solidFill>
              <a:srgbClr val="E52E2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Arial" panose="020B0604020202020204" pitchFamily="34" charset="0"/>
                  <a:ea typeface="Times New Roman" panose="02020603050405020304" pitchFamily="18" charset="0"/>
                  <a:cs typeface="Arial" panose="020B0604020202020204" pitchFamily="34" charset="0"/>
                </a:rPr>
                <a:t>To report any technical issues with this resource, please email:</a:t>
              </a:r>
            </a:p>
            <a:p>
              <a:pPr algn="ctr"/>
              <a:r>
                <a:rPr lang="en-GB" sz="1800" dirty="0">
                  <a:solidFill>
                    <a:schemeClr val="bg1">
                      <a:lumMod val="95000"/>
                    </a:schemeClr>
                  </a:solidFill>
                  <a:latin typeface="Arial" panose="020B0604020202020204" pitchFamily="34" charset="0"/>
                  <a:ea typeface="Times New Roman" panose="02020603050405020304" pitchFamily="18" charset="0"/>
                  <a:cs typeface="Arial" panose="020B0604020202020204" pitchFamily="34" charset="0"/>
                  <a:hlinkClick r:id="rId13">
                    <a:extLst>
                      <a:ext uri="{A12FA001-AC4F-418D-AE19-62706E023703}">
                        <ahyp:hlinkClr xmlns:ahyp="http://schemas.microsoft.com/office/drawing/2018/hyperlinkcolor" val="tx"/>
                      </a:ext>
                    </a:extLst>
                  </a:hlinkClick>
                </a:rPr>
                <a:t>Laura Fugaccia</a:t>
              </a:r>
              <a:endParaRPr lang="en-GB" dirty="0">
                <a:solidFill>
                  <a:schemeClr val="bg1">
                    <a:lumMod val="9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9011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E7FE83-23AB-43AB-A3BA-E49CEDFA346C}"/>
              </a:ext>
            </a:extLst>
          </p:cNvPr>
          <p:cNvGrpSpPr/>
          <p:nvPr/>
        </p:nvGrpSpPr>
        <p:grpSpPr>
          <a:xfrm>
            <a:off x="100896" y="79530"/>
            <a:ext cx="11990209" cy="6698940"/>
            <a:chOff x="515938" y="312317"/>
            <a:chExt cx="11105654" cy="6233367"/>
          </a:xfrm>
        </p:grpSpPr>
        <p:sp>
          <p:nvSpPr>
            <p:cNvPr id="14" name="Rectangle: Rounded Corners 13">
              <a:extLst>
                <a:ext uri="{FF2B5EF4-FFF2-40B4-BE49-F238E27FC236}">
                  <a16:creationId xmlns:a16="http://schemas.microsoft.com/office/drawing/2014/main" id="{B1DF0789-5BF1-41B1-9F1B-D3502097A45D}"/>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6" name="Rectangle 15">
              <a:extLst>
                <a:ext uri="{FF2B5EF4-FFF2-40B4-BE49-F238E27FC236}">
                  <a16:creationId xmlns:a16="http://schemas.microsoft.com/office/drawing/2014/main" id="{A3052415-EBC7-402F-8886-5B8923CAA796}"/>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sp>
        <p:nvSpPr>
          <p:cNvPr id="10" name="TextBox 9">
            <a:extLst>
              <a:ext uri="{FF2B5EF4-FFF2-40B4-BE49-F238E27FC236}">
                <a16:creationId xmlns:a16="http://schemas.microsoft.com/office/drawing/2014/main" id="{2C25CA81-B473-40D3-BC02-57AB647E7D2B}"/>
              </a:ext>
            </a:extLst>
          </p:cNvPr>
          <p:cNvSpPr txBox="1"/>
          <p:nvPr/>
        </p:nvSpPr>
        <p:spPr>
          <a:xfrm>
            <a:off x="353991" y="1460288"/>
            <a:ext cx="6309265" cy="3113673"/>
          </a:xfrm>
          <a:prstGeom prst="rect">
            <a:avLst/>
          </a:prstGeom>
          <a:noFill/>
        </p:spPr>
        <p:txBody>
          <a:bodyPr wrap="square" rtlCol="0">
            <a:spAutoFit/>
          </a:bodyPr>
          <a:lstStyle/>
          <a:p>
            <a:pPr lvl="0">
              <a:lnSpc>
                <a:spcPts val="2200"/>
              </a:lnSpc>
            </a:pPr>
            <a:r>
              <a:rPr lang="en-GB" sz="2000" dirty="0">
                <a:latin typeface="Arial" panose="020B0604020202020204" pitchFamily="34" charset="0"/>
                <a:cs typeface="Arial" panose="020B0604020202020204" pitchFamily="34" charset="0"/>
              </a:rPr>
              <a:t>The story so far…</a:t>
            </a:r>
          </a:p>
          <a:p>
            <a:pPr lvl="0">
              <a:lnSpc>
                <a:spcPts val="2200"/>
              </a:lnSpc>
            </a:pPr>
            <a:endParaRPr lang="en-GB" dirty="0">
              <a:latin typeface="Arial" panose="020B0604020202020204" pitchFamily="34" charset="0"/>
              <a:cs typeface="Arial" panose="020B0604020202020204" pitchFamily="34" charset="0"/>
            </a:endParaRPr>
          </a:p>
          <a:p>
            <a:pPr lvl="0">
              <a:lnSpc>
                <a:spcPts val="2200"/>
              </a:lnSpc>
              <a:spcAft>
                <a:spcPts val="800"/>
              </a:spcAft>
            </a:pPr>
            <a:r>
              <a:rPr lang="en-GB" dirty="0">
                <a:latin typeface="Arial" panose="020B0604020202020204" pitchFamily="34" charset="0"/>
                <a:cs typeface="Arial" panose="020B0604020202020204" pitchFamily="34" charset="0"/>
              </a:rPr>
              <a:t>Prior to 2016, the terms </a:t>
            </a:r>
            <a:r>
              <a:rPr lang="en-GB" b="1" dirty="0">
                <a:latin typeface="Arial" panose="020B0604020202020204" pitchFamily="34" charset="0"/>
                <a:cs typeface="Arial" panose="020B0604020202020204" pitchFamily="34" charset="0"/>
              </a:rPr>
              <a:t>Developing</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Consolidating</a:t>
            </a:r>
            <a:r>
              <a:rPr lang="en-GB" dirty="0">
                <a:latin typeface="Arial" panose="020B0604020202020204" pitchFamily="34" charset="0"/>
                <a:cs typeface="Arial" panose="020B0604020202020204" pitchFamily="34" charset="0"/>
              </a:rPr>
              <a:t> and </a:t>
            </a:r>
            <a:r>
              <a:rPr lang="en-GB" b="1" dirty="0">
                <a:latin typeface="Arial" panose="020B0604020202020204" pitchFamily="34" charset="0"/>
                <a:cs typeface="Arial" panose="020B0604020202020204" pitchFamily="34" charset="0"/>
              </a:rPr>
              <a:t>Secure</a:t>
            </a:r>
            <a:r>
              <a:rPr lang="en-GB" dirty="0">
                <a:latin typeface="Arial" panose="020B0604020202020204" pitchFamily="34" charset="0"/>
                <a:cs typeface="Arial" panose="020B0604020202020204" pitchFamily="34" charset="0"/>
              </a:rPr>
              <a:t> were used to assess a learner’s journey through a level.  </a:t>
            </a:r>
          </a:p>
          <a:p>
            <a:pPr lvl="0">
              <a:lnSpc>
                <a:spcPts val="2200"/>
              </a:lnSpc>
              <a:spcAft>
                <a:spcPts val="800"/>
              </a:spcAft>
            </a:pPr>
            <a:r>
              <a:rPr lang="en-GB" dirty="0">
                <a:latin typeface="Arial" panose="020B0604020202020204" pitchFamily="34" charset="0"/>
                <a:cs typeface="Arial" panose="020B0604020202020204" pitchFamily="34" charset="0"/>
              </a:rPr>
              <a:t>Guidance was delivered to move from the use of this language leading to the creation of a bespoke framework which was adopted across the SWEIC to track, monitor and assess progress through a level.</a:t>
            </a:r>
          </a:p>
          <a:p>
            <a:endParaRPr lang="en-GB"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79747889-EC22-4B51-A521-ADA41D41FD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4249" y="350520"/>
            <a:ext cx="406400" cy="406400"/>
          </a:xfrm>
          <a:prstGeom prst="rect">
            <a:avLst/>
          </a:prstGeom>
        </p:spPr>
      </p:pic>
      <p:pic>
        <p:nvPicPr>
          <p:cNvPr id="12" name="Graphic 11" descr="Circle with left arrow with solid fill">
            <a:hlinkClick r:id="" action="ppaction://hlinkshowjump?jump=nextslide"/>
            <a:extLst>
              <a:ext uri="{FF2B5EF4-FFF2-40B4-BE49-F238E27FC236}">
                <a16:creationId xmlns:a16="http://schemas.microsoft.com/office/drawing/2014/main" id="{4E809754-A80B-4E1A-BE23-374FA08FB6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1380809" y="6208027"/>
            <a:ext cx="540000" cy="540000"/>
          </a:xfrm>
          <a:prstGeom prst="rect">
            <a:avLst/>
          </a:prstGeom>
        </p:spPr>
      </p:pic>
      <p:pic>
        <p:nvPicPr>
          <p:cNvPr id="13" name="Graphic 12" descr="Circle with left arrow with solid fill">
            <a:hlinkClick r:id="" action="ppaction://hlinkshowjump?jump=previousslide"/>
            <a:extLst>
              <a:ext uri="{FF2B5EF4-FFF2-40B4-BE49-F238E27FC236}">
                <a16:creationId xmlns:a16="http://schemas.microsoft.com/office/drawing/2014/main" id="{0EC8FAEE-7F3F-4385-8C94-583D0793E2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191" y="6208027"/>
            <a:ext cx="540000" cy="540000"/>
          </a:xfrm>
          <a:prstGeom prst="rect">
            <a:avLst/>
          </a:prstGeom>
        </p:spPr>
      </p:pic>
      <p:pic>
        <p:nvPicPr>
          <p:cNvPr id="11" name="Graphic 10" descr="Hamburger Menu Icon with solid fill">
            <a:hlinkClick r:id="rId7" action="ppaction://hlinksldjump"/>
            <a:extLst>
              <a:ext uri="{FF2B5EF4-FFF2-40B4-BE49-F238E27FC236}">
                <a16:creationId xmlns:a16="http://schemas.microsoft.com/office/drawing/2014/main" id="{CB50D262-B818-468A-A9AA-66C8B0DF28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flipH="1">
            <a:off x="5826000" y="6208027"/>
            <a:ext cx="540000" cy="540000"/>
          </a:xfrm>
          <a:prstGeom prst="rect">
            <a:avLst/>
          </a:prstGeom>
        </p:spPr>
      </p:pic>
      <p:pic>
        <p:nvPicPr>
          <p:cNvPr id="15" name="Picture 14" descr="Text, timeline&#10;&#10;Description automatically generated">
            <a:extLst>
              <a:ext uri="{FF2B5EF4-FFF2-40B4-BE49-F238E27FC236}">
                <a16:creationId xmlns:a16="http://schemas.microsoft.com/office/drawing/2014/main" id="{BE6DA3A1-7C40-4B30-BF77-31EC1E5DB4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3878" y="2324252"/>
            <a:ext cx="3520531" cy="2611189"/>
          </a:xfrm>
          <a:prstGeom prst="rect">
            <a:avLst/>
          </a:prstGeom>
        </p:spPr>
      </p:pic>
      <p:pic>
        <p:nvPicPr>
          <p:cNvPr id="17" name="Graphic 16" descr="Volume with solid fill">
            <a:extLst>
              <a:ext uri="{FF2B5EF4-FFF2-40B4-BE49-F238E27FC236}">
                <a16:creationId xmlns:a16="http://schemas.microsoft.com/office/drawing/2014/main" id="{D21BC250-5025-478F-B65C-7CF2675BB8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80809" y="1408436"/>
            <a:ext cx="540000" cy="540000"/>
          </a:xfrm>
          <a:prstGeom prst="rect">
            <a:avLst/>
          </a:prstGeom>
        </p:spPr>
      </p:pic>
    </p:spTree>
    <p:extLst>
      <p:ext uri="{BB962C8B-B14F-4D97-AF65-F5344CB8AC3E}">
        <p14:creationId xmlns:p14="http://schemas.microsoft.com/office/powerpoint/2010/main" val="3150091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289EC78-D69D-45C2-A197-E0AA13973F82}"/>
              </a:ext>
            </a:extLst>
          </p:cNvPr>
          <p:cNvGrpSpPr/>
          <p:nvPr/>
        </p:nvGrpSpPr>
        <p:grpSpPr>
          <a:xfrm>
            <a:off x="100896" y="79530"/>
            <a:ext cx="11990209" cy="6698940"/>
            <a:chOff x="515938" y="312317"/>
            <a:chExt cx="11105654" cy="6233367"/>
          </a:xfrm>
        </p:grpSpPr>
        <p:sp>
          <p:nvSpPr>
            <p:cNvPr id="15" name="Rectangle: Rounded Corners 14">
              <a:extLst>
                <a:ext uri="{FF2B5EF4-FFF2-40B4-BE49-F238E27FC236}">
                  <a16:creationId xmlns:a16="http://schemas.microsoft.com/office/drawing/2014/main" id="{8D19F432-D023-4745-8715-F26ED62D2E8F}"/>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21" name="Rectangle 20">
              <a:extLst>
                <a:ext uri="{FF2B5EF4-FFF2-40B4-BE49-F238E27FC236}">
                  <a16:creationId xmlns:a16="http://schemas.microsoft.com/office/drawing/2014/main" id="{8ECADB0B-A27D-4655-9BF1-EB041D8734A5}"/>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sp>
        <p:nvSpPr>
          <p:cNvPr id="10" name="TextBox 9">
            <a:extLst>
              <a:ext uri="{FF2B5EF4-FFF2-40B4-BE49-F238E27FC236}">
                <a16:creationId xmlns:a16="http://schemas.microsoft.com/office/drawing/2014/main" id="{A3FE686D-CCC5-4328-90AC-FD88390F7187}"/>
              </a:ext>
            </a:extLst>
          </p:cNvPr>
          <p:cNvSpPr txBox="1"/>
          <p:nvPr/>
        </p:nvSpPr>
        <p:spPr>
          <a:xfrm>
            <a:off x="374311" y="1460288"/>
            <a:ext cx="5538809" cy="3190617"/>
          </a:xfrm>
          <a:prstGeom prst="rect">
            <a:avLst/>
          </a:prstGeom>
          <a:noFill/>
        </p:spPr>
        <p:txBody>
          <a:bodyPr wrap="square" rtlCol="0">
            <a:spAutoFit/>
          </a:bodyPr>
          <a:lstStyle/>
          <a:p>
            <a:pPr lvl="0" fontAlgn="base">
              <a:lnSpc>
                <a:spcPts val="2200"/>
              </a:lnSpc>
              <a:buSzPts val="1000"/>
              <a:tabLst>
                <a:tab pos="457200" algn="l"/>
              </a:tabLst>
            </a:pPr>
            <a:r>
              <a:rPr lang="en-GB" dirty="0">
                <a:latin typeface="Arial" panose="020B0604020202020204" pitchFamily="34" charset="0"/>
                <a:cs typeface="Arial" panose="020B0604020202020204" pitchFamily="34" charset="0"/>
              </a:rPr>
              <a:t>The four stages of progress model aligns with Building the Curriculum 5 and the Benchmarks.</a:t>
            </a:r>
          </a:p>
          <a:p>
            <a:pPr lvl="0" fontAlgn="base">
              <a:lnSpc>
                <a:spcPts val="2200"/>
              </a:lnSpc>
              <a:buSzPts val="1000"/>
              <a:tabLst>
                <a:tab pos="457200" algn="l"/>
              </a:tabLst>
            </a:pPr>
            <a:endParaRPr lang="en-GB" dirty="0">
              <a:latin typeface="Arial" panose="020B0604020202020204" pitchFamily="34" charset="0"/>
              <a:cs typeface="Arial" panose="020B0604020202020204" pitchFamily="34" charset="0"/>
            </a:endParaRPr>
          </a:p>
          <a:p>
            <a:pPr lvl="0" fontAlgn="base">
              <a:lnSpc>
                <a:spcPts val="2200"/>
              </a:lnSpc>
              <a:buSzPts val="1000"/>
              <a:tabLst>
                <a:tab pos="457200" algn="l"/>
              </a:tabLst>
            </a:pPr>
            <a:r>
              <a:rPr lang="en-GB" dirty="0">
                <a:latin typeface="Arial" panose="020B0604020202020204" pitchFamily="34" charset="0"/>
                <a:cs typeface="Arial" panose="020B0604020202020204" pitchFamily="34" charset="0"/>
              </a:rPr>
              <a:t>It makes clear the importance of taking into account </a:t>
            </a:r>
            <a:r>
              <a:rPr lang="en-GB" b="1" dirty="0">
                <a:latin typeface="Arial" panose="020B0604020202020204" pitchFamily="34" charset="0"/>
                <a:cs typeface="Arial" panose="020B0604020202020204" pitchFamily="34" charset="0"/>
              </a:rPr>
              <a:t>how much </a:t>
            </a:r>
            <a:r>
              <a:rPr lang="en-GB" dirty="0">
                <a:latin typeface="Arial" panose="020B0604020202020204" pitchFamily="34" charset="0"/>
                <a:cs typeface="Arial" panose="020B0604020202020204" pitchFamily="34" charset="0"/>
              </a:rPr>
              <a:t>(</a:t>
            </a:r>
            <a:r>
              <a:rPr lang="en-GB" dirty="0">
                <a:solidFill>
                  <a:schemeClr val="bg1"/>
                </a:solidFill>
                <a:highlight>
                  <a:srgbClr val="BE2E2E"/>
                </a:highlight>
                <a:latin typeface="Arial" panose="020B0604020202020204" pitchFamily="34" charset="0"/>
                <a:cs typeface="Arial" panose="020B0604020202020204" pitchFamily="34" charset="0"/>
              </a:rPr>
              <a:t>Breadth</a:t>
            </a:r>
            <a:r>
              <a:rPr lang="en-GB" dirty="0">
                <a:latin typeface="Arial" panose="020B0604020202020204" pitchFamily="34" charset="0"/>
                <a:cs typeface="Arial" panose="020B0604020202020204" pitchFamily="34" charset="0"/>
              </a:rPr>
              <a:t>) and </a:t>
            </a:r>
            <a:r>
              <a:rPr lang="en-GB" b="1" dirty="0">
                <a:latin typeface="Arial" panose="020B0604020202020204" pitchFamily="34" charset="0"/>
                <a:cs typeface="Arial" panose="020B0604020202020204" pitchFamily="34" charset="0"/>
              </a:rPr>
              <a:t>how well</a:t>
            </a:r>
            <a:r>
              <a:rPr lang="en-GB" dirty="0">
                <a:latin typeface="Arial" panose="020B0604020202020204" pitchFamily="34" charset="0"/>
                <a:cs typeface="Arial" panose="020B0604020202020204" pitchFamily="34" charset="0"/>
              </a:rPr>
              <a:t> (</a:t>
            </a:r>
            <a:r>
              <a:rPr lang="en-GB" dirty="0">
                <a:solidFill>
                  <a:schemeClr val="bg1"/>
                </a:solidFill>
                <a:highlight>
                  <a:srgbClr val="316BB4"/>
                </a:highlight>
                <a:latin typeface="Arial" panose="020B0604020202020204" pitchFamily="34" charset="0"/>
                <a:cs typeface="Arial" panose="020B0604020202020204" pitchFamily="34" charset="0"/>
              </a:rPr>
              <a:t>Challenge</a:t>
            </a:r>
            <a:r>
              <a:rPr lang="en-GB" dirty="0">
                <a:latin typeface="Arial" panose="020B0604020202020204" pitchFamily="34" charset="0"/>
                <a:cs typeface="Arial" panose="020B0604020202020204" pitchFamily="34" charset="0"/>
              </a:rPr>
              <a:t> and </a:t>
            </a:r>
            <a:r>
              <a:rPr lang="en-GB" dirty="0">
                <a:solidFill>
                  <a:schemeClr val="bg1"/>
                </a:solidFill>
                <a:highlight>
                  <a:srgbClr val="418766"/>
                </a:highlight>
                <a:latin typeface="Arial" panose="020B0604020202020204" pitchFamily="34" charset="0"/>
                <a:cs typeface="Arial" panose="020B0604020202020204" pitchFamily="34" charset="0"/>
              </a:rPr>
              <a:t>Application</a:t>
            </a:r>
            <a:r>
              <a:rPr lang="en-GB" dirty="0">
                <a:latin typeface="Arial" panose="020B0604020202020204" pitchFamily="34" charset="0"/>
                <a:cs typeface="Arial" panose="020B0604020202020204" pitchFamily="34" charset="0"/>
              </a:rPr>
              <a:t>) a child or young person has learned when making assessment judgements</a:t>
            </a:r>
            <a:r>
              <a:rPr lang="en-US" dirty="0">
                <a:latin typeface="Arial" panose="020B0604020202020204" pitchFamily="34" charset="0"/>
                <a:cs typeface="Arial" panose="020B0604020202020204" pitchFamily="34" charset="0"/>
              </a:rPr>
              <a:t>​.  </a:t>
            </a:r>
          </a:p>
          <a:p>
            <a:pPr lvl="0" fontAlgn="base">
              <a:lnSpc>
                <a:spcPts val="2200"/>
              </a:lnSpc>
              <a:buSzPts val="1000"/>
              <a:tabLst>
                <a:tab pos="457200" algn="l"/>
              </a:tabLst>
            </a:pPr>
            <a:endParaRPr lang="en-US" dirty="0">
              <a:latin typeface="Arial" panose="020B0604020202020204" pitchFamily="34" charset="0"/>
              <a:cs typeface="Arial" panose="020B0604020202020204" pitchFamily="34" charset="0"/>
            </a:endParaRPr>
          </a:p>
          <a:p>
            <a:pPr lvl="0" fontAlgn="base">
              <a:lnSpc>
                <a:spcPts val="2200"/>
              </a:lnSpc>
              <a:buSzPts val="1000"/>
              <a:tabLst>
                <a:tab pos="457200" algn="l"/>
              </a:tabLst>
            </a:pPr>
            <a:r>
              <a:rPr lang="en-US" dirty="0">
                <a:latin typeface="Arial" panose="020B0604020202020204" pitchFamily="34" charset="0"/>
                <a:cs typeface="Arial" panose="020B0604020202020204" pitchFamily="34" charset="0"/>
              </a:rPr>
              <a:t>These will be explored in more detail as we move on.</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B2344BB7-B654-417E-87BC-240E9E38F3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7609" y="314960"/>
            <a:ext cx="406400" cy="406400"/>
          </a:xfrm>
          <a:prstGeom prst="rect">
            <a:avLst/>
          </a:prstGeom>
        </p:spPr>
      </p:pic>
      <p:pic>
        <p:nvPicPr>
          <p:cNvPr id="11" name="Graphic 10" descr="Circle with left arrow with solid fill">
            <a:hlinkClick r:id="" action="ppaction://hlinkshowjump?jump=nextslide"/>
            <a:extLst>
              <a:ext uri="{FF2B5EF4-FFF2-40B4-BE49-F238E27FC236}">
                <a16:creationId xmlns:a16="http://schemas.microsoft.com/office/drawing/2014/main" id="{7CADE880-1C32-4577-8802-41F7561D77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1380809" y="6208027"/>
            <a:ext cx="540000" cy="540000"/>
          </a:xfrm>
          <a:prstGeom prst="rect">
            <a:avLst/>
          </a:prstGeom>
        </p:spPr>
      </p:pic>
      <p:pic>
        <p:nvPicPr>
          <p:cNvPr id="13" name="Graphic 12" descr="Circle with left arrow with solid fill">
            <a:hlinkClick r:id="" action="ppaction://hlinkshowjump?jump=previousslide"/>
            <a:extLst>
              <a:ext uri="{FF2B5EF4-FFF2-40B4-BE49-F238E27FC236}">
                <a16:creationId xmlns:a16="http://schemas.microsoft.com/office/drawing/2014/main" id="{19413406-C634-4FB2-9D7B-07AE7AB4DB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1191" y="6208027"/>
            <a:ext cx="540000" cy="540000"/>
          </a:xfrm>
          <a:prstGeom prst="rect">
            <a:avLst/>
          </a:prstGeom>
        </p:spPr>
      </p:pic>
      <p:pic>
        <p:nvPicPr>
          <p:cNvPr id="16" name="Graphic 15" descr="List with solid fill">
            <a:hlinkClick r:id="" action="ppaction://hlinkshowjump?jump=nextslide"/>
            <a:extLst>
              <a:ext uri="{FF2B5EF4-FFF2-40B4-BE49-F238E27FC236}">
                <a16:creationId xmlns:a16="http://schemas.microsoft.com/office/drawing/2014/main" id="{7561E8C5-4A80-4112-B8FE-F5D2BF01AB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41792" y="4586548"/>
            <a:ext cx="540000" cy="540000"/>
          </a:xfrm>
          <a:prstGeom prst="rect">
            <a:avLst/>
          </a:prstGeom>
        </p:spPr>
      </p:pic>
      <p:sp>
        <p:nvSpPr>
          <p:cNvPr id="17" name="TextBox 16">
            <a:extLst>
              <a:ext uri="{FF2B5EF4-FFF2-40B4-BE49-F238E27FC236}">
                <a16:creationId xmlns:a16="http://schemas.microsoft.com/office/drawing/2014/main" id="{F8A02F31-6818-4F0B-A19C-3AE03C1430DD}"/>
              </a:ext>
            </a:extLst>
          </p:cNvPr>
          <p:cNvSpPr txBox="1"/>
          <p:nvPr/>
        </p:nvSpPr>
        <p:spPr>
          <a:xfrm>
            <a:off x="983198" y="4579490"/>
            <a:ext cx="2453525" cy="577850"/>
          </a:xfrm>
          <a:prstGeom prst="rect">
            <a:avLst/>
          </a:prstGeom>
          <a:noFill/>
        </p:spPr>
        <p:txBody>
          <a:bodyPr wrap="square">
            <a:spAutoFit/>
          </a:bodyPr>
          <a:lstStyle/>
          <a:p>
            <a:pPr lvl="0" fontAlgn="base">
              <a:lnSpc>
                <a:spcPct val="150000"/>
              </a:lnSpc>
              <a:buSzPts val="1000"/>
              <a:tabLst>
                <a:tab pos="457200" algn="l"/>
              </a:tabLst>
            </a:pPr>
            <a:r>
              <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Benchmarks</a:t>
            </a:r>
            <a:endPar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19D36D8-A7A4-42C9-986A-9A0178B1C340}"/>
              </a:ext>
            </a:extLst>
          </p:cNvPr>
          <p:cNvSpPr txBox="1"/>
          <p:nvPr/>
        </p:nvSpPr>
        <p:spPr>
          <a:xfrm>
            <a:off x="982913" y="5194814"/>
            <a:ext cx="3965007" cy="577850"/>
          </a:xfrm>
          <a:prstGeom prst="rect">
            <a:avLst/>
          </a:prstGeom>
          <a:noFill/>
        </p:spPr>
        <p:txBody>
          <a:bodyPr wrap="square">
            <a:spAutoFit/>
          </a:bodyPr>
          <a:lstStyle/>
          <a:p>
            <a:pPr lvl="0" fontAlgn="base">
              <a:lnSpc>
                <a:spcPct val="150000"/>
              </a:lnSpc>
              <a:buSzPts val="1000"/>
              <a:tabLst>
                <a:tab pos="457200" algn="l"/>
              </a:tabLst>
            </a:pPr>
            <a:r>
              <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Building the Curriculum 5</a:t>
            </a:r>
            <a:endPar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9" name="Graphic 18" descr="Internet with solid fill">
            <a:hlinkClick r:id="" action="ppaction://hlinkshowjump?jump=nextslide"/>
            <a:extLst>
              <a:ext uri="{FF2B5EF4-FFF2-40B4-BE49-F238E27FC236}">
                <a16:creationId xmlns:a16="http://schemas.microsoft.com/office/drawing/2014/main" id="{4BBEE56E-A3D7-4B61-9578-ACD941C0830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42913" y="5288999"/>
            <a:ext cx="540000" cy="540000"/>
          </a:xfrm>
          <a:prstGeom prst="rect">
            <a:avLst/>
          </a:prstGeom>
        </p:spPr>
      </p:pic>
      <p:pic>
        <p:nvPicPr>
          <p:cNvPr id="20" name="Graphic 19" descr="Hamburger Menu Icon with solid fill">
            <a:hlinkClick r:id="rId14" action="ppaction://hlinksldjump"/>
            <a:extLst>
              <a:ext uri="{FF2B5EF4-FFF2-40B4-BE49-F238E27FC236}">
                <a16:creationId xmlns:a16="http://schemas.microsoft.com/office/drawing/2014/main" id="{655DB85F-821C-4F42-AF3A-D1429F49E32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5826000" y="6208027"/>
            <a:ext cx="540000" cy="540000"/>
          </a:xfrm>
          <a:prstGeom prst="rect">
            <a:avLst/>
          </a:prstGeom>
        </p:spPr>
      </p:pic>
      <p:pic>
        <p:nvPicPr>
          <p:cNvPr id="22" name="Picture 21" descr="Text, timeline&#10;&#10;Description automatically generated">
            <a:extLst>
              <a:ext uri="{FF2B5EF4-FFF2-40B4-BE49-F238E27FC236}">
                <a16:creationId xmlns:a16="http://schemas.microsoft.com/office/drawing/2014/main" id="{EE69DA2F-B308-4196-94D3-4E42F367A11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23878" y="2324252"/>
            <a:ext cx="3520531" cy="2611189"/>
          </a:xfrm>
          <a:prstGeom prst="rect">
            <a:avLst/>
          </a:prstGeom>
        </p:spPr>
      </p:pic>
      <p:pic>
        <p:nvPicPr>
          <p:cNvPr id="23" name="Graphic 22" descr="Volume with solid fill">
            <a:extLst>
              <a:ext uri="{FF2B5EF4-FFF2-40B4-BE49-F238E27FC236}">
                <a16:creationId xmlns:a16="http://schemas.microsoft.com/office/drawing/2014/main" id="{34C6BA70-EE9B-4836-8F51-588FDD95EED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380809" y="1408436"/>
            <a:ext cx="540000" cy="540000"/>
          </a:xfrm>
          <a:prstGeom prst="rect">
            <a:avLst/>
          </a:prstGeom>
        </p:spPr>
      </p:pic>
    </p:spTree>
    <p:extLst>
      <p:ext uri="{BB962C8B-B14F-4D97-AF65-F5344CB8AC3E}">
        <p14:creationId xmlns:p14="http://schemas.microsoft.com/office/powerpoint/2010/main" val="2915423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F16535-0505-4049-93C7-2D1DBA887493}"/>
              </a:ext>
            </a:extLst>
          </p:cNvPr>
          <p:cNvGrpSpPr/>
          <p:nvPr/>
        </p:nvGrpSpPr>
        <p:grpSpPr>
          <a:xfrm>
            <a:off x="100896" y="79530"/>
            <a:ext cx="11990209" cy="6698940"/>
            <a:chOff x="515938" y="312317"/>
            <a:chExt cx="11105654" cy="6233367"/>
          </a:xfrm>
        </p:grpSpPr>
        <p:sp>
          <p:nvSpPr>
            <p:cNvPr id="14" name="Rectangle: Rounded Corners 13">
              <a:extLst>
                <a:ext uri="{FF2B5EF4-FFF2-40B4-BE49-F238E27FC236}">
                  <a16:creationId xmlns:a16="http://schemas.microsoft.com/office/drawing/2014/main" id="{BE3D5DA6-95DE-4628-98C6-7D566BD16383}"/>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6" name="Rectangle 15">
              <a:extLst>
                <a:ext uri="{FF2B5EF4-FFF2-40B4-BE49-F238E27FC236}">
                  <a16:creationId xmlns:a16="http://schemas.microsoft.com/office/drawing/2014/main" id="{1CB00D5E-EE0D-4BB0-B8DF-3BCE143D2C94}"/>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sp>
        <p:nvSpPr>
          <p:cNvPr id="9" name="TextBox 8">
            <a:extLst>
              <a:ext uri="{FF2B5EF4-FFF2-40B4-BE49-F238E27FC236}">
                <a16:creationId xmlns:a16="http://schemas.microsoft.com/office/drawing/2014/main" id="{6901A500-5BE7-4700-ADD0-B4125F7A5C6E}"/>
              </a:ext>
            </a:extLst>
          </p:cNvPr>
          <p:cNvSpPr txBox="1"/>
          <p:nvPr/>
        </p:nvSpPr>
        <p:spPr>
          <a:xfrm>
            <a:off x="374311" y="1466534"/>
            <a:ext cx="6309265" cy="3742050"/>
          </a:xfrm>
          <a:prstGeom prst="rect">
            <a:avLst/>
          </a:prstGeom>
          <a:noFill/>
        </p:spPr>
        <p:txBody>
          <a:bodyPr wrap="square" rtlCol="0">
            <a:spAutoFit/>
          </a:bodyPr>
          <a:lstStyle/>
          <a:p>
            <a:pPr lvl="0" fontAlgn="base">
              <a:lnSpc>
                <a:spcPts val="2200"/>
              </a:lnSpc>
              <a:buSzPts val="1000"/>
              <a:tabLst>
                <a:tab pos="457200" algn="l"/>
              </a:tabLst>
            </a:pPr>
            <a:r>
              <a:rPr lang="en-GB" dirty="0">
                <a:latin typeface="Arial" panose="020B0604020202020204" pitchFamily="34" charset="0"/>
                <a:cs typeface="Arial" panose="020B0604020202020204" pitchFamily="34" charset="0"/>
              </a:rPr>
              <a:t>Assessment is integral to learning and teaching and is an ongoing process based on the professional judgement of teachers informed by evidence. We need to consider:</a:t>
            </a:r>
          </a:p>
          <a:p>
            <a:pPr lvl="0" fontAlgn="base">
              <a:lnSpc>
                <a:spcPts val="2200"/>
              </a:lnSpc>
              <a:buSzPts val="1000"/>
              <a:tabLst>
                <a:tab pos="457200" algn="l"/>
              </a:tabLst>
            </a:pPr>
            <a:endParaRPr lang="en-GB" dirty="0">
              <a:latin typeface="Arial" panose="020B0604020202020204" pitchFamily="34" charset="0"/>
              <a:cs typeface="Arial" panose="020B0604020202020204" pitchFamily="34" charset="0"/>
            </a:endParaRPr>
          </a:p>
          <a:p>
            <a:pPr lvl="0" fontAlgn="base">
              <a:lnSpc>
                <a:spcPts val="2200"/>
              </a:lnSpc>
              <a:buSzPts val="1000"/>
              <a:tabLst>
                <a:tab pos="457200" algn="l"/>
              </a:tabLst>
            </a:pPr>
            <a:endParaRPr lang="en-GB" dirty="0">
              <a:latin typeface="Arial" panose="020B0604020202020204" pitchFamily="34" charset="0"/>
              <a:cs typeface="Arial" panose="020B0604020202020204" pitchFamily="34" charset="0"/>
            </a:endParaRPr>
          </a:p>
          <a:p>
            <a:pPr lvl="0" fontAlgn="base">
              <a:lnSpc>
                <a:spcPts val="2200"/>
              </a:lnSpc>
              <a:buSzPts val="1000"/>
              <a:tabLst>
                <a:tab pos="457200" algn="l"/>
              </a:tabLst>
            </a:pPr>
            <a:r>
              <a:rPr lang="en-GB" u="sng" dirty="0">
                <a:latin typeface="Arial" panose="020B0604020202020204" pitchFamily="34" charset="0"/>
                <a:cs typeface="Arial" panose="020B0604020202020204" pitchFamily="34" charset="0"/>
              </a:rPr>
              <a:t>When we assess</a:t>
            </a:r>
          </a:p>
          <a:p>
            <a:pPr marL="285750" lvl="0" indent="-285750" fontAlgn="base">
              <a:lnSpc>
                <a:spcPts val="2200"/>
              </a:lnSpc>
              <a:buSzPts val="1000"/>
              <a:buFont typeface="Arial" panose="020B0604020202020204" pitchFamily="34" charset="0"/>
              <a:buChar char="•"/>
              <a:tabLst>
                <a:tab pos="457200" algn="l"/>
              </a:tabLst>
            </a:pPr>
            <a:r>
              <a:rPr lang="en-GB" dirty="0">
                <a:latin typeface="Arial" panose="020B0604020202020204" pitchFamily="34" charset="0"/>
                <a:cs typeface="Arial" panose="020B0604020202020204" pitchFamily="34" charset="0"/>
              </a:rPr>
              <a:t>As part of ongoing learning and teaching</a:t>
            </a:r>
          </a:p>
          <a:p>
            <a:pPr marL="285750" lvl="0" indent="-285750" fontAlgn="base">
              <a:lnSpc>
                <a:spcPts val="2200"/>
              </a:lnSpc>
              <a:buSzPts val="1000"/>
              <a:buFont typeface="Arial" panose="020B0604020202020204" pitchFamily="34" charset="0"/>
              <a:buChar char="•"/>
              <a:tabLst>
                <a:tab pos="457200" algn="l"/>
              </a:tabLst>
            </a:pPr>
            <a:r>
              <a:rPr lang="en-GB" dirty="0">
                <a:latin typeface="Arial" panose="020B0604020202020204" pitchFamily="34" charset="0"/>
                <a:cs typeface="Arial" panose="020B0604020202020204" pitchFamily="34" charset="0"/>
              </a:rPr>
              <a:t>From time to time</a:t>
            </a:r>
          </a:p>
          <a:p>
            <a:pPr marL="285750" lvl="0" indent="-285750" fontAlgn="base">
              <a:lnSpc>
                <a:spcPts val="2200"/>
              </a:lnSpc>
              <a:buSzPts val="1000"/>
              <a:buFont typeface="Arial" panose="020B0604020202020204" pitchFamily="34" charset="0"/>
              <a:buChar char="•"/>
              <a:tabLst>
                <a:tab pos="457200" algn="l"/>
              </a:tabLst>
            </a:pPr>
            <a:r>
              <a:rPr lang="en-GB" dirty="0">
                <a:latin typeface="Arial" panose="020B0604020202020204" pitchFamily="34" charset="0"/>
                <a:cs typeface="Arial" panose="020B0604020202020204" pitchFamily="34" charset="0"/>
              </a:rPr>
              <a:t>At transitions</a:t>
            </a:r>
          </a:p>
          <a:p>
            <a:pPr lvl="0" fontAlgn="base">
              <a:lnSpc>
                <a:spcPts val="2200"/>
              </a:lnSpc>
              <a:buSzPts val="1000"/>
              <a:tabLst>
                <a:tab pos="457200" algn="l"/>
              </a:tabLst>
            </a:pPr>
            <a:endParaRPr lang="en-GB" u="sng" dirty="0">
              <a:latin typeface="Arial" panose="020B0604020202020204" pitchFamily="34" charset="0"/>
              <a:cs typeface="Arial" panose="020B0604020202020204" pitchFamily="34" charset="0"/>
            </a:endParaRPr>
          </a:p>
          <a:p>
            <a:pPr lvl="0" fontAlgn="base">
              <a:lnSpc>
                <a:spcPts val="2200"/>
              </a:lnSpc>
              <a:buSzPts val="1000"/>
              <a:tabLst>
                <a:tab pos="457200" algn="l"/>
              </a:tabLst>
            </a:pPr>
            <a:r>
              <a:rPr lang="en-GB" u="sng" dirty="0">
                <a:latin typeface="Arial" panose="020B0604020202020204" pitchFamily="34" charset="0"/>
                <a:cs typeface="Arial" panose="020B0604020202020204" pitchFamily="34" charset="0"/>
              </a:rPr>
              <a:t>How we assess</a:t>
            </a:r>
          </a:p>
          <a:p>
            <a:pPr marL="285750" lvl="0" indent="-285750" fontAlgn="base">
              <a:lnSpc>
                <a:spcPts val="2200"/>
              </a:lnSpc>
              <a:buSzPts val="1000"/>
              <a:buFont typeface="Arial" panose="020B0604020202020204" pitchFamily="34" charset="0"/>
              <a:buChar char="•"/>
              <a:tabLst>
                <a:tab pos="457200" algn="l"/>
              </a:tabLst>
            </a:pPr>
            <a:r>
              <a:rPr lang="en-GB" dirty="0">
                <a:latin typeface="Arial" panose="020B0604020202020204" pitchFamily="34" charset="0"/>
                <a:cs typeface="Arial" panose="020B0604020202020204" pitchFamily="34" charset="0"/>
              </a:rPr>
              <a:t>Using a variety of approaches and range of evidence</a:t>
            </a:r>
          </a:p>
          <a:p>
            <a:pPr marL="285750" lvl="0" indent="-285750" fontAlgn="base">
              <a:lnSpc>
                <a:spcPts val="2200"/>
              </a:lnSpc>
              <a:buSzPts val="1000"/>
              <a:buFont typeface="Arial" panose="020B0604020202020204" pitchFamily="34" charset="0"/>
              <a:buChar char="•"/>
              <a:tabLst>
                <a:tab pos="457200" algn="l"/>
              </a:tabLst>
            </a:pPr>
            <a:r>
              <a:rPr lang="en-GB" dirty="0">
                <a:latin typeface="Arial" panose="020B0604020202020204" pitchFamily="34" charset="0"/>
                <a:cs typeface="Arial" panose="020B0604020202020204" pitchFamily="34" charset="0"/>
              </a:rPr>
              <a:t>Ensuring assessment is valid, reliable and proportionate</a:t>
            </a:r>
          </a:p>
        </p:txBody>
      </p:sp>
      <p:pic>
        <p:nvPicPr>
          <p:cNvPr id="2" name="Recorded Sound">
            <a:hlinkClick r:id="" action="ppaction://media"/>
            <a:extLst>
              <a:ext uri="{FF2B5EF4-FFF2-40B4-BE49-F238E27FC236}">
                <a16:creationId xmlns:a16="http://schemas.microsoft.com/office/drawing/2014/main" id="{EF58974A-C324-48F7-8067-3C697BC7B2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4889" y="446772"/>
            <a:ext cx="406400" cy="406400"/>
          </a:xfrm>
          <a:prstGeom prst="rect">
            <a:avLst/>
          </a:prstGeom>
        </p:spPr>
      </p:pic>
      <p:pic>
        <p:nvPicPr>
          <p:cNvPr id="12" name="Graphic 11" descr="Circle with left arrow with solid fill">
            <a:hlinkClick r:id="" action="ppaction://hlinkshowjump?jump=nextslide"/>
            <a:extLst>
              <a:ext uri="{FF2B5EF4-FFF2-40B4-BE49-F238E27FC236}">
                <a16:creationId xmlns:a16="http://schemas.microsoft.com/office/drawing/2014/main" id="{13E9B770-41B5-4ECC-8BEA-F801E6CBC6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1380809" y="6208027"/>
            <a:ext cx="540000" cy="540000"/>
          </a:xfrm>
          <a:prstGeom prst="rect">
            <a:avLst/>
          </a:prstGeom>
        </p:spPr>
      </p:pic>
      <p:pic>
        <p:nvPicPr>
          <p:cNvPr id="13" name="Graphic 12" descr="Circle with left arrow with solid fill">
            <a:hlinkClick r:id="" action="ppaction://hlinkshowjump?jump=previousslide"/>
            <a:extLst>
              <a:ext uri="{FF2B5EF4-FFF2-40B4-BE49-F238E27FC236}">
                <a16:creationId xmlns:a16="http://schemas.microsoft.com/office/drawing/2014/main" id="{14D31D77-5704-4BF3-9C39-0B85FC87A8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1191" y="6208027"/>
            <a:ext cx="540000" cy="540000"/>
          </a:xfrm>
          <a:prstGeom prst="rect">
            <a:avLst/>
          </a:prstGeom>
        </p:spPr>
      </p:pic>
      <p:pic>
        <p:nvPicPr>
          <p:cNvPr id="11" name="Graphic 10" descr="Hamburger Menu Icon with solid fill">
            <a:hlinkClick r:id="rId8" action="ppaction://hlinksldjump"/>
            <a:extLst>
              <a:ext uri="{FF2B5EF4-FFF2-40B4-BE49-F238E27FC236}">
                <a16:creationId xmlns:a16="http://schemas.microsoft.com/office/drawing/2014/main" id="{85B98334-004B-4CEC-95FF-7BFF645DA2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flipH="1">
            <a:off x="5826000" y="6208027"/>
            <a:ext cx="540000" cy="540000"/>
          </a:xfrm>
          <a:prstGeom prst="rect">
            <a:avLst/>
          </a:prstGeom>
        </p:spPr>
      </p:pic>
      <p:pic>
        <p:nvPicPr>
          <p:cNvPr id="15" name="Picture 14" descr="Text, timeline&#10;&#10;Description automatically generated">
            <a:extLst>
              <a:ext uri="{FF2B5EF4-FFF2-40B4-BE49-F238E27FC236}">
                <a16:creationId xmlns:a16="http://schemas.microsoft.com/office/drawing/2014/main" id="{B15852F5-B7D4-44C7-BC0E-B7ED18BB81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3878" y="2324252"/>
            <a:ext cx="3520531" cy="2611189"/>
          </a:xfrm>
          <a:prstGeom prst="rect">
            <a:avLst/>
          </a:prstGeom>
        </p:spPr>
      </p:pic>
      <p:pic>
        <p:nvPicPr>
          <p:cNvPr id="17" name="Graphic 16" descr="Volume with solid fill">
            <a:extLst>
              <a:ext uri="{FF2B5EF4-FFF2-40B4-BE49-F238E27FC236}">
                <a16:creationId xmlns:a16="http://schemas.microsoft.com/office/drawing/2014/main" id="{E6019C87-B86A-42EF-97AF-7F3F1B231E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80809" y="1408436"/>
            <a:ext cx="540000" cy="540000"/>
          </a:xfrm>
          <a:prstGeom prst="rect">
            <a:avLst/>
          </a:prstGeom>
        </p:spPr>
      </p:pic>
    </p:spTree>
    <p:extLst>
      <p:ext uri="{BB962C8B-B14F-4D97-AF65-F5344CB8AC3E}">
        <p14:creationId xmlns:p14="http://schemas.microsoft.com/office/powerpoint/2010/main" val="1736359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D217C0-27AD-4CB1-8371-8744391ADFBF}"/>
              </a:ext>
            </a:extLst>
          </p:cNvPr>
          <p:cNvGrpSpPr/>
          <p:nvPr/>
        </p:nvGrpSpPr>
        <p:grpSpPr>
          <a:xfrm>
            <a:off x="100896" y="79530"/>
            <a:ext cx="11990209" cy="6698940"/>
            <a:chOff x="515938" y="312317"/>
            <a:chExt cx="11105654" cy="6233367"/>
          </a:xfrm>
        </p:grpSpPr>
        <p:sp>
          <p:nvSpPr>
            <p:cNvPr id="16" name="Rectangle: Rounded Corners 15">
              <a:extLst>
                <a:ext uri="{FF2B5EF4-FFF2-40B4-BE49-F238E27FC236}">
                  <a16:creationId xmlns:a16="http://schemas.microsoft.com/office/drawing/2014/main" id="{BFE5FE1B-496C-405C-A084-AA56A2F20E1B}"/>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7" name="Rectangle 16">
              <a:extLst>
                <a:ext uri="{FF2B5EF4-FFF2-40B4-BE49-F238E27FC236}">
                  <a16:creationId xmlns:a16="http://schemas.microsoft.com/office/drawing/2014/main" id="{D592AB7F-F6B8-4AEC-AEBB-7CBB34706960}"/>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sp>
        <p:nvSpPr>
          <p:cNvPr id="2" name="Rectangle 1">
            <a:extLst>
              <a:ext uri="{FF2B5EF4-FFF2-40B4-BE49-F238E27FC236}">
                <a16:creationId xmlns:a16="http://schemas.microsoft.com/office/drawing/2014/main" id="{17BB0F67-7E7E-4EDB-A6FE-29795E8D9513}"/>
              </a:ext>
            </a:extLst>
          </p:cNvPr>
          <p:cNvSpPr/>
          <p:nvPr/>
        </p:nvSpPr>
        <p:spPr>
          <a:xfrm>
            <a:off x="384471" y="1470448"/>
            <a:ext cx="6096000" cy="4024179"/>
          </a:xfrm>
          <a:prstGeom prst="rect">
            <a:avLst/>
          </a:prstGeom>
        </p:spPr>
        <p:txBody>
          <a:bodyPr>
            <a:spAutoFit/>
          </a:bodyPr>
          <a:lstStyle/>
          <a:p>
            <a:pPr fontAlgn="base">
              <a:lnSpc>
                <a:spcPts val="2200"/>
              </a:lnSpc>
              <a:buSzPts val="1000"/>
              <a:tabLst>
                <a:tab pos="457200" algn="l"/>
              </a:tabLst>
            </a:pPr>
            <a:r>
              <a:rPr lang="en-GB" dirty="0">
                <a:latin typeface="Arial" panose="020B0604020202020204" pitchFamily="34" charset="0"/>
                <a:ea typeface="Calibri" panose="020F0502020204030204" pitchFamily="34" charset="0"/>
                <a:cs typeface="Arial" panose="020B0604020202020204" pitchFamily="34" charset="0"/>
              </a:rPr>
              <a:t>The benchmarks are designed to support the progress towards and achievement of a level.  These along with the E’s and O’s (experiences and outcomes) are key resources which should be used to plan learning, teaching and assessment.</a:t>
            </a:r>
          </a:p>
          <a:p>
            <a:pPr fontAlgn="base">
              <a:lnSpc>
                <a:spcPts val="2200"/>
              </a:lnSpc>
              <a:buSzPts val="1000"/>
              <a:tabLst>
                <a:tab pos="457200" algn="l"/>
              </a:tabLst>
            </a:pPr>
            <a:endParaRPr lang="en-GB" dirty="0">
              <a:latin typeface="Arial" panose="020B0604020202020204" pitchFamily="34" charset="0"/>
              <a:cs typeface="Arial" panose="020B0604020202020204" pitchFamily="34" charset="0"/>
            </a:endParaRPr>
          </a:p>
          <a:p>
            <a:pPr fontAlgn="base">
              <a:lnSpc>
                <a:spcPts val="2200"/>
              </a:lnSpc>
              <a:buSzPts val="1000"/>
              <a:tabLst>
                <a:tab pos="457200" algn="l"/>
              </a:tabLst>
            </a:pPr>
            <a:r>
              <a:rPr lang="en-GB" dirty="0">
                <a:latin typeface="Arial" panose="020B0604020202020204" pitchFamily="34" charset="0"/>
                <a:cs typeface="Arial" panose="020B0604020202020204" pitchFamily="34" charset="0"/>
              </a:rPr>
              <a:t>Approaches to assessment should help learners to show their progress through the levels and enable them to demonstrate their achievements in a range of ways which are appropriate for learning.  For learners to demonstrate they have achieved a level they will have the opportunity to demonstrate confidence, proficiency and security across three key aspects of learning; </a:t>
            </a:r>
            <a:r>
              <a:rPr lang="en-GB" dirty="0">
                <a:solidFill>
                  <a:schemeClr val="bg1"/>
                </a:solidFill>
                <a:highlight>
                  <a:srgbClr val="BE2E2E"/>
                </a:highlight>
                <a:latin typeface="Arial" panose="020B0604020202020204" pitchFamily="34" charset="0"/>
                <a:cs typeface="Arial" panose="020B0604020202020204" pitchFamily="34" charset="0"/>
              </a:rPr>
              <a:t>Breadth</a:t>
            </a:r>
            <a:r>
              <a:rPr lang="en-GB" dirty="0">
                <a:latin typeface="Arial" panose="020B0604020202020204" pitchFamily="34" charset="0"/>
                <a:cs typeface="Arial" panose="020B0604020202020204" pitchFamily="34" charset="0"/>
              </a:rPr>
              <a:t>, </a:t>
            </a:r>
            <a:r>
              <a:rPr lang="en-GB" dirty="0">
                <a:solidFill>
                  <a:schemeClr val="bg1"/>
                </a:solidFill>
                <a:highlight>
                  <a:srgbClr val="316BB4"/>
                </a:highlight>
                <a:latin typeface="Arial" panose="020B0604020202020204" pitchFamily="34" charset="0"/>
                <a:cs typeface="Arial" panose="020B0604020202020204" pitchFamily="34" charset="0"/>
              </a:rPr>
              <a:t>Challenge</a:t>
            </a:r>
            <a:r>
              <a:rPr lang="en-GB" dirty="0">
                <a:latin typeface="Arial" panose="020B0604020202020204" pitchFamily="34" charset="0"/>
                <a:cs typeface="Arial" panose="020B0604020202020204" pitchFamily="34" charset="0"/>
              </a:rPr>
              <a:t> and </a:t>
            </a:r>
            <a:r>
              <a:rPr lang="en-GB" dirty="0">
                <a:solidFill>
                  <a:schemeClr val="bg1"/>
                </a:solidFill>
                <a:highlight>
                  <a:srgbClr val="418766"/>
                </a:highlight>
                <a:latin typeface="Arial" panose="020B0604020202020204" pitchFamily="34" charset="0"/>
                <a:cs typeface="Arial" panose="020B0604020202020204" pitchFamily="34" charset="0"/>
              </a:rPr>
              <a:t>Application</a:t>
            </a:r>
            <a:r>
              <a:rPr lang="en-GB" dirty="0">
                <a:latin typeface="Arial" panose="020B0604020202020204" pitchFamily="34" charset="0"/>
                <a:cs typeface="Arial" panose="020B0604020202020204" pitchFamily="34" charset="0"/>
              </a:rPr>
              <a:t>.</a:t>
            </a:r>
          </a:p>
        </p:txBody>
      </p:sp>
      <p:pic>
        <p:nvPicPr>
          <p:cNvPr id="3" name="Recorded Sound">
            <a:hlinkClick r:id="" action="ppaction://media"/>
            <a:extLst>
              <a:ext uri="{FF2B5EF4-FFF2-40B4-BE49-F238E27FC236}">
                <a16:creationId xmlns:a16="http://schemas.microsoft.com/office/drawing/2014/main" id="{A151E434-0DBF-4A11-8738-37C86487E0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411480"/>
            <a:ext cx="406400" cy="406400"/>
          </a:xfrm>
          <a:prstGeom prst="rect">
            <a:avLst/>
          </a:prstGeom>
        </p:spPr>
      </p:pic>
      <p:sp>
        <p:nvSpPr>
          <p:cNvPr id="10" name="TextBox 9">
            <a:extLst>
              <a:ext uri="{FF2B5EF4-FFF2-40B4-BE49-F238E27FC236}">
                <a16:creationId xmlns:a16="http://schemas.microsoft.com/office/drawing/2014/main" id="{2312DECD-33BF-4E6B-9B7D-89D7DEFBB705}"/>
              </a:ext>
            </a:extLst>
          </p:cNvPr>
          <p:cNvSpPr txBox="1"/>
          <p:nvPr/>
        </p:nvSpPr>
        <p:spPr>
          <a:xfrm>
            <a:off x="9178629" y="2565521"/>
            <a:ext cx="2710180" cy="2239844"/>
          </a:xfrm>
          <a:prstGeom prst="rect">
            <a:avLst/>
          </a:prstGeom>
          <a:noFill/>
        </p:spPr>
        <p:txBody>
          <a:bodyPr wrap="square">
            <a:spAutoFit/>
          </a:bodyPr>
          <a:lstStyle/>
          <a:p>
            <a:pPr marL="285750" lvl="0" indent="-285750" fontAlgn="base">
              <a:lnSpc>
                <a:spcPct val="150000"/>
              </a:lnSpc>
              <a:buSzPts val="1000"/>
              <a:buFont typeface="Arial" panose="020B0604020202020204" pitchFamily="34" charset="0"/>
              <a:buChar char="•"/>
              <a:tabLst>
                <a:tab pos="457200" algn="l"/>
              </a:tabLst>
            </a:pPr>
            <a:r>
              <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Early Level</a:t>
            </a:r>
            <a:endPar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lvl="0" indent="-285750" fontAlgn="base">
              <a:lnSpc>
                <a:spcPct val="150000"/>
              </a:lnSpc>
              <a:buSzPts val="1000"/>
              <a:buFont typeface="Arial" panose="020B0604020202020204" pitchFamily="34" charset="0"/>
              <a:buChar char="•"/>
              <a:tabLst>
                <a:tab pos="457200" algn="l"/>
              </a:tabLst>
            </a:pPr>
            <a:r>
              <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First Level</a:t>
            </a:r>
            <a:endPar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lvl="0" indent="-285750" fontAlgn="base">
              <a:lnSpc>
                <a:spcPct val="150000"/>
              </a:lnSpc>
              <a:buSzPts val="1000"/>
              <a:buFont typeface="Arial" panose="020B0604020202020204" pitchFamily="34" charset="0"/>
              <a:buChar char="•"/>
              <a:tabLst>
                <a:tab pos="457200" algn="l"/>
              </a:tabLst>
            </a:pPr>
            <a:r>
              <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Second Level</a:t>
            </a:r>
            <a:endPar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lvl="0" indent="-285750" fontAlgn="base">
              <a:lnSpc>
                <a:spcPct val="150000"/>
              </a:lnSpc>
              <a:buSzPts val="1000"/>
              <a:buFont typeface="Arial" panose="020B0604020202020204" pitchFamily="34" charset="0"/>
              <a:buChar char="•"/>
              <a:tabLst>
                <a:tab pos="457200" algn="l"/>
              </a:tabLst>
            </a:pPr>
            <a:r>
              <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Es &amp; Os</a:t>
            </a:r>
            <a:r>
              <a:rPr lang="en-GB" sz="2400" dirty="0">
                <a:solidFill>
                  <a:srgbClr val="E52E2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9" name="Graphic 8" descr="List with solid fill">
            <a:hlinkClick r:id="" action="ppaction://hlinkshowjump?jump=nextslide"/>
            <a:extLst>
              <a:ext uri="{FF2B5EF4-FFF2-40B4-BE49-F238E27FC236}">
                <a16:creationId xmlns:a16="http://schemas.microsoft.com/office/drawing/2014/main" id="{041A63D0-1A97-453D-8AAC-C6F5819EFE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410871" y="1470448"/>
            <a:ext cx="957524" cy="957524"/>
          </a:xfrm>
          <a:prstGeom prst="rect">
            <a:avLst/>
          </a:prstGeom>
        </p:spPr>
      </p:pic>
      <p:pic>
        <p:nvPicPr>
          <p:cNvPr id="13" name="Graphic 12" descr="Circle with left arrow with solid fill">
            <a:hlinkClick r:id="" action="ppaction://hlinkshowjump?jump=nextslide"/>
            <a:extLst>
              <a:ext uri="{FF2B5EF4-FFF2-40B4-BE49-F238E27FC236}">
                <a16:creationId xmlns:a16="http://schemas.microsoft.com/office/drawing/2014/main" id="{7F452136-5D4D-4C4D-B312-0F1BA24F52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11380809" y="6208027"/>
            <a:ext cx="540000" cy="540000"/>
          </a:xfrm>
          <a:prstGeom prst="rect">
            <a:avLst/>
          </a:prstGeom>
        </p:spPr>
      </p:pic>
      <p:pic>
        <p:nvPicPr>
          <p:cNvPr id="14" name="Graphic 13" descr="Circle with left arrow with solid fill">
            <a:hlinkClick r:id="" action="ppaction://hlinkshowjump?jump=previousslide"/>
            <a:extLst>
              <a:ext uri="{FF2B5EF4-FFF2-40B4-BE49-F238E27FC236}">
                <a16:creationId xmlns:a16="http://schemas.microsoft.com/office/drawing/2014/main" id="{3EC43B67-5ED0-4163-A96D-6112B3CBE55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1191" y="6208027"/>
            <a:ext cx="540000" cy="540000"/>
          </a:xfrm>
          <a:prstGeom prst="rect">
            <a:avLst/>
          </a:prstGeom>
        </p:spPr>
      </p:pic>
      <p:pic>
        <p:nvPicPr>
          <p:cNvPr id="12" name="Graphic 11" descr="Hamburger Menu Icon with solid fill">
            <a:hlinkClick r:id="rId14" action="ppaction://hlinksldjump"/>
            <a:extLst>
              <a:ext uri="{FF2B5EF4-FFF2-40B4-BE49-F238E27FC236}">
                <a16:creationId xmlns:a16="http://schemas.microsoft.com/office/drawing/2014/main" id="{5DFD50DE-7364-4307-9E19-54EF2FCE111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5826000" y="6208027"/>
            <a:ext cx="540000" cy="540000"/>
          </a:xfrm>
          <a:prstGeom prst="rect">
            <a:avLst/>
          </a:prstGeom>
        </p:spPr>
      </p:pic>
      <p:pic>
        <p:nvPicPr>
          <p:cNvPr id="15" name="Graphic 14" descr="Volume with solid fill">
            <a:extLst>
              <a:ext uri="{FF2B5EF4-FFF2-40B4-BE49-F238E27FC236}">
                <a16:creationId xmlns:a16="http://schemas.microsoft.com/office/drawing/2014/main" id="{EFFAD4AC-A367-481B-827F-A6FF942F251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380809" y="1408436"/>
            <a:ext cx="540000" cy="540000"/>
          </a:xfrm>
          <a:prstGeom prst="rect">
            <a:avLst/>
          </a:prstGeom>
        </p:spPr>
      </p:pic>
    </p:spTree>
    <p:extLst>
      <p:ext uri="{BB962C8B-B14F-4D97-AF65-F5344CB8AC3E}">
        <p14:creationId xmlns:p14="http://schemas.microsoft.com/office/powerpoint/2010/main" val="3307659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979D6F7-B428-4B6F-973D-4CC4A02638E5}"/>
              </a:ext>
            </a:extLst>
          </p:cNvPr>
          <p:cNvGrpSpPr/>
          <p:nvPr/>
        </p:nvGrpSpPr>
        <p:grpSpPr>
          <a:xfrm>
            <a:off x="100896" y="79530"/>
            <a:ext cx="11990209" cy="6698940"/>
            <a:chOff x="515938" y="312317"/>
            <a:chExt cx="11105654" cy="6233367"/>
          </a:xfrm>
        </p:grpSpPr>
        <p:sp>
          <p:nvSpPr>
            <p:cNvPr id="14" name="Rectangle: Rounded Corners 13">
              <a:extLst>
                <a:ext uri="{FF2B5EF4-FFF2-40B4-BE49-F238E27FC236}">
                  <a16:creationId xmlns:a16="http://schemas.microsoft.com/office/drawing/2014/main" id="{3C370B1A-C7C0-4BAB-A5CB-ED7EDC394B84}"/>
                </a:ext>
              </a:extLst>
            </p:cNvPr>
            <p:cNvSpPr/>
            <p:nvPr/>
          </p:nvSpPr>
          <p:spPr>
            <a:xfrm>
              <a:off x="515938" y="1435282"/>
              <a:ext cx="11105654" cy="5110402"/>
            </a:xfrm>
            <a:prstGeom prst="roundRect">
              <a:avLst>
                <a:gd name="adj" fmla="val 0"/>
              </a:avLst>
            </a:prstGeom>
            <a:solidFill>
              <a:schemeClr val="bg1"/>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endParaRPr lang="en-GB" dirty="0">
                <a:latin typeface="Arial Rounded MT Bold" panose="020F0704030504030204" pitchFamily="34" charset="0"/>
              </a:endParaRPr>
            </a:p>
          </p:txBody>
        </p:sp>
        <p:sp>
          <p:nvSpPr>
            <p:cNvPr id="15" name="Rectangle 14">
              <a:extLst>
                <a:ext uri="{FF2B5EF4-FFF2-40B4-BE49-F238E27FC236}">
                  <a16:creationId xmlns:a16="http://schemas.microsoft.com/office/drawing/2014/main" id="{5551D896-653A-4D9C-A689-CB4AA0B57A97}"/>
                </a:ext>
              </a:extLst>
            </p:cNvPr>
            <p:cNvSpPr/>
            <p:nvPr/>
          </p:nvSpPr>
          <p:spPr>
            <a:xfrm>
              <a:off x="515938" y="312317"/>
              <a:ext cx="11105654" cy="1122964"/>
            </a:xfrm>
            <a:prstGeom prst="rect">
              <a:avLst/>
            </a:prstGeom>
            <a:solidFill>
              <a:srgbClr val="E52E25"/>
            </a:solidFill>
            <a:ln w="57150">
              <a:solidFill>
                <a:srgbClr val="E52E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a:r>
                <a:rPr lang="en-GB" sz="4000" dirty="0">
                  <a:latin typeface="Arial Rounded MT Bold" panose="020F0704030504030204" pitchFamily="34" charset="0"/>
                </a:rPr>
                <a:t>The four stages of progress</a:t>
              </a:r>
            </a:p>
          </p:txBody>
        </p:sp>
      </p:grpSp>
      <p:sp>
        <p:nvSpPr>
          <p:cNvPr id="7" name="Rectangle: Rounded Corners 6">
            <a:extLst>
              <a:ext uri="{FF2B5EF4-FFF2-40B4-BE49-F238E27FC236}">
                <a16:creationId xmlns:a16="http://schemas.microsoft.com/office/drawing/2014/main" id="{BB53E028-518E-4091-AF18-876906A8435D}"/>
              </a:ext>
            </a:extLst>
          </p:cNvPr>
          <p:cNvSpPr/>
          <p:nvPr/>
        </p:nvSpPr>
        <p:spPr>
          <a:xfrm>
            <a:off x="442913" y="3261470"/>
            <a:ext cx="5670116" cy="1620000"/>
          </a:xfrm>
          <a:prstGeom prst="roundRect">
            <a:avLst>
              <a:gd name="adj" fmla="val 4184"/>
            </a:avLst>
          </a:prstGeom>
          <a:solidFill>
            <a:srgbClr val="316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Rounded MT Bold" panose="020F0704030504030204" pitchFamily="34" charset="0"/>
              </a:rPr>
              <a:t>Challenge</a:t>
            </a:r>
          </a:p>
        </p:txBody>
      </p:sp>
      <p:sp>
        <p:nvSpPr>
          <p:cNvPr id="8" name="Rectangle: Rounded Corners 7">
            <a:extLst>
              <a:ext uri="{FF2B5EF4-FFF2-40B4-BE49-F238E27FC236}">
                <a16:creationId xmlns:a16="http://schemas.microsoft.com/office/drawing/2014/main" id="{CDA180B5-DF3B-45A9-BCE9-65685E62CE23}"/>
              </a:ext>
            </a:extLst>
          </p:cNvPr>
          <p:cNvSpPr/>
          <p:nvPr/>
        </p:nvSpPr>
        <p:spPr>
          <a:xfrm>
            <a:off x="425884" y="5002117"/>
            <a:ext cx="5670116" cy="1620000"/>
          </a:xfrm>
          <a:prstGeom prst="roundRect">
            <a:avLst>
              <a:gd name="adj" fmla="val 4542"/>
            </a:avLst>
          </a:prstGeom>
          <a:solidFill>
            <a:srgbClr val="418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Rounded MT Bold" panose="020F0704030504030204" pitchFamily="34" charset="0"/>
              </a:rPr>
              <a:t>Application</a:t>
            </a:r>
          </a:p>
        </p:txBody>
      </p:sp>
      <p:sp>
        <p:nvSpPr>
          <p:cNvPr id="9" name="Title 1">
            <a:extLst>
              <a:ext uri="{FF2B5EF4-FFF2-40B4-BE49-F238E27FC236}">
                <a16:creationId xmlns:a16="http://schemas.microsoft.com/office/drawing/2014/main" id="{805CAFE5-0EFD-4225-BC92-40178034A92C}"/>
              </a:ext>
            </a:extLst>
          </p:cNvPr>
          <p:cNvSpPr txBox="1">
            <a:spLocks/>
          </p:cNvSpPr>
          <p:nvPr/>
        </p:nvSpPr>
        <p:spPr>
          <a:xfrm>
            <a:off x="6496051" y="1416050"/>
            <a:ext cx="3286124" cy="45890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2400" dirty="0">
                <a:latin typeface="Gadugi" panose="020B0502040204020203" pitchFamily="34" charset="0"/>
                <a:ea typeface="Gadugi" panose="020B0502040204020203" pitchFamily="34" charset="0"/>
                <a:cs typeface="Times New Roman" panose="02020603050405020304" pitchFamily="18" charset="0"/>
              </a:rPr>
              <a:t>What do we mean by:</a:t>
            </a:r>
          </a:p>
          <a:p>
            <a:pPr>
              <a:lnSpc>
                <a:spcPct val="150000"/>
              </a:lnSpc>
            </a:pPr>
            <a:r>
              <a:rPr lang="en-GB" sz="3600" dirty="0">
                <a:solidFill>
                  <a:schemeClr val="bg1"/>
                </a:solidFill>
                <a:highlight>
                  <a:srgbClr val="BE2E2E"/>
                </a:highlight>
                <a:latin typeface="Gadugi" panose="020B0502040204020203" pitchFamily="34" charset="0"/>
                <a:ea typeface="Gadugi" panose="020B0502040204020203" pitchFamily="34"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Breadth</a:t>
            </a:r>
            <a:r>
              <a:rPr lang="en-GB" sz="3600" dirty="0">
                <a:latin typeface="Gadugi" panose="020B0502040204020203" pitchFamily="34" charset="0"/>
                <a:ea typeface="Gadugi" panose="020B0502040204020203" pitchFamily="34" charset="0"/>
                <a:cs typeface="Times New Roman" panose="02020603050405020304" pitchFamily="18" charset="0"/>
              </a:rPr>
              <a:t>, </a:t>
            </a:r>
          </a:p>
          <a:p>
            <a:pPr>
              <a:lnSpc>
                <a:spcPct val="150000"/>
              </a:lnSpc>
            </a:pPr>
            <a:r>
              <a:rPr lang="en-GB" sz="3600" dirty="0">
                <a:solidFill>
                  <a:schemeClr val="bg1"/>
                </a:solidFill>
                <a:highlight>
                  <a:srgbClr val="3573AD"/>
                </a:highlight>
                <a:latin typeface="Gadugi" panose="020B0502040204020203" pitchFamily="34" charset="0"/>
                <a:ea typeface="Gadugi" panose="020B0502040204020203" pitchFamily="34"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Challenge</a:t>
            </a:r>
            <a:r>
              <a:rPr lang="en-GB" sz="3600" dirty="0">
                <a:latin typeface="Gadugi" panose="020B0502040204020203" pitchFamily="34" charset="0"/>
                <a:ea typeface="Gadugi" panose="020B0502040204020203" pitchFamily="34" charset="0"/>
                <a:cs typeface="Times New Roman" panose="02020603050405020304" pitchFamily="18" charset="0"/>
              </a:rPr>
              <a:t> </a:t>
            </a:r>
            <a:r>
              <a:rPr lang="en-GB" sz="2800" dirty="0">
                <a:latin typeface="Gadugi" panose="020B0502040204020203" pitchFamily="34" charset="0"/>
                <a:ea typeface="Gadugi" panose="020B0502040204020203" pitchFamily="34" charset="0"/>
                <a:cs typeface="Times New Roman" panose="02020603050405020304" pitchFamily="18" charset="0"/>
              </a:rPr>
              <a:t>and</a:t>
            </a:r>
            <a:r>
              <a:rPr lang="en-GB" sz="3600" dirty="0">
                <a:latin typeface="Gadugi" panose="020B0502040204020203" pitchFamily="34" charset="0"/>
                <a:ea typeface="Gadugi" panose="020B0502040204020203" pitchFamily="34" charset="0"/>
                <a:cs typeface="Times New Roman" panose="02020603050405020304" pitchFamily="18" charset="0"/>
              </a:rPr>
              <a:t> </a:t>
            </a:r>
            <a:r>
              <a:rPr lang="en-GB" sz="3600" dirty="0">
                <a:solidFill>
                  <a:schemeClr val="bg1"/>
                </a:solidFill>
                <a:highlight>
                  <a:srgbClr val="418766"/>
                </a:highlight>
                <a:latin typeface="Gadugi" panose="020B0502040204020203" pitchFamily="34" charset="0"/>
                <a:ea typeface="Gadugi" panose="020B0502040204020203"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Application</a:t>
            </a:r>
            <a:r>
              <a:rPr lang="en-GB" sz="3600" dirty="0">
                <a:latin typeface="Gadugi" panose="020B0502040204020203" pitchFamily="34" charset="0"/>
                <a:ea typeface="Gadugi" panose="020B0502040204020203" pitchFamily="34" charset="0"/>
                <a:cs typeface="Times New Roman" panose="02020603050405020304" pitchFamily="18" charset="0"/>
              </a:rPr>
              <a:t>?</a:t>
            </a:r>
            <a:endParaRPr lang="en-GB" sz="3600" dirty="0">
              <a:latin typeface="Gadugi" panose="020B0502040204020203" pitchFamily="34" charset="0"/>
              <a:ea typeface="Gadugi" panose="020B0502040204020203" pitchFamily="34" charset="0"/>
            </a:endParaRPr>
          </a:p>
        </p:txBody>
      </p:sp>
      <p:sp>
        <p:nvSpPr>
          <p:cNvPr id="10" name="Rectangle: Rounded Corners 9">
            <a:extLst>
              <a:ext uri="{FF2B5EF4-FFF2-40B4-BE49-F238E27FC236}">
                <a16:creationId xmlns:a16="http://schemas.microsoft.com/office/drawing/2014/main" id="{EAC32285-597A-4562-9095-E9C8C2EA53E0}"/>
              </a:ext>
            </a:extLst>
          </p:cNvPr>
          <p:cNvSpPr/>
          <p:nvPr/>
        </p:nvSpPr>
        <p:spPr>
          <a:xfrm>
            <a:off x="442912" y="1520824"/>
            <a:ext cx="5670116" cy="1620000"/>
          </a:xfrm>
          <a:prstGeom prst="roundRect">
            <a:avLst>
              <a:gd name="adj" fmla="val 4184"/>
            </a:avLst>
          </a:prstGeom>
          <a:solidFill>
            <a:srgbClr val="BE2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Arial Rounded MT Bold" panose="020F0704030504030204" pitchFamily="34" charset="0"/>
              </a:rPr>
              <a:t>Breadth</a:t>
            </a:r>
          </a:p>
        </p:txBody>
      </p:sp>
      <p:pic>
        <p:nvPicPr>
          <p:cNvPr id="2" name="Recorded Sound">
            <a:hlinkClick r:id="" action="ppaction://media"/>
            <a:extLst>
              <a:ext uri="{FF2B5EF4-FFF2-40B4-BE49-F238E27FC236}">
                <a16:creationId xmlns:a16="http://schemas.microsoft.com/office/drawing/2014/main" id="{A827C74F-4AA4-4C1D-A56A-91CFEDD491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0676" y="490731"/>
            <a:ext cx="406400" cy="406400"/>
          </a:xfrm>
          <a:prstGeom prst="rect">
            <a:avLst/>
          </a:prstGeom>
        </p:spPr>
      </p:pic>
      <p:pic>
        <p:nvPicPr>
          <p:cNvPr id="12" name="Graphic 11" descr="Volume with solid fill">
            <a:extLst>
              <a:ext uri="{FF2B5EF4-FFF2-40B4-BE49-F238E27FC236}">
                <a16:creationId xmlns:a16="http://schemas.microsoft.com/office/drawing/2014/main" id="{27A6FAF0-330C-4866-A2B6-64C6D873B3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80809" y="1408436"/>
            <a:ext cx="540000" cy="540000"/>
          </a:xfrm>
          <a:prstGeom prst="rect">
            <a:avLst/>
          </a:prstGeom>
        </p:spPr>
      </p:pic>
      <p:pic>
        <p:nvPicPr>
          <p:cNvPr id="13" name="Graphic 12" descr="Circle with left arrow with solid fill">
            <a:hlinkClick r:id="" action="ppaction://hlinkshowjump?jump=nextslide"/>
            <a:extLst>
              <a:ext uri="{FF2B5EF4-FFF2-40B4-BE49-F238E27FC236}">
                <a16:creationId xmlns:a16="http://schemas.microsoft.com/office/drawing/2014/main" id="{3BA2C68D-69FC-40FE-9AD9-A8D4CAF175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11380809" y="6208027"/>
            <a:ext cx="540000" cy="540000"/>
          </a:xfrm>
          <a:prstGeom prst="rect">
            <a:avLst/>
          </a:prstGeom>
        </p:spPr>
      </p:pic>
    </p:spTree>
    <p:extLst>
      <p:ext uri="{BB962C8B-B14F-4D97-AF65-F5344CB8AC3E}">
        <p14:creationId xmlns:p14="http://schemas.microsoft.com/office/powerpoint/2010/main" val="1671369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12484</TotalTime>
  <Words>4051</Words>
  <Application>Microsoft Office PowerPoint</Application>
  <PresentationFormat>Widescreen</PresentationFormat>
  <Paragraphs>390</Paragraphs>
  <Slides>43</Slides>
  <Notes>40</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Arial Rounded MT Bold</vt:lpstr>
      <vt:lpstr>Calibri</vt:lpstr>
      <vt:lpstr>Calibri Light</vt:lpstr>
      <vt:lpstr>Gadugi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Fugaccia, Laura</dc:creator>
  <cp:lastModifiedBy>Fugaccia, Laura</cp:lastModifiedBy>
  <cp:revision>104</cp:revision>
  <dcterms:created xsi:type="dcterms:W3CDTF">2021-09-24T14:00:45Z</dcterms:created>
  <dcterms:modified xsi:type="dcterms:W3CDTF">2022-01-12T11:52:07Z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f5459b-1e7a-4bab-a1e2-9c68d7be2220_Enabled">
    <vt:lpwstr>true</vt:lpwstr>
  </property>
  <property fmtid="{D5CDD505-2E9C-101B-9397-08002B2CF9AE}" pid="3" name="MSIP_Label_9df5459b-1e7a-4bab-a1e2-9c68d7be2220_SetDate">
    <vt:lpwstr>2021-12-13T16:43:32Z</vt:lpwstr>
  </property>
  <property fmtid="{D5CDD505-2E9C-101B-9397-08002B2CF9AE}" pid="4" name="MSIP_Label_9df5459b-1e7a-4bab-a1e2-9c68d7be2220_Method">
    <vt:lpwstr>Privileged</vt:lpwstr>
  </property>
  <property fmtid="{D5CDD505-2E9C-101B-9397-08002B2CF9AE}" pid="5" name="MSIP_Label_9df5459b-1e7a-4bab-a1e2-9c68d7be2220_Name">
    <vt:lpwstr>9df5459b-1e7a-4bab-a1e2-9c68d7be2220</vt:lpwstr>
  </property>
  <property fmtid="{D5CDD505-2E9C-101B-9397-08002B2CF9AE}" pid="6" name="MSIP_Label_9df5459b-1e7a-4bab-a1e2-9c68d7be2220_SiteId">
    <vt:lpwstr>bd2e1df6-8d5a-4867-a647-487c2a7402de</vt:lpwstr>
  </property>
  <property fmtid="{D5CDD505-2E9C-101B-9397-08002B2CF9AE}" pid="7" name="MSIP_Label_9df5459b-1e7a-4bab-a1e2-9c68d7be2220_ActionId">
    <vt:lpwstr>91d025c5-4f0a-40e6-9521-28e9e4910fdf</vt:lpwstr>
  </property>
  <property fmtid="{D5CDD505-2E9C-101B-9397-08002B2CF9AE}" pid="8" name="MSIP_Label_9df5459b-1e7a-4bab-a1e2-9c68d7be2220_ContentBits">
    <vt:lpwstr>3</vt:lpwstr>
  </property>
</Properties>
</file>