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5" r:id="rId7"/>
    <p:sldId id="270" r:id="rId8"/>
    <p:sldId id="268" r:id="rId9"/>
    <p:sldId id="266" r:id="rId10"/>
    <p:sldId id="267" r:id="rId11"/>
    <p:sldId id="264" r:id="rId12"/>
    <p:sldId id="273" r:id="rId13"/>
    <p:sldId id="263" r:id="rId14"/>
    <p:sldId id="269"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snapToGrid="0">
      <p:cViewPr varScale="1">
        <p:scale>
          <a:sx n="87" d="100"/>
          <a:sy n="87" d="100"/>
        </p:scale>
        <p:origin x="59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A14A29-8B84-4787-86F5-96E5CE11FB57}"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405426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A14A29-8B84-4787-86F5-96E5CE11FB57}"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199110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A14A29-8B84-4787-86F5-96E5CE11FB57}"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58402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A14A29-8B84-4787-86F5-96E5CE11FB57}"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18414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A14A29-8B84-4787-86F5-96E5CE11FB57}"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423271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A14A29-8B84-4787-86F5-96E5CE11FB57}"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161764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A14A29-8B84-4787-86F5-96E5CE11FB57}" type="datetimeFigureOut">
              <a:rPr lang="en-GB" smtClean="0"/>
              <a:t>25/01/2022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240396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A14A29-8B84-4787-86F5-96E5CE11FB57}" type="datetimeFigureOut">
              <a:rPr lang="en-GB" smtClean="0"/>
              <a:t>25/01/2022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402982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14A29-8B84-4787-86F5-96E5CE11FB57}" type="datetimeFigureOut">
              <a:rPr lang="en-GB" smtClean="0"/>
              <a:t>25/01/2022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152368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A14A29-8B84-4787-86F5-96E5CE11FB57}"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128739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A14A29-8B84-4787-86F5-96E5CE11FB57}"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A7D3A-8E63-4031-B262-8490F072486F}" type="slidenum">
              <a:rPr lang="en-GB" smtClean="0"/>
              <a:t>‹#›</a:t>
            </a:fld>
            <a:endParaRPr lang="en-GB"/>
          </a:p>
        </p:txBody>
      </p:sp>
    </p:spTree>
    <p:extLst>
      <p:ext uri="{BB962C8B-B14F-4D97-AF65-F5344CB8AC3E}">
        <p14:creationId xmlns:p14="http://schemas.microsoft.com/office/powerpoint/2010/main" val="109910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14A29-8B84-4787-86F5-96E5CE11FB57}" type="datetimeFigureOut">
              <a:rPr lang="en-GB" smtClean="0"/>
              <a:t>25/01/2022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A7D3A-8E63-4031-B262-8490F072486F}" type="slidenum">
              <a:rPr lang="en-GB" smtClean="0"/>
              <a:t>‹#›</a:t>
            </a:fld>
            <a:endParaRPr lang="en-GB"/>
          </a:p>
        </p:txBody>
      </p:sp>
    </p:spTree>
    <p:extLst>
      <p:ext uri="{BB962C8B-B14F-4D97-AF65-F5344CB8AC3E}">
        <p14:creationId xmlns:p14="http://schemas.microsoft.com/office/powerpoint/2010/main" val="32104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myworldofwork.co.uk/parents-carers"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0O1u5OEc5e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397386"/>
          </a:xfrm>
        </p:spPr>
        <p:txBody>
          <a:bodyPr>
            <a:normAutofit/>
          </a:bodyPr>
          <a:lstStyle/>
          <a:p>
            <a:r>
              <a:rPr lang="en-GB" dirty="0" smtClean="0"/>
              <a:t>Sanquhar Academy Curriculum Architecture </a:t>
            </a:r>
            <a:br>
              <a:rPr lang="en-GB" dirty="0" smtClean="0"/>
            </a:br>
            <a:r>
              <a:rPr lang="en-GB" dirty="0" smtClean="0"/>
              <a:t/>
            </a:r>
            <a:br>
              <a:rPr lang="en-GB" dirty="0" smtClean="0"/>
            </a:br>
            <a:r>
              <a:rPr lang="en-GB" dirty="0" smtClean="0"/>
              <a:t>Parental Engagement Event</a:t>
            </a:r>
            <a:endParaRPr lang="en-GB" dirty="0"/>
          </a:p>
        </p:txBody>
      </p:sp>
      <p:sp>
        <p:nvSpPr>
          <p:cNvPr id="3" name="Subtitle 2"/>
          <p:cNvSpPr>
            <a:spLocks noGrp="1"/>
          </p:cNvSpPr>
          <p:nvPr>
            <p:ph type="subTitle" idx="1"/>
          </p:nvPr>
        </p:nvSpPr>
        <p:spPr>
          <a:xfrm>
            <a:off x="1524000" y="4869134"/>
            <a:ext cx="9144000" cy="1655762"/>
          </a:xfrm>
        </p:spPr>
        <p:txBody>
          <a:bodyPr/>
          <a:lstStyle/>
          <a:p>
            <a:r>
              <a:rPr lang="en-GB" dirty="0" smtClean="0"/>
              <a:t>January 2022</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spTree>
    <p:extLst>
      <p:ext uri="{BB962C8B-B14F-4D97-AF65-F5344CB8AC3E}">
        <p14:creationId xmlns:p14="http://schemas.microsoft.com/office/powerpoint/2010/main" val="3838511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World of Work </a:t>
            </a:r>
            <a:endParaRPr lang="en-GB" dirty="0"/>
          </a:p>
        </p:txBody>
      </p:sp>
      <p:pic>
        <p:nvPicPr>
          <p:cNvPr id="8" name="Picture 7"/>
          <p:cNvPicPr>
            <a:picLocks noChangeAspect="1"/>
          </p:cNvPicPr>
          <p:nvPr/>
        </p:nvPicPr>
        <p:blipFill rotWithShape="1">
          <a:blip r:embed="rId2"/>
          <a:srcRect l="629" t="13126" r="3774" b="8087"/>
          <a:stretch/>
        </p:blipFill>
        <p:spPr>
          <a:xfrm>
            <a:off x="838200" y="1456373"/>
            <a:ext cx="4905487" cy="2173047"/>
          </a:xfrm>
          <a:prstGeom prst="rect">
            <a:avLst/>
          </a:prstGeom>
        </p:spPr>
      </p:pic>
      <p:pic>
        <p:nvPicPr>
          <p:cNvPr id="6" name="Content Placeholder 5"/>
          <p:cNvPicPr>
            <a:picLocks noGrp="1" noChangeAspect="1"/>
          </p:cNvPicPr>
          <p:nvPr>
            <p:ph idx="1"/>
          </p:nvPr>
        </p:nvPicPr>
        <p:blipFill rotWithShape="1">
          <a:blip r:embed="rId3"/>
          <a:srcRect l="4170" t="16499" r="5468" b="9107"/>
          <a:stretch/>
        </p:blipFill>
        <p:spPr>
          <a:xfrm>
            <a:off x="4450080" y="3395104"/>
            <a:ext cx="7315200" cy="32371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pic>
        <p:nvPicPr>
          <p:cNvPr id="12" name="Picture 11"/>
          <p:cNvPicPr>
            <a:picLocks noChangeAspect="1"/>
          </p:cNvPicPr>
          <p:nvPr/>
        </p:nvPicPr>
        <p:blipFill rotWithShape="1">
          <a:blip r:embed="rId5"/>
          <a:srcRect l="4758" t="12706" r="4926"/>
          <a:stretch/>
        </p:blipFill>
        <p:spPr>
          <a:xfrm>
            <a:off x="5880976" y="546979"/>
            <a:ext cx="4686300" cy="2434612"/>
          </a:xfrm>
          <a:prstGeom prst="rect">
            <a:avLst/>
          </a:prstGeom>
        </p:spPr>
      </p:pic>
      <p:sp>
        <p:nvSpPr>
          <p:cNvPr id="13" name="TextBox 12"/>
          <p:cNvSpPr txBox="1"/>
          <p:nvPr/>
        </p:nvSpPr>
        <p:spPr>
          <a:xfrm>
            <a:off x="838200" y="3998034"/>
            <a:ext cx="3562351" cy="2862322"/>
          </a:xfrm>
          <a:prstGeom prst="rect">
            <a:avLst/>
          </a:prstGeom>
          <a:noFill/>
        </p:spPr>
        <p:txBody>
          <a:bodyPr wrap="square" rtlCol="0">
            <a:spAutoFit/>
          </a:bodyPr>
          <a:lstStyle/>
          <a:p>
            <a:r>
              <a:rPr lang="en-GB" dirty="0" smtClean="0"/>
              <a:t>We use My World of Work and the SCQF Framework in PSE to support pupils to develop their individual </a:t>
            </a:r>
            <a:r>
              <a:rPr lang="en-GB" dirty="0"/>
              <a:t>L</a:t>
            </a:r>
            <a:r>
              <a:rPr lang="en-GB" dirty="0" smtClean="0"/>
              <a:t>earner Pathway. </a:t>
            </a:r>
          </a:p>
          <a:p>
            <a:endParaRPr lang="en-GB" dirty="0"/>
          </a:p>
          <a:p>
            <a:r>
              <a:rPr lang="en-GB" dirty="0" smtClean="0"/>
              <a:t>There is a section on My World of Work specifically for Parent/Carers</a:t>
            </a:r>
            <a:r>
              <a:rPr lang="en-GB" dirty="0" smtClean="0"/>
              <a:t>.</a:t>
            </a:r>
          </a:p>
          <a:p>
            <a:r>
              <a:rPr lang="en-GB" dirty="0" smtClean="0">
                <a:hlinkClick r:id="rId6"/>
              </a:rPr>
              <a:t>https</a:t>
            </a:r>
            <a:r>
              <a:rPr lang="en-GB" dirty="0">
                <a:hlinkClick r:id="rId6"/>
              </a:rPr>
              <a:t>://</a:t>
            </a:r>
            <a:r>
              <a:rPr lang="en-GB" dirty="0" smtClean="0">
                <a:hlinkClick r:id="rId6"/>
              </a:rPr>
              <a:t>www.myworldofwork.co.uk/parents-carers</a:t>
            </a:r>
            <a:endParaRPr lang="en-GB" dirty="0" smtClean="0"/>
          </a:p>
          <a:p>
            <a:endParaRPr lang="en-GB" dirty="0"/>
          </a:p>
        </p:txBody>
      </p:sp>
    </p:spTree>
    <p:extLst>
      <p:ext uri="{BB962C8B-B14F-4D97-AF65-F5344CB8AC3E}">
        <p14:creationId xmlns:p14="http://schemas.microsoft.com/office/powerpoint/2010/main" val="19545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Curricular Offer in the Senior Phase</a:t>
            </a:r>
            <a:endParaRPr lang="en-GB" dirty="0"/>
          </a:p>
        </p:txBody>
      </p:sp>
      <p:pic>
        <p:nvPicPr>
          <p:cNvPr id="5" name="Picture 4"/>
          <p:cNvPicPr>
            <a:picLocks noChangeAspect="1"/>
          </p:cNvPicPr>
          <p:nvPr/>
        </p:nvPicPr>
        <p:blipFill>
          <a:blip r:embed="rId2"/>
          <a:stretch>
            <a:fillRect/>
          </a:stretch>
        </p:blipFill>
        <p:spPr>
          <a:xfrm>
            <a:off x="838200" y="1460938"/>
            <a:ext cx="6711329" cy="36073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sp>
        <p:nvSpPr>
          <p:cNvPr id="3" name="Content Placeholder 2"/>
          <p:cNvSpPr>
            <a:spLocks noGrp="1"/>
          </p:cNvSpPr>
          <p:nvPr>
            <p:ph idx="1"/>
          </p:nvPr>
        </p:nvSpPr>
        <p:spPr/>
        <p:txBody>
          <a:bodyPr/>
          <a:lstStyle/>
          <a:p>
            <a:endParaRPr lang="en-GB" dirty="0"/>
          </a:p>
        </p:txBody>
      </p:sp>
      <p:pic>
        <p:nvPicPr>
          <p:cNvPr id="7" name="Picture 6"/>
          <p:cNvPicPr>
            <a:picLocks noChangeAspect="1"/>
          </p:cNvPicPr>
          <p:nvPr/>
        </p:nvPicPr>
        <p:blipFill rotWithShape="1">
          <a:blip r:embed="rId4"/>
          <a:srcRect l="5524" t="37902" r="35451" b="7866"/>
          <a:stretch/>
        </p:blipFill>
        <p:spPr>
          <a:xfrm>
            <a:off x="5691131" y="3355649"/>
            <a:ext cx="5662669" cy="2808441"/>
          </a:xfrm>
          <a:prstGeom prst="rect">
            <a:avLst/>
          </a:prstGeom>
        </p:spPr>
      </p:pic>
    </p:spTree>
    <p:extLst>
      <p:ext uri="{BB962C8B-B14F-4D97-AF65-F5344CB8AC3E}">
        <p14:creationId xmlns:p14="http://schemas.microsoft.com/office/powerpoint/2010/main" val="104362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522" y="26173"/>
            <a:ext cx="3336545" cy="1657614"/>
          </a:xfrm>
        </p:spPr>
        <p:txBody>
          <a:bodyPr vert="horz" lIns="91440" tIns="45720" rIns="91440" bIns="45720" rtlCol="0" anchor="ctr">
            <a:normAutofit/>
          </a:bodyPr>
          <a:lstStyle/>
          <a:p>
            <a:r>
              <a:rPr lang="en-US" sz="4400" kern="1200" dirty="0">
                <a:solidFill>
                  <a:schemeClr val="tx1"/>
                </a:solidFill>
                <a:latin typeface="+mj-lt"/>
                <a:ea typeface="+mj-ea"/>
                <a:cs typeface="+mj-cs"/>
              </a:rPr>
              <a:t>Partnership Working</a:t>
            </a:r>
          </a:p>
        </p:txBody>
      </p:sp>
      <p:pic>
        <p:nvPicPr>
          <p:cNvPr id="9" name="Picture 9" descr="A picture containing text&#10;&#10;Description automatically generated">
            <a:extLst>
              <a:ext uri="{FF2B5EF4-FFF2-40B4-BE49-F238E27FC236}">
                <a16:creationId xmlns:a16="http://schemas.microsoft.com/office/drawing/2014/main" id="{94F2DE7F-1886-4CD7-9967-854C8217BC51}"/>
              </a:ext>
            </a:extLst>
          </p:cNvPr>
          <p:cNvPicPr>
            <a:picLocks noChangeAspect="1"/>
          </p:cNvPicPr>
          <p:nvPr/>
        </p:nvPicPr>
        <p:blipFill>
          <a:blip r:embed="rId2"/>
          <a:stretch>
            <a:fillRect/>
          </a:stretch>
        </p:blipFill>
        <p:spPr>
          <a:xfrm>
            <a:off x="437261" y="375320"/>
            <a:ext cx="3848658" cy="3848658"/>
          </a:xfrm>
          <a:prstGeom prst="rect">
            <a:avLst/>
          </a:prstGeom>
        </p:spPr>
      </p:pic>
      <p:pic>
        <p:nvPicPr>
          <p:cNvPr id="7" name="Picture 7">
            <a:extLst>
              <a:ext uri="{FF2B5EF4-FFF2-40B4-BE49-F238E27FC236}">
                <a16:creationId xmlns:a16="http://schemas.microsoft.com/office/drawing/2014/main" id="{7D83C7E5-C63B-4625-937F-57815439D3C0}"/>
              </a:ext>
            </a:extLst>
          </p:cNvPr>
          <p:cNvPicPr>
            <a:picLocks noChangeAspect="1"/>
          </p:cNvPicPr>
          <p:nvPr/>
        </p:nvPicPr>
        <p:blipFill>
          <a:blip r:embed="rId3"/>
          <a:stretch>
            <a:fillRect/>
          </a:stretch>
        </p:blipFill>
        <p:spPr>
          <a:xfrm>
            <a:off x="4906370" y="724464"/>
            <a:ext cx="2628285" cy="959323"/>
          </a:xfrm>
          <a:prstGeom prst="rect">
            <a:avLst/>
          </a:prstGeom>
        </p:spPr>
      </p:pic>
      <p:pic>
        <p:nvPicPr>
          <p:cNvPr id="6" name="Picture 6">
            <a:extLst>
              <a:ext uri="{FF2B5EF4-FFF2-40B4-BE49-F238E27FC236}">
                <a16:creationId xmlns:a16="http://schemas.microsoft.com/office/drawing/2014/main" id="{0706F217-0AE5-4186-A580-4EBD6814A958}"/>
              </a:ext>
            </a:extLst>
          </p:cNvPr>
          <p:cNvPicPr>
            <a:picLocks noChangeAspect="1"/>
          </p:cNvPicPr>
          <p:nvPr/>
        </p:nvPicPr>
        <p:blipFill>
          <a:blip r:embed="rId4"/>
          <a:stretch>
            <a:fillRect/>
          </a:stretch>
        </p:blipFill>
        <p:spPr>
          <a:xfrm>
            <a:off x="4902652" y="2735870"/>
            <a:ext cx="2628286" cy="1176844"/>
          </a:xfrm>
          <a:prstGeom prst="rect">
            <a:avLst/>
          </a:prstGeom>
        </p:spPr>
      </p:pic>
      <p:pic>
        <p:nvPicPr>
          <p:cNvPr id="10" name="Picture 10" descr="Logo, company name&#10;&#10;Description automatically generated">
            <a:extLst>
              <a:ext uri="{FF2B5EF4-FFF2-40B4-BE49-F238E27FC236}">
                <a16:creationId xmlns:a16="http://schemas.microsoft.com/office/drawing/2014/main" id="{0AF08BF3-2F26-4A9D-AE13-5E7D45C7BD29}"/>
              </a:ext>
            </a:extLst>
          </p:cNvPr>
          <p:cNvPicPr>
            <a:picLocks noChangeAspect="1"/>
          </p:cNvPicPr>
          <p:nvPr/>
        </p:nvPicPr>
        <p:blipFill>
          <a:blip r:embed="rId5"/>
          <a:stretch>
            <a:fillRect/>
          </a:stretch>
        </p:blipFill>
        <p:spPr>
          <a:xfrm>
            <a:off x="507076" y="4911833"/>
            <a:ext cx="1448019" cy="1448019"/>
          </a:xfrm>
          <a:prstGeom prst="rect">
            <a:avLst/>
          </a:prstGeom>
        </p:spPr>
      </p:pic>
      <p:pic>
        <p:nvPicPr>
          <p:cNvPr id="5" name="Picture 5" descr="A picture containing company name&#10;&#10;Description automatically generated">
            <a:extLst>
              <a:ext uri="{FF2B5EF4-FFF2-40B4-BE49-F238E27FC236}">
                <a16:creationId xmlns:a16="http://schemas.microsoft.com/office/drawing/2014/main" id="{B7B8BCDE-A7D9-4FB2-8FF9-CE041930D8F4}"/>
              </a:ext>
            </a:extLst>
          </p:cNvPr>
          <p:cNvPicPr>
            <a:picLocks noGrp="1" noChangeAspect="1"/>
          </p:cNvPicPr>
          <p:nvPr>
            <p:ph idx="1"/>
          </p:nvPr>
        </p:nvPicPr>
        <p:blipFill>
          <a:blip r:embed="rId6"/>
          <a:stretch>
            <a:fillRect/>
          </a:stretch>
        </p:blipFill>
        <p:spPr>
          <a:xfrm>
            <a:off x="2650954" y="5139551"/>
            <a:ext cx="1669613" cy="992587"/>
          </a:xfrm>
          <a:prstGeom prst="rect">
            <a:avLst/>
          </a:prstGeom>
        </p:spPr>
      </p:pic>
      <p:pic>
        <p:nvPicPr>
          <p:cNvPr id="8" name="Picture 8">
            <a:extLst>
              <a:ext uri="{FF2B5EF4-FFF2-40B4-BE49-F238E27FC236}">
                <a16:creationId xmlns:a16="http://schemas.microsoft.com/office/drawing/2014/main" id="{2E3CB7BA-2962-4108-AA33-1A030D12D68C}"/>
              </a:ext>
            </a:extLst>
          </p:cNvPr>
          <p:cNvPicPr>
            <a:picLocks noChangeAspect="1"/>
          </p:cNvPicPr>
          <p:nvPr/>
        </p:nvPicPr>
        <p:blipFill>
          <a:blip r:embed="rId7"/>
          <a:stretch>
            <a:fillRect/>
          </a:stretch>
        </p:blipFill>
        <p:spPr>
          <a:xfrm>
            <a:off x="4910088" y="5205656"/>
            <a:ext cx="2628286" cy="860763"/>
          </a:xfrm>
          <a:prstGeom prst="rect">
            <a:avLst/>
          </a:prstGeom>
        </p:spPr>
      </p:pic>
      <p:sp>
        <p:nvSpPr>
          <p:cNvPr id="4" name="Text Placeholder 3"/>
          <p:cNvSpPr>
            <a:spLocks noGrp="1"/>
          </p:cNvSpPr>
          <p:nvPr>
            <p:ph type="body" sz="half" idx="2"/>
          </p:nvPr>
        </p:nvSpPr>
        <p:spPr>
          <a:xfrm>
            <a:off x="8017254" y="1827802"/>
            <a:ext cx="3336546" cy="4349161"/>
          </a:xfrm>
        </p:spPr>
        <p:txBody>
          <a:bodyPr vert="horz" lIns="91440" tIns="45720" rIns="91440" bIns="45720" rtlCol="0" anchor="t">
            <a:noAutofit/>
          </a:bodyPr>
          <a:lstStyle/>
          <a:p>
            <a:r>
              <a:rPr lang="en-US" sz="1400" i="1" dirty="0" smtClean="0">
                <a:solidFill>
                  <a:schemeClr val="accent1"/>
                </a:solidFill>
              </a:rPr>
              <a:t>Current Partners </a:t>
            </a:r>
          </a:p>
          <a:p>
            <a:pPr indent="-228600">
              <a:buFont typeface="Arial" panose="020B0604020202020204" pitchFamily="34" charset="0"/>
              <a:buChar char="•"/>
            </a:pPr>
            <a:r>
              <a:rPr lang="en-US" sz="1400" dirty="0" smtClean="0">
                <a:solidFill>
                  <a:schemeClr val="accent1"/>
                </a:solidFill>
              </a:rPr>
              <a:t>1 </a:t>
            </a:r>
            <a:r>
              <a:rPr lang="en-US" sz="1400" dirty="0">
                <a:solidFill>
                  <a:schemeClr val="accent1"/>
                </a:solidFill>
              </a:rPr>
              <a:t>pupil at D&amp;G College </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3 pupils at Ayrshire </a:t>
            </a:r>
            <a:r>
              <a:rPr lang="en-US" sz="1400" dirty="0" smtClean="0">
                <a:solidFill>
                  <a:schemeClr val="accent1"/>
                </a:solidFill>
              </a:rPr>
              <a:t>College</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3 FA’s with D&amp;G</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4 Ayrshire College</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1 Barony College</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3 pupils GCU</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7 @SW </a:t>
            </a:r>
            <a:r>
              <a:rPr lang="en-US" sz="1400" dirty="0" smtClean="0">
                <a:solidFill>
                  <a:schemeClr val="accent1"/>
                </a:solidFill>
              </a:rPr>
              <a:t>Connect</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2 YASS</a:t>
            </a:r>
            <a:endParaRPr lang="en-US" sz="1400" dirty="0">
              <a:solidFill>
                <a:schemeClr val="accent1"/>
              </a:solidFill>
              <a:cs typeface="Calibri"/>
            </a:endParaRPr>
          </a:p>
          <a:p>
            <a:pPr indent="-228600">
              <a:buFont typeface="Arial" panose="020B0604020202020204" pitchFamily="34" charset="0"/>
              <a:buChar char="•"/>
            </a:pPr>
            <a:r>
              <a:rPr lang="en-US" sz="1400" dirty="0">
                <a:solidFill>
                  <a:schemeClr val="accent1"/>
                </a:solidFill>
              </a:rPr>
              <a:t>DoE – pupils looking </a:t>
            </a:r>
            <a:r>
              <a:rPr lang="en-US" sz="1400" dirty="0" smtClean="0">
                <a:solidFill>
                  <a:schemeClr val="accent1"/>
                </a:solidFill>
              </a:rPr>
              <a:t>to </a:t>
            </a:r>
            <a:r>
              <a:rPr lang="en-US" sz="1400" dirty="0">
                <a:solidFill>
                  <a:schemeClr val="accent1"/>
                </a:solidFill>
              </a:rPr>
              <a:t>complete Bronze, Silver and start Gold </a:t>
            </a:r>
            <a:endParaRPr lang="en-US" sz="1400" dirty="0">
              <a:solidFill>
                <a:schemeClr val="accent1"/>
              </a:solidFill>
              <a:cs typeface="Calibri"/>
            </a:endParaRPr>
          </a:p>
          <a:p>
            <a:r>
              <a:rPr lang="en-US" sz="1400" dirty="0" smtClean="0">
                <a:solidFill>
                  <a:schemeClr val="accent1"/>
                </a:solidFill>
              </a:rPr>
              <a:t>Mrs McLean is </a:t>
            </a:r>
            <a:r>
              <a:rPr lang="en-US" sz="1400" dirty="0">
                <a:solidFill>
                  <a:schemeClr val="accent1"/>
                </a:solidFill>
              </a:rPr>
              <a:t>working with </a:t>
            </a:r>
            <a:r>
              <a:rPr lang="en-US" sz="1400" dirty="0" smtClean="0">
                <a:solidFill>
                  <a:schemeClr val="accent1"/>
                </a:solidFill>
              </a:rPr>
              <a:t>the South West Improvement Collaborative </a:t>
            </a:r>
            <a:r>
              <a:rPr lang="en-US" sz="1400" dirty="0">
                <a:solidFill>
                  <a:schemeClr val="accent1"/>
                </a:solidFill>
              </a:rPr>
              <a:t>as the D&amp;G Link on the School Lead Focus Group  for the Senior Phase L7 provision. </a:t>
            </a:r>
            <a:endParaRPr lang="en-US" sz="1400" dirty="0">
              <a:solidFill>
                <a:schemeClr val="accent1"/>
              </a:solidFill>
              <a:cs typeface="Calibri"/>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cxnSp>
        <p:nvCxnSpPr>
          <p:cNvPr id="13" name="Straight Connector 12"/>
          <p:cNvCxnSpPr/>
          <p:nvPr/>
        </p:nvCxnSpPr>
        <p:spPr>
          <a:xfrm>
            <a:off x="4560983" y="154236"/>
            <a:ext cx="11017" cy="65550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7261" y="4556889"/>
            <a:ext cx="7233316" cy="110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0159" y="4676775"/>
            <a:ext cx="0" cy="20324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04203" y="2271188"/>
            <a:ext cx="296637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45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Learner Pathway </a:t>
            </a:r>
            <a:endParaRPr lang="en-GB" dirty="0"/>
          </a:p>
        </p:txBody>
      </p:sp>
      <p:pic>
        <p:nvPicPr>
          <p:cNvPr id="5" name="Picture 4"/>
          <p:cNvPicPr>
            <a:picLocks noChangeAspect="1"/>
          </p:cNvPicPr>
          <p:nvPr/>
        </p:nvPicPr>
        <p:blipFill rotWithShape="1">
          <a:blip r:embed="rId2"/>
          <a:srcRect l="27548" t="23228" r="20406" b="9547"/>
          <a:stretch/>
        </p:blipFill>
        <p:spPr>
          <a:xfrm>
            <a:off x="4706443" y="470229"/>
            <a:ext cx="6425283" cy="4479904"/>
          </a:xfrm>
          <a:prstGeom prst="rect">
            <a:avLst/>
          </a:prstGeom>
        </p:spPr>
      </p:pic>
      <p:pic>
        <p:nvPicPr>
          <p:cNvPr id="6" name="Picture 5"/>
          <p:cNvPicPr>
            <a:picLocks noChangeAspect="1"/>
          </p:cNvPicPr>
          <p:nvPr/>
        </p:nvPicPr>
        <p:blipFill>
          <a:blip r:embed="rId3"/>
          <a:stretch>
            <a:fillRect/>
          </a:stretch>
        </p:blipFill>
        <p:spPr>
          <a:xfrm>
            <a:off x="5236373" y="5421924"/>
            <a:ext cx="6638095" cy="10380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pic>
        <p:nvPicPr>
          <p:cNvPr id="8" name="Content Placeholder 7"/>
          <p:cNvPicPr>
            <a:picLocks noGrp="1" noChangeAspect="1"/>
          </p:cNvPicPr>
          <p:nvPr>
            <p:ph idx="1"/>
          </p:nvPr>
        </p:nvPicPr>
        <p:blipFill rotWithShape="1">
          <a:blip r:embed="rId5"/>
          <a:srcRect l="41362" t="22606" r="32005" b="7262"/>
          <a:stretch/>
        </p:blipFill>
        <p:spPr>
          <a:xfrm rot="20787140">
            <a:off x="1275386" y="1817661"/>
            <a:ext cx="2884955" cy="40752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8757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52933" y="346485"/>
            <a:ext cx="1989056" cy="1325563"/>
          </a:xfrm>
          <a:prstGeom prst="rect">
            <a:avLst/>
          </a:prstGeom>
        </p:spPr>
      </p:pic>
      <p:sp>
        <p:nvSpPr>
          <p:cNvPr id="2" name="Title 1"/>
          <p:cNvSpPr>
            <a:spLocks noGrp="1"/>
          </p:cNvSpPr>
          <p:nvPr>
            <p:ph type="title"/>
          </p:nvPr>
        </p:nvSpPr>
        <p:spPr/>
        <p:txBody>
          <a:bodyPr/>
          <a:lstStyle/>
          <a:p>
            <a:r>
              <a:rPr lang="en-GB" dirty="0" smtClean="0"/>
              <a:t>SP = Senior Phase, S4-S6 </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Using the information from the Learner pathway we refine our curricular offer.  The curriculum is structured to enable learners to study 6 courses in S4-S6 where learners work at their own level. By the time pupils leave at the end of S6 they will have had the chance to study 18 courses across subjects and levels based on their individual Learner Pathway. </a:t>
            </a:r>
          </a:p>
          <a:p>
            <a:pPr marL="0" indent="0">
              <a:buNone/>
            </a:pPr>
            <a:endParaRPr lang="en-GB" dirty="0"/>
          </a:p>
          <a:p>
            <a:pPr marL="0" indent="0">
              <a:buNone/>
            </a:pPr>
            <a:r>
              <a:rPr lang="en-GB" dirty="0" smtClean="0"/>
              <a:t>Once the Learner Pathways for the whole school are analysed the column structure for the next session is created. After this point if learners wish to change courses or a course can’t be facilitated that session they need to re-opt within the column structure. </a:t>
            </a:r>
          </a:p>
          <a:p>
            <a:pPr marL="0" indent="0">
              <a:buNone/>
            </a:pPr>
            <a:endParaRPr lang="en-GB" dirty="0"/>
          </a:p>
          <a:p>
            <a:pPr marL="0" indent="0">
              <a:buNone/>
            </a:pPr>
            <a:r>
              <a:rPr lang="en-GB" dirty="0" smtClean="0"/>
              <a:t>If numbers for a subject are small, courses may be structured to enable the teacher to deliver using a tutorial based pedagogy. Where learners are set tasks across the weeks and taught using a range of approaches. Ultimately this prepares learners for the next phase in their learner pathway or entering the World of Work.  </a:t>
            </a:r>
          </a:p>
          <a:p>
            <a:pPr marL="363538" indent="0">
              <a:buNone/>
            </a:pPr>
            <a:r>
              <a:rPr lang="en-GB" dirty="0" smtClean="0"/>
              <a:t>For example 10 pupils wish to study N5 Art, 4 wish to do Higher Art. A class will be created to allow all learners to study their course of choice. The Learning and Teaching approaches are adapted to ensure that pupils are supported to work towards achieving their level within the class.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spTree>
    <p:extLst>
      <p:ext uri="{BB962C8B-B14F-4D97-AF65-F5344CB8AC3E}">
        <p14:creationId xmlns:p14="http://schemas.microsoft.com/office/powerpoint/2010/main" val="997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stretch>
            <a:fillRect/>
          </a:stretch>
        </p:blipFill>
        <p:spPr>
          <a:xfrm>
            <a:off x="4543425" y="1690688"/>
            <a:ext cx="3105150" cy="1743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pic>
        <p:nvPicPr>
          <p:cNvPr id="6" name="Picture 5"/>
          <p:cNvPicPr>
            <a:picLocks noChangeAspect="1"/>
          </p:cNvPicPr>
          <p:nvPr/>
        </p:nvPicPr>
        <p:blipFill>
          <a:blip r:embed="rId4"/>
          <a:stretch>
            <a:fillRect/>
          </a:stretch>
        </p:blipFill>
        <p:spPr>
          <a:xfrm>
            <a:off x="9116584" y="5591731"/>
            <a:ext cx="2631138" cy="981564"/>
          </a:xfrm>
          <a:prstGeom prst="rect">
            <a:avLst/>
          </a:prstGeom>
        </p:spPr>
      </p:pic>
    </p:spTree>
    <p:extLst>
      <p:ext uri="{BB962C8B-B14F-4D97-AF65-F5344CB8AC3E}">
        <p14:creationId xmlns:p14="http://schemas.microsoft.com/office/powerpoint/2010/main" val="142534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2"/>
          <a:srcRect l="58699" t="21811" r="14167" b="8867"/>
          <a:stretch/>
        </p:blipFill>
        <p:spPr>
          <a:xfrm>
            <a:off x="672662" y="82728"/>
            <a:ext cx="4929352" cy="6769014"/>
          </a:xfrm>
          <a:prstGeom prst="rect">
            <a:avLst/>
          </a:prstGeom>
        </p:spPr>
      </p:pic>
      <p:pic>
        <p:nvPicPr>
          <p:cNvPr id="5" name="Picture 4"/>
          <p:cNvPicPr>
            <a:picLocks noChangeAspect="1"/>
          </p:cNvPicPr>
          <p:nvPr/>
        </p:nvPicPr>
        <p:blipFill rotWithShape="1">
          <a:blip r:embed="rId2"/>
          <a:srcRect l="31788" t="22717" r="41106" b="17792"/>
          <a:stretch/>
        </p:blipFill>
        <p:spPr>
          <a:xfrm>
            <a:off x="6096000" y="196023"/>
            <a:ext cx="5562600" cy="6562129"/>
          </a:xfrm>
          <a:prstGeom prst="rect">
            <a:avLst/>
          </a:prstGeom>
        </p:spPr>
      </p:pic>
      <p:sp>
        <p:nvSpPr>
          <p:cNvPr id="6" name="Rectangle 5"/>
          <p:cNvSpPr/>
          <p:nvPr/>
        </p:nvSpPr>
        <p:spPr>
          <a:xfrm>
            <a:off x="4971393" y="6348248"/>
            <a:ext cx="630621" cy="409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pic>
        <p:nvPicPr>
          <p:cNvPr id="3" name="Picture 2"/>
          <p:cNvPicPr>
            <a:picLocks noChangeAspect="1"/>
          </p:cNvPicPr>
          <p:nvPr/>
        </p:nvPicPr>
        <p:blipFill rotWithShape="1">
          <a:blip r:embed="rId4"/>
          <a:srcRect l="7981" t="9088" r="8666"/>
          <a:stretch/>
        </p:blipFill>
        <p:spPr>
          <a:xfrm>
            <a:off x="620831" y="3566386"/>
            <a:ext cx="5033014" cy="3087801"/>
          </a:xfrm>
          <a:prstGeom prst="rect">
            <a:avLst/>
          </a:prstGeom>
        </p:spPr>
      </p:pic>
    </p:spTree>
    <p:extLst>
      <p:ext uri="{BB962C8B-B14F-4D97-AF65-F5344CB8AC3E}">
        <p14:creationId xmlns:p14="http://schemas.microsoft.com/office/powerpoint/2010/main" val="238068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rotWithShape="1">
          <a:blip r:embed="rId2"/>
          <a:srcRect l="31564" t="28333" r="40652" b="6934"/>
          <a:stretch/>
        </p:blipFill>
        <p:spPr>
          <a:xfrm>
            <a:off x="472964" y="115614"/>
            <a:ext cx="5236035" cy="6557283"/>
          </a:xfrm>
          <a:prstGeom prst="rect">
            <a:avLst/>
          </a:prstGeom>
        </p:spPr>
      </p:pic>
      <p:pic>
        <p:nvPicPr>
          <p:cNvPr id="7" name="Picture 6"/>
          <p:cNvPicPr>
            <a:picLocks noChangeAspect="1"/>
          </p:cNvPicPr>
          <p:nvPr/>
        </p:nvPicPr>
        <p:blipFill rotWithShape="1">
          <a:blip r:embed="rId2"/>
          <a:srcRect l="60158" t="32960" r="15389" b="16085"/>
          <a:stretch/>
        </p:blipFill>
        <p:spPr>
          <a:xfrm>
            <a:off x="5868404" y="365125"/>
            <a:ext cx="5485396" cy="61438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spTree>
    <p:extLst>
      <p:ext uri="{BB962C8B-B14F-4D97-AF65-F5344CB8AC3E}">
        <p14:creationId xmlns:p14="http://schemas.microsoft.com/office/powerpoint/2010/main" val="204595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Considered </a:t>
            </a:r>
            <a:endParaRPr lang="en-GB" dirty="0"/>
          </a:p>
        </p:txBody>
      </p:sp>
      <p:sp>
        <p:nvSpPr>
          <p:cNvPr id="3" name="Content Placeholder 2"/>
          <p:cNvSpPr>
            <a:spLocks noGrp="1"/>
          </p:cNvSpPr>
          <p:nvPr>
            <p:ph idx="1"/>
          </p:nvPr>
        </p:nvSpPr>
        <p:spPr/>
        <p:txBody>
          <a:bodyPr/>
          <a:lstStyle/>
          <a:p>
            <a:pPr marL="0" indent="0">
              <a:buNone/>
            </a:pPr>
            <a:r>
              <a:rPr lang="en-GB" dirty="0" smtClean="0"/>
              <a:t>How do we deliver the full entitlements of Curriculum for Excellence at Sanquhar Academy?  </a:t>
            </a:r>
          </a:p>
          <a:p>
            <a:pPr marL="0" indent="0">
              <a:buNone/>
            </a:pPr>
            <a:endParaRPr lang="en-GB" dirty="0" smtClean="0"/>
          </a:p>
          <a:p>
            <a:pPr marL="0" indent="0">
              <a:buNone/>
            </a:pPr>
            <a:r>
              <a:rPr lang="en-GB" dirty="0" smtClean="0"/>
              <a:t>How do we ensure the 4 capacities and the 4 contexts for learning are met? </a:t>
            </a:r>
          </a:p>
          <a:p>
            <a:pPr marL="0" indent="0">
              <a:buNone/>
            </a:pPr>
            <a:endParaRPr lang="en-GB" dirty="0" smtClean="0"/>
          </a:p>
          <a:p>
            <a:pPr marL="0" indent="0">
              <a:buNone/>
            </a:pPr>
            <a:r>
              <a:rPr lang="en-GB" dirty="0" smtClean="0"/>
              <a:t>How do we ensure our Curriculum Design meets the needs of all Sanquhar Academy’s learners? </a:t>
            </a:r>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spTree>
    <p:extLst>
      <p:ext uri="{BB962C8B-B14F-4D97-AF65-F5344CB8AC3E}">
        <p14:creationId xmlns:p14="http://schemas.microsoft.com/office/powerpoint/2010/main" val="3120479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Nuts and Bolts of the Timetable</a:t>
            </a:r>
            <a:endParaRPr lang="en-GB" dirty="0"/>
          </a:p>
        </p:txBody>
      </p:sp>
      <p:sp>
        <p:nvSpPr>
          <p:cNvPr id="3" name="Content Placeholder 2"/>
          <p:cNvSpPr>
            <a:spLocks noGrp="1"/>
          </p:cNvSpPr>
          <p:nvPr>
            <p:ph idx="1"/>
          </p:nvPr>
        </p:nvSpPr>
        <p:spPr>
          <a:xfrm>
            <a:off x="838200" y="1881942"/>
            <a:ext cx="4934639" cy="4081463"/>
          </a:xfrm>
        </p:spPr>
        <p:txBody>
          <a:bodyPr>
            <a:normAutofit fontScale="85000" lnSpcReduction="10000"/>
          </a:bodyPr>
          <a:lstStyle/>
          <a:p>
            <a:pPr marL="0" indent="0">
              <a:buNone/>
            </a:pPr>
            <a:r>
              <a:rPr lang="en-GB" dirty="0" smtClean="0"/>
              <a:t>School Day – will continue to start and finish at the same times, 8:50-15:20</a:t>
            </a:r>
          </a:p>
          <a:p>
            <a:pPr marL="0" indent="0">
              <a:buNone/>
            </a:pPr>
            <a:endParaRPr lang="en-GB" dirty="0"/>
          </a:p>
          <a:p>
            <a:pPr marL="0" indent="0">
              <a:buNone/>
            </a:pPr>
            <a:r>
              <a:rPr lang="en-GB" dirty="0" smtClean="0"/>
              <a:t>Break and lunch will be at the same time each day</a:t>
            </a:r>
          </a:p>
          <a:p>
            <a:pPr marL="0" indent="0">
              <a:buNone/>
            </a:pPr>
            <a:endParaRPr lang="en-GB" dirty="0"/>
          </a:p>
          <a:p>
            <a:pPr marL="0" indent="0">
              <a:buNone/>
            </a:pPr>
            <a:r>
              <a:rPr lang="en-GB" dirty="0" smtClean="0"/>
              <a:t>There are 6 periods in the day. Five at 1 Hour and One at 30 minutes.</a:t>
            </a:r>
          </a:p>
          <a:p>
            <a:pPr marL="0" indent="0">
              <a:buNone/>
            </a:pPr>
            <a:endParaRPr lang="en-GB" dirty="0"/>
          </a:p>
          <a:p>
            <a:pPr marL="0" indent="0">
              <a:buNone/>
            </a:pPr>
            <a:r>
              <a:rPr lang="en-GB" dirty="0" smtClean="0"/>
              <a:t>30 minute periods: 3 Tutor and 2 curricular periods. </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08827829"/>
              </p:ext>
            </p:extLst>
          </p:nvPr>
        </p:nvGraphicFramePr>
        <p:xfrm>
          <a:off x="6466902" y="2228845"/>
          <a:ext cx="4492893" cy="3687212"/>
        </p:xfrm>
        <a:graphic>
          <a:graphicData uri="http://schemas.openxmlformats.org/drawingml/2006/table">
            <a:tbl>
              <a:tblPr>
                <a:tableStyleId>{5C22544A-7EE6-4342-B048-85BDC9FD1C3A}</a:tableStyleId>
              </a:tblPr>
              <a:tblGrid>
                <a:gridCol w="1164150">
                  <a:extLst>
                    <a:ext uri="{9D8B030D-6E8A-4147-A177-3AD203B41FA5}">
                      <a16:colId xmlns:a16="http://schemas.microsoft.com/office/drawing/2014/main" val="3440960227"/>
                    </a:ext>
                  </a:extLst>
                </a:gridCol>
                <a:gridCol w="1164150">
                  <a:extLst>
                    <a:ext uri="{9D8B030D-6E8A-4147-A177-3AD203B41FA5}">
                      <a16:colId xmlns:a16="http://schemas.microsoft.com/office/drawing/2014/main" val="2310808462"/>
                    </a:ext>
                  </a:extLst>
                </a:gridCol>
                <a:gridCol w="1000443">
                  <a:extLst>
                    <a:ext uri="{9D8B030D-6E8A-4147-A177-3AD203B41FA5}">
                      <a16:colId xmlns:a16="http://schemas.microsoft.com/office/drawing/2014/main" val="198251008"/>
                    </a:ext>
                  </a:extLst>
                </a:gridCol>
                <a:gridCol w="1164150">
                  <a:extLst>
                    <a:ext uri="{9D8B030D-6E8A-4147-A177-3AD203B41FA5}">
                      <a16:colId xmlns:a16="http://schemas.microsoft.com/office/drawing/2014/main" val="4158379180"/>
                    </a:ext>
                  </a:extLst>
                </a:gridCol>
              </a:tblGrid>
              <a:tr h="737444">
                <a:tc>
                  <a:txBody>
                    <a:bodyPr/>
                    <a:lstStyle/>
                    <a:p>
                      <a:pPr algn="ctr" fontAlgn="ctr"/>
                      <a:r>
                        <a:rPr lang="en-GB" sz="1100" u="none" strike="noStrike" dirty="0">
                          <a:effectLst/>
                        </a:rPr>
                        <a:t>Period</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Start Time</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End Time </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Number of Mins</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2137640"/>
                  </a:ext>
                </a:extLst>
              </a:tr>
              <a:tr h="368721">
                <a:tc>
                  <a:txBody>
                    <a:bodyPr/>
                    <a:lstStyle/>
                    <a:p>
                      <a:pPr algn="ctr" fontAlgn="ctr"/>
                      <a:r>
                        <a:rPr lang="en-GB" sz="1100" u="none" strike="noStrike" dirty="0" smtClean="0">
                          <a:effectLst/>
                        </a:rPr>
                        <a:t>Tutorial / P1</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08:50</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09:20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30</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85665085"/>
                  </a:ext>
                </a:extLst>
              </a:tr>
              <a:tr h="368721">
                <a:tc>
                  <a:txBody>
                    <a:bodyPr/>
                    <a:lstStyle/>
                    <a:p>
                      <a:pPr algn="ctr" fontAlgn="ctr"/>
                      <a:r>
                        <a:rPr lang="en-GB" sz="1100" u="none" strike="noStrike" dirty="0" smtClean="0">
                          <a:effectLst/>
                        </a:rPr>
                        <a:t>P2</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09:20</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10:20</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smtClean="0">
                          <a:effectLst/>
                        </a:rPr>
                        <a:t>60</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15578962"/>
                  </a:ext>
                </a:extLst>
              </a:tr>
              <a:tr h="368721">
                <a:tc>
                  <a:txBody>
                    <a:bodyPr/>
                    <a:lstStyle/>
                    <a:p>
                      <a:pPr algn="ctr" fontAlgn="ctr"/>
                      <a:r>
                        <a:rPr lang="en-GB" sz="1100" u="none" strike="noStrike" dirty="0">
                          <a:effectLst/>
                        </a:rPr>
                        <a:t>Break</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10:20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10:35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dirty="0">
                          <a:effectLst/>
                        </a:rPr>
                        <a:t>15</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9922806"/>
                  </a:ext>
                </a:extLst>
              </a:tr>
              <a:tr h="368721">
                <a:tc>
                  <a:txBody>
                    <a:bodyPr/>
                    <a:lstStyle/>
                    <a:p>
                      <a:pPr algn="ctr" fontAlgn="ctr"/>
                      <a:r>
                        <a:rPr lang="en-GB" sz="1100" u="none" strike="noStrike" dirty="0" smtClean="0">
                          <a:effectLst/>
                        </a:rPr>
                        <a:t>P3</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10:35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11:35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41335976"/>
                  </a:ext>
                </a:extLst>
              </a:tr>
              <a:tr h="368721">
                <a:tc>
                  <a:txBody>
                    <a:bodyPr/>
                    <a:lstStyle/>
                    <a:p>
                      <a:pPr algn="ctr" fontAlgn="ctr"/>
                      <a:r>
                        <a:rPr lang="en-GB" sz="1100" u="none" strike="noStrike" dirty="0" smtClean="0">
                          <a:effectLst/>
                        </a:rPr>
                        <a:t>P4</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11:35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12:35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9214552"/>
                  </a:ext>
                </a:extLst>
              </a:tr>
              <a:tr h="368721">
                <a:tc>
                  <a:txBody>
                    <a:bodyPr/>
                    <a:lstStyle/>
                    <a:p>
                      <a:pPr algn="ctr" fontAlgn="ctr"/>
                      <a:r>
                        <a:rPr lang="en-GB" sz="1100" u="none" strike="noStrike" dirty="0">
                          <a:effectLst/>
                        </a:rPr>
                        <a:t>Lunch</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12:35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13:20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45</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8919973"/>
                  </a:ext>
                </a:extLst>
              </a:tr>
              <a:tr h="368721">
                <a:tc>
                  <a:txBody>
                    <a:bodyPr/>
                    <a:lstStyle/>
                    <a:p>
                      <a:pPr algn="ctr" fontAlgn="ctr"/>
                      <a:r>
                        <a:rPr lang="en-GB" sz="1100" u="none" strike="noStrike" dirty="0" smtClean="0">
                          <a:effectLst/>
                        </a:rPr>
                        <a:t>P5</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13:20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14:20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56777308"/>
                  </a:ext>
                </a:extLst>
              </a:tr>
              <a:tr h="368721">
                <a:tc>
                  <a:txBody>
                    <a:bodyPr/>
                    <a:lstStyle/>
                    <a:p>
                      <a:pPr algn="ctr" fontAlgn="ctr"/>
                      <a:r>
                        <a:rPr lang="en-GB" sz="1100" u="none" strike="noStrike" dirty="0" smtClean="0">
                          <a:effectLst/>
                        </a:rPr>
                        <a:t>P6</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14:20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15:20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dirty="0">
                          <a:effectLst/>
                        </a:rPr>
                        <a:t>60</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2724211"/>
                  </a:ext>
                </a:extLst>
              </a:tr>
            </a:tbl>
          </a:graphicData>
        </a:graphic>
      </p:graphicFrame>
      <p:pic>
        <p:nvPicPr>
          <p:cNvPr id="11" name="Picture 10"/>
          <p:cNvPicPr>
            <a:picLocks noChangeAspect="1"/>
          </p:cNvPicPr>
          <p:nvPr/>
        </p:nvPicPr>
        <p:blipFill>
          <a:blip r:embed="rId3"/>
          <a:stretch>
            <a:fillRect/>
          </a:stretch>
        </p:blipFill>
        <p:spPr>
          <a:xfrm>
            <a:off x="8972328" y="230188"/>
            <a:ext cx="1987468" cy="1322947"/>
          </a:xfrm>
          <a:prstGeom prst="rect">
            <a:avLst/>
          </a:prstGeom>
        </p:spPr>
      </p:pic>
    </p:spTree>
    <p:extLst>
      <p:ext uri="{BB962C8B-B14F-4D97-AF65-F5344CB8AC3E}">
        <p14:creationId xmlns:p14="http://schemas.microsoft.com/office/powerpoint/2010/main" val="27690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Tutor Time – 3 Mornings per Week  </a:t>
            </a:r>
            <a:endParaRPr lang="en-GB" dirty="0"/>
          </a:p>
        </p:txBody>
      </p:sp>
      <p:sp>
        <p:nvSpPr>
          <p:cNvPr id="3" name="Content Placeholder 2"/>
          <p:cNvSpPr>
            <a:spLocks noGrp="1"/>
          </p:cNvSpPr>
          <p:nvPr>
            <p:ph idx="1"/>
          </p:nvPr>
        </p:nvSpPr>
        <p:spPr>
          <a:xfrm>
            <a:off x="838200" y="1690687"/>
            <a:ext cx="4890571" cy="4486275"/>
          </a:xfrm>
        </p:spPr>
        <p:txBody>
          <a:bodyPr>
            <a:normAutofit lnSpcReduction="10000"/>
          </a:bodyPr>
          <a:lstStyle/>
          <a:p>
            <a:r>
              <a:rPr lang="en-GB" dirty="0" smtClean="0"/>
              <a:t>Purpose/aims</a:t>
            </a:r>
          </a:p>
          <a:p>
            <a:r>
              <a:rPr lang="en-GB" dirty="0" smtClean="0"/>
              <a:t>Format</a:t>
            </a:r>
          </a:p>
          <a:p>
            <a:r>
              <a:rPr lang="en-GB" dirty="0" smtClean="0"/>
              <a:t>Content/Topics</a:t>
            </a:r>
          </a:p>
          <a:p>
            <a:r>
              <a:rPr lang="en-GB" dirty="0" smtClean="0"/>
              <a:t>Consultation, Feedback, Suggestions </a:t>
            </a:r>
          </a:p>
          <a:p>
            <a:pPr marL="0" indent="0">
              <a:buNone/>
            </a:pPr>
            <a:endParaRPr lang="en-GB" dirty="0" smtClean="0"/>
          </a:p>
          <a:p>
            <a:pPr marL="0" indent="0">
              <a:buNone/>
            </a:pPr>
            <a:endParaRPr lang="en-GB" dirty="0" smtClean="0"/>
          </a:p>
          <a:p>
            <a:pPr marL="0" indent="0">
              <a:buNone/>
            </a:pPr>
            <a:r>
              <a:rPr lang="en-GB" dirty="0" smtClean="0"/>
              <a:t>Is there anything else you would like to see us use Tutor Time for?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pic>
        <p:nvPicPr>
          <p:cNvPr id="6" name="Picture 5"/>
          <p:cNvPicPr>
            <a:picLocks noChangeAspect="1"/>
          </p:cNvPicPr>
          <p:nvPr/>
        </p:nvPicPr>
        <p:blipFill>
          <a:blip r:embed="rId3"/>
          <a:stretch>
            <a:fillRect/>
          </a:stretch>
        </p:blipFill>
        <p:spPr>
          <a:xfrm>
            <a:off x="8725069" y="5220353"/>
            <a:ext cx="3042434" cy="1135001"/>
          </a:xfrm>
          <a:prstGeom prst="rect">
            <a:avLst/>
          </a:prstGeom>
        </p:spPr>
      </p:pic>
      <p:sp>
        <p:nvSpPr>
          <p:cNvPr id="10" name="TextBox 9"/>
          <p:cNvSpPr txBox="1"/>
          <p:nvPr/>
        </p:nvSpPr>
        <p:spPr>
          <a:xfrm>
            <a:off x="6400799" y="1690687"/>
            <a:ext cx="3701667" cy="2987997"/>
          </a:xfrm>
          <a:prstGeom prst="rect">
            <a:avLst/>
          </a:prstGeom>
          <a:noFill/>
        </p:spPr>
        <p:txBody>
          <a:bodyPr wrap="square" rtlCol="0">
            <a:spAutoFit/>
          </a:bodyPr>
          <a:lstStyle/>
          <a:p>
            <a:pPr lvl="0">
              <a:lnSpc>
                <a:spcPct val="90000"/>
              </a:lnSpc>
              <a:spcBef>
                <a:spcPts val="1000"/>
              </a:spcBef>
            </a:pPr>
            <a:r>
              <a:rPr lang="en-GB" sz="1500" i="1" dirty="0">
                <a:solidFill>
                  <a:prstClr val="black"/>
                </a:solidFill>
              </a:rPr>
              <a:t>Suggestions to date</a:t>
            </a:r>
          </a:p>
          <a:p>
            <a:pPr lvl="0">
              <a:lnSpc>
                <a:spcPct val="90000"/>
              </a:lnSpc>
              <a:spcBef>
                <a:spcPts val="1000"/>
              </a:spcBef>
            </a:pPr>
            <a:r>
              <a:rPr lang="en-GB" sz="1500" dirty="0">
                <a:solidFill>
                  <a:prstClr val="black"/>
                </a:solidFill>
              </a:rPr>
              <a:t>Settle and Check in</a:t>
            </a:r>
          </a:p>
          <a:p>
            <a:pPr lvl="0">
              <a:lnSpc>
                <a:spcPct val="90000"/>
              </a:lnSpc>
              <a:spcBef>
                <a:spcPts val="1000"/>
              </a:spcBef>
            </a:pPr>
            <a:r>
              <a:rPr lang="en-GB" sz="1500" dirty="0">
                <a:solidFill>
                  <a:prstClr val="black"/>
                </a:solidFill>
              </a:rPr>
              <a:t>Attendance monitoring – letters </a:t>
            </a:r>
            <a:r>
              <a:rPr lang="en-GB" sz="1500" dirty="0" err="1">
                <a:solidFill>
                  <a:prstClr val="black"/>
                </a:solidFill>
              </a:rPr>
              <a:t>etc</a:t>
            </a:r>
            <a:endParaRPr lang="en-GB" sz="1500" dirty="0">
              <a:solidFill>
                <a:prstClr val="black"/>
              </a:solidFill>
            </a:endParaRPr>
          </a:p>
          <a:p>
            <a:pPr lvl="0">
              <a:lnSpc>
                <a:spcPct val="90000"/>
              </a:lnSpc>
              <a:spcBef>
                <a:spcPts val="1000"/>
              </a:spcBef>
            </a:pPr>
            <a:r>
              <a:rPr lang="en-GB" sz="1500" dirty="0">
                <a:solidFill>
                  <a:prstClr val="black"/>
                </a:solidFill>
              </a:rPr>
              <a:t>Assemblies</a:t>
            </a:r>
          </a:p>
          <a:p>
            <a:pPr lvl="0">
              <a:lnSpc>
                <a:spcPct val="90000"/>
              </a:lnSpc>
              <a:spcBef>
                <a:spcPts val="1000"/>
              </a:spcBef>
            </a:pPr>
            <a:r>
              <a:rPr lang="en-GB" sz="1500" dirty="0">
                <a:solidFill>
                  <a:prstClr val="black"/>
                </a:solidFill>
              </a:rPr>
              <a:t>Activities – UNCRC, Mentoring </a:t>
            </a:r>
          </a:p>
          <a:p>
            <a:pPr lvl="0">
              <a:lnSpc>
                <a:spcPct val="90000"/>
              </a:lnSpc>
              <a:spcBef>
                <a:spcPts val="1000"/>
              </a:spcBef>
            </a:pPr>
            <a:r>
              <a:rPr lang="en-GB" sz="1500" dirty="0">
                <a:solidFill>
                  <a:prstClr val="black"/>
                </a:solidFill>
              </a:rPr>
              <a:t>Tracking and Monitoring </a:t>
            </a:r>
          </a:p>
          <a:p>
            <a:pPr lvl="0">
              <a:lnSpc>
                <a:spcPct val="90000"/>
              </a:lnSpc>
              <a:spcBef>
                <a:spcPts val="1000"/>
              </a:spcBef>
            </a:pPr>
            <a:r>
              <a:rPr lang="en-GB" sz="1500" dirty="0">
                <a:solidFill>
                  <a:prstClr val="black"/>
                </a:solidFill>
              </a:rPr>
              <a:t>Wider achievement </a:t>
            </a:r>
          </a:p>
          <a:p>
            <a:pPr lvl="0">
              <a:lnSpc>
                <a:spcPct val="90000"/>
              </a:lnSpc>
              <a:spcBef>
                <a:spcPts val="1000"/>
              </a:spcBef>
            </a:pPr>
            <a:r>
              <a:rPr lang="en-GB" sz="1500" dirty="0">
                <a:solidFill>
                  <a:prstClr val="black"/>
                </a:solidFill>
              </a:rPr>
              <a:t>Health and Wellbeing/ Nurture </a:t>
            </a:r>
          </a:p>
          <a:p>
            <a:pPr lvl="0">
              <a:lnSpc>
                <a:spcPct val="90000"/>
              </a:lnSpc>
              <a:spcBef>
                <a:spcPts val="1000"/>
              </a:spcBef>
            </a:pPr>
            <a:r>
              <a:rPr lang="en-GB" sz="1500" dirty="0">
                <a:solidFill>
                  <a:prstClr val="black"/>
                </a:solidFill>
              </a:rPr>
              <a:t>Brain Development </a:t>
            </a:r>
          </a:p>
        </p:txBody>
      </p:sp>
    </p:spTree>
    <p:extLst>
      <p:ext uri="{BB962C8B-B14F-4D97-AF65-F5344CB8AC3E}">
        <p14:creationId xmlns:p14="http://schemas.microsoft.com/office/powerpoint/2010/main" val="26300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Development in Adolescence and Learner Pathways</a:t>
            </a:r>
            <a:endParaRPr lang="en-GB" dirty="0"/>
          </a:p>
        </p:txBody>
      </p:sp>
      <p:pic>
        <p:nvPicPr>
          <p:cNvPr id="4" name="0O1u5OEc5eY"/>
          <p:cNvPicPr>
            <a:picLocks noGrp="1" noRot="1" noChangeAspect="1"/>
          </p:cNvPicPr>
          <p:nvPr>
            <p:ph idx="1"/>
            <a:videoFile r:link="rId1"/>
          </p:nvPr>
        </p:nvPicPr>
        <p:blipFill>
          <a:blip r:embed="rId3"/>
          <a:stretch>
            <a:fillRect/>
          </a:stretch>
        </p:blipFill>
        <p:spPr>
          <a:xfrm>
            <a:off x="2614223" y="2290598"/>
            <a:ext cx="6689834" cy="3763032"/>
          </a:xfrm>
          <a:prstGeom prst="rect">
            <a:avLst/>
          </a:prstGeom>
        </p:spPr>
      </p:pic>
    </p:spTree>
    <p:extLst>
      <p:ext uri="{BB962C8B-B14F-4D97-AF65-F5344CB8AC3E}">
        <p14:creationId xmlns:p14="http://schemas.microsoft.com/office/powerpoint/2010/main" val="37508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BGE = Broad General Education, S1-S3 </a:t>
            </a:r>
            <a:endParaRPr lang="en-GB" dirty="0"/>
          </a:p>
        </p:txBody>
      </p:sp>
      <p:pic>
        <p:nvPicPr>
          <p:cNvPr id="4" name="Content Placeholder 3"/>
          <p:cNvPicPr>
            <a:picLocks noGrp="1" noChangeAspect="1"/>
          </p:cNvPicPr>
          <p:nvPr>
            <p:ph idx="1"/>
          </p:nvPr>
        </p:nvPicPr>
        <p:blipFill>
          <a:blip r:embed="rId2"/>
          <a:stretch>
            <a:fillRect/>
          </a:stretch>
        </p:blipFill>
        <p:spPr>
          <a:xfrm>
            <a:off x="976970" y="1527257"/>
            <a:ext cx="4305630" cy="2130343"/>
          </a:xfrm>
          <a:prstGeom prst="rect">
            <a:avLst/>
          </a:prstGeom>
        </p:spPr>
      </p:pic>
      <p:pic>
        <p:nvPicPr>
          <p:cNvPr id="5" name="Picture 4"/>
          <p:cNvPicPr>
            <a:picLocks noChangeAspect="1"/>
          </p:cNvPicPr>
          <p:nvPr/>
        </p:nvPicPr>
        <p:blipFill>
          <a:blip r:embed="rId3"/>
          <a:stretch>
            <a:fillRect/>
          </a:stretch>
        </p:blipFill>
        <p:spPr>
          <a:xfrm>
            <a:off x="6862210" y="2918714"/>
            <a:ext cx="3798209" cy="2673017"/>
          </a:xfrm>
          <a:prstGeom prst="rect">
            <a:avLst/>
          </a:prstGeom>
        </p:spPr>
      </p:pic>
      <p:sp>
        <p:nvSpPr>
          <p:cNvPr id="6" name="TextBox 5"/>
          <p:cNvSpPr txBox="1"/>
          <p:nvPr/>
        </p:nvSpPr>
        <p:spPr>
          <a:xfrm>
            <a:off x="914494" y="4069291"/>
            <a:ext cx="4908331" cy="923330"/>
          </a:xfrm>
          <a:prstGeom prst="rect">
            <a:avLst/>
          </a:prstGeom>
          <a:noFill/>
        </p:spPr>
        <p:txBody>
          <a:bodyPr wrap="square" rtlCol="0">
            <a:spAutoFit/>
          </a:bodyPr>
          <a:lstStyle/>
          <a:p>
            <a:r>
              <a:rPr lang="en-GB" dirty="0" smtClean="0"/>
              <a:t>S1 and S2 will continue to follow a broad wide curriculum to ensure they experience the outcomes to </a:t>
            </a:r>
            <a:r>
              <a:rPr lang="en-GB" dirty="0" err="1" smtClean="0"/>
              <a:t>CfE</a:t>
            </a:r>
            <a:r>
              <a:rPr lang="en-GB" dirty="0" smtClean="0"/>
              <a:t> </a:t>
            </a:r>
            <a:r>
              <a:rPr lang="en-GB" b="1" dirty="0" smtClean="0"/>
              <a:t>Third/Fourth </a:t>
            </a:r>
            <a:r>
              <a:rPr lang="en-GB" b="1" dirty="0"/>
              <a:t>L</a:t>
            </a:r>
            <a:r>
              <a:rPr lang="en-GB" b="1" dirty="0" smtClean="0"/>
              <a:t>evel. </a:t>
            </a:r>
            <a:endParaRPr lang="en-GB" b="1" dirty="0"/>
          </a:p>
        </p:txBody>
      </p:sp>
      <p:sp>
        <p:nvSpPr>
          <p:cNvPr id="7" name="TextBox 6"/>
          <p:cNvSpPr txBox="1"/>
          <p:nvPr/>
        </p:nvSpPr>
        <p:spPr>
          <a:xfrm>
            <a:off x="5774909" y="1429831"/>
            <a:ext cx="5972813" cy="1477328"/>
          </a:xfrm>
          <a:prstGeom prst="rect">
            <a:avLst/>
          </a:prstGeom>
          <a:noFill/>
        </p:spPr>
        <p:txBody>
          <a:bodyPr wrap="square" rtlCol="0">
            <a:spAutoFit/>
          </a:bodyPr>
          <a:lstStyle/>
          <a:p>
            <a:r>
              <a:rPr lang="en-GB" dirty="0" smtClean="0"/>
              <a:t>S3 get the opportunity to start to specialise in curriculum areas and start to gain greater depth with their learning. </a:t>
            </a:r>
          </a:p>
          <a:p>
            <a:endParaRPr lang="en-GB" dirty="0"/>
          </a:p>
          <a:p>
            <a:r>
              <a:rPr lang="en-GB" dirty="0" smtClean="0"/>
              <a:t>Learners will specialise in 5 areas alongside: English, Maths, PE, PSE and Tutor Time </a:t>
            </a:r>
            <a:endParaRPr lang="en-GB" dirty="0"/>
          </a:p>
        </p:txBody>
      </p:sp>
      <p:pic>
        <p:nvPicPr>
          <p:cNvPr id="8" name="Picture 7"/>
          <p:cNvPicPr>
            <a:picLocks noChangeAspect="1"/>
          </p:cNvPicPr>
          <p:nvPr/>
        </p:nvPicPr>
        <p:blipFill>
          <a:blip r:embed="rId4"/>
          <a:stretch>
            <a:fillRect/>
          </a:stretch>
        </p:blipFill>
        <p:spPr>
          <a:xfrm>
            <a:off x="9116584" y="5591731"/>
            <a:ext cx="2631138" cy="981564"/>
          </a:xfrm>
          <a:prstGeom prst="rect">
            <a:avLst/>
          </a:prstGeom>
        </p:spPr>
      </p:pic>
    </p:spTree>
    <p:extLst>
      <p:ext uri="{BB962C8B-B14F-4D97-AF65-F5344CB8AC3E}">
        <p14:creationId xmlns:p14="http://schemas.microsoft.com/office/powerpoint/2010/main" val="36844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35892" y="1690688"/>
            <a:ext cx="7364565" cy="4971413"/>
          </a:xfrm>
          <a:prstGeom prst="rect">
            <a:avLst/>
          </a:prstGeom>
        </p:spPr>
      </p:pic>
      <p:sp>
        <p:nvSpPr>
          <p:cNvPr id="2" name="Title 1"/>
          <p:cNvSpPr>
            <a:spLocks noGrp="1"/>
          </p:cNvSpPr>
          <p:nvPr>
            <p:ph type="title"/>
          </p:nvPr>
        </p:nvSpPr>
        <p:spPr/>
        <p:txBody>
          <a:bodyPr/>
          <a:lstStyle/>
          <a:p>
            <a:r>
              <a:rPr lang="en-GB" dirty="0"/>
              <a:t>SP = Senior Phase, S4-S6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097" y="378932"/>
            <a:ext cx="786524" cy="630335"/>
          </a:xfrm>
          <a:prstGeom prst="rect">
            <a:avLst/>
          </a:prstGeom>
        </p:spPr>
      </p:pic>
      <p:sp>
        <p:nvSpPr>
          <p:cNvPr id="4" name="Oval 3"/>
          <p:cNvSpPr/>
          <p:nvPr/>
        </p:nvSpPr>
        <p:spPr>
          <a:xfrm>
            <a:off x="3199043" y="5522482"/>
            <a:ext cx="1372957" cy="9444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idx="1"/>
          </p:nvPr>
        </p:nvPicPr>
        <p:blipFill>
          <a:blip r:embed="rId4"/>
          <a:stretch>
            <a:fillRect/>
          </a:stretch>
        </p:blipFill>
        <p:spPr>
          <a:xfrm>
            <a:off x="4719392" y="4504767"/>
            <a:ext cx="3554276" cy="231668"/>
          </a:xfrm>
          <a:prstGeom prst="rect">
            <a:avLst/>
          </a:prstGeom>
        </p:spPr>
      </p:pic>
      <p:sp>
        <p:nvSpPr>
          <p:cNvPr id="10" name="Oval 9"/>
          <p:cNvSpPr/>
          <p:nvPr/>
        </p:nvSpPr>
        <p:spPr>
          <a:xfrm>
            <a:off x="3175719" y="4910540"/>
            <a:ext cx="1396281" cy="7411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175718" y="4203859"/>
            <a:ext cx="1396281" cy="833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4737254" y="5141894"/>
            <a:ext cx="3536414" cy="1902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07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663</Words>
  <Application>Microsoft Office PowerPoint</Application>
  <PresentationFormat>Widescreen</PresentationFormat>
  <Paragraphs>105</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Sanquhar Academy Curriculum Architecture   Parental Engagement Event</vt:lpstr>
      <vt:lpstr>PowerPoint Presentation</vt:lpstr>
      <vt:lpstr>PowerPoint Presentation</vt:lpstr>
      <vt:lpstr>Challenges Considered </vt:lpstr>
      <vt:lpstr>Nuts and Bolts of the Timetable</vt:lpstr>
      <vt:lpstr>Tutor Time – 3 Mornings per Week  </vt:lpstr>
      <vt:lpstr>Brain Development in Adolescence and Learner Pathways</vt:lpstr>
      <vt:lpstr>BGE = Broad General Education, S1-S3 </vt:lpstr>
      <vt:lpstr>SP = Senior Phase, S4-S6 </vt:lpstr>
      <vt:lpstr>My World of Work </vt:lpstr>
      <vt:lpstr>Curricular Offer in the Senior Phase</vt:lpstr>
      <vt:lpstr>Partnership Working</vt:lpstr>
      <vt:lpstr>Learner Pathway </vt:lpstr>
      <vt:lpstr>SP = Senior Phase, S4-S6 </vt:lpstr>
      <vt:lpstr>PowerPoint Presentation</vt:lpstr>
    </vt:vector>
  </TitlesOfParts>
  <Company>Dumfries and Galloway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Sanquhar Academy Curriculum Architecture</dc:title>
  <dc:creator>Mrs Hetherington Cree</dc:creator>
  <cp:lastModifiedBy>Mrs Hetherington Cree</cp:lastModifiedBy>
  <cp:revision>41</cp:revision>
  <dcterms:created xsi:type="dcterms:W3CDTF">2021-12-20T14:25:33Z</dcterms:created>
  <dcterms:modified xsi:type="dcterms:W3CDTF">2022-01-25T08:13:03Z</dcterms:modified>
</cp:coreProperties>
</file>