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61" r:id="rId4"/>
    <p:sldId id="260" r:id="rId5"/>
    <p:sldId id="259" r:id="rId6"/>
    <p:sldId id="262" r:id="rId7"/>
    <p:sldId id="263" r:id="rId8"/>
    <p:sldId id="266"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1" d="100"/>
          <a:sy n="91" d="100"/>
        </p:scale>
        <p:origin x="2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5486E3B-F7F3-4B67-BDE2-7681D4CB2A6F}" type="datetimeFigureOut">
              <a:rPr lang="en-GB" smtClean="0"/>
              <a:t>08/10/2021</a:t>
            </a:fld>
            <a:endParaRPr lang="en-GB"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5D79B4A-B260-455D-B32D-7057FB06A989}" type="slidenum">
              <a:rPr lang="en-GB" smtClean="0"/>
              <a:t>‹#›</a:t>
            </a:fld>
            <a:endParaRPr lang="en-GB" dirty="0"/>
          </a:p>
        </p:txBody>
      </p:sp>
    </p:spTree>
    <p:extLst>
      <p:ext uri="{BB962C8B-B14F-4D97-AF65-F5344CB8AC3E}">
        <p14:creationId xmlns:p14="http://schemas.microsoft.com/office/powerpoint/2010/main" val="100335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486E3B-F7F3-4B67-BDE2-7681D4CB2A6F}" type="datetimeFigureOut">
              <a:rPr lang="en-GB" smtClean="0"/>
              <a:t>08/10/2021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5D79B4A-B260-455D-B32D-7057FB06A989}" type="slidenum">
              <a:rPr lang="en-GB" smtClean="0"/>
              <a:t>‹#›</a:t>
            </a:fld>
            <a:endParaRPr lang="en-GB" dirty="0"/>
          </a:p>
        </p:txBody>
      </p:sp>
    </p:spTree>
    <p:extLst>
      <p:ext uri="{BB962C8B-B14F-4D97-AF65-F5344CB8AC3E}">
        <p14:creationId xmlns:p14="http://schemas.microsoft.com/office/powerpoint/2010/main" val="288611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5486E3B-F7F3-4B67-BDE2-7681D4CB2A6F}" type="datetimeFigureOut">
              <a:rPr lang="en-GB" smtClean="0"/>
              <a:t>08/10/2021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D79B4A-B260-455D-B32D-7057FB06A989}" type="slidenum">
              <a:rPr lang="en-GB" smtClean="0"/>
              <a:t>‹#›</a:t>
            </a:fld>
            <a:endParaRPr lang="en-GB" dirty="0"/>
          </a:p>
        </p:txBody>
      </p:sp>
    </p:spTree>
    <p:extLst>
      <p:ext uri="{BB962C8B-B14F-4D97-AF65-F5344CB8AC3E}">
        <p14:creationId xmlns:p14="http://schemas.microsoft.com/office/powerpoint/2010/main" val="503221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5486E3B-F7F3-4B67-BDE2-7681D4CB2A6F}" type="datetimeFigureOut">
              <a:rPr lang="en-GB" smtClean="0"/>
              <a:t>08/10/2021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D79B4A-B260-455D-B32D-7057FB06A989}" type="slidenum">
              <a:rPr lang="en-GB" smtClean="0"/>
              <a:t>‹#›</a:t>
            </a:fld>
            <a:endParaRPr lang="en-GB" dirty="0"/>
          </a:p>
        </p:txBody>
      </p:sp>
    </p:spTree>
    <p:extLst>
      <p:ext uri="{BB962C8B-B14F-4D97-AF65-F5344CB8AC3E}">
        <p14:creationId xmlns:p14="http://schemas.microsoft.com/office/powerpoint/2010/main" val="314464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486E3B-F7F3-4B67-BDE2-7681D4CB2A6F}" type="datetimeFigureOut">
              <a:rPr lang="en-GB" smtClean="0"/>
              <a:t>08/10/2021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D79B4A-B260-455D-B32D-7057FB06A989}" type="slidenum">
              <a:rPr lang="en-GB" smtClean="0"/>
              <a:t>‹#›</a:t>
            </a:fld>
            <a:endParaRPr lang="en-GB" dirty="0"/>
          </a:p>
        </p:txBody>
      </p:sp>
    </p:spTree>
    <p:extLst>
      <p:ext uri="{BB962C8B-B14F-4D97-AF65-F5344CB8AC3E}">
        <p14:creationId xmlns:p14="http://schemas.microsoft.com/office/powerpoint/2010/main" val="1461289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5486E3B-F7F3-4B67-BDE2-7681D4CB2A6F}" type="datetimeFigureOut">
              <a:rPr lang="en-GB" smtClean="0"/>
              <a:t>08/10/2021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5D79B4A-B260-455D-B32D-7057FB06A989}" type="slidenum">
              <a:rPr lang="en-GB" smtClean="0"/>
              <a:t>‹#›</a:t>
            </a:fld>
            <a:endParaRPr lang="en-GB" dirty="0"/>
          </a:p>
        </p:txBody>
      </p:sp>
    </p:spTree>
    <p:extLst>
      <p:ext uri="{BB962C8B-B14F-4D97-AF65-F5344CB8AC3E}">
        <p14:creationId xmlns:p14="http://schemas.microsoft.com/office/powerpoint/2010/main" val="41928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5486E3B-F7F3-4B67-BDE2-7681D4CB2A6F}" type="datetimeFigureOut">
              <a:rPr lang="en-GB" smtClean="0"/>
              <a:t>08/10/2021</a:t>
            </a:fld>
            <a:endParaRPr lang="en-GB" dirty="0"/>
          </a:p>
        </p:txBody>
      </p:sp>
      <p:sp>
        <p:nvSpPr>
          <p:cNvPr id="8" name="Footer Placeholder 7"/>
          <p:cNvSpPr>
            <a:spLocks noGrp="1"/>
          </p:cNvSpPr>
          <p:nvPr>
            <p:ph type="ftr" sz="quarter" idx="11"/>
          </p:nvPr>
        </p:nvSpPr>
        <p:spPr>
          <a:xfrm>
            <a:off x="561111" y="6391838"/>
            <a:ext cx="3644282" cy="304801"/>
          </a:xfrm>
        </p:spPr>
        <p:txBody>
          <a:bodyPr/>
          <a:lstStyle/>
          <a:p>
            <a:endParaRPr lang="en-GB" dirty="0"/>
          </a:p>
        </p:txBody>
      </p:sp>
      <p:sp>
        <p:nvSpPr>
          <p:cNvPr id="9" name="Slide Number Placeholder 8"/>
          <p:cNvSpPr>
            <a:spLocks noGrp="1"/>
          </p:cNvSpPr>
          <p:nvPr>
            <p:ph type="sldNum" sz="quarter" idx="12"/>
          </p:nvPr>
        </p:nvSpPr>
        <p:spPr/>
        <p:txBody>
          <a:bodyPr/>
          <a:lstStyle/>
          <a:p>
            <a:fld id="{85D79B4A-B260-455D-B32D-7057FB06A989}" type="slidenum">
              <a:rPr lang="en-GB" smtClean="0"/>
              <a:t>‹#›</a:t>
            </a:fld>
            <a:endParaRPr lang="en-GB" dirty="0"/>
          </a:p>
        </p:txBody>
      </p:sp>
    </p:spTree>
    <p:extLst>
      <p:ext uri="{BB962C8B-B14F-4D97-AF65-F5344CB8AC3E}">
        <p14:creationId xmlns:p14="http://schemas.microsoft.com/office/powerpoint/2010/main" val="310244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5486E3B-F7F3-4B67-BDE2-7681D4CB2A6F}" type="datetimeFigureOut">
              <a:rPr lang="en-GB" smtClean="0"/>
              <a:t>08/10/2021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D79B4A-B260-455D-B32D-7057FB06A989}" type="slidenum">
              <a:rPr lang="en-GB" smtClean="0"/>
              <a:t>‹#›</a:t>
            </a:fld>
            <a:endParaRPr lang="en-GB" dirty="0"/>
          </a:p>
        </p:txBody>
      </p:sp>
    </p:spTree>
    <p:extLst>
      <p:ext uri="{BB962C8B-B14F-4D97-AF65-F5344CB8AC3E}">
        <p14:creationId xmlns:p14="http://schemas.microsoft.com/office/powerpoint/2010/main" val="1710023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5486E3B-F7F3-4B67-BDE2-7681D4CB2A6F}" type="datetimeFigureOut">
              <a:rPr lang="en-GB" smtClean="0"/>
              <a:t>08/10/2021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D79B4A-B260-455D-B32D-7057FB06A989}" type="slidenum">
              <a:rPr lang="en-GB" smtClean="0"/>
              <a:t>‹#›</a:t>
            </a:fld>
            <a:endParaRPr lang="en-GB" dirty="0"/>
          </a:p>
        </p:txBody>
      </p:sp>
    </p:spTree>
    <p:extLst>
      <p:ext uri="{BB962C8B-B14F-4D97-AF65-F5344CB8AC3E}">
        <p14:creationId xmlns:p14="http://schemas.microsoft.com/office/powerpoint/2010/main" val="3770492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486E3B-F7F3-4B67-BDE2-7681D4CB2A6F}" type="datetimeFigureOut">
              <a:rPr lang="en-GB" smtClean="0"/>
              <a:t>08/10/2021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D79B4A-B260-455D-B32D-7057FB06A989}" type="slidenum">
              <a:rPr lang="en-GB" smtClean="0"/>
              <a:t>‹#›</a:t>
            </a:fld>
            <a:endParaRPr lang="en-GB" dirty="0"/>
          </a:p>
        </p:txBody>
      </p:sp>
    </p:spTree>
    <p:extLst>
      <p:ext uri="{BB962C8B-B14F-4D97-AF65-F5344CB8AC3E}">
        <p14:creationId xmlns:p14="http://schemas.microsoft.com/office/powerpoint/2010/main" val="2136762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486E3B-F7F3-4B67-BDE2-7681D4CB2A6F}" type="datetimeFigureOut">
              <a:rPr lang="en-GB" smtClean="0"/>
              <a:t>08/10/2021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D79B4A-B260-455D-B32D-7057FB06A989}" type="slidenum">
              <a:rPr lang="en-GB" smtClean="0"/>
              <a:t>‹#›</a:t>
            </a:fld>
            <a:endParaRPr lang="en-GB" dirty="0"/>
          </a:p>
        </p:txBody>
      </p:sp>
    </p:spTree>
    <p:extLst>
      <p:ext uri="{BB962C8B-B14F-4D97-AF65-F5344CB8AC3E}">
        <p14:creationId xmlns:p14="http://schemas.microsoft.com/office/powerpoint/2010/main" val="416858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486E3B-F7F3-4B67-BDE2-7681D4CB2A6F}" type="datetimeFigureOut">
              <a:rPr lang="en-GB" smtClean="0"/>
              <a:t>08/10/2021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D79B4A-B260-455D-B32D-7057FB06A989}" type="slidenum">
              <a:rPr lang="en-GB" smtClean="0"/>
              <a:t>‹#›</a:t>
            </a:fld>
            <a:endParaRPr lang="en-GB" dirty="0"/>
          </a:p>
        </p:txBody>
      </p:sp>
    </p:spTree>
    <p:extLst>
      <p:ext uri="{BB962C8B-B14F-4D97-AF65-F5344CB8AC3E}">
        <p14:creationId xmlns:p14="http://schemas.microsoft.com/office/powerpoint/2010/main" val="126974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486E3B-F7F3-4B67-BDE2-7681D4CB2A6F}" type="datetimeFigureOut">
              <a:rPr lang="en-GB" smtClean="0"/>
              <a:t>08/10/2021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5D79B4A-B260-455D-B32D-7057FB06A989}" type="slidenum">
              <a:rPr lang="en-GB" smtClean="0"/>
              <a:t>‹#›</a:t>
            </a:fld>
            <a:endParaRPr lang="en-GB" dirty="0"/>
          </a:p>
        </p:txBody>
      </p:sp>
    </p:spTree>
    <p:extLst>
      <p:ext uri="{BB962C8B-B14F-4D97-AF65-F5344CB8AC3E}">
        <p14:creationId xmlns:p14="http://schemas.microsoft.com/office/powerpoint/2010/main" val="367315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486E3B-F7F3-4B67-BDE2-7681D4CB2A6F}" type="datetimeFigureOut">
              <a:rPr lang="en-GB" smtClean="0"/>
              <a:t>08/10/2021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5D79B4A-B260-455D-B32D-7057FB06A989}" type="slidenum">
              <a:rPr lang="en-GB" smtClean="0"/>
              <a:t>‹#›</a:t>
            </a:fld>
            <a:endParaRPr lang="en-GB" dirty="0"/>
          </a:p>
        </p:txBody>
      </p:sp>
    </p:spTree>
    <p:extLst>
      <p:ext uri="{BB962C8B-B14F-4D97-AF65-F5344CB8AC3E}">
        <p14:creationId xmlns:p14="http://schemas.microsoft.com/office/powerpoint/2010/main" val="2030814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86E3B-F7F3-4B67-BDE2-7681D4CB2A6F}" type="datetimeFigureOut">
              <a:rPr lang="en-GB" smtClean="0"/>
              <a:t>08/10/2021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5D79B4A-B260-455D-B32D-7057FB06A989}" type="slidenum">
              <a:rPr lang="en-GB" smtClean="0"/>
              <a:t>‹#›</a:t>
            </a:fld>
            <a:endParaRPr lang="en-GB" dirty="0"/>
          </a:p>
        </p:txBody>
      </p:sp>
    </p:spTree>
    <p:extLst>
      <p:ext uri="{BB962C8B-B14F-4D97-AF65-F5344CB8AC3E}">
        <p14:creationId xmlns:p14="http://schemas.microsoft.com/office/powerpoint/2010/main" val="973612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486E3B-F7F3-4B67-BDE2-7681D4CB2A6F}" type="datetimeFigureOut">
              <a:rPr lang="en-GB" smtClean="0"/>
              <a:t>08/10/2021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5D79B4A-B260-455D-B32D-7057FB06A989}" type="slidenum">
              <a:rPr lang="en-GB" smtClean="0"/>
              <a:t>‹#›</a:t>
            </a:fld>
            <a:endParaRPr lang="en-GB" dirty="0"/>
          </a:p>
        </p:txBody>
      </p:sp>
    </p:spTree>
    <p:extLst>
      <p:ext uri="{BB962C8B-B14F-4D97-AF65-F5344CB8AC3E}">
        <p14:creationId xmlns:p14="http://schemas.microsoft.com/office/powerpoint/2010/main" val="881000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486E3B-F7F3-4B67-BDE2-7681D4CB2A6F}" type="datetimeFigureOut">
              <a:rPr lang="en-GB" smtClean="0"/>
              <a:t>08/10/2021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5D79B4A-B260-455D-B32D-7057FB06A989}" type="slidenum">
              <a:rPr lang="en-GB" smtClean="0"/>
              <a:t>‹#›</a:t>
            </a:fld>
            <a:endParaRPr lang="en-GB" dirty="0"/>
          </a:p>
        </p:txBody>
      </p:sp>
    </p:spTree>
    <p:extLst>
      <p:ext uri="{BB962C8B-B14F-4D97-AF65-F5344CB8AC3E}">
        <p14:creationId xmlns:p14="http://schemas.microsoft.com/office/powerpoint/2010/main" val="264556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5486E3B-F7F3-4B67-BDE2-7681D4CB2A6F}" type="datetimeFigureOut">
              <a:rPr lang="en-GB" smtClean="0"/>
              <a:t>08/10/2021</a:t>
            </a:fld>
            <a:endParaRPr lang="en-GB"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5D79B4A-B260-455D-B32D-7057FB06A989}" type="slidenum">
              <a:rPr lang="en-GB" smtClean="0"/>
              <a:t>‹#›</a:t>
            </a:fld>
            <a:endParaRPr lang="en-GB" dirty="0"/>
          </a:p>
        </p:txBody>
      </p:sp>
    </p:spTree>
    <p:extLst>
      <p:ext uri="{BB962C8B-B14F-4D97-AF65-F5344CB8AC3E}">
        <p14:creationId xmlns:p14="http://schemas.microsoft.com/office/powerpoint/2010/main" val="10228110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4.xml"/><Relationship Id="rId4" Type="http://schemas.openxmlformats.org/officeDocument/2006/relationships/image" Target="../media/image4.tmp"/></Relationships>
</file>

<file path=ppt/slides/_rels/slide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4.xml"/><Relationship Id="rId5" Type="http://schemas.openxmlformats.org/officeDocument/2006/relationships/image" Target="../media/image16.tmp"/><Relationship Id="rId4" Type="http://schemas.openxmlformats.org/officeDocument/2006/relationships/image" Target="../media/image15.tmp"/></Relationships>
</file>

<file path=ppt/slides/_rels/slide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4.xml"/><Relationship Id="rId4" Type="http://schemas.openxmlformats.org/officeDocument/2006/relationships/image" Target="../media/image19.tmp"/></Relationships>
</file>

<file path=ppt/slides/_rels/slide9.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4.xml"/><Relationship Id="rId5" Type="http://schemas.openxmlformats.org/officeDocument/2006/relationships/image" Target="../media/image23.tmp"/><Relationship Id="rId4" Type="http://schemas.openxmlformats.org/officeDocument/2006/relationships/image" Target="../media/image2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92334" y="668582"/>
            <a:ext cx="8761413" cy="706964"/>
          </a:xfrm>
        </p:spPr>
        <p:txBody>
          <a:bodyPr/>
          <a:lstStyle/>
          <a:p>
            <a:r>
              <a:rPr lang="en-GB" dirty="0" smtClean="0"/>
              <a:t>S2 Numeracy Quiz Monday 27</a:t>
            </a:r>
            <a:r>
              <a:rPr lang="en-GB" baseline="30000" dirty="0" smtClean="0"/>
              <a:t>th</a:t>
            </a:r>
            <a:r>
              <a:rPr lang="en-GB" dirty="0" smtClean="0"/>
              <a:t> September</a:t>
            </a:r>
            <a:endParaRPr lang="en-GB" dirty="0"/>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3649576855"/>
              </p:ext>
            </p:extLst>
          </p:nvPr>
        </p:nvGraphicFramePr>
        <p:xfrm>
          <a:off x="491819" y="2279737"/>
          <a:ext cx="4230493" cy="4416552"/>
        </p:xfrm>
        <a:graphic>
          <a:graphicData uri="http://schemas.openxmlformats.org/drawingml/2006/table">
            <a:tbl>
              <a:tblPr>
                <a:tableStyleId>{5C22544A-7EE6-4342-B048-85BDC9FD1C3A}</a:tableStyleId>
              </a:tblPr>
              <a:tblGrid>
                <a:gridCol w="4230493">
                  <a:extLst>
                    <a:ext uri="{9D8B030D-6E8A-4147-A177-3AD203B41FA5}">
                      <a16:colId xmlns:a16="http://schemas.microsoft.com/office/drawing/2014/main" val="1537176629"/>
                    </a:ext>
                  </a:extLst>
                </a:gridCol>
              </a:tblGrid>
              <a:tr h="4381793">
                <a:tc>
                  <a:txBody>
                    <a:bodyPr/>
                    <a:lstStyle/>
                    <a:p>
                      <a:pPr algn="l">
                        <a:lnSpc>
                          <a:spcPct val="115000"/>
                        </a:lnSpc>
                        <a:spcAft>
                          <a:spcPts val="0"/>
                        </a:spcAft>
                      </a:pPr>
                      <a:r>
                        <a:rPr lang="en-US" sz="2800" dirty="0" smtClean="0">
                          <a:effectLst/>
                        </a:rPr>
                        <a:t>S2 </a:t>
                      </a:r>
                      <a:r>
                        <a:rPr lang="en-US" sz="2800" dirty="0">
                          <a:effectLst/>
                        </a:rPr>
                        <a:t>pupils participated in a specially designed quiz that featured questions from departments across the school therefore linking </a:t>
                      </a:r>
                      <a:r>
                        <a:rPr lang="en-US" sz="2800" dirty="0" smtClean="0">
                          <a:effectLst/>
                        </a:rPr>
                        <a:t>mathematics and numeracy </a:t>
                      </a:r>
                      <a:r>
                        <a:rPr lang="en-US" sz="2800" dirty="0">
                          <a:effectLst/>
                        </a:rPr>
                        <a:t>with other subject areas.</a:t>
                      </a:r>
                      <a:endParaRPr lang="en-GB" sz="2800" b="1" dirty="0">
                        <a:solidFill>
                          <a:srgbClr val="082A75"/>
                        </a:solidFill>
                        <a:effectLst/>
                        <a:latin typeface="Calibri" panose="020F0502020204030204" pitchFamily="34" charset="0"/>
                        <a:ea typeface="MS Mincho"/>
                        <a:cs typeface="Times New Roman" panose="02020603050405020304" pitchFamily="18" charset="0"/>
                      </a:endParaRPr>
                    </a:p>
                  </a:txBody>
                  <a:tcPr marL="52439" marR="52439" marT="0" marB="0"/>
                </a:tc>
                <a:extLst>
                  <a:ext uri="{0D108BD9-81ED-4DB2-BD59-A6C34878D82A}">
                    <a16:rowId xmlns:a16="http://schemas.microsoft.com/office/drawing/2014/main" val="3147515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518045257"/>
              </p:ext>
            </p:extLst>
          </p:nvPr>
        </p:nvGraphicFramePr>
        <p:xfrm>
          <a:off x="6249442" y="1022064"/>
          <a:ext cx="5074085" cy="1696083"/>
        </p:xfrm>
        <a:graphic>
          <a:graphicData uri="http://schemas.openxmlformats.org/drawingml/2006/table">
            <a:tbl>
              <a:tblPr>
                <a:tableStyleId>{5C22544A-7EE6-4342-B048-85BDC9FD1C3A}</a:tableStyleId>
              </a:tblPr>
              <a:tblGrid>
                <a:gridCol w="5074085">
                  <a:extLst>
                    <a:ext uri="{9D8B030D-6E8A-4147-A177-3AD203B41FA5}">
                      <a16:colId xmlns:a16="http://schemas.microsoft.com/office/drawing/2014/main" val="3148657137"/>
                    </a:ext>
                  </a:extLst>
                </a:gridCol>
              </a:tblGrid>
              <a:tr h="1696083">
                <a:tc>
                  <a:txBody>
                    <a:bodyPr/>
                    <a:lstStyle/>
                    <a:p>
                      <a:pPr algn="l">
                        <a:lnSpc>
                          <a:spcPct val="115000"/>
                        </a:lnSpc>
                        <a:spcAft>
                          <a:spcPts val="0"/>
                        </a:spcAft>
                      </a:pPr>
                      <a:r>
                        <a:rPr lang="en-US" sz="2400" dirty="0">
                          <a:effectLst/>
                        </a:rPr>
                        <a:t>Competition Winners</a:t>
                      </a:r>
                      <a:endParaRPr lang="en-GB" sz="2400" dirty="0">
                        <a:effectLst/>
                      </a:endParaRPr>
                    </a:p>
                    <a:p>
                      <a:pPr algn="l">
                        <a:lnSpc>
                          <a:spcPct val="115000"/>
                        </a:lnSpc>
                        <a:spcAft>
                          <a:spcPts val="0"/>
                        </a:spcAft>
                      </a:pPr>
                      <a:r>
                        <a:rPr lang="en-US" sz="2400" dirty="0" smtClean="0">
                          <a:effectLst/>
                        </a:rPr>
                        <a:t>Lucy </a:t>
                      </a:r>
                      <a:r>
                        <a:rPr lang="en-US" sz="2400" dirty="0">
                          <a:effectLst/>
                        </a:rPr>
                        <a:t>and </a:t>
                      </a:r>
                      <a:r>
                        <a:rPr lang="en-US" sz="2400" dirty="0" smtClean="0">
                          <a:effectLst/>
                        </a:rPr>
                        <a:t>Blake</a:t>
                      </a:r>
                      <a:endParaRPr lang="en-GB" sz="2400" dirty="0">
                        <a:effectLst/>
                      </a:endParaRPr>
                    </a:p>
                    <a:p>
                      <a:pPr algn="l">
                        <a:lnSpc>
                          <a:spcPct val="115000"/>
                        </a:lnSpc>
                        <a:spcAft>
                          <a:spcPts val="0"/>
                        </a:spcAft>
                      </a:pPr>
                      <a:r>
                        <a:rPr lang="en-US" sz="2400" dirty="0" smtClean="0">
                          <a:effectLst/>
                        </a:rPr>
                        <a:t>Shania </a:t>
                      </a:r>
                      <a:r>
                        <a:rPr lang="en-US" sz="2400" dirty="0">
                          <a:effectLst/>
                        </a:rPr>
                        <a:t>and Lauren </a:t>
                      </a:r>
                      <a:endParaRPr lang="en-GB" sz="2400" b="1" dirty="0">
                        <a:solidFill>
                          <a:srgbClr val="082A75"/>
                        </a:solidFill>
                        <a:effectLst/>
                        <a:latin typeface="Calibri" panose="020F0502020204030204" pitchFamily="34" charset="0"/>
                        <a:ea typeface="MS Mincho"/>
                        <a:cs typeface="Times New Roman" panose="02020603050405020304" pitchFamily="18" charset="0"/>
                      </a:endParaRPr>
                    </a:p>
                  </a:txBody>
                  <a:tcPr marL="114300" marR="114300" marT="0" marB="0"/>
                </a:tc>
                <a:extLst>
                  <a:ext uri="{0D108BD9-81ED-4DB2-BD59-A6C34878D82A}">
                    <a16:rowId xmlns:a16="http://schemas.microsoft.com/office/drawing/2014/main" val="1524444855"/>
                  </a:ext>
                </a:extLst>
              </a:tr>
            </a:tbl>
          </a:graphicData>
        </a:graphic>
      </p:graphicFrame>
      <p:pic>
        <p:nvPicPr>
          <p:cNvPr id="15" name="Picture 14"/>
          <p:cNvPicPr/>
          <p:nvPr/>
        </p:nvPicPr>
        <p:blipFill>
          <a:blip r:embed="rId2">
            <a:extLst>
              <a:ext uri="{28A0092B-C50C-407E-A947-70E740481C1C}">
                <a14:useLocalDpi xmlns:a14="http://schemas.microsoft.com/office/drawing/2010/main" val="0"/>
              </a:ext>
            </a:extLst>
          </a:blip>
          <a:stretch>
            <a:fillRect/>
          </a:stretch>
        </p:blipFill>
        <p:spPr>
          <a:xfrm>
            <a:off x="6241404" y="2765131"/>
            <a:ext cx="2545080" cy="1706880"/>
          </a:xfrm>
          <a:prstGeom prst="rect">
            <a:avLst/>
          </a:prstGeom>
        </p:spPr>
      </p:pic>
      <p:pic>
        <p:nvPicPr>
          <p:cNvPr id="16" name="Picture 15"/>
          <p:cNvPicPr/>
          <p:nvPr/>
        </p:nvPicPr>
        <p:blipFill>
          <a:blip r:embed="rId3">
            <a:extLst>
              <a:ext uri="{28A0092B-C50C-407E-A947-70E740481C1C}">
                <a14:useLocalDpi xmlns:a14="http://schemas.microsoft.com/office/drawing/2010/main" val="0"/>
              </a:ext>
            </a:extLst>
          </a:blip>
          <a:stretch>
            <a:fillRect/>
          </a:stretch>
        </p:blipFill>
        <p:spPr>
          <a:xfrm>
            <a:off x="8877190" y="3183880"/>
            <a:ext cx="3072639" cy="3342180"/>
          </a:xfrm>
          <a:prstGeom prst="rect">
            <a:avLst/>
          </a:prstGeom>
        </p:spPr>
      </p:pic>
      <p:pic>
        <p:nvPicPr>
          <p:cNvPr id="17" name="Picture 1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005" y="4547860"/>
            <a:ext cx="2469094" cy="2209992"/>
          </a:xfrm>
          <a:prstGeom prst="rect">
            <a:avLst/>
          </a:prstGeom>
        </p:spPr>
      </p:pic>
    </p:spTree>
    <p:extLst>
      <p:ext uri="{BB962C8B-B14F-4D97-AF65-F5344CB8AC3E}">
        <p14:creationId xmlns:p14="http://schemas.microsoft.com/office/powerpoint/2010/main" val="262808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4908" y="1013079"/>
            <a:ext cx="8761413" cy="706964"/>
          </a:xfrm>
        </p:spPr>
        <p:txBody>
          <a:bodyPr/>
          <a:lstStyle/>
          <a:p>
            <a:r>
              <a:rPr lang="en-GB" dirty="0" smtClean="0"/>
              <a:t>S1 French/Maths/Decoding  Tuesday 28</a:t>
            </a:r>
            <a:r>
              <a:rPr lang="en-GB" baseline="30000" dirty="0" smtClean="0"/>
              <a:t>th</a:t>
            </a:r>
            <a:r>
              <a:rPr lang="en-GB" dirty="0" smtClean="0"/>
              <a:t> September</a:t>
            </a:r>
            <a:br>
              <a:rPr lang="en-GB" dirty="0" smtClean="0"/>
            </a:br>
            <a:endParaRPr lang="en-GB" dirty="0"/>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894372243"/>
              </p:ext>
            </p:extLst>
          </p:nvPr>
        </p:nvGraphicFramePr>
        <p:xfrm>
          <a:off x="7406185" y="1324115"/>
          <a:ext cx="4230493" cy="5398008"/>
        </p:xfrm>
        <a:graphic>
          <a:graphicData uri="http://schemas.openxmlformats.org/drawingml/2006/table">
            <a:tbl>
              <a:tblPr>
                <a:tableStyleId>{5C22544A-7EE6-4342-B048-85BDC9FD1C3A}</a:tableStyleId>
              </a:tblPr>
              <a:tblGrid>
                <a:gridCol w="4230493">
                  <a:extLst>
                    <a:ext uri="{9D8B030D-6E8A-4147-A177-3AD203B41FA5}">
                      <a16:colId xmlns:a16="http://schemas.microsoft.com/office/drawing/2014/main" val="1537176629"/>
                    </a:ext>
                  </a:extLst>
                </a:gridCol>
              </a:tblGrid>
              <a:tr h="4381793">
                <a:tc>
                  <a:txBody>
                    <a:bodyPr/>
                    <a:lstStyle/>
                    <a:p>
                      <a:pPr algn="l">
                        <a:lnSpc>
                          <a:spcPct val="115000"/>
                        </a:lnSpc>
                        <a:spcAft>
                          <a:spcPts val="0"/>
                        </a:spcAft>
                      </a:pPr>
                      <a:r>
                        <a:rPr lang="en-US" sz="2800" dirty="0" smtClean="0">
                          <a:effectLst/>
                        </a:rPr>
                        <a:t>S1</a:t>
                      </a:r>
                      <a:r>
                        <a:rPr lang="en-US" sz="2800" baseline="0" dirty="0" smtClean="0">
                          <a:effectLst/>
                        </a:rPr>
                        <a:t> Were working on a task that was based on the Enigma Machine.</a:t>
                      </a:r>
                    </a:p>
                    <a:p>
                      <a:pPr algn="l">
                        <a:lnSpc>
                          <a:spcPct val="115000"/>
                        </a:lnSpc>
                        <a:spcAft>
                          <a:spcPts val="0"/>
                        </a:spcAft>
                      </a:pPr>
                      <a:r>
                        <a:rPr lang="en-US" sz="2800" baseline="0" dirty="0" smtClean="0">
                          <a:effectLst/>
                        </a:rPr>
                        <a:t>This task linked coding, problem solving, mathematics and logic, history and French. Pupils enjoyed this task and presentation of work was excellent.</a:t>
                      </a:r>
                    </a:p>
                  </a:txBody>
                  <a:tcPr marL="52439" marR="52439" marT="0" marB="0"/>
                </a:tc>
                <a:extLst>
                  <a:ext uri="{0D108BD9-81ED-4DB2-BD59-A6C34878D82A}">
                    <a16:rowId xmlns:a16="http://schemas.microsoft.com/office/drawing/2014/main" val="3147515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948848453"/>
              </p:ext>
            </p:extLst>
          </p:nvPr>
        </p:nvGraphicFramePr>
        <p:xfrm>
          <a:off x="399788" y="2420689"/>
          <a:ext cx="5149674" cy="1299973"/>
        </p:xfrm>
        <a:graphic>
          <a:graphicData uri="http://schemas.openxmlformats.org/drawingml/2006/table">
            <a:tbl>
              <a:tblPr>
                <a:tableStyleId>{5C22544A-7EE6-4342-B048-85BDC9FD1C3A}</a:tableStyleId>
              </a:tblPr>
              <a:tblGrid>
                <a:gridCol w="5149674">
                  <a:extLst>
                    <a:ext uri="{9D8B030D-6E8A-4147-A177-3AD203B41FA5}">
                      <a16:colId xmlns:a16="http://schemas.microsoft.com/office/drawing/2014/main" val="3148657137"/>
                    </a:ext>
                  </a:extLst>
                </a:gridCol>
              </a:tblGrid>
              <a:tr h="1299973">
                <a:tc>
                  <a:txBody>
                    <a:bodyPr/>
                    <a:lstStyle/>
                    <a:p>
                      <a:pPr algn="l">
                        <a:lnSpc>
                          <a:spcPct val="115000"/>
                        </a:lnSpc>
                        <a:spcAft>
                          <a:spcPts val="0"/>
                        </a:spcAft>
                      </a:pPr>
                      <a:r>
                        <a:rPr lang="en-US" sz="2400" b="1" dirty="0">
                          <a:effectLst/>
                        </a:rPr>
                        <a:t>Competition </a:t>
                      </a:r>
                      <a:r>
                        <a:rPr lang="en-US" sz="2400" b="1" dirty="0" smtClean="0">
                          <a:effectLst/>
                        </a:rPr>
                        <a:t>Winners</a:t>
                      </a:r>
                    </a:p>
                    <a:p>
                      <a:pPr algn="l">
                        <a:lnSpc>
                          <a:spcPct val="115000"/>
                        </a:lnSpc>
                        <a:spcAft>
                          <a:spcPts val="0"/>
                        </a:spcAft>
                      </a:pPr>
                      <a:r>
                        <a:rPr lang="en-US" sz="2400" baseline="0" dirty="0" smtClean="0">
                          <a:effectLst/>
                        </a:rPr>
                        <a:t>Lucy </a:t>
                      </a:r>
                      <a:r>
                        <a:rPr lang="en-US" sz="2400" baseline="0" dirty="0" smtClean="0">
                          <a:effectLst/>
                        </a:rPr>
                        <a:t>, Tony , Aiden </a:t>
                      </a:r>
                      <a:endParaRPr lang="en-US" sz="2400" baseline="0" dirty="0" smtClean="0">
                        <a:effectLst/>
                      </a:endParaRPr>
                    </a:p>
                  </a:txBody>
                  <a:tcPr marL="114300" marR="114300" marT="0" marB="0"/>
                </a:tc>
                <a:extLst>
                  <a:ext uri="{0D108BD9-81ED-4DB2-BD59-A6C34878D82A}">
                    <a16:rowId xmlns:a16="http://schemas.microsoft.com/office/drawing/2014/main" val="1524444855"/>
                  </a:ext>
                </a:extLst>
              </a:tr>
            </a:tbl>
          </a:graphicData>
        </a:graphic>
      </p:graphicFrame>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908" y="4383133"/>
            <a:ext cx="2331922" cy="2049958"/>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055" y="4569839"/>
            <a:ext cx="3229792" cy="2108469"/>
          </a:xfrm>
          <a:prstGeom prst="rect">
            <a:avLst/>
          </a:prstGeom>
        </p:spPr>
      </p:pic>
    </p:spTree>
    <p:extLst>
      <p:ext uri="{BB962C8B-B14F-4D97-AF65-F5344CB8AC3E}">
        <p14:creationId xmlns:p14="http://schemas.microsoft.com/office/powerpoint/2010/main" val="406106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02625" y="1133710"/>
            <a:ext cx="8761413" cy="706964"/>
          </a:xfrm>
        </p:spPr>
        <p:txBody>
          <a:bodyPr/>
          <a:lstStyle/>
          <a:p>
            <a:r>
              <a:rPr lang="en-GB" dirty="0" smtClean="0"/>
              <a:t>S2 Using Technology in Maths/Distance/Speed/Time  Tuesday 28</a:t>
            </a:r>
            <a:r>
              <a:rPr lang="en-GB" baseline="30000" dirty="0" smtClean="0"/>
              <a:t>th</a:t>
            </a:r>
            <a:r>
              <a:rPr lang="en-GB" dirty="0" smtClean="0"/>
              <a:t> September</a:t>
            </a:r>
            <a:br>
              <a:rPr lang="en-GB" dirty="0" smtClean="0"/>
            </a:br>
            <a:endParaRPr lang="en-GB" dirty="0"/>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3601330152"/>
              </p:ext>
            </p:extLst>
          </p:nvPr>
        </p:nvGraphicFramePr>
        <p:xfrm>
          <a:off x="5699343" y="2087781"/>
          <a:ext cx="4158641" cy="4275441"/>
        </p:xfrm>
        <a:graphic>
          <a:graphicData uri="http://schemas.openxmlformats.org/drawingml/2006/table">
            <a:tbl>
              <a:tblPr>
                <a:tableStyleId>{5C22544A-7EE6-4342-B048-85BDC9FD1C3A}</a:tableStyleId>
              </a:tblPr>
              <a:tblGrid>
                <a:gridCol w="4158641">
                  <a:extLst>
                    <a:ext uri="{9D8B030D-6E8A-4147-A177-3AD203B41FA5}">
                      <a16:colId xmlns:a16="http://schemas.microsoft.com/office/drawing/2014/main" val="1537176629"/>
                    </a:ext>
                  </a:extLst>
                </a:gridCol>
              </a:tblGrid>
              <a:tr h="4275441">
                <a:tc>
                  <a:txBody>
                    <a:bodyPr/>
                    <a:lstStyle/>
                    <a:p>
                      <a:pPr algn="l">
                        <a:lnSpc>
                          <a:spcPct val="115000"/>
                        </a:lnSpc>
                        <a:spcAft>
                          <a:spcPts val="0"/>
                        </a:spcAft>
                      </a:pPr>
                      <a:r>
                        <a:rPr lang="en-US" sz="2400" dirty="0" smtClean="0">
                          <a:effectLst/>
                        </a:rPr>
                        <a:t>Some</a:t>
                      </a:r>
                      <a:r>
                        <a:rPr lang="en-US" sz="2400" baseline="0" dirty="0" smtClean="0">
                          <a:effectLst/>
                        </a:rPr>
                        <a:t> of the </a:t>
                      </a:r>
                      <a:r>
                        <a:rPr lang="en-US" sz="2400" dirty="0" smtClean="0">
                          <a:effectLst/>
                        </a:rPr>
                        <a:t>S2</a:t>
                      </a:r>
                      <a:r>
                        <a:rPr lang="en-US" sz="2400" baseline="0" dirty="0" smtClean="0">
                          <a:effectLst/>
                        </a:rPr>
                        <a:t> Were using the school laptops to work in pairs to solve time intervals and Distance, speed time problems.</a:t>
                      </a:r>
                    </a:p>
                    <a:p>
                      <a:pPr algn="l">
                        <a:lnSpc>
                          <a:spcPct val="115000"/>
                        </a:lnSpc>
                        <a:spcAft>
                          <a:spcPts val="0"/>
                        </a:spcAft>
                      </a:pPr>
                      <a:r>
                        <a:rPr lang="en-US" sz="2400" baseline="0" dirty="0" smtClean="0">
                          <a:effectLst/>
                        </a:rPr>
                        <a:t>There were a lot of tricky problems.</a:t>
                      </a:r>
                      <a:endParaRPr lang="en-US" sz="2400" dirty="0" smtClean="0">
                        <a:effectLst/>
                      </a:endParaRPr>
                    </a:p>
                  </a:txBody>
                  <a:tcPr marL="52439" marR="52439" marT="0" marB="0"/>
                </a:tc>
                <a:extLst>
                  <a:ext uri="{0D108BD9-81ED-4DB2-BD59-A6C34878D82A}">
                    <a16:rowId xmlns:a16="http://schemas.microsoft.com/office/drawing/2014/main" val="314751501"/>
                  </a:ext>
                </a:extLst>
              </a:tr>
            </a:tbl>
          </a:graphicData>
        </a:graphic>
      </p:graphicFrame>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149" y="2504860"/>
            <a:ext cx="3866429" cy="3866429"/>
          </a:xfrm>
          <a:prstGeom prst="rect">
            <a:avLst/>
          </a:prstGeom>
        </p:spPr>
      </p:pic>
    </p:spTree>
    <p:extLst>
      <p:ext uri="{BB962C8B-B14F-4D97-AF65-F5344CB8AC3E}">
        <p14:creationId xmlns:p14="http://schemas.microsoft.com/office/powerpoint/2010/main" val="1281003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4908" y="1013079"/>
            <a:ext cx="8761413" cy="706964"/>
          </a:xfrm>
        </p:spPr>
        <p:txBody>
          <a:bodyPr/>
          <a:lstStyle/>
          <a:p>
            <a:r>
              <a:rPr lang="en-GB" dirty="0" smtClean="0"/>
              <a:t>NAT 5 Application of Mathematics Wednesday 29</a:t>
            </a:r>
            <a:r>
              <a:rPr lang="en-GB" baseline="30000" dirty="0" smtClean="0"/>
              <a:t>th</a:t>
            </a:r>
            <a:r>
              <a:rPr lang="en-GB" dirty="0" smtClean="0"/>
              <a:t> September</a:t>
            </a:r>
            <a:br>
              <a:rPr lang="en-GB" dirty="0" smtClean="0"/>
            </a:br>
            <a:endParaRPr lang="en-GB" dirty="0"/>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532758790"/>
              </p:ext>
            </p:extLst>
          </p:nvPr>
        </p:nvGraphicFramePr>
        <p:xfrm>
          <a:off x="7161072" y="2192236"/>
          <a:ext cx="4230493" cy="4381793"/>
        </p:xfrm>
        <a:graphic>
          <a:graphicData uri="http://schemas.openxmlformats.org/drawingml/2006/table">
            <a:tbl>
              <a:tblPr>
                <a:tableStyleId>{5C22544A-7EE6-4342-B048-85BDC9FD1C3A}</a:tableStyleId>
              </a:tblPr>
              <a:tblGrid>
                <a:gridCol w="4230493">
                  <a:extLst>
                    <a:ext uri="{9D8B030D-6E8A-4147-A177-3AD203B41FA5}">
                      <a16:colId xmlns:a16="http://schemas.microsoft.com/office/drawing/2014/main" val="1537176629"/>
                    </a:ext>
                  </a:extLst>
                </a:gridCol>
              </a:tblGrid>
              <a:tr h="4381793">
                <a:tc>
                  <a:txBody>
                    <a:bodyPr/>
                    <a:lstStyle/>
                    <a:p>
                      <a:pPr algn="l">
                        <a:lnSpc>
                          <a:spcPct val="115000"/>
                        </a:lnSpc>
                        <a:spcAft>
                          <a:spcPts val="0"/>
                        </a:spcAft>
                      </a:pPr>
                      <a:r>
                        <a:rPr lang="en-US" sz="2800" dirty="0" smtClean="0">
                          <a:effectLst/>
                        </a:rPr>
                        <a:t>Seniors</a:t>
                      </a:r>
                      <a:r>
                        <a:rPr lang="en-US" sz="2800" baseline="0" dirty="0" smtClean="0">
                          <a:effectLst/>
                        </a:rPr>
                        <a:t> were discussing tweets from Lego artist and had a look at pricing deals and also looking at volume of shapes all linked to real world examples.</a:t>
                      </a:r>
                      <a:endParaRPr lang="en-US" sz="2800" dirty="0" smtClean="0">
                        <a:effectLst/>
                      </a:endParaRPr>
                    </a:p>
                  </a:txBody>
                  <a:tcPr marL="52439" marR="52439" marT="0" marB="0"/>
                </a:tc>
                <a:extLst>
                  <a:ext uri="{0D108BD9-81ED-4DB2-BD59-A6C34878D82A}">
                    <a16:rowId xmlns:a16="http://schemas.microsoft.com/office/drawing/2014/main" val="314751501"/>
                  </a:ext>
                </a:extLst>
              </a:tr>
            </a:tbl>
          </a:graphicData>
        </a:graphic>
      </p:graphicFrame>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270" y="2192236"/>
            <a:ext cx="4707337" cy="4520194"/>
          </a:xfrm>
          <a:prstGeom prst="rect">
            <a:avLst/>
          </a:prstGeom>
        </p:spPr>
      </p:pic>
    </p:spTree>
    <p:extLst>
      <p:ext uri="{BB962C8B-B14F-4D97-AF65-F5344CB8AC3E}">
        <p14:creationId xmlns:p14="http://schemas.microsoft.com/office/powerpoint/2010/main" val="283962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4908" y="1013079"/>
            <a:ext cx="8761413" cy="706964"/>
          </a:xfrm>
        </p:spPr>
        <p:txBody>
          <a:bodyPr/>
          <a:lstStyle/>
          <a:p>
            <a:r>
              <a:rPr lang="en-GB" dirty="0" smtClean="0"/>
              <a:t>S1 Probability and Technology Thursday 30</a:t>
            </a:r>
            <a:r>
              <a:rPr lang="en-GB" baseline="30000" dirty="0" smtClean="0"/>
              <a:t>th</a:t>
            </a:r>
            <a:r>
              <a:rPr lang="en-GB" dirty="0" smtClean="0"/>
              <a:t> September</a:t>
            </a:r>
            <a:br>
              <a:rPr lang="en-GB" dirty="0" smtClean="0"/>
            </a:br>
            <a:endParaRPr lang="en-GB" dirty="0"/>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3063182192"/>
              </p:ext>
            </p:extLst>
          </p:nvPr>
        </p:nvGraphicFramePr>
        <p:xfrm>
          <a:off x="7161072" y="1814744"/>
          <a:ext cx="4230493" cy="4416552"/>
        </p:xfrm>
        <a:graphic>
          <a:graphicData uri="http://schemas.openxmlformats.org/drawingml/2006/table">
            <a:tbl>
              <a:tblPr>
                <a:tableStyleId>{5C22544A-7EE6-4342-B048-85BDC9FD1C3A}</a:tableStyleId>
              </a:tblPr>
              <a:tblGrid>
                <a:gridCol w="4230493">
                  <a:extLst>
                    <a:ext uri="{9D8B030D-6E8A-4147-A177-3AD203B41FA5}">
                      <a16:colId xmlns:a16="http://schemas.microsoft.com/office/drawing/2014/main" val="1537176629"/>
                    </a:ext>
                  </a:extLst>
                </a:gridCol>
              </a:tblGrid>
              <a:tr h="4381793">
                <a:tc>
                  <a:txBody>
                    <a:bodyPr/>
                    <a:lstStyle/>
                    <a:p>
                      <a:pPr algn="l">
                        <a:lnSpc>
                          <a:spcPct val="115000"/>
                        </a:lnSpc>
                        <a:spcAft>
                          <a:spcPts val="0"/>
                        </a:spcAft>
                      </a:pPr>
                      <a:r>
                        <a:rPr lang="en-US" sz="2800" dirty="0" smtClean="0">
                          <a:effectLst/>
                        </a:rPr>
                        <a:t>S1 Numeracy class</a:t>
                      </a:r>
                      <a:r>
                        <a:rPr lang="en-US" sz="2800" baseline="0" dirty="0" smtClean="0">
                          <a:effectLst/>
                        </a:rPr>
                        <a:t> Were using concrete materials to solve probability and then using technology to play various games of chance. The card game was most enjoyable.</a:t>
                      </a:r>
                      <a:endParaRPr lang="en-US" sz="2800" dirty="0" smtClean="0">
                        <a:effectLst/>
                      </a:endParaRPr>
                    </a:p>
                  </a:txBody>
                  <a:tcPr marL="52439" marR="52439" marT="0" marB="0"/>
                </a:tc>
                <a:extLst>
                  <a:ext uri="{0D108BD9-81ED-4DB2-BD59-A6C34878D82A}">
                    <a16:rowId xmlns:a16="http://schemas.microsoft.com/office/drawing/2014/main" val="314751501"/>
                  </a:ext>
                </a:extLst>
              </a:tr>
            </a:tbl>
          </a:graphicData>
        </a:graphic>
      </p:graphicFrame>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798" y="2522853"/>
            <a:ext cx="3544783" cy="3673684"/>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7952" y="2720679"/>
            <a:ext cx="2636748" cy="2994920"/>
          </a:xfrm>
          <a:prstGeom prst="rect">
            <a:avLst/>
          </a:prstGeom>
        </p:spPr>
      </p:pic>
    </p:spTree>
    <p:extLst>
      <p:ext uri="{BB962C8B-B14F-4D97-AF65-F5344CB8AC3E}">
        <p14:creationId xmlns:p14="http://schemas.microsoft.com/office/powerpoint/2010/main" val="1964035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4908" y="1013079"/>
            <a:ext cx="8761413" cy="706964"/>
          </a:xfrm>
        </p:spPr>
        <p:txBody>
          <a:bodyPr/>
          <a:lstStyle/>
          <a:p>
            <a:r>
              <a:rPr lang="en-GB" dirty="0" smtClean="0"/>
              <a:t>S1 CS1 Friday  1</a:t>
            </a:r>
            <a:r>
              <a:rPr lang="en-GB" baseline="30000" dirty="0" smtClean="0"/>
              <a:t>st</a:t>
            </a:r>
            <a:r>
              <a:rPr lang="en-GB" dirty="0" smtClean="0"/>
              <a:t>  October</a:t>
            </a:r>
            <a:br>
              <a:rPr lang="en-GB" dirty="0" smtClean="0"/>
            </a:br>
            <a:endParaRPr lang="en-GB" dirty="0"/>
          </a:p>
        </p:txBody>
      </p:sp>
      <p:graphicFrame>
        <p:nvGraphicFramePr>
          <p:cNvPr id="7" name="Content Placeholder 12"/>
          <p:cNvGraphicFramePr>
            <a:graphicFrameLocks noGrp="1"/>
          </p:cNvGraphicFramePr>
          <p:nvPr>
            <p:ph sz="half" idx="1"/>
            <p:extLst>
              <p:ext uri="{D42A27DB-BD31-4B8C-83A1-F6EECF244321}">
                <p14:modId xmlns:p14="http://schemas.microsoft.com/office/powerpoint/2010/main" val="1218866852"/>
              </p:ext>
            </p:extLst>
          </p:nvPr>
        </p:nvGraphicFramePr>
        <p:xfrm>
          <a:off x="7832071" y="474461"/>
          <a:ext cx="4230493" cy="4416552"/>
        </p:xfrm>
        <a:graphic>
          <a:graphicData uri="http://schemas.openxmlformats.org/drawingml/2006/table">
            <a:tbl>
              <a:tblPr>
                <a:tableStyleId>{5C22544A-7EE6-4342-B048-85BDC9FD1C3A}</a:tableStyleId>
              </a:tblPr>
              <a:tblGrid>
                <a:gridCol w="4230493">
                  <a:extLst>
                    <a:ext uri="{9D8B030D-6E8A-4147-A177-3AD203B41FA5}">
                      <a16:colId xmlns:a16="http://schemas.microsoft.com/office/drawing/2014/main" val="1537176629"/>
                    </a:ext>
                  </a:extLst>
                </a:gridCol>
              </a:tblGrid>
              <a:tr h="3972280">
                <a:tc>
                  <a:txBody>
                    <a:bodyPr/>
                    <a:lstStyle/>
                    <a:p>
                      <a:pPr algn="l">
                        <a:lnSpc>
                          <a:spcPct val="115000"/>
                        </a:lnSpc>
                        <a:spcAft>
                          <a:spcPts val="0"/>
                        </a:spcAft>
                      </a:pPr>
                      <a:r>
                        <a:rPr lang="en-US" sz="2800" dirty="0" smtClean="0">
                          <a:effectLst/>
                        </a:rPr>
                        <a:t>S1</a:t>
                      </a:r>
                      <a:r>
                        <a:rPr lang="en-US" sz="2800" baseline="0" dirty="0" smtClean="0">
                          <a:effectLst/>
                        </a:rPr>
                        <a:t> Were working on a criminal CS1 investigation to solve a crime using pieces of evidence requiring mathematics.</a:t>
                      </a:r>
                    </a:p>
                    <a:p>
                      <a:pPr algn="l">
                        <a:lnSpc>
                          <a:spcPct val="115000"/>
                        </a:lnSpc>
                        <a:spcAft>
                          <a:spcPts val="0"/>
                        </a:spcAft>
                      </a:pPr>
                      <a:r>
                        <a:rPr lang="en-US" sz="2800" baseline="0" dirty="0" smtClean="0">
                          <a:effectLst/>
                        </a:rPr>
                        <a:t>Some of the class teacher suspects were looking very suspicious.</a:t>
                      </a:r>
                      <a:endParaRPr lang="en-US" sz="2800" dirty="0" smtClean="0">
                        <a:effectLst/>
                      </a:endParaRPr>
                    </a:p>
                  </a:txBody>
                  <a:tcPr marL="52439" marR="52439" marT="0" marB="0"/>
                </a:tc>
                <a:extLst>
                  <a:ext uri="{0D108BD9-81ED-4DB2-BD59-A6C34878D82A}">
                    <a16:rowId xmlns:a16="http://schemas.microsoft.com/office/drawing/2014/main" val="3147515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06239843"/>
              </p:ext>
            </p:extLst>
          </p:nvPr>
        </p:nvGraphicFramePr>
        <p:xfrm>
          <a:off x="379583" y="1673554"/>
          <a:ext cx="2158977" cy="4626864"/>
        </p:xfrm>
        <a:graphic>
          <a:graphicData uri="http://schemas.openxmlformats.org/drawingml/2006/table">
            <a:tbl>
              <a:tblPr>
                <a:tableStyleId>{5C22544A-7EE6-4342-B048-85BDC9FD1C3A}</a:tableStyleId>
              </a:tblPr>
              <a:tblGrid>
                <a:gridCol w="2158977">
                  <a:extLst>
                    <a:ext uri="{9D8B030D-6E8A-4147-A177-3AD203B41FA5}">
                      <a16:colId xmlns:a16="http://schemas.microsoft.com/office/drawing/2014/main" val="3148657137"/>
                    </a:ext>
                  </a:extLst>
                </a:gridCol>
              </a:tblGrid>
              <a:tr h="956164">
                <a:tc>
                  <a:txBody>
                    <a:bodyPr/>
                    <a:lstStyle/>
                    <a:p>
                      <a:pPr algn="l">
                        <a:lnSpc>
                          <a:spcPct val="115000"/>
                        </a:lnSpc>
                        <a:spcAft>
                          <a:spcPts val="0"/>
                        </a:spcAft>
                      </a:pPr>
                      <a:r>
                        <a:rPr lang="en-US" sz="2400" b="1" dirty="0">
                          <a:effectLst/>
                        </a:rPr>
                        <a:t>Competition </a:t>
                      </a:r>
                      <a:r>
                        <a:rPr lang="en-US" sz="2400" b="1" dirty="0" smtClean="0">
                          <a:effectLst/>
                        </a:rPr>
                        <a:t>Winners</a:t>
                      </a:r>
                    </a:p>
                    <a:p>
                      <a:pPr algn="l">
                        <a:lnSpc>
                          <a:spcPct val="115000"/>
                        </a:lnSpc>
                        <a:spcAft>
                          <a:spcPts val="0"/>
                        </a:spcAft>
                      </a:pPr>
                      <a:r>
                        <a:rPr lang="en-US" sz="2400" baseline="0" dirty="0" smtClean="0">
                          <a:effectLst/>
                        </a:rPr>
                        <a:t>Lucy</a:t>
                      </a:r>
                    </a:p>
                    <a:p>
                      <a:pPr algn="l">
                        <a:lnSpc>
                          <a:spcPct val="115000"/>
                        </a:lnSpc>
                        <a:spcAft>
                          <a:spcPts val="0"/>
                        </a:spcAft>
                      </a:pPr>
                      <a:r>
                        <a:rPr lang="en-US" sz="2400" baseline="0" dirty="0" err="1" smtClean="0">
                          <a:effectLst/>
                        </a:rPr>
                        <a:t>Daizy</a:t>
                      </a:r>
                      <a:r>
                        <a:rPr lang="en-US" sz="2400" baseline="0" dirty="0" smtClean="0">
                          <a:effectLst/>
                        </a:rPr>
                        <a:t> </a:t>
                      </a:r>
                    </a:p>
                    <a:p>
                      <a:pPr algn="l">
                        <a:lnSpc>
                          <a:spcPct val="115000"/>
                        </a:lnSpc>
                        <a:spcAft>
                          <a:spcPts val="0"/>
                        </a:spcAft>
                      </a:pPr>
                      <a:r>
                        <a:rPr lang="en-US" sz="2400" baseline="0" dirty="0" err="1" smtClean="0">
                          <a:effectLst/>
                        </a:rPr>
                        <a:t>Linizi</a:t>
                      </a:r>
                      <a:r>
                        <a:rPr lang="en-US" sz="2400" baseline="0" dirty="0" smtClean="0">
                          <a:effectLst/>
                        </a:rPr>
                        <a:t> Gabrielle</a:t>
                      </a:r>
                      <a:endParaRPr lang="en-US" sz="2400" baseline="0" dirty="0" smtClean="0">
                        <a:effectLst/>
                      </a:endParaRPr>
                    </a:p>
                    <a:p>
                      <a:pPr algn="l">
                        <a:lnSpc>
                          <a:spcPct val="115000"/>
                        </a:lnSpc>
                        <a:spcAft>
                          <a:spcPts val="0"/>
                        </a:spcAft>
                      </a:pPr>
                      <a:r>
                        <a:rPr lang="en-US" sz="2400" baseline="0" dirty="0" smtClean="0">
                          <a:effectLst/>
                        </a:rPr>
                        <a:t>Grant </a:t>
                      </a:r>
                      <a:r>
                        <a:rPr lang="en-US" sz="2400" baseline="0" dirty="0" smtClean="0">
                          <a:effectLst/>
                        </a:rPr>
                        <a:t>Katelyn Connor Tamia Tony Aiden</a:t>
                      </a:r>
                      <a:endParaRPr lang="en-US" sz="2400" baseline="0" dirty="0" smtClean="0">
                        <a:effectLst/>
                      </a:endParaRPr>
                    </a:p>
                  </a:txBody>
                  <a:tcPr marL="114300" marR="114300" marT="0" marB="0"/>
                </a:tc>
                <a:extLst>
                  <a:ext uri="{0D108BD9-81ED-4DB2-BD59-A6C34878D82A}">
                    <a16:rowId xmlns:a16="http://schemas.microsoft.com/office/drawing/2014/main" val="1524444855"/>
                  </a:ext>
                </a:extLst>
              </a:tr>
            </a:tbl>
          </a:graphicData>
        </a:graphic>
      </p:graphicFrame>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803" y="2258661"/>
            <a:ext cx="4501202" cy="3310798"/>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7491" y="4901588"/>
            <a:ext cx="2485899" cy="1956412"/>
          </a:xfrm>
          <a:prstGeom prst="rect">
            <a:avLst/>
          </a:prstGeom>
        </p:spPr>
      </p:pic>
    </p:spTree>
    <p:extLst>
      <p:ext uri="{BB962C8B-B14F-4D97-AF65-F5344CB8AC3E}">
        <p14:creationId xmlns:p14="http://schemas.microsoft.com/office/powerpoint/2010/main" val="72069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4908" y="1013079"/>
            <a:ext cx="8761413" cy="706964"/>
          </a:xfrm>
        </p:spPr>
        <p:txBody>
          <a:bodyPr/>
          <a:lstStyle/>
          <a:p>
            <a:r>
              <a:rPr lang="en-GB" dirty="0" smtClean="0"/>
              <a:t>S3 Scottish Maths relay Race</a:t>
            </a:r>
            <a:br>
              <a:rPr lang="en-GB" dirty="0" smtClean="0"/>
            </a:br>
            <a:r>
              <a:rPr lang="en-GB" dirty="0" smtClean="0"/>
              <a:t> Friday  1</a:t>
            </a:r>
            <a:r>
              <a:rPr lang="en-GB" baseline="30000" dirty="0" smtClean="0"/>
              <a:t>st</a:t>
            </a:r>
            <a:r>
              <a:rPr lang="en-GB" dirty="0" smtClean="0"/>
              <a:t>  October</a:t>
            </a:r>
            <a:br>
              <a:rPr lang="en-GB" dirty="0" smtClean="0"/>
            </a:br>
            <a:endParaRPr lang="en-GB" dirty="0"/>
          </a:p>
        </p:txBody>
      </p:sp>
      <p:graphicFrame>
        <p:nvGraphicFramePr>
          <p:cNvPr id="7" name="Content Placeholder 12"/>
          <p:cNvGraphicFramePr>
            <a:graphicFrameLocks noGrp="1"/>
          </p:cNvGraphicFramePr>
          <p:nvPr>
            <p:ph sz="half" idx="1"/>
            <p:extLst>
              <p:ext uri="{D42A27DB-BD31-4B8C-83A1-F6EECF244321}">
                <p14:modId xmlns:p14="http://schemas.microsoft.com/office/powerpoint/2010/main" val="1319541563"/>
              </p:ext>
            </p:extLst>
          </p:nvPr>
        </p:nvGraphicFramePr>
        <p:xfrm>
          <a:off x="7832071" y="474461"/>
          <a:ext cx="4230493" cy="5888736"/>
        </p:xfrm>
        <a:graphic>
          <a:graphicData uri="http://schemas.openxmlformats.org/drawingml/2006/table">
            <a:tbl>
              <a:tblPr>
                <a:tableStyleId>{5C22544A-7EE6-4342-B048-85BDC9FD1C3A}</a:tableStyleId>
              </a:tblPr>
              <a:tblGrid>
                <a:gridCol w="4230493">
                  <a:extLst>
                    <a:ext uri="{9D8B030D-6E8A-4147-A177-3AD203B41FA5}">
                      <a16:colId xmlns:a16="http://schemas.microsoft.com/office/drawing/2014/main" val="1537176629"/>
                    </a:ext>
                  </a:extLst>
                </a:gridCol>
              </a:tblGrid>
              <a:tr h="3972280">
                <a:tc>
                  <a:txBody>
                    <a:bodyPr/>
                    <a:lstStyle/>
                    <a:p>
                      <a:pPr algn="l">
                        <a:lnSpc>
                          <a:spcPct val="115000"/>
                        </a:lnSpc>
                        <a:spcAft>
                          <a:spcPts val="0"/>
                        </a:spcAft>
                      </a:pPr>
                      <a:r>
                        <a:rPr lang="en-US" sz="2400" baseline="0" dirty="0" smtClean="0">
                          <a:effectLst/>
                        </a:rPr>
                        <a:t>Most of S3 Were doing the Scottish mathematics Relay Race.</a:t>
                      </a:r>
                    </a:p>
                    <a:p>
                      <a:pPr algn="l">
                        <a:lnSpc>
                          <a:spcPct val="115000"/>
                        </a:lnSpc>
                        <a:spcAft>
                          <a:spcPts val="0"/>
                        </a:spcAft>
                      </a:pPr>
                      <a:r>
                        <a:rPr lang="en-US" sz="2400" baseline="0" dirty="0" smtClean="0">
                          <a:effectLst/>
                        </a:rPr>
                        <a:t>Written by a winner of  Scottish Teacher of the year, Making </a:t>
                      </a:r>
                      <a:r>
                        <a:rPr lang="en-US" sz="2400" baseline="0" dirty="0" err="1" smtClean="0">
                          <a:effectLst/>
                        </a:rPr>
                        <a:t>Maths</a:t>
                      </a:r>
                      <a:r>
                        <a:rPr lang="en-US" sz="2400" baseline="0" dirty="0" smtClean="0">
                          <a:effectLst/>
                        </a:rPr>
                        <a:t> week Count Scotland Promoter and friend of the Sanquhar Maths Department Chris Smith.</a:t>
                      </a:r>
                    </a:p>
                    <a:p>
                      <a:pPr algn="l">
                        <a:lnSpc>
                          <a:spcPct val="115000"/>
                        </a:lnSpc>
                        <a:spcAft>
                          <a:spcPts val="0"/>
                        </a:spcAft>
                      </a:pPr>
                      <a:r>
                        <a:rPr lang="en-US" sz="2400" baseline="0" dirty="0" smtClean="0">
                          <a:effectLst/>
                        </a:rPr>
                        <a:t>The class were very competitive and the problem solving skills were outstanding.</a:t>
                      </a:r>
                      <a:endParaRPr lang="en-US" sz="2400" dirty="0" smtClean="0">
                        <a:effectLst/>
                      </a:endParaRPr>
                    </a:p>
                  </a:txBody>
                  <a:tcPr marL="52439" marR="52439" marT="0" marB="0"/>
                </a:tc>
                <a:extLst>
                  <a:ext uri="{0D108BD9-81ED-4DB2-BD59-A6C34878D82A}">
                    <a16:rowId xmlns:a16="http://schemas.microsoft.com/office/drawing/2014/main" val="3147515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3733802"/>
              </p:ext>
            </p:extLst>
          </p:nvPr>
        </p:nvGraphicFramePr>
        <p:xfrm>
          <a:off x="161793" y="2044835"/>
          <a:ext cx="5074085" cy="1696083"/>
        </p:xfrm>
        <a:graphic>
          <a:graphicData uri="http://schemas.openxmlformats.org/drawingml/2006/table">
            <a:tbl>
              <a:tblPr>
                <a:tableStyleId>{5C22544A-7EE6-4342-B048-85BDC9FD1C3A}</a:tableStyleId>
              </a:tblPr>
              <a:tblGrid>
                <a:gridCol w="5074085">
                  <a:extLst>
                    <a:ext uri="{9D8B030D-6E8A-4147-A177-3AD203B41FA5}">
                      <a16:colId xmlns:a16="http://schemas.microsoft.com/office/drawing/2014/main" val="3148657137"/>
                    </a:ext>
                  </a:extLst>
                </a:gridCol>
              </a:tblGrid>
              <a:tr h="1696083">
                <a:tc>
                  <a:txBody>
                    <a:bodyPr/>
                    <a:lstStyle/>
                    <a:p>
                      <a:pPr algn="l">
                        <a:lnSpc>
                          <a:spcPct val="115000"/>
                        </a:lnSpc>
                        <a:spcAft>
                          <a:spcPts val="0"/>
                        </a:spcAft>
                      </a:pPr>
                      <a:r>
                        <a:rPr lang="en-US" sz="2400" b="1" dirty="0">
                          <a:effectLst/>
                        </a:rPr>
                        <a:t>Competition </a:t>
                      </a:r>
                      <a:r>
                        <a:rPr lang="en-US" sz="2400" b="1" dirty="0" smtClean="0">
                          <a:effectLst/>
                        </a:rPr>
                        <a:t>Winners</a:t>
                      </a:r>
                    </a:p>
                    <a:p>
                      <a:pPr algn="l">
                        <a:lnSpc>
                          <a:spcPct val="115000"/>
                        </a:lnSpc>
                        <a:spcAft>
                          <a:spcPts val="0"/>
                        </a:spcAft>
                      </a:pPr>
                      <a:r>
                        <a:rPr lang="en-US" sz="2400" dirty="0" smtClean="0">
                          <a:effectLst/>
                        </a:rPr>
                        <a:t>Matthew</a:t>
                      </a:r>
                      <a:r>
                        <a:rPr lang="en-US" sz="2400" baseline="0" dirty="0" smtClean="0">
                          <a:effectLst/>
                        </a:rPr>
                        <a:t> </a:t>
                      </a:r>
                      <a:endParaRPr lang="en-US" sz="2400" baseline="0" dirty="0" smtClean="0">
                        <a:effectLst/>
                      </a:endParaRPr>
                    </a:p>
                    <a:p>
                      <a:pPr algn="l">
                        <a:lnSpc>
                          <a:spcPct val="115000"/>
                        </a:lnSpc>
                        <a:spcAft>
                          <a:spcPts val="0"/>
                        </a:spcAft>
                      </a:pPr>
                      <a:r>
                        <a:rPr lang="en-US" sz="2400" baseline="0" dirty="0" smtClean="0">
                          <a:effectLst/>
                        </a:rPr>
                        <a:t>Megan</a:t>
                      </a:r>
                      <a:endParaRPr lang="en-US" sz="2400" dirty="0" smtClean="0">
                        <a:effectLst/>
                      </a:endParaRPr>
                    </a:p>
                  </a:txBody>
                  <a:tcPr marL="114300" marR="114300" marT="0" marB="0"/>
                </a:tc>
                <a:extLst>
                  <a:ext uri="{0D108BD9-81ED-4DB2-BD59-A6C34878D82A}">
                    <a16:rowId xmlns:a16="http://schemas.microsoft.com/office/drawing/2014/main" val="1524444855"/>
                  </a:ext>
                </a:extLst>
              </a:tr>
            </a:tbl>
          </a:graphicData>
        </a:graphic>
      </p:graphicFrame>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835" y="2507887"/>
            <a:ext cx="2043694" cy="2268796"/>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5" y="4714428"/>
            <a:ext cx="2568163" cy="2095682"/>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9988" y="4981926"/>
            <a:ext cx="1781388" cy="1560685"/>
          </a:xfrm>
          <a:prstGeom prst="rect">
            <a:avLst/>
          </a:prstGeom>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5614" y="1720043"/>
            <a:ext cx="2545301" cy="4755292"/>
          </a:xfrm>
          <a:prstGeom prst="rect">
            <a:avLst/>
          </a:prstGeom>
        </p:spPr>
      </p:pic>
    </p:spTree>
    <p:extLst>
      <p:ext uri="{BB962C8B-B14F-4D97-AF65-F5344CB8AC3E}">
        <p14:creationId xmlns:p14="http://schemas.microsoft.com/office/powerpoint/2010/main" val="3301093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02625" y="1133710"/>
            <a:ext cx="8761413" cy="706964"/>
          </a:xfrm>
        </p:spPr>
        <p:txBody>
          <a:bodyPr/>
          <a:lstStyle/>
          <a:p>
            <a:r>
              <a:rPr lang="en-GB" dirty="0" smtClean="0"/>
              <a:t>Creativity Tasks – Various classes were involved in designing pursuit curves and maths logos.</a:t>
            </a:r>
            <a:br>
              <a:rPr lang="en-GB" dirty="0" smtClean="0"/>
            </a:br>
            <a:endParaRPr lang="en-GB" dirty="0"/>
          </a:p>
        </p:txBody>
      </p:sp>
      <p:pic>
        <p:nvPicPr>
          <p:cNvPr id="3" name="Content Placeholder 2"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2663" y="2359175"/>
            <a:ext cx="5502459" cy="4155249"/>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1704" y="978528"/>
            <a:ext cx="2651990" cy="2019475"/>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0780" y="3153185"/>
            <a:ext cx="4445420" cy="3241452"/>
          </a:xfrm>
          <a:prstGeom prst="rect">
            <a:avLst/>
          </a:prstGeom>
        </p:spPr>
      </p:pic>
    </p:spTree>
    <p:extLst>
      <p:ext uri="{BB962C8B-B14F-4D97-AF65-F5344CB8AC3E}">
        <p14:creationId xmlns:p14="http://schemas.microsoft.com/office/powerpoint/2010/main" val="3942446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02625" y="1133710"/>
            <a:ext cx="8761413" cy="706964"/>
          </a:xfrm>
        </p:spPr>
        <p:txBody>
          <a:bodyPr/>
          <a:lstStyle/>
          <a:p>
            <a:r>
              <a:rPr lang="en-GB" dirty="0" smtClean="0"/>
              <a:t>S1 French/Maths Task</a:t>
            </a:r>
            <a:br>
              <a:rPr lang="en-GB" dirty="0" smtClean="0"/>
            </a:br>
            <a:endParaRPr lang="en-GB" dirty="0"/>
          </a:p>
        </p:txBody>
      </p:sp>
      <p:sp>
        <p:nvSpPr>
          <p:cNvPr id="2" name="Content Placeholder 1"/>
          <p:cNvSpPr>
            <a:spLocks noGrp="1"/>
          </p:cNvSpPr>
          <p:nvPr>
            <p:ph sz="half" idx="1"/>
          </p:nvPr>
        </p:nvSpPr>
        <p:spPr>
          <a:xfrm>
            <a:off x="3692901" y="2389565"/>
            <a:ext cx="4825158" cy="3416301"/>
          </a:xfrm>
        </p:spPr>
        <p:txBody>
          <a:bodyPr>
            <a:noAutofit/>
          </a:bodyPr>
          <a:lstStyle/>
          <a:p>
            <a:pPr marL="0" indent="0">
              <a:buNone/>
            </a:pPr>
            <a:r>
              <a:rPr lang="en-GB" sz="2000" dirty="0" smtClean="0"/>
              <a:t>Sanquhar Languages</a:t>
            </a:r>
          </a:p>
          <a:p>
            <a:pPr marL="0" indent="0">
              <a:buNone/>
            </a:pPr>
            <a:r>
              <a:rPr lang="en-GB" sz="2000" dirty="0" smtClean="0"/>
              <a:t>Number games , active learning finding and solving, Kahoot, Bingo and even some French songs with numbers were some of the activities the languages faculty and S1 took part in at various times of the week.</a:t>
            </a:r>
          </a:p>
          <a:p>
            <a:endParaRPr lang="en-GB" sz="2000" dirty="0"/>
          </a:p>
          <a:p>
            <a:pPr marL="0" indent="0">
              <a:buNone/>
            </a:pPr>
            <a:r>
              <a:rPr lang="en-GB" sz="2000" dirty="0" smtClean="0"/>
              <a:t>Big Thank you to all the S3 pupils who displayed their leadership skills by helping the S1 pupils around the school with this task.</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47" y="2290322"/>
            <a:ext cx="2583404" cy="1905165"/>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8059" y="2290322"/>
            <a:ext cx="3613421" cy="2011139"/>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499" y="4645135"/>
            <a:ext cx="2781327" cy="1762004"/>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9134" y="4597884"/>
            <a:ext cx="3033118" cy="2065564"/>
          </a:xfrm>
          <a:prstGeom prst="rect">
            <a:avLst/>
          </a:prstGeom>
        </p:spPr>
      </p:pic>
    </p:spTree>
    <p:extLst>
      <p:ext uri="{BB962C8B-B14F-4D97-AF65-F5344CB8AC3E}">
        <p14:creationId xmlns:p14="http://schemas.microsoft.com/office/powerpoint/2010/main" val="20917700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TM02900722[[fn=Ion Boardroom]]</Template>
  <TotalTime>339</TotalTime>
  <Words>408</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Century Gothic</vt:lpstr>
      <vt:lpstr>MS Mincho</vt:lpstr>
      <vt:lpstr>Times New Roman</vt:lpstr>
      <vt:lpstr>Wingdings 3</vt:lpstr>
      <vt:lpstr>Ion Boardroom</vt:lpstr>
      <vt:lpstr>S2 Numeracy Quiz Monday 27th September</vt:lpstr>
      <vt:lpstr>S1 French/Maths/Decoding  Tuesday 28th September </vt:lpstr>
      <vt:lpstr>S2 Using Technology in Maths/Distance/Speed/Time  Tuesday 28th September </vt:lpstr>
      <vt:lpstr>NAT 5 Application of Mathematics Wednesday 29th September </vt:lpstr>
      <vt:lpstr>S1 Probability and Technology Thursday 30th September </vt:lpstr>
      <vt:lpstr>S1 CS1 Friday  1st  October </vt:lpstr>
      <vt:lpstr>S3 Scottish Maths relay Race  Friday  1st  October </vt:lpstr>
      <vt:lpstr>Creativity Tasks – Various classes were involved in designing pursuit curves and maths logos. </vt:lpstr>
      <vt:lpstr>S1 French/Maths Task </vt:lpstr>
    </vt:vector>
  </TitlesOfParts>
  <Company>Dumfries and Galloway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Maths Count Scotland 2021</dc:title>
  <dc:creator>April McGuchan</dc:creator>
  <cp:lastModifiedBy>Mrs Hetherington Cree</cp:lastModifiedBy>
  <cp:revision>20</cp:revision>
  <dcterms:created xsi:type="dcterms:W3CDTF">2021-10-04T09:17:42Z</dcterms:created>
  <dcterms:modified xsi:type="dcterms:W3CDTF">2021-10-08T10:48:49Z</dcterms:modified>
</cp:coreProperties>
</file>