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66" r:id="rId14"/>
    <p:sldId id="257" r:id="rId15"/>
    <p:sldId id="258" r:id="rId16"/>
    <p:sldId id="263" r:id="rId17"/>
    <p:sldId id="260" r:id="rId18"/>
    <p:sldId id="265" r:id="rId19"/>
    <p:sldId id="261" r:id="rId20"/>
    <p:sldId id="262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82" d="100"/>
          <a:sy n="82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2021-01-25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urinio vietos rezervavimo ženklas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04448" cy="1287016"/>
          </a:xfrm>
        </p:spPr>
        <p:txBody>
          <a:bodyPr>
            <a:normAutofit fontScale="90000"/>
          </a:bodyPr>
          <a:lstStyle/>
          <a:p>
            <a:r>
              <a:rPr lang="lt-LT" sz="2000" b="1" dirty="0" smtClean="0">
                <a:solidFill>
                  <a:srgbClr val="008000"/>
                </a:solidFill>
              </a:rPr>
              <a:t/>
            </a:r>
            <a:br>
              <a:rPr lang="lt-LT" sz="2000" b="1" dirty="0" smtClean="0">
                <a:solidFill>
                  <a:srgbClr val="008000"/>
                </a:solidFill>
              </a:rPr>
            </a:br>
            <a:r>
              <a:rPr lang="lt-LT" sz="2000" b="1" dirty="0">
                <a:solidFill>
                  <a:srgbClr val="008000"/>
                </a:solidFill>
              </a:rPr>
              <a:t/>
            </a:r>
            <a:br>
              <a:rPr lang="lt-LT" sz="2000" b="1" dirty="0">
                <a:solidFill>
                  <a:srgbClr val="008000"/>
                </a:solidFill>
              </a:rPr>
            </a:br>
            <a:r>
              <a:rPr lang="lt-LT" sz="2000" b="1" dirty="0" smtClean="0">
                <a:solidFill>
                  <a:srgbClr val="008000"/>
                </a:solidFill>
              </a:rPr>
              <a:t/>
            </a:r>
            <a:br>
              <a:rPr lang="lt-LT" sz="2000" b="1" dirty="0" smtClean="0">
                <a:solidFill>
                  <a:srgbClr val="008000"/>
                </a:solidFill>
              </a:rPr>
            </a:br>
            <a:r>
              <a:rPr lang="lt-LT" sz="2000" b="1" dirty="0">
                <a:solidFill>
                  <a:srgbClr val="008000"/>
                </a:solidFill>
              </a:rPr>
              <a:t/>
            </a:r>
            <a:br>
              <a:rPr lang="lt-LT" sz="2000" b="1" dirty="0">
                <a:solidFill>
                  <a:srgbClr val="008000"/>
                </a:solidFill>
              </a:rPr>
            </a:br>
            <a:r>
              <a:rPr lang="lt-LT" sz="2000" b="1" dirty="0" smtClean="0">
                <a:solidFill>
                  <a:srgbClr val="008000"/>
                </a:solidFill>
              </a:rPr>
              <a:t/>
            </a:r>
            <a:br>
              <a:rPr lang="lt-LT" sz="2000" b="1" dirty="0" smtClean="0">
                <a:solidFill>
                  <a:srgbClr val="008000"/>
                </a:solidFill>
              </a:rPr>
            </a:br>
            <a:r>
              <a:rPr lang="lt-LT" sz="2000" b="1" dirty="0">
                <a:solidFill>
                  <a:srgbClr val="008000"/>
                </a:solidFill>
              </a:rPr>
              <a:t/>
            </a:r>
            <a:br>
              <a:rPr lang="lt-LT" sz="2000" b="1" dirty="0">
                <a:solidFill>
                  <a:srgbClr val="008000"/>
                </a:solidFill>
              </a:rPr>
            </a:br>
            <a:r>
              <a:rPr lang="lt-LT" sz="2000" b="1" dirty="0" err="1" smtClean="0">
                <a:solidFill>
                  <a:schemeClr val="bg1"/>
                </a:solidFill>
              </a:rPr>
              <a:t>Evaluation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questionnaire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of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the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project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“</a:t>
            </a:r>
            <a:r>
              <a:rPr lang="lt-LT" sz="2000" b="1" dirty="0" err="1" smtClean="0">
                <a:solidFill>
                  <a:schemeClr val="bg1"/>
                </a:solidFill>
              </a:rPr>
              <a:t>Music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is</a:t>
            </a:r>
            <a:r>
              <a:rPr lang="lt-LT" sz="2000" b="1" dirty="0" smtClean="0">
                <a:solidFill>
                  <a:schemeClr val="bg1"/>
                </a:solidFill>
              </a:rPr>
              <a:t> a </a:t>
            </a:r>
            <a:r>
              <a:rPr lang="lt-LT" sz="2000" b="1" dirty="0" err="1" smtClean="0">
                <a:solidFill>
                  <a:schemeClr val="bg1"/>
                </a:solidFill>
              </a:rPr>
              <a:t>common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language</a:t>
            </a:r>
            <a:r>
              <a:rPr lang="en-US" sz="2000" b="1" dirty="0" smtClean="0">
                <a:solidFill>
                  <a:schemeClr val="bg1"/>
                </a:solidFill>
              </a:rPr>
              <a:t>” </a:t>
            </a:r>
            <a:r>
              <a:rPr lang="lt-LT" sz="2000" b="1" dirty="0" err="1" smtClean="0">
                <a:solidFill>
                  <a:schemeClr val="bg1"/>
                </a:solidFill>
              </a:rPr>
              <a:t>for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teachers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2822117" cy="10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708920"/>
            <a:ext cx="6264696" cy="3168352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9.Music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methods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learned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applied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during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project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smtClean="0">
                <a:solidFill>
                  <a:schemeClr val="bg1"/>
                </a:solidFill>
              </a:rPr>
              <a:t>ha</a:t>
            </a:r>
            <a:r>
              <a:rPr lang="en-US" sz="2000" b="1" dirty="0" err="1" smtClean="0">
                <a:solidFill>
                  <a:schemeClr val="bg1"/>
                </a:solidFill>
              </a:rPr>
              <a:t>ve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improved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lesson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organization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lesson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planning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time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management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402416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/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lt-LT" sz="2200" b="1" dirty="0" smtClean="0">
                <a:solidFill>
                  <a:schemeClr val="bg1"/>
                </a:solidFill>
              </a:rPr>
              <a:t>10.The </a:t>
            </a:r>
            <a:r>
              <a:rPr lang="lt-LT" sz="2200" b="1" dirty="0" err="1">
                <a:solidFill>
                  <a:schemeClr val="bg1"/>
                </a:solidFill>
              </a:rPr>
              <a:t>international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experience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gained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during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the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project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motivates</a:t>
            </a:r>
            <a:r>
              <a:rPr lang="lt-LT" sz="2200" b="1" dirty="0">
                <a:solidFill>
                  <a:schemeClr val="bg1"/>
                </a:solidFill>
              </a:rPr>
              <a:t> me to be </a:t>
            </a:r>
            <a:r>
              <a:rPr lang="lt-LT" sz="2200" b="1" dirty="0" err="1">
                <a:solidFill>
                  <a:schemeClr val="bg1"/>
                </a:solidFill>
              </a:rPr>
              <a:t>interested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in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innovations</a:t>
            </a:r>
            <a:r>
              <a:rPr lang="lt-LT" sz="2200" b="1" dirty="0">
                <a:solidFill>
                  <a:schemeClr val="bg1"/>
                </a:solidFill>
              </a:rPr>
              <a:t>, to </a:t>
            </a:r>
            <a:r>
              <a:rPr lang="lt-LT" sz="2200" b="1" dirty="0" err="1">
                <a:solidFill>
                  <a:schemeClr val="bg1"/>
                </a:solidFill>
              </a:rPr>
              <a:t>apply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new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music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teaching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methods</a:t>
            </a:r>
            <a:r>
              <a:rPr lang="lt-LT" sz="2200" b="1" dirty="0">
                <a:solidFill>
                  <a:schemeClr val="bg1"/>
                </a:solidFill>
              </a:rPr>
              <a:t>, to </a:t>
            </a:r>
            <a:r>
              <a:rPr lang="lt-LT" sz="2200" b="1" dirty="0" err="1">
                <a:solidFill>
                  <a:schemeClr val="bg1"/>
                </a:solidFill>
              </a:rPr>
              <a:t>participate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in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other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project</a:t>
            </a:r>
            <a:r>
              <a:rPr lang="lt-LT" sz="2200" b="1" dirty="0">
                <a:solidFill>
                  <a:schemeClr val="bg1"/>
                </a:solidFill>
              </a:rPr>
              <a:t> </a:t>
            </a:r>
            <a:r>
              <a:rPr lang="lt-LT" sz="2200" b="1" dirty="0" err="1">
                <a:solidFill>
                  <a:schemeClr val="bg1"/>
                </a:solidFill>
              </a:rPr>
              <a:t>activities</a:t>
            </a:r>
            <a:r>
              <a:rPr lang="lt-LT" sz="2200" b="1" dirty="0">
                <a:solidFill>
                  <a:schemeClr val="bg1"/>
                </a:solidFill>
              </a:rPr>
              <a:t>.</a:t>
            </a:r>
            <a:r>
              <a:rPr lang="lt-LT" dirty="0">
                <a:solidFill>
                  <a:schemeClr val="bg1"/>
                </a:solidFill>
              </a:rPr>
              <a:t/>
            </a:r>
            <a:br>
              <a:rPr lang="lt-LT" dirty="0">
                <a:solidFill>
                  <a:schemeClr val="bg1"/>
                </a:solidFill>
              </a:rPr>
            </a:b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3913"/>
            <a:ext cx="6336704" cy="31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11.Participation </a:t>
            </a:r>
            <a:r>
              <a:rPr lang="lt-LT" sz="2000" b="1" dirty="0" err="1">
                <a:solidFill>
                  <a:schemeClr val="bg1"/>
                </a:solidFill>
              </a:rPr>
              <a:t>in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Erasmus</a:t>
            </a:r>
            <a:r>
              <a:rPr lang="lt-LT" sz="2000" b="1" dirty="0">
                <a:solidFill>
                  <a:schemeClr val="bg1"/>
                </a:solidFill>
              </a:rPr>
              <a:t>+ </a:t>
            </a:r>
            <a:r>
              <a:rPr lang="lt-LT" sz="2000" b="1" dirty="0" err="1">
                <a:solidFill>
                  <a:schemeClr val="bg1"/>
                </a:solidFill>
              </a:rPr>
              <a:t>project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broadens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horizons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knowledge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other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educational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systems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nations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cultures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traditions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foreign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languages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6" y="2780928"/>
            <a:ext cx="6415409" cy="32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082842" cy="1911544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 </a:t>
            </a:r>
            <a:r>
              <a:rPr lang="lt-LT" sz="3200" b="1" dirty="0" err="1" smtClean="0"/>
              <a:t>Class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Band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Questionnaire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for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teachers</a:t>
            </a:r>
            <a:endParaRPr lang="lt-LT" sz="3200" b="1" dirty="0"/>
          </a:p>
        </p:txBody>
      </p:sp>
      <p:pic>
        <p:nvPicPr>
          <p:cNvPr id="5" name="Paveikslėlis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25" y="1556792"/>
            <a:ext cx="2902351" cy="1911544"/>
          </a:xfrm>
          <a:prstGeom prst="rect">
            <a:avLst/>
          </a:prstGeom>
          <a:noFill/>
        </p:spPr>
      </p:pic>
      <p:pic>
        <p:nvPicPr>
          <p:cNvPr id="6" name="Paveikslėlis 5" descr="C:\Users\PC\Desktop\Music is a common language 2\short term visit Lithuania\vakaro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93744"/>
            <a:ext cx="2952328" cy="199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07" y="3787622"/>
            <a:ext cx="2878869" cy="1986254"/>
          </a:xfrm>
          <a:prstGeom prst="rect">
            <a:avLst/>
          </a:prstGeom>
          <a:noFill/>
        </p:spPr>
      </p:pic>
      <p:pic>
        <p:nvPicPr>
          <p:cNvPr id="15362" name="Picture 2" descr="C:\Users\PC\AppData\Local\Microsoft\Windows\INetCache\IE\DCRBF72P\1280px-Flag_of_Lithuania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0227" y="771572"/>
            <a:ext cx="539552" cy="3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b="1" dirty="0" smtClean="0"/>
              <a:t>1.</a:t>
            </a:r>
            <a:r>
              <a:rPr lang="en-US" sz="3200" b="1" dirty="0" smtClean="0"/>
              <a:t>Is </a:t>
            </a:r>
            <a:r>
              <a:rPr lang="en-US" sz="3200" b="1" dirty="0"/>
              <a:t>the Class-Band method attractive to the students of your class?</a:t>
            </a:r>
            <a:endParaRPr lang="lt-LT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2928"/>
            <a:ext cx="6150236" cy="30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b="1" dirty="0" smtClean="0"/>
              <a:t>2.</a:t>
            </a:r>
            <a:r>
              <a:rPr lang="en-US" sz="3200" b="1" dirty="0" smtClean="0"/>
              <a:t>Is </a:t>
            </a:r>
            <a:r>
              <a:rPr lang="en-US" sz="3200" b="1" dirty="0"/>
              <a:t>this method appropriate for tagged group students (Special needs, Roma/Syrian students)?</a:t>
            </a:r>
            <a:endParaRPr lang="lt-LT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048672" cy="303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 fontScale="47500" lnSpcReduction="20000"/>
          </a:bodyPr>
          <a:lstStyle/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1.Children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2.This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suitable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singing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attracted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3.They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cozy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peaceful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relaxing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4.They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to be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5.Students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immerse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6.They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7.Music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nation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pupils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9.To be a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to be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prove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also are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able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10.She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11.To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12.To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13.They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relaxed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14.They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15. Roma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innate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musicality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rhythm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500" dirty="0" err="1">
                <a:latin typeface="Times New Roman" pitchFamily="18" charset="0"/>
                <a:cs typeface="Times New Roman" pitchFamily="18" charset="0"/>
              </a:rPr>
              <a:t>confident</a:t>
            </a:r>
            <a:r>
              <a:rPr lang="lt-LT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3.What </a:t>
            </a:r>
            <a:r>
              <a:rPr lang="lt-LT" sz="3200" b="1" dirty="0" err="1"/>
              <a:t>especially</a:t>
            </a:r>
            <a:r>
              <a:rPr lang="lt-LT" sz="3200" b="1" dirty="0"/>
              <a:t> </a:t>
            </a:r>
            <a:r>
              <a:rPr lang="lt-LT" sz="3200" b="1" dirty="0" err="1"/>
              <a:t>they</a:t>
            </a:r>
            <a:r>
              <a:rPr lang="lt-LT" sz="3200" b="1" dirty="0"/>
              <a:t> </a:t>
            </a:r>
            <a:r>
              <a:rPr lang="lt-LT" sz="3200" b="1" dirty="0" err="1"/>
              <a:t>like</a:t>
            </a:r>
            <a:r>
              <a:rPr lang="lt-LT" sz="3200" b="1" dirty="0"/>
              <a:t>/</a:t>
            </a:r>
            <a:r>
              <a:rPr lang="lt-LT" sz="3200" b="1" dirty="0" err="1"/>
              <a:t>dislike</a:t>
            </a:r>
            <a:r>
              <a:rPr lang="lt-LT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8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lt-LT" sz="3200" b="1" dirty="0" smtClean="0"/>
              <a:t/>
            </a:r>
            <a:br>
              <a:rPr lang="lt-LT" sz="3200" b="1" dirty="0" smtClean="0"/>
            </a:br>
            <a:r>
              <a:rPr lang="lt-LT" sz="3200" b="1" dirty="0" smtClean="0"/>
              <a:t>5.</a:t>
            </a:r>
            <a:r>
              <a:rPr lang="en-US" sz="3200" b="1" dirty="0" smtClean="0"/>
              <a:t>Is </a:t>
            </a:r>
            <a:r>
              <a:rPr lang="en-US" sz="3200" b="1" dirty="0"/>
              <a:t>the Class-Band method elements applicable in your particular learning environment?</a:t>
            </a:r>
            <a:endParaRPr lang="lt-LT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2708921"/>
            <a:ext cx="548471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7" y="2492896"/>
            <a:ext cx="7524824" cy="3633267"/>
          </a:xfrm>
        </p:spPr>
        <p:txBody>
          <a:bodyPr>
            <a:noAutofit/>
          </a:bodyPr>
          <a:lstStyle/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1.It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concentrate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responsible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2.Yes, it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concentrated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focused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3.We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able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take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4.Students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5.Yes.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focusing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6.Advantages :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focused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competencies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interested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7.Children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instruments,develop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hearing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8.Class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lt-LT" sz="1200" dirty="0" err="1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t-L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to be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responsible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collaborate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instrument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demands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9.Yes,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tolerant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responsible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motivated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10.It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hyperactive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11.Great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minded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novices</a:t>
            </a:r>
            <a:r>
              <a:rPr lang="lt-LT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12.Kids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13.Advantage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motivating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encouraging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14.Motivates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success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15.It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motivates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improves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collaborating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creativity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200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lt-LT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b="1" dirty="0"/>
              <a:t>6</a:t>
            </a:r>
            <a:r>
              <a:rPr lang="lt-LT" sz="3200" b="1" dirty="0" smtClean="0"/>
              <a:t>.Are </a:t>
            </a:r>
            <a:r>
              <a:rPr lang="lt-LT" sz="3200" b="1" dirty="0" err="1"/>
              <a:t>there</a:t>
            </a:r>
            <a:r>
              <a:rPr lang="lt-LT" sz="3200" b="1" dirty="0"/>
              <a:t> </a:t>
            </a:r>
            <a:r>
              <a:rPr lang="lt-LT" sz="3200" b="1" dirty="0" err="1"/>
              <a:t>any</a:t>
            </a:r>
            <a:r>
              <a:rPr lang="lt-LT" sz="3200" b="1" dirty="0"/>
              <a:t> </a:t>
            </a:r>
            <a:r>
              <a:rPr lang="lt-LT" sz="3200" b="1" dirty="0" err="1"/>
              <a:t>advantages</a:t>
            </a:r>
            <a:r>
              <a:rPr lang="lt-LT" sz="3200" b="1" dirty="0"/>
              <a:t>/</a:t>
            </a:r>
            <a:r>
              <a:rPr lang="lt-LT" sz="3200" b="1" dirty="0" err="1"/>
              <a:t>disadvantages</a:t>
            </a:r>
            <a:r>
              <a:rPr lang="lt-LT" sz="3200" b="1" dirty="0"/>
              <a:t> </a:t>
            </a:r>
            <a:r>
              <a:rPr lang="lt-LT" sz="3200" b="1" dirty="0" err="1"/>
              <a:t>of</a:t>
            </a:r>
            <a:r>
              <a:rPr lang="lt-LT" sz="3200" b="1" dirty="0"/>
              <a:t> </a:t>
            </a:r>
            <a:r>
              <a:rPr lang="lt-LT" sz="3200" b="1" dirty="0" err="1"/>
              <a:t>this</a:t>
            </a:r>
            <a:r>
              <a:rPr lang="lt-LT" sz="3200" b="1" dirty="0"/>
              <a:t> </a:t>
            </a:r>
            <a:r>
              <a:rPr lang="lt-LT" sz="3200" b="1" dirty="0" err="1"/>
              <a:t>method</a:t>
            </a:r>
            <a:r>
              <a:rPr lang="lt-LT" sz="3200" b="1" dirty="0"/>
              <a:t>?</a:t>
            </a:r>
            <a:br>
              <a:rPr lang="lt-LT" sz="3200" b="1" dirty="0"/>
            </a:b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36814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36912"/>
            <a:ext cx="5400600" cy="2952328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lt-LT" sz="3200" b="1" dirty="0" smtClean="0"/>
              <a:t>7.</a:t>
            </a:r>
            <a:r>
              <a:rPr lang="en-US" sz="3200" b="1" dirty="0" smtClean="0"/>
              <a:t>Will </a:t>
            </a:r>
            <a:r>
              <a:rPr lang="en-US" sz="3200" b="1" dirty="0"/>
              <a:t>you apply this music teaching method elements in the </a:t>
            </a:r>
            <a:r>
              <a:rPr lang="en-US" sz="3200" b="1" dirty="0" smtClean="0"/>
              <a:t>future?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4043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1. I </a:t>
            </a:r>
            <a:r>
              <a:rPr lang="lt-LT" sz="2000" b="1" dirty="0" err="1">
                <a:solidFill>
                  <a:schemeClr val="bg1"/>
                </a:solidFill>
              </a:rPr>
              <a:t>positively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evaluate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colleagues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participation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international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project</a:t>
            </a:r>
            <a:r>
              <a:rPr lang="lt-LT" sz="2000" b="1" dirty="0">
                <a:solidFill>
                  <a:schemeClr val="bg1"/>
                </a:solidFill>
              </a:rPr>
              <a:t> "</a:t>
            </a:r>
            <a:r>
              <a:rPr lang="lt-LT" sz="2000" b="1" dirty="0" err="1">
                <a:solidFill>
                  <a:schemeClr val="bg1"/>
                </a:solidFill>
              </a:rPr>
              <a:t>Music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is</a:t>
            </a:r>
            <a:r>
              <a:rPr lang="lt-LT" sz="2000" b="1" dirty="0">
                <a:solidFill>
                  <a:schemeClr val="bg1"/>
                </a:solidFill>
              </a:rPr>
              <a:t> a </a:t>
            </a:r>
            <a:r>
              <a:rPr lang="lt-LT" sz="2000" b="1" dirty="0" err="1">
                <a:solidFill>
                  <a:schemeClr val="bg1"/>
                </a:solidFill>
              </a:rPr>
              <a:t>common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language</a:t>
            </a:r>
            <a:r>
              <a:rPr lang="lt-LT" sz="2000" b="1" dirty="0" smtClean="0">
                <a:solidFill>
                  <a:schemeClr val="bg1"/>
                </a:solidFill>
              </a:rPr>
              <a:t>“.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2" y="2708920"/>
            <a:ext cx="7101966" cy="330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708920"/>
            <a:ext cx="5616624" cy="3096344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b="1" dirty="0" smtClean="0"/>
              <a:t>8.</a:t>
            </a:r>
            <a:r>
              <a:rPr lang="en-US" sz="3200" b="1" dirty="0" smtClean="0"/>
              <a:t>Will </a:t>
            </a:r>
            <a:r>
              <a:rPr lang="en-US" sz="3200" b="1" dirty="0"/>
              <a:t>you recommend </a:t>
            </a:r>
            <a:r>
              <a:rPr lang="en-US" sz="3200" b="1" dirty="0" smtClean="0"/>
              <a:t>Class</a:t>
            </a:r>
            <a:r>
              <a:rPr lang="lt-LT" sz="3200" b="1" dirty="0" smtClean="0"/>
              <a:t>-B</a:t>
            </a:r>
            <a:r>
              <a:rPr lang="en-US" sz="3200" b="1" dirty="0" smtClean="0"/>
              <a:t>and </a:t>
            </a:r>
            <a:r>
              <a:rPr lang="en-US" sz="3200" b="1" dirty="0"/>
              <a:t>method to your </a:t>
            </a:r>
            <a:r>
              <a:rPr lang="en-US" sz="3200" b="1" dirty="0" err="1" smtClean="0"/>
              <a:t>colleaques</a:t>
            </a:r>
            <a:r>
              <a:rPr lang="en-US" sz="3200" b="1" dirty="0" smtClean="0"/>
              <a:t>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21083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C:\Users\PC\Desktop\vizitas pas Kell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1"/>
            <a:ext cx="3519022" cy="22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 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Singing</a:t>
            </a:r>
            <a:r>
              <a:rPr lang="lt-LT" sz="3200" b="1" dirty="0" smtClean="0"/>
              <a:t> to </a:t>
            </a:r>
            <a:r>
              <a:rPr lang="lt-LT" sz="3200" b="1" dirty="0" err="1" smtClean="0"/>
              <a:t>Learn</a:t>
            </a:r>
            <a:r>
              <a:rPr lang="lt-LT" sz="3200" b="1" dirty="0" smtClean="0"/>
              <a:t>, </a:t>
            </a:r>
            <a:r>
              <a:rPr lang="lt-LT" sz="3200" b="1" dirty="0" err="1" smtClean="0"/>
              <a:t>Learning</a:t>
            </a:r>
            <a:r>
              <a:rPr lang="lt-LT" sz="3200" b="1" dirty="0" smtClean="0"/>
              <a:t> to </a:t>
            </a:r>
            <a:r>
              <a:rPr lang="lt-LT" sz="3200" b="1" dirty="0" err="1" smtClean="0"/>
              <a:t>Sing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questionnaire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for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teachers</a:t>
            </a:r>
            <a:endParaRPr lang="lt-LT" sz="3200" b="1" dirty="0"/>
          </a:p>
        </p:txBody>
      </p:sp>
      <p:pic>
        <p:nvPicPr>
          <p:cNvPr id="5" name="Paveikslėlis 4" descr="C:\Users\PC\Desktop\Charanga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3290161" cy="228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C:\Users\PC\Desktop\class Band implementatio Scotland\class P5 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49080"/>
            <a:ext cx="3384376" cy="214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14655"/>
            <a:ext cx="1772662" cy="2130523"/>
          </a:xfrm>
          <a:prstGeom prst="rect">
            <a:avLst/>
          </a:prstGeom>
          <a:noFill/>
        </p:spPr>
      </p:pic>
      <p:pic>
        <p:nvPicPr>
          <p:cNvPr id="8" name="Paveikslėlis 7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114655"/>
            <a:ext cx="1584176" cy="2130523"/>
          </a:xfrm>
          <a:prstGeom prst="rect">
            <a:avLst/>
          </a:prstGeom>
          <a:noFill/>
        </p:spPr>
      </p:pic>
      <p:pic>
        <p:nvPicPr>
          <p:cNvPr id="16386" name="Picture 2" descr="C:\Users\PC\AppData\Local\Microsoft\Windows\INetCache\IE\60ITLSP8\220px-Flag_of_Scotland_(1542-2003)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1" y="476672"/>
            <a:ext cx="831725" cy="49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b="1" dirty="0" smtClean="0"/>
              <a:t>1.Is </a:t>
            </a:r>
            <a:r>
              <a:rPr lang="lt-LT" sz="3200" b="1" dirty="0" err="1" smtClean="0"/>
              <a:t>the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method</a:t>
            </a:r>
            <a:r>
              <a:rPr lang="lt-LT" sz="3200" b="1" dirty="0" smtClean="0"/>
              <a:t> </a:t>
            </a:r>
            <a:r>
              <a:rPr lang="lt-LT" sz="3200" b="1" dirty="0" err="1"/>
              <a:t>mentioned</a:t>
            </a:r>
            <a:r>
              <a:rPr lang="lt-LT" sz="3200" b="1" dirty="0"/>
              <a:t> </a:t>
            </a:r>
            <a:r>
              <a:rPr lang="lt-LT" sz="3200" b="1" dirty="0" err="1"/>
              <a:t>above</a:t>
            </a:r>
            <a:r>
              <a:rPr lang="lt-LT" sz="3200" b="1" dirty="0"/>
              <a:t> </a:t>
            </a:r>
            <a:r>
              <a:rPr lang="lt-LT" sz="3200" b="1" dirty="0" err="1"/>
              <a:t>attractive</a:t>
            </a:r>
            <a:r>
              <a:rPr lang="lt-LT" sz="3200" b="1" dirty="0"/>
              <a:t> to </a:t>
            </a:r>
            <a:r>
              <a:rPr lang="lt-LT" sz="3200" b="1" dirty="0" err="1"/>
              <a:t>your</a:t>
            </a:r>
            <a:r>
              <a:rPr lang="lt-LT" sz="3200" b="1" dirty="0"/>
              <a:t> </a:t>
            </a:r>
            <a:r>
              <a:rPr lang="lt-LT" sz="3200" b="1" dirty="0" err="1"/>
              <a:t>students</a:t>
            </a:r>
            <a:r>
              <a:rPr lang="lt-LT" sz="3200" b="1" dirty="0"/>
              <a:t>?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840760" cy="264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b="1" dirty="0" smtClean="0"/>
              <a:t>2.Is </a:t>
            </a:r>
            <a:r>
              <a:rPr lang="lt-LT" sz="3200" b="1" dirty="0" err="1" smtClean="0"/>
              <a:t>this</a:t>
            </a:r>
            <a:r>
              <a:rPr lang="en-US" sz="3200" b="1" dirty="0" smtClean="0"/>
              <a:t> method </a:t>
            </a:r>
            <a:r>
              <a:rPr lang="en-US" sz="3200" b="1" dirty="0"/>
              <a:t>appropriate for tagged group students (Special needs, Roma/Syrian students)?</a:t>
            </a:r>
            <a:endParaRPr lang="lt-LT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1897"/>
            <a:ext cx="56303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8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t-LT" dirty="0"/>
              <a:t>1.They </a:t>
            </a:r>
            <a:r>
              <a:rPr lang="lt-LT" dirty="0" err="1"/>
              <a:t>like</a:t>
            </a:r>
            <a:r>
              <a:rPr lang="lt-LT" dirty="0"/>
              <a:t> </a:t>
            </a:r>
            <a:r>
              <a:rPr lang="lt-LT" dirty="0" err="1"/>
              <a:t>new</a:t>
            </a:r>
            <a:r>
              <a:rPr lang="lt-LT" dirty="0"/>
              <a:t> </a:t>
            </a:r>
            <a:r>
              <a:rPr lang="lt-LT" dirty="0" err="1"/>
              <a:t>melodies</a:t>
            </a:r>
            <a:r>
              <a:rPr lang="lt-LT" dirty="0"/>
              <a:t>, </a:t>
            </a:r>
            <a:r>
              <a:rPr lang="lt-LT" dirty="0" err="1"/>
              <a:t>digital</a:t>
            </a:r>
            <a:r>
              <a:rPr lang="lt-LT" dirty="0"/>
              <a:t> </a:t>
            </a:r>
            <a:r>
              <a:rPr lang="lt-LT" dirty="0" err="1"/>
              <a:t>platform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a </a:t>
            </a:r>
            <a:r>
              <a:rPr lang="lt-LT" dirty="0" err="1"/>
              <a:t>whiteboard</a:t>
            </a:r>
            <a:r>
              <a:rPr lang="lt-LT" dirty="0"/>
              <a:t> </a:t>
            </a:r>
            <a:r>
              <a:rPr lang="lt-LT" dirty="0" err="1"/>
              <a:t>screen</a:t>
            </a:r>
            <a:r>
              <a:rPr lang="lt-LT" dirty="0"/>
              <a:t>, </a:t>
            </a:r>
            <a:r>
              <a:rPr lang="lt-LT" dirty="0" err="1"/>
              <a:t>animation</a:t>
            </a:r>
            <a:r>
              <a:rPr lang="lt-LT" dirty="0"/>
              <a:t>.</a:t>
            </a:r>
          </a:p>
          <a:p>
            <a:r>
              <a:rPr lang="lt-LT" dirty="0"/>
              <a:t>2.Mostly </a:t>
            </a:r>
            <a:r>
              <a:rPr lang="lt-LT" dirty="0" err="1"/>
              <a:t>they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they</a:t>
            </a:r>
            <a:r>
              <a:rPr lang="lt-LT" dirty="0"/>
              <a:t> </a:t>
            </a:r>
            <a:r>
              <a:rPr lang="lt-LT" dirty="0" err="1"/>
              <a:t>can</a:t>
            </a:r>
            <a:r>
              <a:rPr lang="lt-LT" dirty="0"/>
              <a:t> </a:t>
            </a:r>
            <a:r>
              <a:rPr lang="lt-LT" dirty="0" err="1"/>
              <a:t>move</a:t>
            </a:r>
            <a:r>
              <a:rPr lang="lt-LT" dirty="0"/>
              <a:t> </a:t>
            </a:r>
            <a:r>
              <a:rPr lang="lt-LT" dirty="0" err="1"/>
              <a:t>during</a:t>
            </a:r>
            <a:r>
              <a:rPr lang="lt-LT" dirty="0"/>
              <a:t> </a:t>
            </a:r>
            <a:r>
              <a:rPr lang="lt-LT" dirty="0" err="1"/>
              <a:t>activities</a:t>
            </a:r>
            <a:r>
              <a:rPr lang="lt-LT" dirty="0"/>
              <a:t>.</a:t>
            </a:r>
          </a:p>
          <a:p>
            <a:r>
              <a:rPr lang="lt-LT" dirty="0"/>
              <a:t>3.They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dance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move</a:t>
            </a:r>
            <a:r>
              <a:rPr lang="lt-LT" dirty="0"/>
              <a:t> </a:t>
            </a:r>
            <a:r>
              <a:rPr lang="lt-LT" dirty="0" err="1"/>
              <a:t>together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, </a:t>
            </a:r>
            <a:r>
              <a:rPr lang="lt-LT" dirty="0" err="1"/>
              <a:t>imitate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repeat</a:t>
            </a:r>
            <a:r>
              <a:rPr lang="lt-LT" dirty="0"/>
              <a:t> </a:t>
            </a:r>
            <a:r>
              <a:rPr lang="lt-LT" dirty="0" err="1"/>
              <a:t>sounds</a:t>
            </a:r>
            <a:r>
              <a:rPr lang="lt-LT" dirty="0"/>
              <a:t>.</a:t>
            </a:r>
          </a:p>
          <a:p>
            <a:r>
              <a:rPr lang="lt-LT" dirty="0"/>
              <a:t>4.They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move</a:t>
            </a:r>
            <a:r>
              <a:rPr lang="lt-LT" dirty="0"/>
              <a:t>, </a:t>
            </a:r>
            <a:r>
              <a:rPr lang="lt-LT" dirty="0" err="1"/>
              <a:t>dance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rhymth</a:t>
            </a:r>
            <a:r>
              <a:rPr lang="lt-LT" dirty="0"/>
              <a:t>.</a:t>
            </a:r>
          </a:p>
          <a:p>
            <a:r>
              <a:rPr lang="lt-LT" dirty="0"/>
              <a:t>5.Children </a:t>
            </a:r>
            <a:r>
              <a:rPr lang="lt-LT" dirty="0" err="1"/>
              <a:t>love</a:t>
            </a:r>
            <a:r>
              <a:rPr lang="lt-LT" dirty="0"/>
              <a:t> to </a:t>
            </a:r>
            <a:r>
              <a:rPr lang="lt-LT" dirty="0" err="1"/>
              <a:t>move</a:t>
            </a:r>
            <a:r>
              <a:rPr lang="lt-LT" dirty="0"/>
              <a:t>, </a:t>
            </a:r>
            <a:r>
              <a:rPr lang="lt-LT" dirty="0" err="1"/>
              <a:t>play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sing</a:t>
            </a:r>
            <a:r>
              <a:rPr lang="lt-LT" dirty="0"/>
              <a:t>.</a:t>
            </a:r>
          </a:p>
          <a:p>
            <a:r>
              <a:rPr lang="lt-LT" dirty="0"/>
              <a:t>6.hey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make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learn</a:t>
            </a:r>
            <a:r>
              <a:rPr lang="lt-LT" dirty="0"/>
              <a:t> </a:t>
            </a:r>
            <a:r>
              <a:rPr lang="lt-LT" dirty="0" err="1"/>
              <a:t>together</a:t>
            </a:r>
            <a:r>
              <a:rPr lang="lt-LT" dirty="0"/>
              <a:t>.</a:t>
            </a:r>
          </a:p>
          <a:p>
            <a:r>
              <a:rPr lang="lt-LT" dirty="0"/>
              <a:t>7.They are </a:t>
            </a:r>
            <a:r>
              <a:rPr lang="lt-LT" dirty="0" err="1"/>
              <a:t>fond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, </a:t>
            </a:r>
            <a:r>
              <a:rPr lang="lt-LT" dirty="0" err="1"/>
              <a:t>rhythm</a:t>
            </a:r>
            <a:r>
              <a:rPr lang="lt-LT" dirty="0"/>
              <a:t> </a:t>
            </a:r>
            <a:r>
              <a:rPr lang="lt-LT" dirty="0" err="1"/>
              <a:t>exercises</a:t>
            </a:r>
            <a:r>
              <a:rPr lang="lt-LT" dirty="0"/>
              <a:t>, </a:t>
            </a:r>
            <a:r>
              <a:rPr lang="lt-LT" dirty="0" err="1"/>
              <a:t>they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participate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public</a:t>
            </a:r>
            <a:r>
              <a:rPr lang="lt-LT" dirty="0"/>
              <a:t> </a:t>
            </a:r>
            <a:r>
              <a:rPr lang="lt-LT" dirty="0" err="1"/>
              <a:t>events</a:t>
            </a:r>
            <a:r>
              <a:rPr lang="lt-LT" dirty="0"/>
              <a:t>.</a:t>
            </a:r>
          </a:p>
          <a:p>
            <a:r>
              <a:rPr lang="lt-LT" dirty="0"/>
              <a:t>8.Active </a:t>
            </a:r>
            <a:r>
              <a:rPr lang="lt-LT" dirty="0" err="1"/>
              <a:t>listening</a:t>
            </a:r>
            <a:r>
              <a:rPr lang="lt-LT" dirty="0"/>
              <a:t> to </a:t>
            </a:r>
            <a:r>
              <a:rPr lang="lt-LT" dirty="0" err="1"/>
              <a:t>music</a:t>
            </a:r>
            <a:r>
              <a:rPr lang="lt-LT" dirty="0"/>
              <a:t>; </a:t>
            </a:r>
            <a:r>
              <a:rPr lang="lt-LT" dirty="0" err="1"/>
              <a:t>dance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sing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songs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videos</a:t>
            </a:r>
            <a:r>
              <a:rPr lang="lt-LT" dirty="0"/>
              <a:t>; </a:t>
            </a:r>
            <a:r>
              <a:rPr lang="lt-LT" dirty="0" err="1"/>
              <a:t>familiarity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instruments</a:t>
            </a:r>
            <a:r>
              <a:rPr lang="lt-LT" dirty="0"/>
              <a:t>; </a:t>
            </a:r>
            <a:r>
              <a:rPr lang="lt-LT" dirty="0" err="1"/>
              <a:t>rythm</a:t>
            </a:r>
            <a:r>
              <a:rPr lang="lt-LT" dirty="0"/>
              <a:t> </a:t>
            </a:r>
            <a:r>
              <a:rPr lang="lt-LT" dirty="0" err="1"/>
              <a:t>activities</a:t>
            </a:r>
            <a:r>
              <a:rPr lang="lt-LT" dirty="0"/>
              <a:t>; </a:t>
            </a:r>
            <a:r>
              <a:rPr lang="lt-LT" dirty="0" err="1"/>
              <a:t>instrumental</a:t>
            </a:r>
            <a:r>
              <a:rPr lang="lt-LT" dirty="0"/>
              <a:t> </a:t>
            </a:r>
            <a:r>
              <a:rPr lang="lt-LT" dirty="0" err="1"/>
              <a:t>guesswork</a:t>
            </a:r>
            <a:r>
              <a:rPr lang="lt-LT" dirty="0"/>
              <a:t>.</a:t>
            </a:r>
          </a:p>
          <a:p>
            <a:r>
              <a:rPr lang="lt-LT" dirty="0"/>
              <a:t>9.Singing, </a:t>
            </a:r>
            <a:r>
              <a:rPr lang="lt-LT" dirty="0" err="1"/>
              <a:t>using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interactive</a:t>
            </a:r>
            <a:r>
              <a:rPr lang="lt-LT" dirty="0"/>
              <a:t> </a:t>
            </a:r>
            <a:r>
              <a:rPr lang="lt-LT" dirty="0" err="1"/>
              <a:t>board</a:t>
            </a:r>
            <a:r>
              <a:rPr lang="lt-LT" dirty="0"/>
              <a:t>, </a:t>
            </a:r>
            <a:r>
              <a:rPr lang="lt-LT" dirty="0" err="1"/>
              <a:t>variety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resources</a:t>
            </a:r>
            <a:r>
              <a:rPr lang="lt-LT" dirty="0"/>
              <a:t>.</a:t>
            </a:r>
          </a:p>
          <a:p>
            <a:r>
              <a:rPr lang="lt-LT" dirty="0"/>
              <a:t>10.They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touch</a:t>
            </a:r>
            <a:r>
              <a:rPr lang="lt-LT" dirty="0"/>
              <a:t> </a:t>
            </a:r>
            <a:r>
              <a:rPr lang="lt-LT" dirty="0" err="1"/>
              <a:t>musical</a:t>
            </a:r>
            <a:r>
              <a:rPr lang="lt-LT" dirty="0"/>
              <a:t> </a:t>
            </a:r>
            <a:r>
              <a:rPr lang="lt-LT" dirty="0" err="1"/>
              <a:t>instruments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try</a:t>
            </a:r>
            <a:r>
              <a:rPr lang="lt-LT" dirty="0"/>
              <a:t> to </a:t>
            </a:r>
            <a:r>
              <a:rPr lang="lt-LT" dirty="0" err="1"/>
              <a:t>play</a:t>
            </a:r>
            <a:r>
              <a:rPr lang="lt-LT" dirty="0"/>
              <a:t> </a:t>
            </a:r>
            <a:r>
              <a:rPr lang="lt-LT" dirty="0" err="1"/>
              <a:t>them</a:t>
            </a:r>
            <a:r>
              <a:rPr lang="lt-LT" dirty="0"/>
              <a:t>.</a:t>
            </a:r>
          </a:p>
          <a:p>
            <a:r>
              <a:rPr lang="lt-LT" dirty="0"/>
              <a:t>11.Students </a:t>
            </a:r>
            <a:r>
              <a:rPr lang="lt-LT" dirty="0" err="1"/>
              <a:t>like</a:t>
            </a:r>
            <a:r>
              <a:rPr lang="lt-LT" dirty="0"/>
              <a:t> </a:t>
            </a:r>
            <a:r>
              <a:rPr lang="lt-LT" dirty="0" err="1"/>
              <a:t>singing</a:t>
            </a:r>
            <a:r>
              <a:rPr lang="lt-LT" dirty="0"/>
              <a:t>, </a:t>
            </a:r>
            <a:r>
              <a:rPr lang="lt-LT" dirty="0" err="1"/>
              <a:t>exercises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dancing</a:t>
            </a:r>
            <a:r>
              <a:rPr lang="lt-LT" dirty="0"/>
              <a:t> </a:t>
            </a:r>
            <a:r>
              <a:rPr lang="lt-LT" dirty="0" err="1"/>
              <a:t>elements</a:t>
            </a:r>
            <a:r>
              <a:rPr lang="lt-LT" dirty="0"/>
              <a:t>. </a:t>
            </a:r>
          </a:p>
          <a:p>
            <a:r>
              <a:rPr lang="lt-LT" dirty="0"/>
              <a:t>12.They </a:t>
            </a:r>
            <a:r>
              <a:rPr lang="lt-LT" dirty="0" err="1"/>
              <a:t>like</a:t>
            </a:r>
            <a:r>
              <a:rPr lang="lt-LT" dirty="0"/>
              <a:t> </a:t>
            </a:r>
            <a:r>
              <a:rPr lang="lt-LT" dirty="0" err="1"/>
              <a:t>dancing</a:t>
            </a:r>
            <a:r>
              <a:rPr lang="lt-LT" dirty="0"/>
              <a:t> to </a:t>
            </a:r>
            <a:r>
              <a:rPr lang="lt-LT" dirty="0" err="1"/>
              <a:t>music</a:t>
            </a:r>
            <a:r>
              <a:rPr lang="lt-LT" dirty="0"/>
              <a:t>, </a:t>
            </a:r>
            <a:r>
              <a:rPr lang="lt-LT" dirty="0" err="1"/>
              <a:t>guess</a:t>
            </a:r>
            <a:r>
              <a:rPr lang="lt-LT" dirty="0"/>
              <a:t> </a:t>
            </a:r>
            <a:r>
              <a:rPr lang="lt-LT" dirty="0" err="1"/>
              <a:t>different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 </a:t>
            </a:r>
            <a:r>
              <a:rPr lang="lt-LT" dirty="0" err="1"/>
              <a:t>instruments</a:t>
            </a:r>
            <a:r>
              <a:rPr lang="lt-LT" dirty="0"/>
              <a:t>, </a:t>
            </a:r>
            <a:r>
              <a:rPr lang="lt-LT" dirty="0" err="1"/>
              <a:t>listen</a:t>
            </a:r>
            <a:r>
              <a:rPr lang="lt-LT" dirty="0"/>
              <a:t> to </a:t>
            </a:r>
            <a:r>
              <a:rPr lang="lt-LT" dirty="0" err="1"/>
              <a:t>sounds</a:t>
            </a:r>
            <a:r>
              <a:rPr lang="lt-LT" dirty="0"/>
              <a:t>.</a:t>
            </a:r>
          </a:p>
          <a:p>
            <a:r>
              <a:rPr lang="lt-LT" dirty="0"/>
              <a:t> 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3.What </a:t>
            </a:r>
            <a:r>
              <a:rPr lang="lt-LT" sz="3200" b="1" dirty="0" err="1"/>
              <a:t>especially</a:t>
            </a:r>
            <a:r>
              <a:rPr lang="lt-LT" sz="3200" b="1" dirty="0"/>
              <a:t> </a:t>
            </a:r>
            <a:r>
              <a:rPr lang="lt-LT" sz="3200" b="1" dirty="0" err="1"/>
              <a:t>they</a:t>
            </a:r>
            <a:r>
              <a:rPr lang="lt-LT" sz="3200" b="1" dirty="0"/>
              <a:t> </a:t>
            </a:r>
            <a:r>
              <a:rPr lang="lt-LT" sz="3200" b="1" dirty="0" err="1"/>
              <a:t>like</a:t>
            </a:r>
            <a:r>
              <a:rPr lang="lt-LT" sz="3200" b="1" dirty="0"/>
              <a:t>/</a:t>
            </a:r>
            <a:r>
              <a:rPr lang="lt-LT" sz="3200" b="1" dirty="0" err="1"/>
              <a:t>dislike</a:t>
            </a:r>
            <a:r>
              <a:rPr lang="lt-LT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39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4.Is </a:t>
            </a:r>
            <a:r>
              <a:rPr lang="lt-LT" sz="3200" b="1" dirty="0" err="1" smtClean="0"/>
              <a:t>this</a:t>
            </a:r>
            <a:r>
              <a:rPr lang="en-US" sz="3200" b="1" dirty="0" smtClean="0"/>
              <a:t> </a:t>
            </a:r>
            <a:r>
              <a:rPr lang="en-US" sz="3200" b="1" dirty="0"/>
              <a:t>methods motivating and encouraging students to learn?</a:t>
            </a:r>
            <a:endParaRPr lang="lt-LT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217668" cy="30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5.Is </a:t>
            </a:r>
            <a:r>
              <a:rPr lang="lt-LT" sz="3200" b="1" dirty="0" err="1" smtClean="0"/>
              <a:t>the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method‘s</a:t>
            </a:r>
            <a:r>
              <a:rPr lang="en-US" sz="3200" b="1" dirty="0" smtClean="0"/>
              <a:t> </a:t>
            </a:r>
            <a:r>
              <a:rPr lang="en-US" sz="3200" b="1" dirty="0"/>
              <a:t>elements applicable in your particular learning environment?</a:t>
            </a:r>
            <a:endParaRPr lang="lt-LT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08920"/>
            <a:ext cx="62536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t-LT" dirty="0"/>
              <a:t>1.Yes, </a:t>
            </a:r>
            <a:r>
              <a:rPr lang="lt-LT" dirty="0" err="1"/>
              <a:t>children</a:t>
            </a:r>
            <a:r>
              <a:rPr lang="lt-LT" dirty="0"/>
              <a:t> </a:t>
            </a:r>
            <a:r>
              <a:rPr lang="lt-LT" dirty="0" err="1"/>
              <a:t>learn</a:t>
            </a:r>
            <a:r>
              <a:rPr lang="lt-LT" dirty="0"/>
              <a:t> to </a:t>
            </a:r>
            <a:r>
              <a:rPr lang="lt-LT" dirty="0" err="1"/>
              <a:t>listen</a:t>
            </a:r>
            <a:r>
              <a:rPr lang="lt-LT" dirty="0"/>
              <a:t> </a:t>
            </a:r>
            <a:r>
              <a:rPr lang="lt-LT" dirty="0" err="1"/>
              <a:t>each</a:t>
            </a:r>
            <a:r>
              <a:rPr lang="lt-LT" dirty="0"/>
              <a:t> </a:t>
            </a:r>
            <a:r>
              <a:rPr lang="lt-LT" dirty="0" err="1"/>
              <a:t>other</a:t>
            </a:r>
            <a:r>
              <a:rPr lang="lt-LT" dirty="0"/>
              <a:t>, to </a:t>
            </a:r>
            <a:r>
              <a:rPr lang="lt-LT" dirty="0" err="1"/>
              <a:t>work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a </a:t>
            </a:r>
            <a:r>
              <a:rPr lang="lt-LT" dirty="0" err="1"/>
              <a:t>team</a:t>
            </a:r>
            <a:r>
              <a:rPr lang="lt-LT" dirty="0"/>
              <a:t>.</a:t>
            </a:r>
          </a:p>
          <a:p>
            <a:r>
              <a:rPr lang="lt-LT" dirty="0"/>
              <a:t>2.They are </a:t>
            </a:r>
            <a:r>
              <a:rPr lang="lt-LT" dirty="0" err="1"/>
              <a:t>inclusive</a:t>
            </a:r>
            <a:r>
              <a:rPr lang="lt-LT" dirty="0"/>
              <a:t>, </a:t>
            </a:r>
            <a:r>
              <a:rPr lang="lt-LT" dirty="0" err="1"/>
              <a:t>interactive</a:t>
            </a:r>
            <a:r>
              <a:rPr lang="lt-LT" dirty="0"/>
              <a:t> </a:t>
            </a:r>
            <a:r>
              <a:rPr lang="lt-LT" dirty="0" err="1"/>
              <a:t>methods</a:t>
            </a:r>
            <a:r>
              <a:rPr lang="lt-LT" dirty="0"/>
              <a:t>, </a:t>
            </a:r>
            <a:r>
              <a:rPr lang="lt-LT" dirty="0" err="1"/>
              <a:t>which</a:t>
            </a:r>
            <a:r>
              <a:rPr lang="lt-LT" dirty="0"/>
              <a:t> </a:t>
            </a:r>
            <a:r>
              <a:rPr lang="lt-LT" dirty="0" err="1"/>
              <a:t>can</a:t>
            </a:r>
            <a:r>
              <a:rPr lang="lt-LT" dirty="0"/>
              <a:t> </a:t>
            </a:r>
            <a:r>
              <a:rPr lang="lt-LT" dirty="0" err="1"/>
              <a:t>engage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motivate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.</a:t>
            </a:r>
          </a:p>
          <a:p>
            <a:r>
              <a:rPr lang="lt-LT" dirty="0"/>
              <a:t>3.Yes, </a:t>
            </a:r>
            <a:r>
              <a:rPr lang="lt-LT" dirty="0" err="1"/>
              <a:t>they</a:t>
            </a:r>
            <a:r>
              <a:rPr lang="lt-LT" dirty="0"/>
              <a:t> are </a:t>
            </a:r>
            <a:r>
              <a:rPr lang="lt-LT" dirty="0" err="1"/>
              <a:t>very</a:t>
            </a:r>
            <a:r>
              <a:rPr lang="lt-LT" dirty="0"/>
              <a:t> </a:t>
            </a:r>
            <a:r>
              <a:rPr lang="lt-LT" dirty="0" err="1"/>
              <a:t>motivating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, </a:t>
            </a:r>
            <a:r>
              <a:rPr lang="lt-LT" dirty="0" err="1"/>
              <a:t>interactive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suitable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age</a:t>
            </a:r>
            <a:r>
              <a:rPr lang="lt-LT" dirty="0"/>
              <a:t> </a:t>
            </a:r>
            <a:r>
              <a:rPr lang="lt-LT" dirty="0" err="1"/>
              <a:t>children</a:t>
            </a:r>
            <a:r>
              <a:rPr lang="lt-LT" dirty="0"/>
              <a:t>.</a:t>
            </a:r>
          </a:p>
          <a:p>
            <a:r>
              <a:rPr lang="lt-LT" dirty="0"/>
              <a:t>4.They are </a:t>
            </a:r>
            <a:r>
              <a:rPr lang="lt-LT" dirty="0" err="1"/>
              <a:t>attractive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motivating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.</a:t>
            </a:r>
          </a:p>
          <a:p>
            <a:r>
              <a:rPr lang="lt-LT" dirty="0"/>
              <a:t>5.It </a:t>
            </a:r>
            <a:r>
              <a:rPr lang="lt-LT" dirty="0" err="1"/>
              <a:t>would</a:t>
            </a:r>
            <a:r>
              <a:rPr lang="lt-LT" dirty="0"/>
              <a:t> be </a:t>
            </a:r>
            <a:r>
              <a:rPr lang="lt-LT" dirty="0" err="1"/>
              <a:t>great</a:t>
            </a:r>
            <a:r>
              <a:rPr lang="lt-LT" dirty="0"/>
              <a:t> </a:t>
            </a:r>
            <a:r>
              <a:rPr lang="lt-LT" dirty="0" err="1"/>
              <a:t>if</a:t>
            </a:r>
            <a:r>
              <a:rPr lang="lt-LT" dirty="0"/>
              <a:t> a </a:t>
            </a:r>
            <a:r>
              <a:rPr lang="lt-LT" dirty="0" err="1"/>
              <a:t>similar</a:t>
            </a:r>
            <a:r>
              <a:rPr lang="lt-LT" dirty="0"/>
              <a:t> </a:t>
            </a:r>
            <a:r>
              <a:rPr lang="lt-LT" dirty="0" err="1"/>
              <a:t>platform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</a:t>
            </a:r>
            <a:r>
              <a:rPr lang="lt-LT" dirty="0" err="1"/>
              <a:t>Charanga</a:t>
            </a:r>
            <a:r>
              <a:rPr lang="lt-LT" dirty="0"/>
              <a:t> </a:t>
            </a:r>
            <a:r>
              <a:rPr lang="lt-LT" dirty="0" err="1"/>
              <a:t>were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Lithuania</a:t>
            </a:r>
            <a:r>
              <a:rPr lang="lt-LT" dirty="0"/>
              <a:t>.</a:t>
            </a:r>
          </a:p>
          <a:p>
            <a:r>
              <a:rPr lang="lt-LT" dirty="0"/>
              <a:t>6.It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fun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, </a:t>
            </a:r>
            <a:r>
              <a:rPr lang="lt-LT" dirty="0" err="1"/>
              <a:t>they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it. </a:t>
            </a:r>
            <a:r>
              <a:rPr lang="lt-LT" dirty="0" err="1"/>
              <a:t>Making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 </a:t>
            </a:r>
            <a:r>
              <a:rPr lang="lt-LT" dirty="0" err="1"/>
              <a:t>helps</a:t>
            </a:r>
            <a:r>
              <a:rPr lang="lt-LT" dirty="0"/>
              <a:t> to </a:t>
            </a:r>
            <a:r>
              <a:rPr lang="lt-LT" dirty="0" err="1"/>
              <a:t>develop</a:t>
            </a:r>
            <a:r>
              <a:rPr lang="lt-LT" dirty="0"/>
              <a:t> </a:t>
            </a:r>
            <a:r>
              <a:rPr lang="lt-LT" dirty="0" err="1"/>
              <a:t>individuality</a:t>
            </a:r>
            <a:r>
              <a:rPr lang="lt-LT" dirty="0"/>
              <a:t>.</a:t>
            </a:r>
          </a:p>
          <a:p>
            <a:r>
              <a:rPr lang="lt-LT" dirty="0"/>
              <a:t>7.It </a:t>
            </a:r>
            <a:r>
              <a:rPr lang="lt-LT" dirty="0" err="1"/>
              <a:t>fits</a:t>
            </a:r>
            <a:r>
              <a:rPr lang="lt-LT" dirty="0"/>
              <a:t> </a:t>
            </a:r>
            <a:r>
              <a:rPr lang="lt-LT" dirty="0" err="1"/>
              <a:t>perfectly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 </a:t>
            </a:r>
            <a:r>
              <a:rPr lang="lt-LT" dirty="0" err="1"/>
              <a:t>program</a:t>
            </a:r>
            <a:r>
              <a:rPr lang="lt-LT" dirty="0"/>
              <a:t>, </a:t>
            </a:r>
            <a:r>
              <a:rPr lang="lt-LT" dirty="0" err="1"/>
              <a:t>teachers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 to </a:t>
            </a:r>
            <a:r>
              <a:rPr lang="lt-LT" dirty="0" err="1"/>
              <a:t>work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pairs, </a:t>
            </a:r>
            <a:r>
              <a:rPr lang="lt-LT" dirty="0" err="1"/>
              <a:t>groups</a:t>
            </a:r>
            <a:r>
              <a:rPr lang="lt-LT" dirty="0"/>
              <a:t>.</a:t>
            </a:r>
          </a:p>
          <a:p>
            <a:r>
              <a:rPr lang="lt-LT" dirty="0"/>
              <a:t>8.Advantages:everything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one</a:t>
            </a:r>
            <a:r>
              <a:rPr lang="lt-LT" dirty="0"/>
              <a:t> </a:t>
            </a:r>
            <a:r>
              <a:rPr lang="lt-LT" dirty="0" err="1"/>
              <a:t>platform</a:t>
            </a:r>
            <a:r>
              <a:rPr lang="lt-LT" dirty="0"/>
              <a:t>; </a:t>
            </a:r>
            <a:r>
              <a:rPr lang="lt-LT" dirty="0" err="1"/>
              <a:t>easy</a:t>
            </a:r>
            <a:r>
              <a:rPr lang="lt-LT" dirty="0"/>
              <a:t> to </a:t>
            </a:r>
            <a:r>
              <a:rPr lang="lt-LT" dirty="0" err="1"/>
              <a:t>use</a:t>
            </a:r>
            <a:r>
              <a:rPr lang="lt-LT" dirty="0"/>
              <a:t>; </a:t>
            </a:r>
            <a:r>
              <a:rPr lang="lt-LT" dirty="0" err="1"/>
              <a:t>create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own</a:t>
            </a:r>
            <a:r>
              <a:rPr lang="lt-LT" dirty="0"/>
              <a:t> </a:t>
            </a:r>
            <a:r>
              <a:rPr lang="lt-LT" dirty="0" err="1"/>
              <a:t>lessons</a:t>
            </a:r>
            <a:r>
              <a:rPr lang="lt-LT" dirty="0"/>
              <a:t>; many </a:t>
            </a:r>
            <a:r>
              <a:rPr lang="lt-LT" dirty="0" err="1"/>
              <a:t>interesting</a:t>
            </a:r>
            <a:r>
              <a:rPr lang="lt-LT" dirty="0"/>
              <a:t> </a:t>
            </a:r>
            <a:r>
              <a:rPr lang="lt-LT" dirty="0" err="1"/>
              <a:t>topics</a:t>
            </a:r>
            <a:r>
              <a:rPr lang="lt-LT" dirty="0"/>
              <a:t>. </a:t>
            </a:r>
          </a:p>
          <a:p>
            <a:r>
              <a:rPr lang="lt-LT" dirty="0"/>
              <a:t>9.Have to </a:t>
            </a:r>
            <a:r>
              <a:rPr lang="lt-LT" dirty="0" err="1"/>
              <a:t>enrol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pay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subscription</a:t>
            </a:r>
            <a:r>
              <a:rPr lang="lt-LT" dirty="0"/>
              <a:t> to </a:t>
            </a:r>
            <a:r>
              <a:rPr lang="lt-LT" dirty="0" err="1"/>
              <a:t>site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be </a:t>
            </a:r>
            <a:r>
              <a:rPr lang="lt-LT" dirty="0" err="1"/>
              <a:t>familiar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resource</a:t>
            </a:r>
            <a:r>
              <a:rPr lang="lt-LT" dirty="0"/>
              <a:t> </a:t>
            </a:r>
            <a:r>
              <a:rPr lang="lt-LT" dirty="0" err="1"/>
              <a:t>online</a:t>
            </a:r>
            <a:r>
              <a:rPr lang="lt-LT" dirty="0"/>
              <a:t>.</a:t>
            </a:r>
          </a:p>
          <a:p>
            <a:r>
              <a:rPr lang="lt-LT" dirty="0"/>
              <a:t>10.This </a:t>
            </a:r>
            <a:r>
              <a:rPr lang="lt-LT" dirty="0" err="1"/>
              <a:t>approach</a:t>
            </a:r>
            <a:r>
              <a:rPr lang="lt-LT" dirty="0"/>
              <a:t> </a:t>
            </a:r>
            <a:r>
              <a:rPr lang="lt-LT" dirty="0" err="1"/>
              <a:t>met</a:t>
            </a:r>
            <a:r>
              <a:rPr lang="lt-LT" dirty="0"/>
              <a:t> </a:t>
            </a:r>
            <a:r>
              <a:rPr lang="lt-LT" dirty="0" err="1"/>
              <a:t>all</a:t>
            </a:r>
            <a:r>
              <a:rPr lang="lt-LT" dirty="0"/>
              <a:t> </a:t>
            </a:r>
            <a:r>
              <a:rPr lang="lt-LT" dirty="0" err="1"/>
              <a:t>expectations</a:t>
            </a:r>
            <a:r>
              <a:rPr lang="lt-LT" dirty="0"/>
              <a:t>.</a:t>
            </a:r>
          </a:p>
          <a:p>
            <a:r>
              <a:rPr lang="lt-LT" dirty="0"/>
              <a:t>11.They are </a:t>
            </a:r>
            <a:r>
              <a:rPr lang="lt-LT" dirty="0" err="1"/>
              <a:t>encouraging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‘ </a:t>
            </a:r>
            <a:r>
              <a:rPr lang="lt-LT" dirty="0" err="1"/>
              <a:t>creativity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helping</a:t>
            </a:r>
            <a:r>
              <a:rPr lang="lt-LT" dirty="0"/>
              <a:t> to </a:t>
            </a:r>
            <a:r>
              <a:rPr lang="lt-LT" dirty="0" err="1"/>
              <a:t>absorb</a:t>
            </a:r>
            <a:r>
              <a:rPr lang="lt-LT" dirty="0"/>
              <a:t> </a:t>
            </a:r>
            <a:r>
              <a:rPr lang="lt-LT" dirty="0" err="1"/>
              <a:t>new</a:t>
            </a:r>
            <a:r>
              <a:rPr lang="lt-LT" dirty="0"/>
              <a:t> </a:t>
            </a:r>
            <a:r>
              <a:rPr lang="lt-LT" dirty="0" err="1"/>
              <a:t>knowledge</a:t>
            </a:r>
            <a:r>
              <a:rPr lang="lt-LT" dirty="0"/>
              <a:t>, </a:t>
            </a:r>
            <a:r>
              <a:rPr lang="lt-LT" dirty="0" err="1"/>
              <a:t>raising</a:t>
            </a:r>
            <a:r>
              <a:rPr lang="lt-LT" dirty="0"/>
              <a:t> </a:t>
            </a:r>
            <a:r>
              <a:rPr lang="lt-LT" dirty="0" err="1"/>
              <a:t>motivation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communication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collaborative</a:t>
            </a:r>
            <a:r>
              <a:rPr lang="lt-LT" dirty="0"/>
              <a:t> </a:t>
            </a:r>
            <a:r>
              <a:rPr lang="lt-LT" dirty="0" err="1"/>
              <a:t>skills</a:t>
            </a:r>
            <a:r>
              <a:rPr lang="lt-LT" dirty="0"/>
              <a:t>.</a:t>
            </a:r>
          </a:p>
          <a:p>
            <a:r>
              <a:rPr lang="lt-LT" dirty="0"/>
              <a:t>12.Kids </a:t>
            </a:r>
            <a:r>
              <a:rPr lang="lt-LT" dirty="0" err="1"/>
              <a:t>learn</a:t>
            </a:r>
            <a:r>
              <a:rPr lang="lt-LT" dirty="0"/>
              <a:t> to </a:t>
            </a:r>
            <a:r>
              <a:rPr lang="lt-LT" dirty="0" err="1"/>
              <a:t>hear</a:t>
            </a:r>
            <a:r>
              <a:rPr lang="lt-LT" dirty="0"/>
              <a:t> </a:t>
            </a:r>
            <a:r>
              <a:rPr lang="lt-LT" dirty="0" err="1"/>
              <a:t>different</a:t>
            </a:r>
            <a:r>
              <a:rPr lang="lt-LT" dirty="0"/>
              <a:t> </a:t>
            </a:r>
            <a:r>
              <a:rPr lang="lt-LT" dirty="0" err="1"/>
              <a:t>sounds</a:t>
            </a:r>
            <a:r>
              <a:rPr lang="lt-LT" dirty="0"/>
              <a:t>, </a:t>
            </a:r>
            <a:r>
              <a:rPr lang="lt-LT" dirty="0" err="1"/>
              <a:t>understand</a:t>
            </a:r>
            <a:r>
              <a:rPr lang="lt-LT" dirty="0"/>
              <a:t> </a:t>
            </a:r>
            <a:r>
              <a:rPr lang="lt-LT" dirty="0" err="1"/>
              <a:t>rythm</a:t>
            </a:r>
            <a:r>
              <a:rPr lang="lt-LT" dirty="0"/>
              <a:t>, </a:t>
            </a:r>
            <a:r>
              <a:rPr lang="lt-LT" dirty="0" err="1"/>
              <a:t>learn</a:t>
            </a:r>
            <a:r>
              <a:rPr lang="lt-LT" dirty="0"/>
              <a:t> </a:t>
            </a:r>
            <a:r>
              <a:rPr lang="lt-LT" dirty="0" err="1"/>
              <a:t>some</a:t>
            </a:r>
            <a:r>
              <a:rPr lang="lt-LT" dirty="0"/>
              <a:t> </a:t>
            </a:r>
            <a:r>
              <a:rPr lang="lt-LT" dirty="0" err="1"/>
              <a:t>dance</a:t>
            </a:r>
            <a:r>
              <a:rPr lang="lt-LT" dirty="0"/>
              <a:t> </a:t>
            </a:r>
            <a:r>
              <a:rPr lang="lt-LT" dirty="0" err="1"/>
              <a:t>movements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6.</a:t>
            </a:r>
            <a:r>
              <a:rPr lang="en-US" sz="3200" b="1" dirty="0" smtClean="0"/>
              <a:t>Are </a:t>
            </a:r>
            <a:r>
              <a:rPr lang="en-US" sz="3200" b="1" dirty="0"/>
              <a:t>there any advantages/disadvantages of </a:t>
            </a:r>
            <a:r>
              <a:rPr lang="en-US" sz="3200" b="1" dirty="0" err="1" smtClean="0"/>
              <a:t>th</a:t>
            </a:r>
            <a:r>
              <a:rPr lang="lt-LT" sz="3200" b="1" dirty="0" err="1" smtClean="0"/>
              <a:t>is</a:t>
            </a:r>
            <a:r>
              <a:rPr lang="en-US" sz="3200" b="1" dirty="0" smtClean="0"/>
              <a:t> method?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25980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564904"/>
            <a:ext cx="5760640" cy="3096344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7.</a:t>
            </a:r>
            <a:r>
              <a:rPr lang="en-US" sz="3200" b="1" dirty="0" smtClean="0"/>
              <a:t>Will </a:t>
            </a:r>
            <a:r>
              <a:rPr lang="en-US" sz="3200" b="1" dirty="0"/>
              <a:t>you apply </a:t>
            </a:r>
            <a:r>
              <a:rPr lang="en-US" sz="3200" b="1" dirty="0" err="1" smtClean="0"/>
              <a:t>th</a:t>
            </a:r>
            <a:r>
              <a:rPr lang="lt-LT" sz="3200" b="1" dirty="0" err="1" smtClean="0"/>
              <a:t>is</a:t>
            </a:r>
            <a:r>
              <a:rPr lang="en-US" sz="3200" b="1" dirty="0" smtClean="0"/>
              <a:t> </a:t>
            </a:r>
            <a:r>
              <a:rPr lang="en-US" sz="3200" b="1" dirty="0"/>
              <a:t>music teaching </a:t>
            </a:r>
            <a:r>
              <a:rPr lang="en-US" sz="3200" b="1" dirty="0" smtClean="0"/>
              <a:t>method </a:t>
            </a:r>
            <a:r>
              <a:rPr lang="en-US" sz="3200" b="1" dirty="0"/>
              <a:t>in the </a:t>
            </a:r>
            <a:r>
              <a:rPr lang="en-US" sz="3200" b="1" dirty="0" smtClean="0"/>
              <a:t>future?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22446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08920"/>
            <a:ext cx="5976664" cy="3168352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8.</a:t>
            </a:r>
            <a:r>
              <a:rPr lang="en-US" sz="3200" b="1" dirty="0" smtClean="0"/>
              <a:t>Will </a:t>
            </a:r>
            <a:r>
              <a:rPr lang="en-US" sz="3200" b="1" dirty="0"/>
              <a:t>you recommend </a:t>
            </a:r>
            <a:r>
              <a:rPr lang="en-US" sz="3200" b="1" dirty="0" err="1" smtClean="0"/>
              <a:t>th</a:t>
            </a:r>
            <a:r>
              <a:rPr lang="lt-LT" sz="3200" b="1" dirty="0" err="1" smtClean="0"/>
              <a:t>is</a:t>
            </a:r>
            <a:r>
              <a:rPr lang="en-US" sz="3200" b="1" dirty="0" smtClean="0"/>
              <a:t> method </a:t>
            </a:r>
            <a:r>
              <a:rPr lang="en-US" sz="3200" b="1" dirty="0"/>
              <a:t>to your </a:t>
            </a:r>
            <a:r>
              <a:rPr lang="en-US" sz="3200" b="1" dirty="0" err="1" smtClean="0"/>
              <a:t>colleaques</a:t>
            </a:r>
            <a:r>
              <a:rPr lang="en-US" sz="3200" b="1" dirty="0" smtClean="0"/>
              <a:t>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3582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2.I </a:t>
            </a:r>
            <a:r>
              <a:rPr lang="lt-LT" sz="2000" b="1" dirty="0" err="1">
                <a:solidFill>
                  <a:schemeClr val="bg1"/>
                </a:solidFill>
              </a:rPr>
              <a:t>notice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that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teachers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representatives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administration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after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mobility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visits</a:t>
            </a:r>
            <a:r>
              <a:rPr lang="lt-LT" sz="2000" b="1" dirty="0">
                <a:solidFill>
                  <a:schemeClr val="bg1"/>
                </a:solidFill>
              </a:rPr>
              <a:t> are </a:t>
            </a:r>
            <a:r>
              <a:rPr lang="lt-LT" sz="2000" b="1" dirty="0" err="1">
                <a:solidFill>
                  <a:schemeClr val="bg1"/>
                </a:solidFill>
              </a:rPr>
              <a:t>more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motivated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willing</a:t>
            </a:r>
            <a:r>
              <a:rPr lang="lt-LT" sz="2000" b="1" dirty="0">
                <a:solidFill>
                  <a:schemeClr val="bg1"/>
                </a:solidFill>
              </a:rPr>
              <a:t> to </a:t>
            </a:r>
            <a:r>
              <a:rPr lang="lt-LT" sz="2000" b="1" dirty="0" err="1">
                <a:solidFill>
                  <a:schemeClr val="bg1"/>
                </a:solidFill>
              </a:rPr>
              <a:t>share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good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practices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056784" cy="32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/>
              <a:t>    </a:t>
            </a:r>
            <a:r>
              <a:rPr lang="lt-LT" sz="2800" b="1" dirty="0"/>
              <a:t> 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C.Orrf‘s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method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questionnaire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for</a:t>
            </a:r>
            <a:r>
              <a:rPr lang="lt-LT" sz="2800" b="1" dirty="0" smtClean="0"/>
              <a:t> </a:t>
            </a:r>
            <a:r>
              <a:rPr lang="lt-LT" sz="2800" b="1" dirty="0" err="1" smtClean="0"/>
              <a:t>teacher</a:t>
            </a:r>
            <a:r>
              <a:rPr lang="lt-LT" sz="3200" b="1" dirty="0" err="1" smtClean="0"/>
              <a:t>s</a:t>
            </a:r>
            <a:endParaRPr lang="lt-LT" sz="3200" b="1" dirty="0"/>
          </a:p>
        </p:txBody>
      </p:sp>
      <p:pic>
        <p:nvPicPr>
          <p:cNvPr id="17410" name="Picture 2" descr="C:\Users\PC\AppData\Local\Microsoft\Windows\INetCache\IE\DCRBF72P\1200px-Flag_of_the_Ottoman_Empire_(eight_pointed_star)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5246"/>
            <a:ext cx="791578" cy="5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1.</a:t>
            </a:r>
            <a:r>
              <a:rPr lang="en-US" sz="3200" b="1" dirty="0" smtClean="0"/>
              <a:t>Is </a:t>
            </a:r>
            <a:r>
              <a:rPr lang="en-US" sz="3200" b="1" dirty="0" err="1" smtClean="0"/>
              <a:t>C.Orff</a:t>
            </a:r>
            <a:r>
              <a:rPr lang="lt-LT" sz="3200" b="1" dirty="0" smtClean="0"/>
              <a:t>‘</a:t>
            </a:r>
            <a:r>
              <a:rPr lang="en-US" sz="3200" b="1" dirty="0" smtClean="0"/>
              <a:t>s </a:t>
            </a:r>
            <a:r>
              <a:rPr lang="en-US" sz="3200" b="1" dirty="0"/>
              <a:t>method attractive to your students?</a:t>
            </a:r>
            <a:endParaRPr lang="lt-LT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760640" cy="30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b="1" dirty="0" smtClean="0"/>
              <a:t>2.</a:t>
            </a:r>
            <a:r>
              <a:rPr lang="en-US" sz="2800" b="1" dirty="0" smtClean="0"/>
              <a:t>Is </a:t>
            </a:r>
            <a:r>
              <a:rPr lang="en-US" sz="2800" b="1" dirty="0" err="1"/>
              <a:t>C.Orff's</a:t>
            </a:r>
            <a:r>
              <a:rPr lang="en-US" sz="2800" b="1" dirty="0"/>
              <a:t> method appropriate for tagged group students (special needs, Roma/Syrian students)?</a:t>
            </a:r>
            <a:endParaRPr lang="lt-LT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8397"/>
            <a:ext cx="5256584" cy="33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t-LT" dirty="0" smtClean="0"/>
              <a:t>1.Rythms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cups</a:t>
            </a:r>
            <a:r>
              <a:rPr lang="lt-LT" dirty="0"/>
              <a:t>.</a:t>
            </a:r>
          </a:p>
          <a:p>
            <a:r>
              <a:rPr lang="lt-LT" dirty="0"/>
              <a:t>2.Choose </a:t>
            </a:r>
            <a:r>
              <a:rPr lang="lt-LT" dirty="0" err="1"/>
              <a:t>different</a:t>
            </a:r>
            <a:r>
              <a:rPr lang="lt-LT" dirty="0"/>
              <a:t> </a:t>
            </a:r>
            <a:r>
              <a:rPr lang="lt-LT" dirty="0" err="1"/>
              <a:t>melodies</a:t>
            </a:r>
            <a:r>
              <a:rPr lang="lt-LT" dirty="0"/>
              <a:t>, </a:t>
            </a:r>
            <a:r>
              <a:rPr lang="lt-LT" dirty="0" err="1"/>
              <a:t>songs</a:t>
            </a:r>
            <a:r>
              <a:rPr lang="lt-LT" dirty="0"/>
              <a:t>, </a:t>
            </a:r>
            <a:r>
              <a:rPr lang="lt-LT" dirty="0" err="1"/>
              <a:t>share</a:t>
            </a:r>
            <a:r>
              <a:rPr lang="lt-LT" dirty="0"/>
              <a:t>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likes</a:t>
            </a:r>
            <a:r>
              <a:rPr lang="lt-LT" dirty="0"/>
              <a:t>/</a:t>
            </a:r>
            <a:r>
              <a:rPr lang="lt-LT" dirty="0" err="1"/>
              <a:t>dislikes</a:t>
            </a:r>
            <a:r>
              <a:rPr lang="lt-LT" dirty="0"/>
              <a:t>, to </a:t>
            </a:r>
            <a:r>
              <a:rPr lang="lt-LT" dirty="0" err="1"/>
              <a:t>discuss</a:t>
            </a:r>
            <a:r>
              <a:rPr lang="lt-LT" dirty="0"/>
              <a:t> </a:t>
            </a:r>
            <a:r>
              <a:rPr lang="lt-LT" dirty="0" err="1"/>
              <a:t>what</a:t>
            </a:r>
            <a:r>
              <a:rPr lang="lt-LT" dirty="0"/>
              <a:t> are </a:t>
            </a:r>
            <a:r>
              <a:rPr lang="lt-LT" dirty="0" err="1"/>
              <a:t>characteristics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different</a:t>
            </a:r>
            <a:r>
              <a:rPr lang="lt-LT" dirty="0"/>
              <a:t> </a:t>
            </a:r>
            <a:r>
              <a:rPr lang="lt-LT" dirty="0" err="1"/>
              <a:t>cultures</a:t>
            </a:r>
            <a:r>
              <a:rPr lang="lt-LT" dirty="0"/>
              <a:t>.</a:t>
            </a:r>
          </a:p>
          <a:p>
            <a:r>
              <a:rPr lang="lt-LT" dirty="0"/>
              <a:t>3.Adapt </a:t>
            </a:r>
            <a:r>
              <a:rPr lang="lt-LT" dirty="0" err="1"/>
              <a:t>their</a:t>
            </a:r>
            <a:r>
              <a:rPr lang="lt-LT" dirty="0"/>
              <a:t> </a:t>
            </a:r>
            <a:r>
              <a:rPr lang="lt-LT" dirty="0" err="1"/>
              <a:t>movements</a:t>
            </a:r>
            <a:r>
              <a:rPr lang="lt-LT" dirty="0"/>
              <a:t> to </a:t>
            </a:r>
            <a:r>
              <a:rPr lang="lt-LT" dirty="0" err="1"/>
              <a:t>music</a:t>
            </a:r>
            <a:r>
              <a:rPr lang="lt-LT" dirty="0"/>
              <a:t>.</a:t>
            </a:r>
          </a:p>
          <a:p>
            <a:r>
              <a:rPr lang="lt-LT" dirty="0"/>
              <a:t>4. </a:t>
            </a:r>
            <a:r>
              <a:rPr lang="lt-LT" dirty="0" err="1"/>
              <a:t>They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not</a:t>
            </a:r>
            <a:r>
              <a:rPr lang="lt-LT" dirty="0"/>
              <a:t>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different</a:t>
            </a:r>
            <a:r>
              <a:rPr lang="lt-LT" dirty="0"/>
              <a:t>, </a:t>
            </a:r>
            <a:r>
              <a:rPr lang="lt-LT" dirty="0" err="1"/>
              <a:t>language</a:t>
            </a:r>
            <a:r>
              <a:rPr lang="lt-LT" dirty="0"/>
              <a:t> </a:t>
            </a:r>
            <a:r>
              <a:rPr lang="lt-LT" dirty="0" err="1"/>
              <a:t>barrier</a:t>
            </a:r>
            <a:r>
              <a:rPr lang="lt-LT" dirty="0"/>
              <a:t> </a:t>
            </a:r>
            <a:r>
              <a:rPr lang="lt-LT" dirty="0" err="1"/>
              <a:t>vanishes</a:t>
            </a:r>
            <a:r>
              <a:rPr lang="lt-LT" dirty="0"/>
              <a:t>.</a:t>
            </a:r>
          </a:p>
          <a:p>
            <a:r>
              <a:rPr lang="lt-LT" dirty="0"/>
              <a:t>5. Be a </a:t>
            </a:r>
            <a:r>
              <a:rPr lang="lt-LT" dirty="0" err="1"/>
              <a:t>part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team</a:t>
            </a:r>
            <a:r>
              <a:rPr lang="lt-LT" dirty="0"/>
              <a:t>, to be </a:t>
            </a:r>
            <a:r>
              <a:rPr lang="lt-LT" dirty="0" err="1"/>
              <a:t>important</a:t>
            </a:r>
            <a:r>
              <a:rPr lang="lt-LT" dirty="0"/>
              <a:t>, to </a:t>
            </a:r>
            <a:r>
              <a:rPr lang="lt-LT" dirty="0" err="1"/>
              <a:t>create</a:t>
            </a:r>
            <a:r>
              <a:rPr lang="lt-LT" dirty="0"/>
              <a:t> </a:t>
            </a:r>
            <a:r>
              <a:rPr lang="lt-LT" dirty="0" err="1"/>
              <a:t>something</a:t>
            </a:r>
            <a:r>
              <a:rPr lang="lt-LT" dirty="0"/>
              <a:t> </a:t>
            </a:r>
            <a:r>
              <a:rPr lang="lt-LT" dirty="0" err="1"/>
              <a:t>together</a:t>
            </a:r>
            <a:r>
              <a:rPr lang="lt-LT" dirty="0"/>
              <a:t>.</a:t>
            </a:r>
          </a:p>
          <a:p>
            <a:r>
              <a:rPr lang="lt-LT" dirty="0"/>
              <a:t>6.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, </a:t>
            </a:r>
            <a:r>
              <a:rPr lang="lt-LT" dirty="0" err="1"/>
              <a:t>rhythm</a:t>
            </a:r>
            <a:r>
              <a:rPr lang="lt-LT" dirty="0"/>
              <a:t>, </a:t>
            </a:r>
            <a:r>
              <a:rPr lang="lt-LT" dirty="0" err="1"/>
              <a:t>dance</a:t>
            </a:r>
            <a:r>
              <a:rPr lang="lt-LT" dirty="0"/>
              <a:t>, </a:t>
            </a:r>
            <a:r>
              <a:rPr lang="lt-LT" dirty="0" err="1"/>
              <a:t>language</a:t>
            </a:r>
            <a:r>
              <a:rPr lang="lt-LT" dirty="0"/>
              <a:t>.</a:t>
            </a:r>
          </a:p>
          <a:p>
            <a:r>
              <a:rPr lang="lt-LT" dirty="0"/>
              <a:t>7. </a:t>
            </a:r>
            <a:r>
              <a:rPr lang="lt-LT" dirty="0" err="1"/>
              <a:t>Move</a:t>
            </a:r>
            <a:r>
              <a:rPr lang="lt-LT" dirty="0"/>
              <a:t>, </a:t>
            </a:r>
            <a:r>
              <a:rPr lang="lt-LT" dirty="0" err="1"/>
              <a:t>dance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relaxed</a:t>
            </a:r>
            <a:r>
              <a:rPr lang="lt-LT" dirty="0"/>
              <a:t>.</a:t>
            </a:r>
          </a:p>
          <a:p>
            <a:r>
              <a:rPr lang="lt-LT" dirty="0"/>
              <a:t>8. </a:t>
            </a:r>
            <a:r>
              <a:rPr lang="lt-LT" dirty="0" err="1"/>
              <a:t>Beating</a:t>
            </a:r>
            <a:r>
              <a:rPr lang="lt-LT" dirty="0"/>
              <a:t> </a:t>
            </a:r>
            <a:r>
              <a:rPr lang="lt-LT" dirty="0" err="1"/>
              <a:t>rhythms</a:t>
            </a:r>
            <a:r>
              <a:rPr lang="lt-LT" dirty="0"/>
              <a:t>, </a:t>
            </a:r>
            <a:r>
              <a:rPr lang="lt-LT" dirty="0" err="1"/>
              <a:t>dancing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free</a:t>
            </a:r>
            <a:r>
              <a:rPr lang="lt-LT" dirty="0"/>
              <a:t> </a:t>
            </a:r>
            <a:r>
              <a:rPr lang="lt-LT" dirty="0" err="1"/>
              <a:t>atmosphere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tha</a:t>
            </a:r>
            <a:r>
              <a:rPr lang="lt-LT" dirty="0"/>
              <a:t> </a:t>
            </a:r>
            <a:r>
              <a:rPr lang="lt-LT" dirty="0" err="1"/>
              <a:t>class</a:t>
            </a:r>
            <a:r>
              <a:rPr lang="lt-LT" dirty="0"/>
              <a:t>.</a:t>
            </a:r>
          </a:p>
          <a:p>
            <a:r>
              <a:rPr lang="lt-LT" dirty="0"/>
              <a:t>9  </a:t>
            </a:r>
            <a:r>
              <a:rPr lang="lt-LT" dirty="0" err="1"/>
              <a:t>Dancing</a:t>
            </a:r>
            <a:r>
              <a:rPr lang="lt-LT" dirty="0"/>
              <a:t>, </a:t>
            </a:r>
            <a:r>
              <a:rPr lang="lt-LT" dirty="0" err="1"/>
              <a:t>moving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improvising</a:t>
            </a:r>
            <a:r>
              <a:rPr lang="lt-LT" dirty="0"/>
              <a:t>.</a:t>
            </a:r>
          </a:p>
          <a:p>
            <a:r>
              <a:rPr lang="lt-LT" dirty="0"/>
              <a:t>10.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free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related</a:t>
            </a:r>
            <a:r>
              <a:rPr lang="lt-LT" dirty="0"/>
              <a:t> to </a:t>
            </a:r>
            <a:r>
              <a:rPr lang="lt-LT" dirty="0" err="1"/>
              <a:t>others</a:t>
            </a:r>
            <a:r>
              <a:rPr lang="lt-LT" dirty="0"/>
              <a:t>.</a:t>
            </a:r>
          </a:p>
          <a:p>
            <a:r>
              <a:rPr lang="lt-LT" dirty="0"/>
              <a:t>12. </a:t>
            </a:r>
            <a:r>
              <a:rPr lang="lt-LT" dirty="0" err="1"/>
              <a:t>Play</a:t>
            </a:r>
            <a:r>
              <a:rPr lang="lt-LT" dirty="0"/>
              <a:t>, </a:t>
            </a:r>
            <a:r>
              <a:rPr lang="lt-LT" dirty="0" err="1"/>
              <a:t>sing</a:t>
            </a:r>
            <a:r>
              <a:rPr lang="lt-LT" dirty="0"/>
              <a:t>, </a:t>
            </a:r>
            <a:r>
              <a:rPr lang="lt-LT" dirty="0" err="1"/>
              <a:t>move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rhythm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they</a:t>
            </a:r>
            <a:r>
              <a:rPr lang="lt-LT" dirty="0"/>
              <a:t> are </a:t>
            </a:r>
            <a:r>
              <a:rPr lang="lt-LT" dirty="0" err="1"/>
              <a:t>better</a:t>
            </a:r>
            <a:r>
              <a:rPr lang="lt-LT" dirty="0"/>
              <a:t> at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than</a:t>
            </a:r>
            <a:r>
              <a:rPr lang="lt-LT" dirty="0"/>
              <a:t> </a:t>
            </a:r>
            <a:r>
              <a:rPr lang="lt-LT" dirty="0" err="1"/>
              <a:t>mainstream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.</a:t>
            </a:r>
          </a:p>
          <a:p>
            <a:r>
              <a:rPr lang="lt-LT" dirty="0"/>
              <a:t>13.To </a:t>
            </a:r>
            <a:r>
              <a:rPr lang="lt-LT" dirty="0" err="1"/>
              <a:t>imitate</a:t>
            </a:r>
            <a:r>
              <a:rPr lang="lt-LT" dirty="0"/>
              <a:t>, </a:t>
            </a:r>
            <a:r>
              <a:rPr lang="lt-LT" dirty="0" err="1"/>
              <a:t>explore</a:t>
            </a:r>
            <a:r>
              <a:rPr lang="lt-LT" dirty="0"/>
              <a:t> </a:t>
            </a:r>
            <a:r>
              <a:rPr lang="lt-LT" dirty="0" err="1"/>
              <a:t>space</a:t>
            </a:r>
            <a:r>
              <a:rPr lang="lt-LT" dirty="0"/>
              <a:t>, </a:t>
            </a:r>
            <a:r>
              <a:rPr lang="lt-LT" dirty="0" err="1"/>
              <a:t>sounds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play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drums.</a:t>
            </a:r>
          </a:p>
          <a:p>
            <a:r>
              <a:rPr lang="lt-LT" dirty="0"/>
              <a:t>13.They are </a:t>
            </a:r>
            <a:r>
              <a:rPr lang="lt-LT" dirty="0" err="1"/>
              <a:t>doing</a:t>
            </a:r>
            <a:r>
              <a:rPr lang="lt-LT" dirty="0"/>
              <a:t> </a:t>
            </a:r>
            <a:r>
              <a:rPr lang="lt-LT" dirty="0" err="1"/>
              <a:t>well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these</a:t>
            </a:r>
            <a:r>
              <a:rPr lang="lt-LT" dirty="0"/>
              <a:t> </a:t>
            </a:r>
            <a:r>
              <a:rPr lang="lt-LT" dirty="0" err="1"/>
              <a:t>activities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/>
              <a:t>3.What </a:t>
            </a:r>
            <a:r>
              <a:rPr lang="lt-LT" sz="3200" b="1" dirty="0" err="1"/>
              <a:t>especially</a:t>
            </a:r>
            <a:r>
              <a:rPr lang="lt-LT" sz="3200" b="1" dirty="0"/>
              <a:t> </a:t>
            </a:r>
            <a:r>
              <a:rPr lang="lt-LT" sz="3200" b="1" dirty="0" err="1"/>
              <a:t>they</a:t>
            </a:r>
            <a:r>
              <a:rPr lang="lt-LT" sz="3200" b="1" dirty="0"/>
              <a:t> </a:t>
            </a:r>
            <a:r>
              <a:rPr lang="lt-LT" sz="3200" b="1" dirty="0" err="1"/>
              <a:t>like</a:t>
            </a:r>
            <a:r>
              <a:rPr lang="lt-LT" sz="3200" b="1" dirty="0"/>
              <a:t>/</a:t>
            </a:r>
            <a:r>
              <a:rPr lang="lt-LT" sz="3200" b="1" dirty="0" err="1"/>
              <a:t>dislike</a:t>
            </a:r>
            <a:r>
              <a:rPr lang="lt-LT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72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4.</a:t>
            </a:r>
            <a:r>
              <a:rPr lang="en-US" sz="3200" b="1" dirty="0" smtClean="0"/>
              <a:t>Is </a:t>
            </a:r>
            <a:r>
              <a:rPr lang="en-US" sz="3200" b="1" dirty="0"/>
              <a:t>this method motivating and encouraging students to learn?</a:t>
            </a:r>
            <a:endParaRPr lang="lt-LT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3812"/>
            <a:ext cx="638252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5.</a:t>
            </a:r>
            <a:r>
              <a:rPr lang="en-US" sz="3200" b="1" dirty="0" smtClean="0"/>
              <a:t>Are </a:t>
            </a:r>
            <a:r>
              <a:rPr lang="en-US" sz="3200" b="1" dirty="0" err="1"/>
              <a:t>C.Orff's</a:t>
            </a:r>
            <a:r>
              <a:rPr lang="en-US" sz="3200" b="1" dirty="0"/>
              <a:t> method's elements applicable in your particular learning environment?</a:t>
            </a:r>
            <a:endParaRPr lang="lt-LT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7"/>
            <a:ext cx="5760640" cy="29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t-LT" dirty="0"/>
              <a:t>1.It‘s </a:t>
            </a:r>
            <a:r>
              <a:rPr lang="lt-LT" dirty="0" err="1"/>
              <a:t>easy</a:t>
            </a:r>
            <a:r>
              <a:rPr lang="lt-LT" dirty="0"/>
              <a:t>, </a:t>
            </a:r>
            <a:r>
              <a:rPr lang="lt-LT" dirty="0" err="1"/>
              <a:t>funny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attractive</a:t>
            </a:r>
            <a:r>
              <a:rPr lang="lt-LT" dirty="0"/>
              <a:t>.</a:t>
            </a:r>
          </a:p>
          <a:p>
            <a:r>
              <a:rPr lang="lt-LT" dirty="0"/>
              <a:t>2.Helps unite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class</a:t>
            </a:r>
            <a:r>
              <a:rPr lang="lt-LT" dirty="0"/>
              <a:t>.</a:t>
            </a:r>
          </a:p>
          <a:p>
            <a:r>
              <a:rPr lang="lt-LT" dirty="0"/>
              <a:t>3.It </a:t>
            </a:r>
            <a:r>
              <a:rPr lang="lt-LT" dirty="0" err="1"/>
              <a:t>has</a:t>
            </a:r>
            <a:r>
              <a:rPr lang="lt-LT" dirty="0"/>
              <a:t> </a:t>
            </a:r>
            <a:r>
              <a:rPr lang="lt-LT" dirty="0" err="1"/>
              <a:t>advantagesin</a:t>
            </a:r>
            <a:r>
              <a:rPr lang="lt-LT" dirty="0"/>
              <a:t> </a:t>
            </a:r>
            <a:r>
              <a:rPr lang="lt-LT" dirty="0" err="1"/>
              <a:t>motivating</a:t>
            </a:r>
            <a:r>
              <a:rPr lang="lt-LT" dirty="0"/>
              <a:t> </a:t>
            </a:r>
            <a:r>
              <a:rPr lang="lt-LT" dirty="0" err="1"/>
              <a:t>students</a:t>
            </a:r>
            <a:r>
              <a:rPr lang="lt-LT" dirty="0"/>
              <a:t>.</a:t>
            </a:r>
          </a:p>
          <a:p>
            <a:r>
              <a:rPr lang="lt-LT" dirty="0"/>
              <a:t>4.The </a:t>
            </a:r>
            <a:r>
              <a:rPr lang="lt-LT" dirty="0" err="1"/>
              <a:t>advantage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system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synthesis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artistry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tools</a:t>
            </a:r>
            <a:r>
              <a:rPr lang="lt-LT" dirty="0"/>
              <a:t>, </a:t>
            </a:r>
            <a:r>
              <a:rPr lang="lt-LT" dirty="0" err="1"/>
              <a:t>activities</a:t>
            </a:r>
            <a:r>
              <a:rPr lang="lt-LT" dirty="0"/>
              <a:t>. It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based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natural</a:t>
            </a:r>
            <a:r>
              <a:rPr lang="lt-LT" dirty="0"/>
              <a:t> </a:t>
            </a:r>
            <a:r>
              <a:rPr lang="lt-LT" dirty="0" err="1"/>
              <a:t>need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a </a:t>
            </a:r>
            <a:r>
              <a:rPr lang="lt-LT" dirty="0" err="1"/>
              <a:t>child</a:t>
            </a:r>
            <a:r>
              <a:rPr lang="lt-LT" dirty="0"/>
              <a:t> - </a:t>
            </a:r>
            <a:r>
              <a:rPr lang="lt-LT" dirty="0" err="1"/>
              <a:t>move</a:t>
            </a:r>
            <a:r>
              <a:rPr lang="lt-LT" dirty="0"/>
              <a:t>, </a:t>
            </a:r>
            <a:r>
              <a:rPr lang="lt-LT" dirty="0" err="1"/>
              <a:t>improvise</a:t>
            </a:r>
            <a:r>
              <a:rPr lang="lt-LT" dirty="0"/>
              <a:t>, </a:t>
            </a:r>
            <a:r>
              <a:rPr lang="lt-LT" dirty="0" err="1"/>
              <a:t>use</a:t>
            </a:r>
            <a:r>
              <a:rPr lang="lt-LT" dirty="0"/>
              <a:t> </a:t>
            </a:r>
            <a:r>
              <a:rPr lang="lt-LT" dirty="0" err="1"/>
              <a:t>body</a:t>
            </a:r>
            <a:r>
              <a:rPr lang="lt-LT" dirty="0"/>
              <a:t> </a:t>
            </a:r>
            <a:r>
              <a:rPr lang="lt-LT" dirty="0" err="1"/>
              <a:t>movements</a:t>
            </a:r>
            <a:r>
              <a:rPr lang="lt-LT" dirty="0"/>
              <a:t>, </a:t>
            </a:r>
            <a:r>
              <a:rPr lang="lt-LT" dirty="0" err="1"/>
              <a:t>instruments</a:t>
            </a:r>
            <a:r>
              <a:rPr lang="lt-LT" dirty="0"/>
              <a:t>, </a:t>
            </a:r>
            <a:r>
              <a:rPr lang="lt-LT" dirty="0" err="1"/>
              <a:t>sing</a:t>
            </a:r>
            <a:r>
              <a:rPr lang="lt-LT" dirty="0"/>
              <a:t>.</a:t>
            </a:r>
          </a:p>
          <a:p>
            <a:r>
              <a:rPr lang="lt-LT" dirty="0"/>
              <a:t>5.This </a:t>
            </a:r>
            <a:r>
              <a:rPr lang="lt-LT" dirty="0" err="1"/>
              <a:t>method</a:t>
            </a:r>
            <a:r>
              <a:rPr lang="lt-LT" dirty="0"/>
              <a:t> </a:t>
            </a:r>
            <a:r>
              <a:rPr lang="lt-LT" dirty="0" err="1"/>
              <a:t>blends</a:t>
            </a:r>
            <a:r>
              <a:rPr lang="lt-LT" dirty="0"/>
              <a:t> </a:t>
            </a:r>
            <a:r>
              <a:rPr lang="lt-LT" dirty="0" err="1"/>
              <a:t>music</a:t>
            </a:r>
            <a:r>
              <a:rPr lang="lt-LT" dirty="0"/>
              <a:t>, </a:t>
            </a:r>
            <a:r>
              <a:rPr lang="lt-LT" dirty="0" err="1"/>
              <a:t>language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dance</a:t>
            </a:r>
            <a:r>
              <a:rPr lang="lt-LT" dirty="0"/>
              <a:t>, </a:t>
            </a:r>
            <a:r>
              <a:rPr lang="lt-LT" dirty="0" err="1"/>
              <a:t>develops</a:t>
            </a:r>
            <a:r>
              <a:rPr lang="lt-LT" dirty="0"/>
              <a:t> </a:t>
            </a:r>
            <a:r>
              <a:rPr lang="lt-LT" dirty="0" err="1"/>
              <a:t>children's</a:t>
            </a:r>
            <a:r>
              <a:rPr lang="lt-LT" dirty="0"/>
              <a:t> </a:t>
            </a:r>
            <a:r>
              <a:rPr lang="lt-LT" dirty="0" err="1"/>
              <a:t>motor</a:t>
            </a:r>
            <a:r>
              <a:rPr lang="lt-LT" dirty="0"/>
              <a:t> </a:t>
            </a:r>
            <a:r>
              <a:rPr lang="lt-LT" dirty="0" err="1"/>
              <a:t>skills</a:t>
            </a:r>
            <a:r>
              <a:rPr lang="lt-LT" dirty="0"/>
              <a:t>, </a:t>
            </a:r>
            <a:r>
              <a:rPr lang="lt-LT" dirty="0" err="1"/>
              <a:t>ability</a:t>
            </a:r>
            <a:r>
              <a:rPr lang="lt-LT" dirty="0"/>
              <a:t> to </a:t>
            </a:r>
            <a:r>
              <a:rPr lang="lt-LT" dirty="0" err="1"/>
              <a:t>focus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concentrate</a:t>
            </a:r>
            <a:r>
              <a:rPr lang="lt-LT" dirty="0"/>
              <a:t>.</a:t>
            </a:r>
          </a:p>
          <a:p>
            <a:r>
              <a:rPr lang="lt-LT" dirty="0"/>
              <a:t>6.This </a:t>
            </a:r>
            <a:r>
              <a:rPr lang="lt-LT" dirty="0" err="1"/>
              <a:t>method</a:t>
            </a:r>
            <a:r>
              <a:rPr lang="lt-LT" dirty="0"/>
              <a:t> </a:t>
            </a:r>
            <a:r>
              <a:rPr lang="lt-LT" dirty="0" err="1"/>
              <a:t>develops</a:t>
            </a:r>
            <a:r>
              <a:rPr lang="lt-LT" dirty="0"/>
              <a:t> </a:t>
            </a:r>
            <a:r>
              <a:rPr lang="lt-LT" dirty="0" err="1"/>
              <a:t>children's</a:t>
            </a:r>
            <a:r>
              <a:rPr lang="lt-LT" dirty="0"/>
              <a:t> </a:t>
            </a:r>
            <a:r>
              <a:rPr lang="lt-LT" dirty="0" err="1"/>
              <a:t>imagination</a:t>
            </a:r>
            <a:r>
              <a:rPr lang="lt-LT" dirty="0"/>
              <a:t>, </a:t>
            </a:r>
            <a:r>
              <a:rPr lang="lt-LT" dirty="0" err="1"/>
              <a:t>playfulness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experimentation</a:t>
            </a:r>
            <a:r>
              <a:rPr lang="lt-LT" dirty="0"/>
              <a:t>.</a:t>
            </a:r>
          </a:p>
          <a:p>
            <a:r>
              <a:rPr lang="lt-LT" dirty="0"/>
              <a:t>7.Advantages </a:t>
            </a:r>
            <a:r>
              <a:rPr lang="lt-LT" dirty="0" err="1"/>
              <a:t>only</a:t>
            </a:r>
            <a:r>
              <a:rPr lang="lt-LT" dirty="0"/>
              <a:t>. </a:t>
            </a:r>
            <a:r>
              <a:rPr lang="lt-LT" dirty="0" err="1"/>
              <a:t>Children</a:t>
            </a:r>
            <a:r>
              <a:rPr lang="lt-LT" dirty="0"/>
              <a:t>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relaxed</a:t>
            </a:r>
            <a:r>
              <a:rPr lang="lt-LT" dirty="0"/>
              <a:t>, </a:t>
            </a:r>
            <a:r>
              <a:rPr lang="lt-LT" dirty="0" err="1"/>
              <a:t>peaceful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tend</a:t>
            </a:r>
            <a:r>
              <a:rPr lang="lt-LT" dirty="0"/>
              <a:t> to </a:t>
            </a:r>
            <a:r>
              <a:rPr lang="lt-LT" dirty="0" err="1"/>
              <a:t>create</a:t>
            </a:r>
            <a:r>
              <a:rPr lang="lt-LT" dirty="0"/>
              <a:t>.</a:t>
            </a:r>
          </a:p>
          <a:p>
            <a:r>
              <a:rPr lang="lt-LT" dirty="0"/>
              <a:t>8.It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motivating</a:t>
            </a:r>
            <a:r>
              <a:rPr lang="lt-LT" dirty="0"/>
              <a:t>, </a:t>
            </a:r>
            <a:r>
              <a:rPr lang="lt-LT" dirty="0" err="1"/>
              <a:t>students</a:t>
            </a:r>
            <a:r>
              <a:rPr lang="lt-LT" dirty="0"/>
              <a:t> </a:t>
            </a:r>
            <a:r>
              <a:rPr lang="lt-LT" dirty="0" err="1"/>
              <a:t>want</a:t>
            </a:r>
            <a:r>
              <a:rPr lang="lt-LT" dirty="0"/>
              <a:t> to </a:t>
            </a:r>
            <a:r>
              <a:rPr lang="lt-LT" dirty="0" err="1"/>
              <a:t>play</a:t>
            </a:r>
            <a:r>
              <a:rPr lang="lt-LT" dirty="0"/>
              <a:t>, </a:t>
            </a:r>
            <a:r>
              <a:rPr lang="lt-LT" dirty="0" err="1"/>
              <a:t>sing</a:t>
            </a:r>
            <a:r>
              <a:rPr lang="lt-LT" dirty="0"/>
              <a:t>, </a:t>
            </a:r>
            <a:r>
              <a:rPr lang="lt-LT" dirty="0" err="1"/>
              <a:t>beat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improvise</a:t>
            </a:r>
            <a:r>
              <a:rPr lang="lt-LT" dirty="0"/>
              <a:t>.</a:t>
            </a:r>
          </a:p>
          <a:p>
            <a:r>
              <a:rPr lang="lt-LT" dirty="0"/>
              <a:t>9.This </a:t>
            </a:r>
            <a:r>
              <a:rPr lang="lt-LT" dirty="0" err="1"/>
              <a:t>method</a:t>
            </a:r>
            <a:r>
              <a:rPr lang="lt-LT" dirty="0"/>
              <a:t>  </a:t>
            </a:r>
            <a:r>
              <a:rPr lang="lt-LT" dirty="0" err="1"/>
              <a:t>improves</a:t>
            </a:r>
            <a:r>
              <a:rPr lang="lt-LT" dirty="0"/>
              <a:t> </a:t>
            </a:r>
            <a:r>
              <a:rPr lang="lt-LT" dirty="0" err="1"/>
              <a:t>children‘s</a:t>
            </a:r>
            <a:r>
              <a:rPr lang="lt-LT" dirty="0"/>
              <a:t> </a:t>
            </a:r>
            <a:r>
              <a:rPr lang="lt-LT" dirty="0" err="1"/>
              <a:t>creativity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imagination</a:t>
            </a:r>
            <a:r>
              <a:rPr lang="lt-LT" dirty="0"/>
              <a:t>.</a:t>
            </a:r>
          </a:p>
          <a:p>
            <a:r>
              <a:rPr lang="lt-LT" dirty="0"/>
              <a:t>10.Children are </a:t>
            </a:r>
            <a:r>
              <a:rPr lang="lt-LT" dirty="0" err="1"/>
              <a:t>encouraged</a:t>
            </a:r>
            <a:r>
              <a:rPr lang="lt-LT" dirty="0"/>
              <a:t> to </a:t>
            </a:r>
            <a:r>
              <a:rPr lang="lt-LT" dirty="0" err="1"/>
              <a:t>compose</a:t>
            </a:r>
            <a:r>
              <a:rPr lang="lt-LT" dirty="0"/>
              <a:t>, </a:t>
            </a:r>
            <a:r>
              <a:rPr lang="lt-LT" dirty="0" err="1"/>
              <a:t>express</a:t>
            </a:r>
            <a:r>
              <a:rPr lang="lt-LT" dirty="0"/>
              <a:t> </a:t>
            </a:r>
            <a:r>
              <a:rPr lang="lt-LT" dirty="0" err="1"/>
              <a:t>themselves</a:t>
            </a:r>
            <a:r>
              <a:rPr lang="lt-LT" dirty="0"/>
              <a:t>.</a:t>
            </a:r>
          </a:p>
          <a:p>
            <a:r>
              <a:rPr lang="lt-LT" dirty="0"/>
              <a:t>11.This </a:t>
            </a:r>
            <a:r>
              <a:rPr lang="lt-LT" dirty="0" err="1"/>
              <a:t>method</a:t>
            </a:r>
            <a:r>
              <a:rPr lang="lt-LT" dirty="0"/>
              <a:t> </a:t>
            </a:r>
            <a:r>
              <a:rPr lang="lt-LT" dirty="0" err="1"/>
              <a:t>allows</a:t>
            </a:r>
            <a:r>
              <a:rPr lang="lt-LT" dirty="0"/>
              <a:t> to </a:t>
            </a:r>
            <a:r>
              <a:rPr lang="lt-LT" dirty="0" err="1"/>
              <a:t>include</a:t>
            </a:r>
            <a:r>
              <a:rPr lang="lt-LT" dirty="0"/>
              <a:t> SEN </a:t>
            </a:r>
            <a:r>
              <a:rPr lang="lt-LT" dirty="0" err="1"/>
              <a:t>students</a:t>
            </a:r>
            <a:r>
              <a:rPr lang="lt-LT" dirty="0"/>
              <a:t> </a:t>
            </a:r>
            <a:r>
              <a:rPr lang="lt-LT" dirty="0" err="1"/>
              <a:t>into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learning</a:t>
            </a:r>
            <a:r>
              <a:rPr lang="lt-LT" dirty="0"/>
              <a:t> </a:t>
            </a:r>
            <a:r>
              <a:rPr lang="lt-LT" dirty="0" err="1"/>
              <a:t>process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motivates</a:t>
            </a:r>
            <a:r>
              <a:rPr lang="lt-LT" dirty="0"/>
              <a:t> </a:t>
            </a:r>
            <a:r>
              <a:rPr lang="lt-LT" dirty="0" err="1"/>
              <a:t>them</a:t>
            </a:r>
            <a:r>
              <a:rPr lang="lt-LT" dirty="0"/>
              <a:t> to </a:t>
            </a:r>
            <a:r>
              <a:rPr lang="lt-LT" dirty="0" err="1"/>
              <a:t>attend</a:t>
            </a:r>
            <a:r>
              <a:rPr lang="lt-LT" dirty="0"/>
              <a:t> </a:t>
            </a:r>
            <a:r>
              <a:rPr lang="lt-LT" dirty="0" err="1"/>
              <a:t>school</a:t>
            </a:r>
            <a:r>
              <a:rPr lang="lt-LT" dirty="0"/>
              <a:t>.</a:t>
            </a:r>
          </a:p>
          <a:p>
            <a:r>
              <a:rPr lang="lt-LT" dirty="0"/>
              <a:t>12.My SEN </a:t>
            </a:r>
            <a:r>
              <a:rPr lang="lt-LT" dirty="0" err="1"/>
              <a:t>students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a </a:t>
            </a:r>
            <a:r>
              <a:rPr lang="lt-LT" dirty="0" err="1"/>
              <a:t>sense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success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motivates</a:t>
            </a:r>
            <a:r>
              <a:rPr lang="lt-LT" dirty="0"/>
              <a:t> </a:t>
            </a:r>
            <a:r>
              <a:rPr lang="lt-LT" dirty="0" err="1"/>
              <a:t>them</a:t>
            </a:r>
            <a:r>
              <a:rPr lang="lt-LT" dirty="0"/>
              <a:t>.</a:t>
            </a:r>
          </a:p>
          <a:p>
            <a:r>
              <a:rPr lang="lt-LT" dirty="0"/>
              <a:t>13.It </a:t>
            </a:r>
            <a:r>
              <a:rPr lang="lt-LT" dirty="0" err="1"/>
              <a:t>allows</a:t>
            </a:r>
            <a:r>
              <a:rPr lang="lt-LT" dirty="0"/>
              <a:t> to </a:t>
            </a:r>
            <a:r>
              <a:rPr lang="lt-LT" dirty="0" err="1"/>
              <a:t>create</a:t>
            </a:r>
            <a:r>
              <a:rPr lang="lt-LT" dirty="0"/>
              <a:t> </a:t>
            </a:r>
            <a:r>
              <a:rPr lang="lt-LT" dirty="0" err="1"/>
              <a:t>sounds</a:t>
            </a:r>
            <a:r>
              <a:rPr lang="lt-LT" dirty="0"/>
              <a:t>, </a:t>
            </a:r>
            <a:r>
              <a:rPr lang="lt-LT" dirty="0" err="1"/>
              <a:t>rhythms</a:t>
            </a:r>
            <a:r>
              <a:rPr lang="lt-LT" dirty="0"/>
              <a:t> </a:t>
            </a:r>
            <a:r>
              <a:rPr lang="lt-LT" dirty="0" err="1"/>
              <a:t>using</a:t>
            </a:r>
            <a:r>
              <a:rPr lang="lt-LT" dirty="0"/>
              <a:t> </a:t>
            </a:r>
            <a:r>
              <a:rPr lang="lt-LT" dirty="0" err="1"/>
              <a:t>simple</a:t>
            </a:r>
            <a:r>
              <a:rPr lang="lt-LT" dirty="0"/>
              <a:t> </a:t>
            </a:r>
            <a:r>
              <a:rPr lang="lt-LT" dirty="0" err="1"/>
              <a:t>household</a:t>
            </a:r>
            <a:r>
              <a:rPr lang="lt-LT" dirty="0"/>
              <a:t> </a:t>
            </a:r>
            <a:r>
              <a:rPr lang="lt-LT" dirty="0" err="1"/>
              <a:t>objects</a:t>
            </a:r>
            <a:r>
              <a:rPr lang="lt-LT" dirty="0"/>
              <a:t>.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6.</a:t>
            </a:r>
            <a:r>
              <a:rPr lang="en-US" sz="3200" b="1" dirty="0" smtClean="0"/>
              <a:t>Are </a:t>
            </a:r>
            <a:r>
              <a:rPr lang="en-US" sz="3200" b="1" dirty="0"/>
              <a:t>there any advantages/disadvantages of </a:t>
            </a:r>
            <a:r>
              <a:rPr lang="en-US" sz="3200" b="1" dirty="0" err="1"/>
              <a:t>C.Orff</a:t>
            </a:r>
            <a:r>
              <a:rPr lang="en-US" sz="3200" b="1" dirty="0"/>
              <a:t> method?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676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7.</a:t>
            </a:r>
            <a:r>
              <a:rPr lang="en-US" sz="3200" b="1" dirty="0" smtClean="0"/>
              <a:t>Will </a:t>
            </a:r>
            <a:r>
              <a:rPr lang="en-US" sz="3200" b="1" dirty="0"/>
              <a:t>you apply this music teaching method in the </a:t>
            </a:r>
            <a:r>
              <a:rPr lang="en-US" sz="3200" b="1" dirty="0" smtClean="0"/>
              <a:t>future?</a:t>
            </a:r>
            <a:endParaRPr lang="lt-LT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5" y="2780928"/>
            <a:ext cx="6052677" cy="32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/>
              <a:t>8.</a:t>
            </a:r>
            <a:r>
              <a:rPr lang="en-US" sz="3200" b="1" dirty="0" smtClean="0"/>
              <a:t>Will </a:t>
            </a:r>
            <a:r>
              <a:rPr lang="en-US" sz="3200" b="1" dirty="0"/>
              <a:t>you recommend this method to your </a:t>
            </a:r>
            <a:r>
              <a:rPr lang="en-US" sz="3200" b="1" dirty="0" smtClean="0"/>
              <a:t>colleagues?</a:t>
            </a:r>
            <a:endParaRPr lang="lt-LT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74586"/>
            <a:ext cx="6624736" cy="33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564904"/>
            <a:ext cx="5869855" cy="3099965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3.After </a:t>
            </a:r>
            <a:r>
              <a:rPr lang="lt-LT" sz="2000" b="1" dirty="0" err="1">
                <a:solidFill>
                  <a:schemeClr val="bg1"/>
                </a:solidFill>
              </a:rPr>
              <a:t>each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mobility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colleagues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share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good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practices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organizing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presentations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meetings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conferences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workshops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sharing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information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social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media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4.I </a:t>
            </a:r>
            <a:r>
              <a:rPr lang="lt-LT" sz="2000" b="1" dirty="0" err="1">
                <a:solidFill>
                  <a:schemeClr val="bg1"/>
                </a:solidFill>
              </a:rPr>
              <a:t>use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experience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taken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from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colleagues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new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music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methods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digital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platforms</a:t>
            </a:r>
            <a:r>
              <a:rPr lang="lt-LT" sz="2000" b="1" dirty="0">
                <a:solidFill>
                  <a:schemeClr val="bg1"/>
                </a:solidFill>
              </a:rPr>
              <a:t> (</a:t>
            </a:r>
            <a:r>
              <a:rPr lang="lt-LT" sz="2000" b="1" dirty="0" err="1">
                <a:solidFill>
                  <a:schemeClr val="bg1"/>
                </a:solidFill>
              </a:rPr>
              <a:t>Class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band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Charanga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Buzz</a:t>
            </a:r>
            <a:r>
              <a:rPr lang="lt-LT" sz="2000" b="1" dirty="0">
                <a:solidFill>
                  <a:schemeClr val="bg1"/>
                </a:solidFill>
              </a:rPr>
              <a:t> &amp;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Blast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Feis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Rois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C.Orff</a:t>
            </a:r>
            <a:r>
              <a:rPr lang="lt-LT" sz="2000" b="1" dirty="0">
                <a:solidFill>
                  <a:schemeClr val="bg1"/>
                </a:solidFill>
              </a:rPr>
              <a:t>) </a:t>
            </a:r>
            <a:r>
              <a:rPr lang="lt-LT" sz="2000" b="1" dirty="0" err="1">
                <a:solidFill>
                  <a:schemeClr val="bg1"/>
                </a:solidFill>
              </a:rPr>
              <a:t>in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lessons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2" y="2706920"/>
            <a:ext cx="681195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5.I </a:t>
            </a:r>
            <a:r>
              <a:rPr lang="lt-LT" sz="2000" b="1" dirty="0" err="1">
                <a:solidFill>
                  <a:schemeClr val="bg1"/>
                </a:solidFill>
              </a:rPr>
              <a:t>notice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that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application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digital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music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platforms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methods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make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educational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process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interesting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attractive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better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assimilated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for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students</a:t>
            </a:r>
            <a:r>
              <a:rPr lang="lt-LT" sz="2000" b="1" dirty="0">
                <a:solidFill>
                  <a:schemeClr val="bg1"/>
                </a:solidFill>
              </a:rPr>
              <a:t>.</a:t>
            </a:r>
            <a:r>
              <a:rPr lang="lt-LT" sz="2000" dirty="0">
                <a:solidFill>
                  <a:srgbClr val="002060"/>
                </a:solidFill>
              </a:rPr>
              <a:t/>
            </a:r>
            <a:br>
              <a:rPr lang="lt-LT" sz="2000" dirty="0">
                <a:solidFill>
                  <a:srgbClr val="002060"/>
                </a:solidFill>
              </a:rPr>
            </a:br>
            <a:endParaRPr lang="lt-LT" sz="2000" dirty="0">
              <a:solidFill>
                <a:srgbClr val="00206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120680" cy="30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708920"/>
            <a:ext cx="5976664" cy="3312368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6.During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last</a:t>
            </a:r>
            <a:r>
              <a:rPr lang="lt-LT" sz="2000" b="1" dirty="0">
                <a:solidFill>
                  <a:schemeClr val="bg1"/>
                </a:solidFill>
              </a:rPr>
              <a:t> 2 </a:t>
            </a:r>
            <a:r>
              <a:rPr lang="lt-LT" sz="2000" b="1" dirty="0" err="1">
                <a:solidFill>
                  <a:schemeClr val="bg1"/>
                </a:solidFill>
              </a:rPr>
              <a:t>years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when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project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has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been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taking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place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school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has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increased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number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musical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educational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activities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creative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projects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teachers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cooperate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with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each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other</a:t>
            </a:r>
            <a:r>
              <a:rPr lang="lt-LT" sz="2000" b="1" dirty="0">
                <a:solidFill>
                  <a:schemeClr val="bg1"/>
                </a:solidFill>
              </a:rPr>
              <a:t>. 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7.New </a:t>
            </a:r>
            <a:r>
              <a:rPr lang="lt-LT" sz="2000" b="1" dirty="0" err="1">
                <a:solidFill>
                  <a:schemeClr val="bg1"/>
                </a:solidFill>
              </a:rPr>
              <a:t>music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methods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various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activities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applied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educational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process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help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students</a:t>
            </a:r>
            <a:r>
              <a:rPr lang="lt-LT" sz="2000" b="1" dirty="0">
                <a:solidFill>
                  <a:schemeClr val="bg1"/>
                </a:solidFill>
              </a:rPr>
              <a:t> to </a:t>
            </a:r>
            <a:r>
              <a:rPr lang="lt-LT" sz="2000" b="1" dirty="0" err="1">
                <a:solidFill>
                  <a:schemeClr val="bg1"/>
                </a:solidFill>
              </a:rPr>
              <a:t>acquire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knowledge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better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make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learning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more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interesting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improve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students</a:t>
            </a:r>
            <a:r>
              <a:rPr lang="lt-LT" sz="2000" b="1" dirty="0">
                <a:solidFill>
                  <a:schemeClr val="bg1"/>
                </a:solidFill>
              </a:rPr>
              <a:t>' </a:t>
            </a:r>
            <a:r>
              <a:rPr lang="lt-LT" sz="2000" b="1" dirty="0" err="1">
                <a:solidFill>
                  <a:schemeClr val="bg1"/>
                </a:solidFill>
              </a:rPr>
              <a:t>teamwork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skills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learning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motivation</a:t>
            </a:r>
            <a:r>
              <a:rPr lang="lt-LT" sz="2000" dirty="0">
                <a:solidFill>
                  <a:schemeClr val="bg1"/>
                </a:solidFill>
              </a:rPr>
              <a:t>.</a:t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029898" cy="30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1396744"/>
          </a:xfrm>
        </p:spPr>
        <p:txBody>
          <a:bodyPr>
            <a:no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8.Tested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 smtClean="0">
                <a:solidFill>
                  <a:schemeClr val="bg1"/>
                </a:solidFill>
              </a:rPr>
              <a:t>adapted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new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music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teaching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methods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help</a:t>
            </a:r>
            <a:r>
              <a:rPr lang="lt-LT" sz="2000" b="1" dirty="0">
                <a:solidFill>
                  <a:schemeClr val="bg1"/>
                </a:solidFill>
              </a:rPr>
              <a:t> to </a:t>
            </a:r>
            <a:r>
              <a:rPr lang="lt-LT" sz="2000" b="1" dirty="0" err="1">
                <a:solidFill>
                  <a:schemeClr val="bg1"/>
                </a:solidFill>
              </a:rPr>
              <a:t>improve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my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class</a:t>
            </a:r>
            <a:r>
              <a:rPr lang="lt-LT" sz="2000" b="1" dirty="0">
                <a:solidFill>
                  <a:schemeClr val="bg1"/>
                </a:solidFill>
              </a:rPr>
              <a:t>/</a:t>
            </a:r>
            <a:r>
              <a:rPr lang="lt-LT" sz="2000" b="1" dirty="0" err="1">
                <a:solidFill>
                  <a:schemeClr val="bg1"/>
                </a:solidFill>
              </a:rPr>
              <a:t>group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microclimate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emotional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relaxation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students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inclusion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of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children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with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special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needs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in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educational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process</a:t>
            </a:r>
            <a:r>
              <a:rPr lang="lt-LT" sz="2000" b="1" dirty="0">
                <a:solidFill>
                  <a:schemeClr val="bg1"/>
                </a:solidFill>
              </a:rPr>
              <a:t>, </a:t>
            </a:r>
            <a:r>
              <a:rPr lang="lt-LT" sz="2000" b="1" dirty="0" err="1">
                <a:solidFill>
                  <a:schemeClr val="bg1"/>
                </a:solidFill>
              </a:rPr>
              <a:t>built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their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self-confidence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and</a:t>
            </a:r>
            <a:r>
              <a:rPr lang="lt-LT" sz="2000" b="1" dirty="0">
                <a:solidFill>
                  <a:schemeClr val="bg1"/>
                </a:solidFill>
              </a:rPr>
              <a:t> </a:t>
            </a:r>
            <a:r>
              <a:rPr lang="lt-LT" sz="2000" b="1" dirty="0" err="1">
                <a:solidFill>
                  <a:schemeClr val="bg1"/>
                </a:solidFill>
              </a:rPr>
              <a:t>self-esteem.</a:t>
            </a:r>
            <a:r>
              <a:rPr lang="lt-LT" sz="2000" dirty="0">
                <a:solidFill>
                  <a:schemeClr val="bg1"/>
                </a:solidFill>
              </a:rPr>
              <a:t/>
            </a:r>
            <a:br>
              <a:rPr lang="lt-LT" sz="2000" dirty="0">
                <a:solidFill>
                  <a:schemeClr val="bg1"/>
                </a:solidFill>
              </a:rPr>
            </a:b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233782" cy="31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</TotalTime>
  <Words>1642</Words>
  <Application>Microsoft Office PowerPoint</Application>
  <PresentationFormat>Demonstracija ekrane (4:3)</PresentationFormat>
  <Paragraphs>119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39" baseType="lpstr">
      <vt:lpstr>Bangos forma</vt:lpstr>
      <vt:lpstr>      Evaluation questionnaire of the project “Music is a common language” for teachers </vt:lpstr>
      <vt:lpstr>1. I positively evaluate my colleagues and my participation in the international project "Music is a common language“.</vt:lpstr>
      <vt:lpstr>2.I notice that teachers, representatives of administration after the mobility visits are more motivated, willing to share good practices. </vt:lpstr>
      <vt:lpstr>3.After each mobility colleagues share good practices by organizing presentations, meetings, conferences, workshops or sharing information on social media. </vt:lpstr>
      <vt:lpstr>4.I use the experience taken from my colleagues, new music teaching methods and digital teaching platforms (Class band, Charanga, Buzz &amp; Blast, Feis Rois, C.Orff) in my lessons. </vt:lpstr>
      <vt:lpstr>5.I notice that the application of digital music teaching platforms and methods make the educational process more interesting, attractive and better assimilated for my students. </vt:lpstr>
      <vt:lpstr>6.During the last 2 years, when the project has been taking place, the school has increased the number of musical educational activities, creative projects, the teachers cooperate more with each other.  </vt:lpstr>
      <vt:lpstr>7.New music teaching methods and various activities applied in the educational process help students to acquire knowledge better, make learning more interesting, improve students' teamwork skills and learning motivation. </vt:lpstr>
      <vt:lpstr>8.Tested and adapted new music teaching methods help to improve my class/group microclimate, emotional relaxation of students, the inclusion of children with special needs in the educational process, built their self-confidence and self-esteem. </vt:lpstr>
      <vt:lpstr>9.Music teaching methods learned and applied during the project have improved lesson organization, lesson planning and time management. </vt:lpstr>
      <vt:lpstr>  10.The international experience gained during the project motivates me to be interested in innovations, to apply new music teaching methods, to participate in other project activities. </vt:lpstr>
      <vt:lpstr>11.Participation in Erasmus+ project broadens my horizons, knowledge of other educational systems, nations, cultures, traditions, and foreign languages. </vt:lpstr>
      <vt:lpstr> Class Band Questionnaire for teachers</vt:lpstr>
      <vt:lpstr>1.Is the Class-Band method attractive to the students of your class?</vt:lpstr>
      <vt:lpstr>2.Is this method appropriate for tagged group students (Special needs, Roma/Syrian students)?</vt:lpstr>
      <vt:lpstr>3.What especially they like/dislike?</vt:lpstr>
      <vt:lpstr> 5.Is the Class-Band method elements applicable in your particular learning environment?</vt:lpstr>
      <vt:lpstr>6.Are there any advantages/disadvantages of this method? </vt:lpstr>
      <vt:lpstr>7.Will you apply this music teaching method elements in the future?</vt:lpstr>
      <vt:lpstr>8.Will you recommend Class-Band method to your colleaques?</vt:lpstr>
      <vt:lpstr>  Singing to Learn, Learning to Sing questionnaire for teachers</vt:lpstr>
      <vt:lpstr>1.Is the method mentioned above attractive to your students? </vt:lpstr>
      <vt:lpstr>2.Is this method appropriate for tagged group students (Special needs, Roma/Syrian students)?</vt:lpstr>
      <vt:lpstr>3.What especially they like/dislike?</vt:lpstr>
      <vt:lpstr>4.Is this methods motivating and encouraging students to learn?</vt:lpstr>
      <vt:lpstr>5.Is the method‘s elements applicable in your particular learning environment?</vt:lpstr>
      <vt:lpstr>6.Are there any advantages/disadvantages of this method?</vt:lpstr>
      <vt:lpstr>7.Will you apply this music teaching method in the future?</vt:lpstr>
      <vt:lpstr>8.Will you recommend this method to your colleaques?</vt:lpstr>
      <vt:lpstr>      C.Orrf‘s method questionnaire for teachers</vt:lpstr>
      <vt:lpstr>1.Is C.Orff‘s method attractive to your students?</vt:lpstr>
      <vt:lpstr>2.Is C.Orff's method appropriate for tagged group students (special needs, Roma/Syrian students)?</vt:lpstr>
      <vt:lpstr>3.What especially they like/dislike?</vt:lpstr>
      <vt:lpstr>4.Is this method motivating and encouraging students to learn?</vt:lpstr>
      <vt:lpstr>5.Are C.Orff's method's elements applicable in your particular learning environment?</vt:lpstr>
      <vt:lpstr>6.Are there any advantages/disadvantages of C.Orff method?</vt:lpstr>
      <vt:lpstr>7.Will you apply this music teaching method in the future?</vt:lpstr>
      <vt:lpstr>8.Will you recommend this method to your colleagues?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Band questionnaire for teachers</dc:title>
  <dc:creator>PC</dc:creator>
  <cp:lastModifiedBy>PC</cp:lastModifiedBy>
  <cp:revision>34</cp:revision>
  <dcterms:created xsi:type="dcterms:W3CDTF">2021-01-23T08:43:56Z</dcterms:created>
  <dcterms:modified xsi:type="dcterms:W3CDTF">2021-01-25T19:15:06Z</dcterms:modified>
</cp:coreProperties>
</file>