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966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2956D04-A3C8-49D4-B877-B45534FE3A10}" type="datetimeFigureOut">
              <a:rPr lang="lt-LT" smtClean="0"/>
              <a:t>2021-01-25</a:t>
            </a:fld>
            <a:endParaRPr lang="lt-LT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2021-01-25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2021-01-25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2021-01-25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2021-01-25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2021-01-25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2021-01-25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2021-01-25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2021-01-25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2021-01-25</a:t>
            </a:fld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lt-L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2021-01-25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2956D04-A3C8-49D4-B877-B45534FE3A10}" type="datetimeFigureOut">
              <a:rPr lang="lt-LT" smtClean="0"/>
              <a:t>2021-01-25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4788024" y="2852936"/>
            <a:ext cx="3330062" cy="864096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Students’ </a:t>
            </a:r>
            <a:r>
              <a:rPr lang="lt-LT" sz="2400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Well</a:t>
            </a:r>
            <a:r>
              <a:rPr lang="en-US" sz="2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lt-LT" sz="2400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being</a:t>
            </a:r>
            <a:r>
              <a:rPr lang="lt-LT" sz="2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400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questionnaire</a:t>
            </a:r>
            <a:r>
              <a:rPr lang="lt-LT" sz="2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400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result</a:t>
            </a:r>
            <a:r>
              <a:rPr lang="lt-LT" sz="2000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lt-LT" sz="20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702" y="4437112"/>
            <a:ext cx="3456384" cy="1332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81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Vehbi</a:t>
            </a:r>
            <a:r>
              <a:rPr lang="lt-LT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Necip</a:t>
            </a:r>
            <a:r>
              <a:rPr lang="lt-LT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Savasan</a:t>
            </a:r>
            <a:r>
              <a:rPr lang="lt-LT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primary</a:t>
            </a:r>
            <a:r>
              <a:rPr lang="lt-LT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school</a:t>
            </a:r>
            <a:endParaRPr lang="lt-LT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10243" name="Picture 3" descr="C:\Users\PC\AppData\Local\Microsoft\Windows\INetCache\IE\DCRBF72P\1200px-Flag_of_the_Ottoman_Empire_(eight_pointed_star)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7337"/>
            <a:ext cx="864096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339873"/>
            <a:ext cx="6602349" cy="2150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190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Vehbi</a:t>
            </a:r>
            <a:r>
              <a:rPr lang="lt-LT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Necip</a:t>
            </a:r>
            <a:r>
              <a:rPr lang="lt-LT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Savasan</a:t>
            </a:r>
            <a:r>
              <a:rPr lang="lt-LT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primary</a:t>
            </a:r>
            <a:r>
              <a:rPr lang="lt-LT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school</a:t>
            </a:r>
            <a:endParaRPr lang="lt-LT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11266" name="Picture 2" descr="C:\Users\PC\AppData\Local\Microsoft\Windows\INetCache\IE\DCRBF72P\1200px-Flag_of_the_Ottoman_Empire_(eight_pointed_star)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20688"/>
            <a:ext cx="864096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348880"/>
            <a:ext cx="6625244" cy="2193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385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err="1" smtClean="0">
                <a:solidFill>
                  <a:srgbClr val="008000"/>
                </a:solidFill>
              </a:rPr>
              <a:t>Conclusions</a:t>
            </a:r>
            <a:endParaRPr lang="lt-LT" b="1" dirty="0">
              <a:solidFill>
                <a:srgbClr val="008000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1800" b="1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Listening to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music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singing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making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music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impact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children‘s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emotions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feelings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positively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Applied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music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methods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calming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effect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reduce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negative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emotions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uplift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spirit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children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project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target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groups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After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examining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analysing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responses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lt-LT" sz="1800" b="1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statements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reflect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children’s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emotional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state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, it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revealed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overall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improvement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emotional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indicators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three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project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partner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schools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b="1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87%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Lithuania-</a:t>
            </a:r>
            <a:r>
              <a:rPr lang="lt-LT" sz="1800" b="1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100%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Scotland-</a:t>
            </a:r>
            <a:r>
              <a:rPr lang="lt-LT" sz="1800" b="1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90%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Turkey-</a:t>
            </a:r>
            <a:r>
              <a:rPr lang="lt-LT" sz="1800" b="1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70%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Especially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positively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improved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indicators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schools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) : </a:t>
            </a:r>
            <a:r>
              <a:rPr lang="lt-LT" sz="1800" b="1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I am </a:t>
            </a:r>
            <a:r>
              <a:rPr lang="lt-LT" sz="1800" b="1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shy</a:t>
            </a:r>
            <a:r>
              <a:rPr lang="lt-LT" sz="1800" b="1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77%  I </a:t>
            </a:r>
            <a:r>
              <a:rPr lang="lt-LT" sz="1800" b="1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cry</a:t>
            </a:r>
            <a:r>
              <a:rPr lang="lt-LT" sz="1800" b="1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a lot 42%  I </a:t>
            </a:r>
            <a:r>
              <a:rPr lang="lt-LT" sz="1800" b="1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get</a:t>
            </a:r>
            <a:r>
              <a:rPr lang="lt-LT" sz="1800" b="1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b="1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very</a:t>
            </a:r>
            <a:r>
              <a:rPr lang="lt-LT" sz="1800" b="1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b="1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angry</a:t>
            </a:r>
            <a:r>
              <a:rPr lang="lt-LT" sz="1800" b="1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41%  I </a:t>
            </a:r>
            <a:r>
              <a:rPr lang="lt-LT" sz="1800" b="1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feel</a:t>
            </a:r>
            <a:r>
              <a:rPr lang="lt-LT" sz="1800" b="1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b="1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scared</a:t>
            </a:r>
            <a:r>
              <a:rPr lang="lt-LT" sz="1800" b="1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37%  I </a:t>
            </a:r>
            <a:r>
              <a:rPr lang="lt-LT" sz="1800" b="1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feel</a:t>
            </a:r>
            <a:r>
              <a:rPr lang="lt-LT" sz="1800" b="1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b="1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lonely</a:t>
            </a:r>
            <a:r>
              <a:rPr lang="lt-LT" sz="1800" b="1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34%  I am </a:t>
            </a:r>
            <a:r>
              <a:rPr lang="lt-LT" sz="1800" b="1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unhappy</a:t>
            </a:r>
            <a:r>
              <a:rPr lang="lt-LT" sz="1800" b="1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28%  I am </a:t>
            </a:r>
            <a:r>
              <a:rPr lang="lt-LT" sz="1800" b="1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calm</a:t>
            </a:r>
            <a:r>
              <a:rPr lang="lt-LT" sz="1800" b="1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26%   I </a:t>
            </a:r>
            <a:r>
              <a:rPr lang="lt-LT" sz="1800" b="1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worry</a:t>
            </a:r>
            <a:r>
              <a:rPr lang="lt-LT" sz="1800" b="1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a lot 11%  I </a:t>
            </a:r>
            <a:r>
              <a:rPr lang="lt-LT" sz="1800" b="1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lose</a:t>
            </a:r>
            <a:r>
              <a:rPr lang="lt-LT" sz="1800" b="1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b="1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my</a:t>
            </a:r>
            <a:r>
              <a:rPr lang="lt-LT" sz="1800" b="1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b="1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temper</a:t>
            </a:r>
            <a:r>
              <a:rPr lang="lt-LT" sz="1800" b="1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10%. </a:t>
            </a:r>
            <a:endParaRPr lang="lt-LT" sz="1800" dirty="0">
              <a:solidFill>
                <a:srgbClr val="007A37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19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err="1" smtClean="0">
                <a:solidFill>
                  <a:srgbClr val="008000"/>
                </a:solidFill>
              </a:rPr>
              <a:t>Conclusions</a:t>
            </a:r>
            <a:endParaRPr lang="lt-LT" b="1" dirty="0">
              <a:solidFill>
                <a:srgbClr val="008000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1800" b="1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Incorporating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music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teaching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methods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curriculum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increased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social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bonds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allowed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improve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social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adjustment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positively changed children's attitudes to relationships with friends, </a:t>
            </a:r>
            <a:r>
              <a:rPr lang="en-US" sz="1800" dirty="0" smtClean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teachers.</a:t>
            </a:r>
            <a:r>
              <a:rPr lang="lt-LT" sz="1800" dirty="0" err="1" smtClean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lt-LT" sz="1800" dirty="0" smtClean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facilitates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team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increases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self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esteem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builds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confidence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Responses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lt-LT" sz="1800" b="1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statements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reflect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social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behavioral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indicators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demonstrate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improvement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b="1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33%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general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project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schools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most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signifact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change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notable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statements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b="1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Nobody</a:t>
            </a:r>
            <a:r>
              <a:rPr lang="lt-LT" sz="1800" b="1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b="1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likes</a:t>
            </a:r>
            <a:r>
              <a:rPr lang="lt-LT" sz="1800" b="1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me 49%   I </a:t>
            </a:r>
            <a:r>
              <a:rPr lang="lt-LT" sz="1800" b="1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break</a:t>
            </a:r>
            <a:r>
              <a:rPr lang="lt-LT" sz="1800" b="1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b="1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things</a:t>
            </a:r>
            <a:r>
              <a:rPr lang="lt-LT" sz="1800" b="1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b="1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lt-LT" sz="1800" b="1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b="1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purpose</a:t>
            </a:r>
            <a:r>
              <a:rPr lang="lt-LT" sz="1800" b="1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37%    I </a:t>
            </a:r>
            <a:r>
              <a:rPr lang="lt-LT" sz="1800" b="1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do</a:t>
            </a:r>
            <a:r>
              <a:rPr lang="lt-LT" sz="1800" b="1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b="1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things</a:t>
            </a:r>
            <a:r>
              <a:rPr lang="lt-LT" sz="1800" b="1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lt-LT" sz="1800" b="1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hurt</a:t>
            </a:r>
            <a:r>
              <a:rPr lang="lt-LT" sz="1800" b="1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b="1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people</a:t>
            </a:r>
            <a:r>
              <a:rPr lang="lt-LT" sz="1800" b="1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37 %.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Next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b="1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indicators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also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reflect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positive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tendency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b="1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lt-LT" sz="1800" b="1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worry</a:t>
            </a:r>
            <a:r>
              <a:rPr lang="lt-LT" sz="1800" b="1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a lot </a:t>
            </a:r>
            <a:r>
              <a:rPr lang="lt-LT" sz="1800" b="1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when</a:t>
            </a:r>
            <a:r>
              <a:rPr lang="lt-LT" sz="1800" b="1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 I am at </a:t>
            </a:r>
            <a:r>
              <a:rPr lang="lt-LT" sz="1800" b="1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school</a:t>
            </a:r>
            <a:r>
              <a:rPr lang="lt-LT" sz="1800" b="1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32%    I </a:t>
            </a:r>
            <a:r>
              <a:rPr lang="lt-LT" sz="1800" b="1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hit</a:t>
            </a:r>
            <a:r>
              <a:rPr lang="lt-LT" sz="1800" b="1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b="1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when</a:t>
            </a:r>
            <a:r>
              <a:rPr lang="lt-LT" sz="1800" b="1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I am </a:t>
            </a:r>
            <a:r>
              <a:rPr lang="lt-LT" sz="1800" b="1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angry</a:t>
            </a:r>
            <a:r>
              <a:rPr lang="lt-LT" sz="1800" b="1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10%.</a:t>
            </a:r>
            <a:endParaRPr lang="lt-LT" sz="1800" dirty="0">
              <a:solidFill>
                <a:srgbClr val="007A37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lt-LT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43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err="1" smtClean="0">
                <a:solidFill>
                  <a:srgbClr val="008000"/>
                </a:solidFill>
              </a:rPr>
              <a:t>Conclusions</a:t>
            </a:r>
            <a:endParaRPr lang="lt-LT" b="1" dirty="0">
              <a:solidFill>
                <a:srgbClr val="008000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1800" b="1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Implemented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music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teaching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methods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provided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learning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motivation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improved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children's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general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physical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ability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Through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reduction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muscle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tension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improvement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coordination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movement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music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beautiful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way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assisting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children's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physical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lt-LT" sz="1800" dirty="0" err="1" smtClean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Analysis</a:t>
            </a:r>
            <a:r>
              <a:rPr lang="lt-LT" sz="1800" dirty="0" smtClean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responses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lt-LT" sz="1800" b="1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statements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related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children's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general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physical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well-being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revealed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indicator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improved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b="1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9%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general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lt-LT" sz="1800" dirty="0" err="1" smtClean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project</a:t>
            </a:r>
            <a:r>
              <a:rPr lang="lt-LT" sz="1800" dirty="0" smtClean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 smtClean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schools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Although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improvement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area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very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significant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, it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still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positive</a:t>
            </a:r>
            <a:r>
              <a:rPr lang="lt-LT" sz="1800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:    </a:t>
            </a:r>
            <a:r>
              <a:rPr lang="lt-LT" sz="1800" b="1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lt-LT" sz="1800" b="1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lt-LT" sz="1800" b="1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b="1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problems</a:t>
            </a:r>
            <a:r>
              <a:rPr lang="lt-LT" sz="1800" b="1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b="1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sleeping</a:t>
            </a:r>
            <a:r>
              <a:rPr lang="lt-LT" sz="1800" b="1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6%   </a:t>
            </a:r>
            <a:r>
              <a:rPr lang="lt-LT" sz="1800" b="1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t-LT" sz="1800" b="1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       I </a:t>
            </a:r>
            <a:r>
              <a:rPr lang="lt-LT" sz="1800" b="1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wake</a:t>
            </a:r>
            <a:r>
              <a:rPr lang="lt-LT" sz="1800" b="1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b="1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up</a:t>
            </a:r>
            <a:r>
              <a:rPr lang="lt-LT" sz="1800" b="1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b="1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lt-LT" sz="1800" b="1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b="1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1800" b="1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b="1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night</a:t>
            </a:r>
            <a:r>
              <a:rPr lang="lt-LT" sz="1800" b="1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11%.</a:t>
            </a:r>
            <a:endParaRPr lang="lt-LT" sz="1800" dirty="0">
              <a:solidFill>
                <a:srgbClr val="007A37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44615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err="1" smtClean="0">
                <a:solidFill>
                  <a:srgbClr val="008000"/>
                </a:solidFill>
              </a:rPr>
              <a:t>Conclusions</a:t>
            </a:r>
            <a:endParaRPr lang="lt-LT" b="1" dirty="0">
              <a:solidFill>
                <a:srgbClr val="008000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4.Comparing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results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survey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special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needs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students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group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students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participated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together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mainstream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students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, it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be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stated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well-being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results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SEN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students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improved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significantly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more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than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group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participated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together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mainstream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students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overall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improvement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survey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indicators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b="1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92%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groups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children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special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needs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lt-LT" b="1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98%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Juodšiliai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„Šilas“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Gymnasium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b="1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86%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Vehbi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Necip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Savasan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Primary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School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while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group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students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together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it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b="1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50%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Lockerbie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primary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school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Thus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application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various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music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teaching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learning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methods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much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more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positive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effect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emotional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psychological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physical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well-being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target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group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children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facilitates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expands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opportunities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become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more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involved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educational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lt-LT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092881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 smtClean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aim</a:t>
            </a:r>
            <a:r>
              <a:rPr lang="lt-LT" b="1" dirty="0" smtClean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b="1" dirty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 smtClean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questionnaire</a:t>
            </a:r>
            <a:r>
              <a:rPr lang="en-US" b="1" dirty="0">
                <a:solidFill>
                  <a:srgbClr val="007A37"/>
                </a:solidFill>
              </a:rPr>
              <a:t/>
            </a:r>
            <a:br>
              <a:rPr lang="en-US" b="1" dirty="0">
                <a:solidFill>
                  <a:srgbClr val="007A37"/>
                </a:solidFill>
              </a:rPr>
            </a:br>
            <a:endParaRPr lang="lt-LT" dirty="0">
              <a:solidFill>
                <a:srgbClr val="007A37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lt-LT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lt-LT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identify</a:t>
            </a:r>
            <a:r>
              <a:rPr lang="lt-LT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ow</a:t>
            </a:r>
            <a:r>
              <a:rPr lang="en-US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the application of new </a:t>
            </a:r>
            <a:r>
              <a:rPr lang="en-US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music</a:t>
            </a:r>
            <a:r>
              <a:rPr lang="lt-LT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teaching </a:t>
            </a:r>
            <a:r>
              <a:rPr lang="en-US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methods </a:t>
            </a:r>
            <a:r>
              <a:rPr lang="en-US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affect </a:t>
            </a:r>
            <a:r>
              <a:rPr lang="en-US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children's emotions, feelings, physical well-being and social </a:t>
            </a:r>
            <a:r>
              <a:rPr lang="en-US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behavior</a:t>
            </a:r>
            <a:r>
              <a:rPr lang="lt-LT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t-LT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lt-LT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compare</a:t>
            </a:r>
            <a:r>
              <a:rPr lang="lt-LT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results</a:t>
            </a:r>
            <a:r>
              <a:rPr lang="lt-LT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t-LT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same</a:t>
            </a:r>
            <a:r>
              <a:rPr lang="lt-LT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polls</a:t>
            </a:r>
            <a:r>
              <a:rPr lang="lt-LT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at </a:t>
            </a:r>
            <a:r>
              <a:rPr lang="lt-LT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beginning</a:t>
            </a:r>
            <a:r>
              <a:rPr lang="lt-LT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t-LT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end</a:t>
            </a:r>
            <a:r>
              <a:rPr lang="lt-LT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t-LT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project</a:t>
            </a:r>
            <a:r>
              <a:rPr lang="lt-LT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lt-LT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88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b="1" dirty="0" err="1" smtClean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Juodšiliai</a:t>
            </a:r>
            <a:r>
              <a:rPr lang="lt-LT" sz="3600" b="1" dirty="0" smtClean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„Šilas“ </a:t>
            </a:r>
            <a:r>
              <a:rPr lang="lt-LT" sz="3600" b="1" dirty="0" err="1" smtClean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gymnasium</a:t>
            </a:r>
            <a:r>
              <a:rPr lang="lt-LT" sz="3600" b="1" dirty="0" smtClean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lt-LT" sz="3600" b="1" dirty="0">
              <a:solidFill>
                <a:srgbClr val="007A3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348880"/>
            <a:ext cx="6696744" cy="209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 descr="C:\Users\PC\AppData\Local\Microsoft\Windows\INetCache\IE\4PP5W27Y\255px-Flag_of_Lithuania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16149"/>
            <a:ext cx="926405" cy="555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009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Juod</a:t>
            </a:r>
            <a:r>
              <a:rPr lang="lt-LT" sz="3600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šiliai</a:t>
            </a:r>
            <a:r>
              <a:rPr lang="lt-LT" sz="36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„Šilas“ </a:t>
            </a:r>
            <a:r>
              <a:rPr lang="lt-LT" sz="3600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gymnasium</a:t>
            </a:r>
            <a:endParaRPr lang="lt-LT" sz="36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2051" name="Picture 3" descr="C:\Users\PC\AppData\Local\Microsoft\Windows\INetCache\IE\4PP5W27Y\255px-Flag_of_Lithuania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0688"/>
            <a:ext cx="936104" cy="56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383664"/>
            <a:ext cx="6696744" cy="2064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631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b="1" dirty="0" err="1" smtClean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Juodšiliai</a:t>
            </a:r>
            <a:r>
              <a:rPr lang="lt-LT" sz="3600" b="1" dirty="0" smtClean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 „Šilas“ </a:t>
            </a:r>
            <a:r>
              <a:rPr lang="lt-LT" sz="3600" b="1" dirty="0" err="1" smtClean="0">
                <a:solidFill>
                  <a:srgbClr val="007A37"/>
                </a:solidFill>
                <a:latin typeface="Times New Roman" pitchFamily="18" charset="0"/>
                <a:cs typeface="Times New Roman" pitchFamily="18" charset="0"/>
              </a:rPr>
              <a:t>gymnasium</a:t>
            </a:r>
            <a:endParaRPr lang="lt-LT" sz="3600" b="1" dirty="0">
              <a:solidFill>
                <a:srgbClr val="007A3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2348880"/>
            <a:ext cx="6624737" cy="2327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 descr="C:\Users\PC\AppData\Local\Microsoft\Windows\INetCache\IE\4PP5W27Y\255px-Flag_of_Lithuania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738" y="620687"/>
            <a:ext cx="926405" cy="555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597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b="1" dirty="0" smtClean="0">
                <a:solidFill>
                  <a:srgbClr val="002060"/>
                </a:solidFill>
              </a:rPr>
              <a:t>  </a:t>
            </a:r>
            <a:r>
              <a:rPr lang="lt-LT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Lockerbie</a:t>
            </a:r>
            <a:r>
              <a:rPr lang="lt-LT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lt-LT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rimary</a:t>
            </a:r>
            <a:r>
              <a:rPr lang="lt-LT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school</a:t>
            </a:r>
            <a:r>
              <a:rPr lang="lt-LT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lt-LT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5122" name="Picture 2" descr="C:\Users\PC\AppData\Local\Microsoft\Windows\INetCache\IE\60ITLSP8\220px-Flag_of_Scotland_(1542-2003)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42926"/>
            <a:ext cx="864096" cy="518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474" y="2398937"/>
            <a:ext cx="6624736" cy="2098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161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Lockerbie</a:t>
            </a:r>
            <a:r>
              <a:rPr lang="lt-LT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primary</a:t>
            </a:r>
            <a:r>
              <a:rPr lang="lt-LT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school</a:t>
            </a:r>
            <a:endParaRPr lang="lt-LT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6146" name="Picture 2" descr="C:\Users\PC\AppData\Local\Microsoft\Windows\INetCache\IE\60ITLSP8\220px-Flag_of_Scotland_(1542-2003)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089" y="619200"/>
            <a:ext cx="975742" cy="585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348879"/>
            <a:ext cx="6624735" cy="2248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835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Lockerbie</a:t>
            </a:r>
            <a:r>
              <a:rPr lang="lt-LT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primary</a:t>
            </a:r>
            <a:r>
              <a:rPr lang="lt-LT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school</a:t>
            </a:r>
            <a:endParaRPr lang="lt-LT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7170" name="Picture 2" descr="C:\Users\PC\AppData\Local\Microsoft\Windows\INetCache\IE\60ITLSP8\220px-Flag_of_Scotland_(1542-2003)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857" y="692696"/>
            <a:ext cx="949989" cy="569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420888"/>
            <a:ext cx="6607396" cy="2102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680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Vehbi</a:t>
            </a:r>
            <a:r>
              <a:rPr lang="lt-LT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Necip</a:t>
            </a:r>
            <a:r>
              <a:rPr lang="lt-LT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Savasan</a:t>
            </a:r>
            <a:r>
              <a:rPr lang="lt-LT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primary</a:t>
            </a:r>
            <a:r>
              <a:rPr lang="lt-LT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school</a:t>
            </a:r>
            <a:endParaRPr lang="lt-LT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8196" name="Picture 4" descr="C:\Users\PC\AppData\Local\Microsoft\Windows\INetCache\IE\DCRBF72P\1200px-Flag_of_the_Ottoman_Empire_(eight_pointed_star)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01316"/>
            <a:ext cx="823020" cy="54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348881"/>
            <a:ext cx="6696744" cy="2172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087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136</TotalTime>
  <Words>615</Words>
  <Application>Microsoft Office PowerPoint</Application>
  <PresentationFormat>Demonstracija ekrane (4:3)</PresentationFormat>
  <Paragraphs>20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15</vt:i4>
      </vt:variant>
    </vt:vector>
  </HeadingPairs>
  <TitlesOfParts>
    <vt:vector size="16" baseType="lpstr">
      <vt:lpstr>Austin</vt:lpstr>
      <vt:lpstr>Students’ Well-being questionnaire results  </vt:lpstr>
      <vt:lpstr>The aim of the questionnaire </vt:lpstr>
      <vt:lpstr>Juodšiliai „Šilas“ gymnasium </vt:lpstr>
      <vt:lpstr>Juodšiliai „Šilas“ gymnasium</vt:lpstr>
      <vt:lpstr>Juodšiliai „Šilas“ gymnasium</vt:lpstr>
      <vt:lpstr>  Lockerbie primary school </vt:lpstr>
      <vt:lpstr>Lockerbie primary school</vt:lpstr>
      <vt:lpstr>Lockerbie primary school</vt:lpstr>
      <vt:lpstr>Vehbi Necip Savasan primary school</vt:lpstr>
      <vt:lpstr>Vehbi Necip Savasan primary school</vt:lpstr>
      <vt:lpstr>Vehbi Necip Savasan primary school</vt:lpstr>
      <vt:lpstr>Conclusions</vt:lpstr>
      <vt:lpstr>Conclusions</vt:lpstr>
      <vt:lpstr>Conclusions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Well-being questionnaire results</dc:title>
  <dc:creator>PC</dc:creator>
  <cp:lastModifiedBy>PC</cp:lastModifiedBy>
  <cp:revision>22</cp:revision>
  <dcterms:created xsi:type="dcterms:W3CDTF">2021-01-22T16:48:03Z</dcterms:created>
  <dcterms:modified xsi:type="dcterms:W3CDTF">2021-01-25T19:46:07Z</dcterms:modified>
</cp:coreProperties>
</file>