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957" r:id="rId3"/>
    <p:sldId id="1861" r:id="rId4"/>
    <p:sldId id="492" r:id="rId5"/>
    <p:sldId id="257" r:id="rId6"/>
    <p:sldId id="1858" r:id="rId7"/>
    <p:sldId id="261" r:id="rId8"/>
    <p:sldId id="805" r:id="rId9"/>
    <p:sldId id="278" r:id="rId10"/>
    <p:sldId id="279" r:id="rId11"/>
    <p:sldId id="280" r:id="rId12"/>
    <p:sldId id="1862" r:id="rId13"/>
    <p:sldId id="1863" r:id="rId14"/>
    <p:sldId id="1821" r:id="rId15"/>
    <p:sldId id="258" r:id="rId16"/>
    <p:sldId id="283" r:id="rId17"/>
    <p:sldId id="875" r:id="rId18"/>
    <p:sldId id="796" r:id="rId19"/>
    <p:sldId id="375" r:id="rId20"/>
    <p:sldId id="797" r:id="rId21"/>
    <p:sldId id="576" r:id="rId22"/>
    <p:sldId id="771" r:id="rId23"/>
    <p:sldId id="769" r:id="rId24"/>
    <p:sldId id="822" r:id="rId25"/>
    <p:sldId id="439" r:id="rId26"/>
    <p:sldId id="469" r:id="rId27"/>
    <p:sldId id="441" r:id="rId28"/>
    <p:sldId id="442" r:id="rId29"/>
    <p:sldId id="443" r:id="rId30"/>
    <p:sldId id="444" r:id="rId31"/>
    <p:sldId id="445" r:id="rId32"/>
    <p:sldId id="446" r:id="rId33"/>
    <p:sldId id="473" r:id="rId34"/>
    <p:sldId id="341" r:id="rId35"/>
    <p:sldId id="342" r:id="rId36"/>
    <p:sldId id="306" r:id="rId37"/>
    <p:sldId id="308" r:id="rId38"/>
    <p:sldId id="1800" r:id="rId39"/>
    <p:sldId id="374" r:id="rId40"/>
    <p:sldId id="1133" r:id="rId41"/>
    <p:sldId id="1134" r:id="rId42"/>
    <p:sldId id="1166" r:id="rId43"/>
    <p:sldId id="1190" r:id="rId44"/>
    <p:sldId id="349" r:id="rId45"/>
    <p:sldId id="1193" r:id="rId46"/>
    <p:sldId id="1200" r:id="rId47"/>
    <p:sldId id="1201" r:id="rId48"/>
    <p:sldId id="1202" r:id="rId49"/>
    <p:sldId id="260" r:id="rId50"/>
    <p:sldId id="259" r:id="rId51"/>
    <p:sldId id="872" r:id="rId52"/>
    <p:sldId id="873" r:id="rId53"/>
    <p:sldId id="952" r:id="rId54"/>
    <p:sldId id="263" r:id="rId55"/>
    <p:sldId id="264" r:id="rId56"/>
    <p:sldId id="266" r:id="rId57"/>
    <p:sldId id="265" r:id="rId58"/>
    <p:sldId id="267" r:id="rId59"/>
    <p:sldId id="268" r:id="rId60"/>
    <p:sldId id="1857" r:id="rId61"/>
    <p:sldId id="269" r:id="rId62"/>
    <p:sldId id="575" r:id="rId63"/>
    <p:sldId id="611" r:id="rId64"/>
    <p:sldId id="1859" r:id="rId65"/>
    <p:sldId id="577" r:id="rId66"/>
    <p:sldId id="578" r:id="rId67"/>
    <p:sldId id="579" r:id="rId68"/>
    <p:sldId id="616" r:id="rId69"/>
    <p:sldId id="614" r:id="rId70"/>
    <p:sldId id="918" r:id="rId7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9915" autoAdjust="0"/>
  </p:normalViewPr>
  <p:slideViewPr>
    <p:cSldViewPr snapToGrid="0">
      <p:cViewPr varScale="1">
        <p:scale>
          <a:sx n="50" d="100"/>
          <a:sy n="50" d="100"/>
        </p:scale>
        <p:origin x="1156" y="44"/>
      </p:cViewPr>
      <p:guideLst/>
    </p:cSldViewPr>
  </p:slideViewPr>
  <p:notesTextViewPr>
    <p:cViewPr>
      <p:scale>
        <a:sx n="1" d="1"/>
        <a:sy n="1" d="1"/>
      </p:scale>
      <p:origin x="0" y="0"/>
    </p:cViewPr>
  </p:notesTextViewPr>
  <p:notesViewPr>
    <p:cSldViewPr snapToGrid="0" showGuides="1">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BFBE7-7B1B-4591-888F-C87977B9A979}"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7FA5B81-6466-44A8-8631-751761C02B13}">
      <dgm:prSet/>
      <dgm:spPr/>
      <dgm:t>
        <a:bodyPr/>
        <a:lstStyle/>
        <a:p>
          <a:r>
            <a:rPr lang="en-GB">
              <a:latin typeface="Aptos" panose="020B0004020202020204" pitchFamily="34" charset="0"/>
            </a:rPr>
            <a:t>Definition and Indicators of Dyscalculia</a:t>
          </a:r>
          <a:endParaRPr lang="en-US">
            <a:latin typeface="Aptos" panose="020B0004020202020204" pitchFamily="34" charset="0"/>
          </a:endParaRPr>
        </a:p>
      </dgm:t>
    </dgm:pt>
    <dgm:pt modelId="{37609628-8208-4051-A205-7274CE6F31F2}" type="parTrans" cxnId="{663B1C8B-7251-4C23-818E-47BBE30378C9}">
      <dgm:prSet/>
      <dgm:spPr/>
      <dgm:t>
        <a:bodyPr/>
        <a:lstStyle/>
        <a:p>
          <a:endParaRPr lang="en-US"/>
        </a:p>
      </dgm:t>
    </dgm:pt>
    <dgm:pt modelId="{BAAC04C7-D60C-4398-956F-A478523EB160}" type="sibTrans" cxnId="{663B1C8B-7251-4C23-818E-47BBE30378C9}">
      <dgm:prSet/>
      <dgm:spPr/>
      <dgm:t>
        <a:bodyPr/>
        <a:lstStyle/>
        <a:p>
          <a:endParaRPr lang="en-US"/>
        </a:p>
      </dgm:t>
    </dgm:pt>
    <dgm:pt modelId="{64393877-BD82-4F5F-A155-380070C370E5}">
      <dgm:prSet/>
      <dgm:spPr/>
      <dgm:t>
        <a:bodyPr/>
        <a:lstStyle/>
        <a:p>
          <a:r>
            <a:rPr lang="en-US" dirty="0">
              <a:latin typeface="Aptos" panose="020B0004020202020204" pitchFamily="34" charset="0"/>
            </a:rPr>
            <a:t>Process for Identification</a:t>
          </a:r>
        </a:p>
      </dgm:t>
    </dgm:pt>
    <dgm:pt modelId="{5B831AF7-705D-49FB-8D3A-F45A397D8C8B}" type="parTrans" cxnId="{C7CF030B-D848-4D4F-8CFD-36ACCD24E188}">
      <dgm:prSet/>
      <dgm:spPr/>
      <dgm:t>
        <a:bodyPr/>
        <a:lstStyle/>
        <a:p>
          <a:endParaRPr lang="en-US"/>
        </a:p>
      </dgm:t>
    </dgm:pt>
    <dgm:pt modelId="{A006C971-91E8-417B-A3FF-6D6BBF7B94A0}" type="sibTrans" cxnId="{C7CF030B-D848-4D4F-8CFD-36ACCD24E188}">
      <dgm:prSet/>
      <dgm:spPr/>
      <dgm:t>
        <a:bodyPr/>
        <a:lstStyle/>
        <a:p>
          <a:endParaRPr lang="en-US"/>
        </a:p>
      </dgm:t>
    </dgm:pt>
    <dgm:pt modelId="{A640D001-25F4-43DE-B218-5083BFB0787D}">
      <dgm:prSet/>
      <dgm:spPr/>
      <dgm:t>
        <a:bodyPr/>
        <a:lstStyle/>
        <a:p>
          <a:r>
            <a:rPr lang="en-GB">
              <a:latin typeface="Aptos" panose="020B0004020202020204" pitchFamily="34" charset="0"/>
            </a:rPr>
            <a:t>Supporting learners with Dyscalculia and Maths Anxiety</a:t>
          </a:r>
          <a:endParaRPr lang="en-US">
            <a:latin typeface="Aptos" panose="020B0004020202020204" pitchFamily="34" charset="0"/>
          </a:endParaRPr>
        </a:p>
      </dgm:t>
    </dgm:pt>
    <dgm:pt modelId="{E6E3A398-A522-4755-AEFB-45EB308E1096}" type="parTrans" cxnId="{27A3A743-EB30-4FF1-AADA-4402B542CE41}">
      <dgm:prSet/>
      <dgm:spPr/>
      <dgm:t>
        <a:bodyPr/>
        <a:lstStyle/>
        <a:p>
          <a:endParaRPr lang="en-US"/>
        </a:p>
      </dgm:t>
    </dgm:pt>
    <dgm:pt modelId="{45008446-0714-4F7A-BF3F-14AEF95BDA6A}" type="sibTrans" cxnId="{27A3A743-EB30-4FF1-AADA-4402B542CE41}">
      <dgm:prSet/>
      <dgm:spPr/>
      <dgm:t>
        <a:bodyPr/>
        <a:lstStyle/>
        <a:p>
          <a:endParaRPr lang="en-US"/>
        </a:p>
      </dgm:t>
    </dgm:pt>
    <dgm:pt modelId="{50BA40C9-4BAD-4601-BB43-23CAC8A55122}" type="pres">
      <dgm:prSet presAssocID="{3B6BFBE7-7B1B-4591-888F-C87977B9A979}" presName="root" presStyleCnt="0">
        <dgm:presLayoutVars>
          <dgm:dir/>
          <dgm:resizeHandles val="exact"/>
        </dgm:presLayoutVars>
      </dgm:prSet>
      <dgm:spPr/>
    </dgm:pt>
    <dgm:pt modelId="{8868D041-B9B3-41CB-B120-1063467F64BB}" type="pres">
      <dgm:prSet presAssocID="{27FA5B81-6466-44A8-8631-751761C02B13}" presName="compNode" presStyleCnt="0"/>
      <dgm:spPr/>
    </dgm:pt>
    <dgm:pt modelId="{04F2E661-D836-470B-885E-EA3F85B9D1D0}" type="pres">
      <dgm:prSet presAssocID="{27FA5B81-6466-44A8-8631-751761C02B13}" presName="bgRect" presStyleLbl="bgShp" presStyleIdx="0" presStyleCnt="3"/>
      <dgm:spPr/>
    </dgm:pt>
    <dgm:pt modelId="{C900D3FE-B880-453F-9376-F34DB013EBCA}" type="pres">
      <dgm:prSet presAssocID="{27FA5B81-6466-44A8-8631-751761C02B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8F2E082-B670-4FA6-8847-E335F0818A6C}" type="pres">
      <dgm:prSet presAssocID="{27FA5B81-6466-44A8-8631-751761C02B13}" presName="spaceRect" presStyleCnt="0"/>
      <dgm:spPr/>
    </dgm:pt>
    <dgm:pt modelId="{6FC745BD-F0FD-45A8-917D-A661F2CB129F}" type="pres">
      <dgm:prSet presAssocID="{27FA5B81-6466-44A8-8631-751761C02B13}" presName="parTx" presStyleLbl="revTx" presStyleIdx="0" presStyleCnt="3">
        <dgm:presLayoutVars>
          <dgm:chMax val="0"/>
          <dgm:chPref val="0"/>
        </dgm:presLayoutVars>
      </dgm:prSet>
      <dgm:spPr/>
    </dgm:pt>
    <dgm:pt modelId="{9172DCDF-0CD6-4EE0-BC7A-243813709C27}" type="pres">
      <dgm:prSet presAssocID="{BAAC04C7-D60C-4398-956F-A478523EB160}" presName="sibTrans" presStyleCnt="0"/>
      <dgm:spPr/>
    </dgm:pt>
    <dgm:pt modelId="{8A6ED9E4-B44C-484F-814A-2F731E35C40D}" type="pres">
      <dgm:prSet presAssocID="{64393877-BD82-4F5F-A155-380070C370E5}" presName="compNode" presStyleCnt="0"/>
      <dgm:spPr/>
    </dgm:pt>
    <dgm:pt modelId="{CF10AF20-E9D3-4E07-8485-0B8F8F854437}" type="pres">
      <dgm:prSet presAssocID="{64393877-BD82-4F5F-A155-380070C370E5}" presName="bgRect" presStyleLbl="bgShp" presStyleIdx="1" presStyleCnt="3"/>
      <dgm:spPr/>
    </dgm:pt>
    <dgm:pt modelId="{35205BD4-7FFC-42BB-BA06-C648BD1DD98C}" type="pres">
      <dgm:prSet presAssocID="{64393877-BD82-4F5F-A155-380070C370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91849CAA-E79F-4B61-84B0-4E425F2E6518}" type="pres">
      <dgm:prSet presAssocID="{64393877-BD82-4F5F-A155-380070C370E5}" presName="spaceRect" presStyleCnt="0"/>
      <dgm:spPr/>
    </dgm:pt>
    <dgm:pt modelId="{631F613A-7400-40CB-B145-DBC40C8E1304}" type="pres">
      <dgm:prSet presAssocID="{64393877-BD82-4F5F-A155-380070C370E5}" presName="parTx" presStyleLbl="revTx" presStyleIdx="1" presStyleCnt="3">
        <dgm:presLayoutVars>
          <dgm:chMax val="0"/>
          <dgm:chPref val="0"/>
        </dgm:presLayoutVars>
      </dgm:prSet>
      <dgm:spPr/>
    </dgm:pt>
    <dgm:pt modelId="{7C388583-69D0-412E-941A-A97CF9FD0043}" type="pres">
      <dgm:prSet presAssocID="{A006C971-91E8-417B-A3FF-6D6BBF7B94A0}" presName="sibTrans" presStyleCnt="0"/>
      <dgm:spPr/>
    </dgm:pt>
    <dgm:pt modelId="{5AD2488B-24E4-41CA-9486-1CF46549CD30}" type="pres">
      <dgm:prSet presAssocID="{A640D001-25F4-43DE-B218-5083BFB0787D}" presName="compNode" presStyleCnt="0"/>
      <dgm:spPr/>
    </dgm:pt>
    <dgm:pt modelId="{3E46AF70-F7AD-473B-80E4-CC654074360F}" type="pres">
      <dgm:prSet presAssocID="{A640D001-25F4-43DE-B218-5083BFB0787D}" presName="bgRect" presStyleLbl="bgShp" presStyleIdx="2" presStyleCnt="3"/>
      <dgm:spPr/>
    </dgm:pt>
    <dgm:pt modelId="{C46D7A9C-D0BD-49DA-A349-B24234D56CB1}" type="pres">
      <dgm:prSet presAssocID="{A640D001-25F4-43DE-B218-5083BFB078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14A48FFC-66D8-4ECE-A539-5F6C0F38AD85}" type="pres">
      <dgm:prSet presAssocID="{A640D001-25F4-43DE-B218-5083BFB0787D}" presName="spaceRect" presStyleCnt="0"/>
      <dgm:spPr/>
    </dgm:pt>
    <dgm:pt modelId="{E462AA90-4BB4-4F70-8EA5-D25ADE511702}" type="pres">
      <dgm:prSet presAssocID="{A640D001-25F4-43DE-B218-5083BFB0787D}" presName="parTx" presStyleLbl="revTx" presStyleIdx="2" presStyleCnt="3">
        <dgm:presLayoutVars>
          <dgm:chMax val="0"/>
          <dgm:chPref val="0"/>
        </dgm:presLayoutVars>
      </dgm:prSet>
      <dgm:spPr/>
    </dgm:pt>
  </dgm:ptLst>
  <dgm:cxnLst>
    <dgm:cxn modelId="{F53DE800-1880-4121-9CA5-B0C2A58BFCCE}" type="presOf" srcId="{3B6BFBE7-7B1B-4591-888F-C87977B9A979}" destId="{50BA40C9-4BAD-4601-BB43-23CAC8A55122}" srcOrd="0" destOrd="0" presId="urn:microsoft.com/office/officeart/2018/2/layout/IconVerticalSolidList"/>
    <dgm:cxn modelId="{68C3B305-0384-438C-9DD8-DB816C35A964}" type="presOf" srcId="{27FA5B81-6466-44A8-8631-751761C02B13}" destId="{6FC745BD-F0FD-45A8-917D-A661F2CB129F}" srcOrd="0" destOrd="0" presId="urn:microsoft.com/office/officeart/2018/2/layout/IconVerticalSolidList"/>
    <dgm:cxn modelId="{C7CF030B-D848-4D4F-8CFD-36ACCD24E188}" srcId="{3B6BFBE7-7B1B-4591-888F-C87977B9A979}" destId="{64393877-BD82-4F5F-A155-380070C370E5}" srcOrd="1" destOrd="0" parTransId="{5B831AF7-705D-49FB-8D3A-F45A397D8C8B}" sibTransId="{A006C971-91E8-417B-A3FF-6D6BBF7B94A0}"/>
    <dgm:cxn modelId="{27A3A743-EB30-4FF1-AADA-4402B542CE41}" srcId="{3B6BFBE7-7B1B-4591-888F-C87977B9A979}" destId="{A640D001-25F4-43DE-B218-5083BFB0787D}" srcOrd="2" destOrd="0" parTransId="{E6E3A398-A522-4755-AEFB-45EB308E1096}" sibTransId="{45008446-0714-4F7A-BF3F-14AEF95BDA6A}"/>
    <dgm:cxn modelId="{A3B2DC84-2D2E-4271-A171-8F1D5992F050}" type="presOf" srcId="{A640D001-25F4-43DE-B218-5083BFB0787D}" destId="{E462AA90-4BB4-4F70-8EA5-D25ADE511702}" srcOrd="0" destOrd="0" presId="urn:microsoft.com/office/officeart/2018/2/layout/IconVerticalSolidList"/>
    <dgm:cxn modelId="{663B1C8B-7251-4C23-818E-47BBE30378C9}" srcId="{3B6BFBE7-7B1B-4591-888F-C87977B9A979}" destId="{27FA5B81-6466-44A8-8631-751761C02B13}" srcOrd="0" destOrd="0" parTransId="{37609628-8208-4051-A205-7274CE6F31F2}" sibTransId="{BAAC04C7-D60C-4398-956F-A478523EB160}"/>
    <dgm:cxn modelId="{D338F8E6-C884-4325-A3D6-25868BF9F6F2}" type="presOf" srcId="{64393877-BD82-4F5F-A155-380070C370E5}" destId="{631F613A-7400-40CB-B145-DBC40C8E1304}" srcOrd="0" destOrd="0" presId="urn:microsoft.com/office/officeart/2018/2/layout/IconVerticalSolidList"/>
    <dgm:cxn modelId="{D949368A-CF7C-45D7-8ACA-B098D18CF1A4}" type="presParOf" srcId="{50BA40C9-4BAD-4601-BB43-23CAC8A55122}" destId="{8868D041-B9B3-41CB-B120-1063467F64BB}" srcOrd="0" destOrd="0" presId="urn:microsoft.com/office/officeart/2018/2/layout/IconVerticalSolidList"/>
    <dgm:cxn modelId="{4816B745-D86A-4BEB-8835-6C7A7ECB62E3}" type="presParOf" srcId="{8868D041-B9B3-41CB-B120-1063467F64BB}" destId="{04F2E661-D836-470B-885E-EA3F85B9D1D0}" srcOrd="0" destOrd="0" presId="urn:microsoft.com/office/officeart/2018/2/layout/IconVerticalSolidList"/>
    <dgm:cxn modelId="{D14F6736-A6EE-482E-B0CA-D573180E1A53}" type="presParOf" srcId="{8868D041-B9B3-41CB-B120-1063467F64BB}" destId="{C900D3FE-B880-453F-9376-F34DB013EBCA}" srcOrd="1" destOrd="0" presId="urn:microsoft.com/office/officeart/2018/2/layout/IconVerticalSolidList"/>
    <dgm:cxn modelId="{422FDEC1-AD4E-4B1B-B514-37D907E3948A}" type="presParOf" srcId="{8868D041-B9B3-41CB-B120-1063467F64BB}" destId="{18F2E082-B670-4FA6-8847-E335F0818A6C}" srcOrd="2" destOrd="0" presId="urn:microsoft.com/office/officeart/2018/2/layout/IconVerticalSolidList"/>
    <dgm:cxn modelId="{61E0BA5B-8A88-4B29-9C86-4E8453B33B5C}" type="presParOf" srcId="{8868D041-B9B3-41CB-B120-1063467F64BB}" destId="{6FC745BD-F0FD-45A8-917D-A661F2CB129F}" srcOrd="3" destOrd="0" presId="urn:microsoft.com/office/officeart/2018/2/layout/IconVerticalSolidList"/>
    <dgm:cxn modelId="{4BEEB7E8-7847-491D-A1E3-2D6886CB23B4}" type="presParOf" srcId="{50BA40C9-4BAD-4601-BB43-23CAC8A55122}" destId="{9172DCDF-0CD6-4EE0-BC7A-243813709C27}" srcOrd="1" destOrd="0" presId="urn:microsoft.com/office/officeart/2018/2/layout/IconVerticalSolidList"/>
    <dgm:cxn modelId="{66862A1A-168D-4C9A-9BBE-9C35A86FB1D7}" type="presParOf" srcId="{50BA40C9-4BAD-4601-BB43-23CAC8A55122}" destId="{8A6ED9E4-B44C-484F-814A-2F731E35C40D}" srcOrd="2" destOrd="0" presId="urn:microsoft.com/office/officeart/2018/2/layout/IconVerticalSolidList"/>
    <dgm:cxn modelId="{0D40034E-C891-4685-9C7E-E34E36E30C9A}" type="presParOf" srcId="{8A6ED9E4-B44C-484F-814A-2F731E35C40D}" destId="{CF10AF20-E9D3-4E07-8485-0B8F8F854437}" srcOrd="0" destOrd="0" presId="urn:microsoft.com/office/officeart/2018/2/layout/IconVerticalSolidList"/>
    <dgm:cxn modelId="{01AC3600-974F-4AF0-8907-7D2638A74352}" type="presParOf" srcId="{8A6ED9E4-B44C-484F-814A-2F731E35C40D}" destId="{35205BD4-7FFC-42BB-BA06-C648BD1DD98C}" srcOrd="1" destOrd="0" presId="urn:microsoft.com/office/officeart/2018/2/layout/IconVerticalSolidList"/>
    <dgm:cxn modelId="{0C3F07E7-5E8F-46BE-83A9-15AAC419552C}" type="presParOf" srcId="{8A6ED9E4-B44C-484F-814A-2F731E35C40D}" destId="{91849CAA-E79F-4B61-84B0-4E425F2E6518}" srcOrd="2" destOrd="0" presId="urn:microsoft.com/office/officeart/2018/2/layout/IconVerticalSolidList"/>
    <dgm:cxn modelId="{46C54303-D60E-48A1-81E5-CB9D2C8A7C65}" type="presParOf" srcId="{8A6ED9E4-B44C-484F-814A-2F731E35C40D}" destId="{631F613A-7400-40CB-B145-DBC40C8E1304}" srcOrd="3" destOrd="0" presId="urn:microsoft.com/office/officeart/2018/2/layout/IconVerticalSolidList"/>
    <dgm:cxn modelId="{0DD6BE22-20DC-42B1-97FD-3675BB597D05}" type="presParOf" srcId="{50BA40C9-4BAD-4601-BB43-23CAC8A55122}" destId="{7C388583-69D0-412E-941A-A97CF9FD0043}" srcOrd="3" destOrd="0" presId="urn:microsoft.com/office/officeart/2018/2/layout/IconVerticalSolidList"/>
    <dgm:cxn modelId="{D5BF4D3E-1332-4C06-A978-F61BBA6F8BE1}" type="presParOf" srcId="{50BA40C9-4BAD-4601-BB43-23CAC8A55122}" destId="{5AD2488B-24E4-41CA-9486-1CF46549CD30}" srcOrd="4" destOrd="0" presId="urn:microsoft.com/office/officeart/2018/2/layout/IconVerticalSolidList"/>
    <dgm:cxn modelId="{111A0D07-72A2-4170-AE6E-FD927C83242C}" type="presParOf" srcId="{5AD2488B-24E4-41CA-9486-1CF46549CD30}" destId="{3E46AF70-F7AD-473B-80E4-CC654074360F}" srcOrd="0" destOrd="0" presId="urn:microsoft.com/office/officeart/2018/2/layout/IconVerticalSolidList"/>
    <dgm:cxn modelId="{E0AF018B-58BA-4853-B388-6F431F67C3C3}" type="presParOf" srcId="{5AD2488B-24E4-41CA-9486-1CF46549CD30}" destId="{C46D7A9C-D0BD-49DA-A349-B24234D56CB1}" srcOrd="1" destOrd="0" presId="urn:microsoft.com/office/officeart/2018/2/layout/IconVerticalSolidList"/>
    <dgm:cxn modelId="{6F13481D-04D4-4C75-8893-C06C03D9C70F}" type="presParOf" srcId="{5AD2488B-24E4-41CA-9486-1CF46549CD30}" destId="{14A48FFC-66D8-4ECE-A539-5F6C0F38AD85}" srcOrd="2" destOrd="0" presId="urn:microsoft.com/office/officeart/2018/2/layout/IconVerticalSolidList"/>
    <dgm:cxn modelId="{8BE1CBB7-27AF-4E64-9FFD-22DA3B390CAF}" type="presParOf" srcId="{5AD2488B-24E4-41CA-9486-1CF46549CD30}" destId="{E462AA90-4BB4-4F70-8EA5-D25ADE5117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51BC4-9B35-4B45-897A-42FED4D8C20C}"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B53FEBB5-46C1-40FE-9F69-2C49FCA2CEE2}">
      <dgm:prSet/>
      <dgm:spPr/>
      <dgm:t>
        <a:bodyPr/>
        <a:lstStyle/>
        <a:p>
          <a:r>
            <a:rPr lang="en-GB" b="0" i="0"/>
            <a:t>short-term working memory</a:t>
          </a:r>
          <a:endParaRPr lang="en-US"/>
        </a:p>
      </dgm:t>
    </dgm:pt>
    <dgm:pt modelId="{9A055A0B-3CCA-402F-96D3-D4DBDCC20935}" type="parTrans" cxnId="{95706726-FD02-49C6-9B86-100015839478}">
      <dgm:prSet/>
      <dgm:spPr/>
      <dgm:t>
        <a:bodyPr/>
        <a:lstStyle/>
        <a:p>
          <a:endParaRPr lang="en-US"/>
        </a:p>
      </dgm:t>
    </dgm:pt>
    <dgm:pt modelId="{5F1CD683-D04D-43CD-B038-FC98DA1C85C5}" type="sibTrans" cxnId="{95706726-FD02-49C6-9B86-100015839478}">
      <dgm:prSet/>
      <dgm:spPr/>
      <dgm:t>
        <a:bodyPr/>
        <a:lstStyle/>
        <a:p>
          <a:endParaRPr lang="en-US"/>
        </a:p>
      </dgm:t>
    </dgm:pt>
    <dgm:pt modelId="{137ADF0A-9EFA-4213-99BD-B2EB3460C5AA}">
      <dgm:prSet/>
      <dgm:spPr/>
      <dgm:t>
        <a:bodyPr/>
        <a:lstStyle/>
        <a:p>
          <a:r>
            <a:rPr lang="en-GB" b="0" i="0"/>
            <a:t>subitising (the ability to see and count numbers instantly)</a:t>
          </a:r>
          <a:endParaRPr lang="en-US"/>
        </a:p>
      </dgm:t>
    </dgm:pt>
    <dgm:pt modelId="{224848EC-8213-4780-8848-365BBB5D2AF3}" type="parTrans" cxnId="{4D2B8AB1-B02E-4584-81C4-9E45F00951E8}">
      <dgm:prSet/>
      <dgm:spPr/>
      <dgm:t>
        <a:bodyPr/>
        <a:lstStyle/>
        <a:p>
          <a:endParaRPr lang="en-US"/>
        </a:p>
      </dgm:t>
    </dgm:pt>
    <dgm:pt modelId="{8FB49F8C-30D4-4369-ACFF-CA0D0BF144EB}" type="sibTrans" cxnId="{4D2B8AB1-B02E-4584-81C4-9E45F00951E8}">
      <dgm:prSet/>
      <dgm:spPr/>
      <dgm:t>
        <a:bodyPr/>
        <a:lstStyle/>
        <a:p>
          <a:endParaRPr lang="en-US"/>
        </a:p>
      </dgm:t>
    </dgm:pt>
    <dgm:pt modelId="{506361CF-807F-4FE9-A2A9-6453114FC8E2}">
      <dgm:prSet/>
      <dgm:spPr/>
      <dgm:t>
        <a:bodyPr/>
        <a:lstStyle/>
        <a:p>
          <a:r>
            <a:rPr lang="en-GB" b="0" i="0"/>
            <a:t>estimating</a:t>
          </a:r>
          <a:endParaRPr lang="en-US"/>
        </a:p>
      </dgm:t>
    </dgm:pt>
    <dgm:pt modelId="{3FD3D7A6-395D-4B1A-A6A4-3DFC30F54B70}" type="parTrans" cxnId="{03A0E4FD-3DB8-41B8-BB5D-FCA27FFB4E6A}">
      <dgm:prSet/>
      <dgm:spPr/>
      <dgm:t>
        <a:bodyPr/>
        <a:lstStyle/>
        <a:p>
          <a:endParaRPr lang="en-US"/>
        </a:p>
      </dgm:t>
    </dgm:pt>
    <dgm:pt modelId="{700F9AA0-F5E7-48B9-BCD9-2AF30FA5EDD3}" type="sibTrans" cxnId="{03A0E4FD-3DB8-41B8-BB5D-FCA27FFB4E6A}">
      <dgm:prSet/>
      <dgm:spPr/>
      <dgm:t>
        <a:bodyPr/>
        <a:lstStyle/>
        <a:p>
          <a:endParaRPr lang="en-US"/>
        </a:p>
      </dgm:t>
    </dgm:pt>
    <dgm:pt modelId="{9100AB4C-33DE-4C88-B440-6D9D530D4855}">
      <dgm:prSet/>
      <dgm:spPr/>
      <dgm:t>
        <a:bodyPr/>
        <a:lstStyle/>
        <a:p>
          <a:r>
            <a:rPr lang="en-GB" b="0" i="0"/>
            <a:t>ordering, sequencing and directionality</a:t>
          </a:r>
          <a:endParaRPr lang="en-US"/>
        </a:p>
      </dgm:t>
    </dgm:pt>
    <dgm:pt modelId="{F8587324-166B-406C-9673-621924AF2B9C}" type="parTrans" cxnId="{38389059-66F2-4A31-96D4-629A8D03B47D}">
      <dgm:prSet/>
      <dgm:spPr/>
      <dgm:t>
        <a:bodyPr/>
        <a:lstStyle/>
        <a:p>
          <a:endParaRPr lang="en-US"/>
        </a:p>
      </dgm:t>
    </dgm:pt>
    <dgm:pt modelId="{F485C456-1D32-482F-A523-5F655000C364}" type="sibTrans" cxnId="{38389059-66F2-4A31-96D4-629A8D03B47D}">
      <dgm:prSet/>
      <dgm:spPr/>
      <dgm:t>
        <a:bodyPr/>
        <a:lstStyle/>
        <a:p>
          <a:endParaRPr lang="en-US"/>
        </a:p>
      </dgm:t>
    </dgm:pt>
    <dgm:pt modelId="{5303910E-4665-4B14-A152-AE83FD123721}">
      <dgm:prSet/>
      <dgm:spPr/>
      <dgm:t>
        <a:bodyPr/>
        <a:lstStyle/>
        <a:p>
          <a:r>
            <a:rPr lang="en-GB" b="0" i="0"/>
            <a:t>recognising and understanding number symbols</a:t>
          </a:r>
          <a:endParaRPr lang="en-US"/>
        </a:p>
      </dgm:t>
    </dgm:pt>
    <dgm:pt modelId="{54E8DF9F-1931-4CCA-BE6C-7E86EAED5931}" type="parTrans" cxnId="{95A211D0-BFC7-47D7-8C21-1AE60767FAC9}">
      <dgm:prSet/>
      <dgm:spPr/>
      <dgm:t>
        <a:bodyPr/>
        <a:lstStyle/>
        <a:p>
          <a:endParaRPr lang="en-US"/>
        </a:p>
      </dgm:t>
    </dgm:pt>
    <dgm:pt modelId="{6C646EC4-A18F-413C-A066-8FAB636730E2}" type="sibTrans" cxnId="{95A211D0-BFC7-47D7-8C21-1AE60767FAC9}">
      <dgm:prSet/>
      <dgm:spPr/>
      <dgm:t>
        <a:bodyPr/>
        <a:lstStyle/>
        <a:p>
          <a:endParaRPr lang="en-US"/>
        </a:p>
      </dgm:t>
    </dgm:pt>
    <dgm:pt modelId="{9487622B-259C-449A-94F9-51C3FCB10D01}">
      <dgm:prSet/>
      <dgm:spPr/>
      <dgm:t>
        <a:bodyPr/>
        <a:lstStyle/>
        <a:p>
          <a:r>
            <a:rPr lang="en-GB" b="0" i="0"/>
            <a:t>how numbers and amounts relate to each other and their representation</a:t>
          </a:r>
          <a:endParaRPr lang="en-US"/>
        </a:p>
      </dgm:t>
    </dgm:pt>
    <dgm:pt modelId="{12969F63-75A3-4F44-A063-7960F65C833A}" type="parTrans" cxnId="{5BB32131-735F-4D69-8487-56E3146AD294}">
      <dgm:prSet/>
      <dgm:spPr/>
      <dgm:t>
        <a:bodyPr/>
        <a:lstStyle/>
        <a:p>
          <a:endParaRPr lang="en-US"/>
        </a:p>
      </dgm:t>
    </dgm:pt>
    <dgm:pt modelId="{5B604BB6-EF2C-434C-A47C-6C30BF411F08}" type="sibTrans" cxnId="{5BB32131-735F-4D69-8487-56E3146AD294}">
      <dgm:prSet/>
      <dgm:spPr/>
      <dgm:t>
        <a:bodyPr/>
        <a:lstStyle/>
        <a:p>
          <a:endParaRPr lang="en-US"/>
        </a:p>
      </dgm:t>
    </dgm:pt>
    <dgm:pt modelId="{2AB994D1-DED2-417E-8E29-D114401B5571}">
      <dgm:prSet/>
      <dgm:spPr/>
      <dgm:t>
        <a:bodyPr/>
        <a:lstStyle/>
        <a:p>
          <a:r>
            <a:rPr lang="en-GB" b="0" i="0"/>
            <a:t>learning and recalling basic maths facts and processes</a:t>
          </a:r>
          <a:endParaRPr lang="en-US"/>
        </a:p>
      </dgm:t>
    </dgm:pt>
    <dgm:pt modelId="{266B7487-11D2-4A55-83D8-E5C792E7A600}" type="parTrans" cxnId="{09403204-BA30-43EA-946D-EE5AB8C276A4}">
      <dgm:prSet/>
      <dgm:spPr/>
      <dgm:t>
        <a:bodyPr/>
        <a:lstStyle/>
        <a:p>
          <a:endParaRPr lang="en-US"/>
        </a:p>
      </dgm:t>
    </dgm:pt>
    <dgm:pt modelId="{9EE9A774-01B3-459E-8635-55D6FB833FE0}" type="sibTrans" cxnId="{09403204-BA30-43EA-946D-EE5AB8C276A4}">
      <dgm:prSet/>
      <dgm:spPr/>
      <dgm:t>
        <a:bodyPr/>
        <a:lstStyle/>
        <a:p>
          <a:endParaRPr lang="en-US"/>
        </a:p>
      </dgm:t>
    </dgm:pt>
    <dgm:pt modelId="{41034662-68AB-428E-A666-4188414E7932}">
      <dgm:prSet/>
      <dgm:spPr/>
      <dgm:t>
        <a:bodyPr/>
        <a:lstStyle/>
        <a:p>
          <a:r>
            <a:rPr lang="en-GB" b="0" i="0"/>
            <a:t>applying number skills to solve problems</a:t>
          </a:r>
          <a:endParaRPr lang="en-US"/>
        </a:p>
      </dgm:t>
    </dgm:pt>
    <dgm:pt modelId="{8340776B-074F-4ED7-A97F-C8090877AD5D}" type="parTrans" cxnId="{EF38FD59-E5F5-493C-8A23-3F741C3A48E5}">
      <dgm:prSet/>
      <dgm:spPr/>
      <dgm:t>
        <a:bodyPr/>
        <a:lstStyle/>
        <a:p>
          <a:endParaRPr lang="en-US"/>
        </a:p>
      </dgm:t>
    </dgm:pt>
    <dgm:pt modelId="{170F2898-4A4D-42F6-B3A6-99D38B4AAA2F}" type="sibTrans" cxnId="{EF38FD59-E5F5-493C-8A23-3F741C3A48E5}">
      <dgm:prSet/>
      <dgm:spPr/>
      <dgm:t>
        <a:bodyPr/>
        <a:lstStyle/>
        <a:p>
          <a:endParaRPr lang="en-US"/>
        </a:p>
      </dgm:t>
    </dgm:pt>
    <dgm:pt modelId="{4F86A069-0C96-4885-947E-87943273D7AA}">
      <dgm:prSet/>
      <dgm:spPr/>
      <dgm:t>
        <a:bodyPr/>
        <a:lstStyle/>
        <a:p>
          <a:r>
            <a:rPr lang="en-GB" b="0" i="0"/>
            <a:t>everyday tasks involving numbers (for example: money or time)</a:t>
          </a:r>
          <a:endParaRPr lang="en-US"/>
        </a:p>
      </dgm:t>
    </dgm:pt>
    <dgm:pt modelId="{7CDDB511-69FC-4310-8926-6AFAE30A5DB7}" type="parTrans" cxnId="{699AC01E-A2C3-4E43-AF92-3EE16BBCE75B}">
      <dgm:prSet/>
      <dgm:spPr/>
      <dgm:t>
        <a:bodyPr/>
        <a:lstStyle/>
        <a:p>
          <a:endParaRPr lang="en-US"/>
        </a:p>
      </dgm:t>
    </dgm:pt>
    <dgm:pt modelId="{6E73F0AD-CD82-4C37-A6CC-FFEEB5178E02}" type="sibTrans" cxnId="{699AC01E-A2C3-4E43-AF92-3EE16BBCE75B}">
      <dgm:prSet/>
      <dgm:spPr/>
      <dgm:t>
        <a:bodyPr/>
        <a:lstStyle/>
        <a:p>
          <a:endParaRPr lang="en-US"/>
        </a:p>
      </dgm:t>
    </dgm:pt>
    <dgm:pt modelId="{854F6839-8945-47B8-90C3-000254EC0DDA}" type="pres">
      <dgm:prSet presAssocID="{1F251BC4-9B35-4B45-897A-42FED4D8C20C}" presName="diagram" presStyleCnt="0">
        <dgm:presLayoutVars>
          <dgm:dir/>
          <dgm:resizeHandles val="exact"/>
        </dgm:presLayoutVars>
      </dgm:prSet>
      <dgm:spPr/>
    </dgm:pt>
    <dgm:pt modelId="{24EE5AEF-C751-474A-BCC4-084D99C3F519}" type="pres">
      <dgm:prSet presAssocID="{B53FEBB5-46C1-40FE-9F69-2C49FCA2CEE2}" presName="node" presStyleLbl="node1" presStyleIdx="0" presStyleCnt="9">
        <dgm:presLayoutVars>
          <dgm:bulletEnabled val="1"/>
        </dgm:presLayoutVars>
      </dgm:prSet>
      <dgm:spPr/>
    </dgm:pt>
    <dgm:pt modelId="{F07A0246-7395-4AB9-8582-D953AAD6D6F4}" type="pres">
      <dgm:prSet presAssocID="{5F1CD683-D04D-43CD-B038-FC98DA1C85C5}" presName="sibTrans" presStyleCnt="0"/>
      <dgm:spPr/>
    </dgm:pt>
    <dgm:pt modelId="{C104F6B3-1893-4778-972F-BBE566AF1037}" type="pres">
      <dgm:prSet presAssocID="{137ADF0A-9EFA-4213-99BD-B2EB3460C5AA}" presName="node" presStyleLbl="node1" presStyleIdx="1" presStyleCnt="9">
        <dgm:presLayoutVars>
          <dgm:bulletEnabled val="1"/>
        </dgm:presLayoutVars>
      </dgm:prSet>
      <dgm:spPr/>
    </dgm:pt>
    <dgm:pt modelId="{4F209F02-9225-4889-9585-1914BFB833B2}" type="pres">
      <dgm:prSet presAssocID="{8FB49F8C-30D4-4369-ACFF-CA0D0BF144EB}" presName="sibTrans" presStyleCnt="0"/>
      <dgm:spPr/>
    </dgm:pt>
    <dgm:pt modelId="{5F50D874-63D6-4ED3-951A-1A6B6AD6015B}" type="pres">
      <dgm:prSet presAssocID="{506361CF-807F-4FE9-A2A9-6453114FC8E2}" presName="node" presStyleLbl="node1" presStyleIdx="2" presStyleCnt="9">
        <dgm:presLayoutVars>
          <dgm:bulletEnabled val="1"/>
        </dgm:presLayoutVars>
      </dgm:prSet>
      <dgm:spPr/>
    </dgm:pt>
    <dgm:pt modelId="{CBFAAC5B-2A8C-4855-9218-6C1739F54D0C}" type="pres">
      <dgm:prSet presAssocID="{700F9AA0-F5E7-48B9-BCD9-2AF30FA5EDD3}" presName="sibTrans" presStyleCnt="0"/>
      <dgm:spPr/>
    </dgm:pt>
    <dgm:pt modelId="{3D2E5755-AECF-4810-8BDB-E753A5D51BE7}" type="pres">
      <dgm:prSet presAssocID="{9100AB4C-33DE-4C88-B440-6D9D530D4855}" presName="node" presStyleLbl="node1" presStyleIdx="3" presStyleCnt="9">
        <dgm:presLayoutVars>
          <dgm:bulletEnabled val="1"/>
        </dgm:presLayoutVars>
      </dgm:prSet>
      <dgm:spPr/>
    </dgm:pt>
    <dgm:pt modelId="{6FB9CC0E-CA49-495A-8D60-94C548657D23}" type="pres">
      <dgm:prSet presAssocID="{F485C456-1D32-482F-A523-5F655000C364}" presName="sibTrans" presStyleCnt="0"/>
      <dgm:spPr/>
    </dgm:pt>
    <dgm:pt modelId="{241CEEE7-5495-4363-B4E7-99B6675E9D61}" type="pres">
      <dgm:prSet presAssocID="{5303910E-4665-4B14-A152-AE83FD123721}" presName="node" presStyleLbl="node1" presStyleIdx="4" presStyleCnt="9">
        <dgm:presLayoutVars>
          <dgm:bulletEnabled val="1"/>
        </dgm:presLayoutVars>
      </dgm:prSet>
      <dgm:spPr/>
    </dgm:pt>
    <dgm:pt modelId="{1F27FF90-7477-4357-ADC8-77C21A27550B}" type="pres">
      <dgm:prSet presAssocID="{6C646EC4-A18F-413C-A066-8FAB636730E2}" presName="sibTrans" presStyleCnt="0"/>
      <dgm:spPr/>
    </dgm:pt>
    <dgm:pt modelId="{C407AE8B-7713-4952-A5C6-B336C96C07A7}" type="pres">
      <dgm:prSet presAssocID="{9487622B-259C-449A-94F9-51C3FCB10D01}" presName="node" presStyleLbl="node1" presStyleIdx="5" presStyleCnt="9">
        <dgm:presLayoutVars>
          <dgm:bulletEnabled val="1"/>
        </dgm:presLayoutVars>
      </dgm:prSet>
      <dgm:spPr/>
    </dgm:pt>
    <dgm:pt modelId="{EB24A932-89DD-4F3A-BB43-63BD230768B5}" type="pres">
      <dgm:prSet presAssocID="{5B604BB6-EF2C-434C-A47C-6C30BF411F08}" presName="sibTrans" presStyleCnt="0"/>
      <dgm:spPr/>
    </dgm:pt>
    <dgm:pt modelId="{0A6535F2-CC9B-45B3-9AC3-9869FBDDF97A}" type="pres">
      <dgm:prSet presAssocID="{2AB994D1-DED2-417E-8E29-D114401B5571}" presName="node" presStyleLbl="node1" presStyleIdx="6" presStyleCnt="9">
        <dgm:presLayoutVars>
          <dgm:bulletEnabled val="1"/>
        </dgm:presLayoutVars>
      </dgm:prSet>
      <dgm:spPr/>
    </dgm:pt>
    <dgm:pt modelId="{5093C624-C135-4173-AA28-400C41F25D1A}" type="pres">
      <dgm:prSet presAssocID="{9EE9A774-01B3-459E-8635-55D6FB833FE0}" presName="sibTrans" presStyleCnt="0"/>
      <dgm:spPr/>
    </dgm:pt>
    <dgm:pt modelId="{2D196D2F-52E3-478F-8D5F-E1FF2D2C30E3}" type="pres">
      <dgm:prSet presAssocID="{41034662-68AB-428E-A666-4188414E7932}" presName="node" presStyleLbl="node1" presStyleIdx="7" presStyleCnt="9">
        <dgm:presLayoutVars>
          <dgm:bulletEnabled val="1"/>
        </dgm:presLayoutVars>
      </dgm:prSet>
      <dgm:spPr/>
    </dgm:pt>
    <dgm:pt modelId="{764B3A96-B60D-4038-9067-97A531169035}" type="pres">
      <dgm:prSet presAssocID="{170F2898-4A4D-42F6-B3A6-99D38B4AAA2F}" presName="sibTrans" presStyleCnt="0"/>
      <dgm:spPr/>
    </dgm:pt>
    <dgm:pt modelId="{B7B0943D-B1C5-460C-B518-8E57B0CB8578}" type="pres">
      <dgm:prSet presAssocID="{4F86A069-0C96-4885-947E-87943273D7AA}" presName="node" presStyleLbl="node1" presStyleIdx="8" presStyleCnt="9">
        <dgm:presLayoutVars>
          <dgm:bulletEnabled val="1"/>
        </dgm:presLayoutVars>
      </dgm:prSet>
      <dgm:spPr/>
    </dgm:pt>
  </dgm:ptLst>
  <dgm:cxnLst>
    <dgm:cxn modelId="{09403204-BA30-43EA-946D-EE5AB8C276A4}" srcId="{1F251BC4-9B35-4B45-897A-42FED4D8C20C}" destId="{2AB994D1-DED2-417E-8E29-D114401B5571}" srcOrd="6" destOrd="0" parTransId="{266B7487-11D2-4A55-83D8-E5C792E7A600}" sibTransId="{9EE9A774-01B3-459E-8635-55D6FB833FE0}"/>
    <dgm:cxn modelId="{ECCB9109-7A1E-4876-842B-19301E8C4D7E}" type="presOf" srcId="{B53FEBB5-46C1-40FE-9F69-2C49FCA2CEE2}" destId="{24EE5AEF-C751-474A-BCC4-084D99C3F519}" srcOrd="0" destOrd="0" presId="urn:microsoft.com/office/officeart/2005/8/layout/default"/>
    <dgm:cxn modelId="{30C1C80E-CC1D-4F74-B8FA-8D3E89A15281}" type="presOf" srcId="{5303910E-4665-4B14-A152-AE83FD123721}" destId="{241CEEE7-5495-4363-B4E7-99B6675E9D61}" srcOrd="0" destOrd="0" presId="urn:microsoft.com/office/officeart/2005/8/layout/default"/>
    <dgm:cxn modelId="{699AC01E-A2C3-4E43-AF92-3EE16BBCE75B}" srcId="{1F251BC4-9B35-4B45-897A-42FED4D8C20C}" destId="{4F86A069-0C96-4885-947E-87943273D7AA}" srcOrd="8" destOrd="0" parTransId="{7CDDB511-69FC-4310-8926-6AFAE30A5DB7}" sibTransId="{6E73F0AD-CD82-4C37-A6CC-FFEEB5178E02}"/>
    <dgm:cxn modelId="{95706726-FD02-49C6-9B86-100015839478}" srcId="{1F251BC4-9B35-4B45-897A-42FED4D8C20C}" destId="{B53FEBB5-46C1-40FE-9F69-2C49FCA2CEE2}" srcOrd="0" destOrd="0" parTransId="{9A055A0B-3CCA-402F-96D3-D4DBDCC20935}" sibTransId="{5F1CD683-D04D-43CD-B038-FC98DA1C85C5}"/>
    <dgm:cxn modelId="{5BB32131-735F-4D69-8487-56E3146AD294}" srcId="{1F251BC4-9B35-4B45-897A-42FED4D8C20C}" destId="{9487622B-259C-449A-94F9-51C3FCB10D01}" srcOrd="5" destOrd="0" parTransId="{12969F63-75A3-4F44-A063-7960F65C833A}" sibTransId="{5B604BB6-EF2C-434C-A47C-6C30BF411F08}"/>
    <dgm:cxn modelId="{E1BE9740-9FB5-432B-B66A-65A280044208}" type="presOf" srcId="{506361CF-807F-4FE9-A2A9-6453114FC8E2}" destId="{5F50D874-63D6-4ED3-951A-1A6B6AD6015B}" srcOrd="0" destOrd="0" presId="urn:microsoft.com/office/officeart/2005/8/layout/default"/>
    <dgm:cxn modelId="{4E320F55-BD48-42FD-80B5-E7D963DE6C0E}" type="presOf" srcId="{1F251BC4-9B35-4B45-897A-42FED4D8C20C}" destId="{854F6839-8945-47B8-90C3-000254EC0DDA}" srcOrd="0" destOrd="0" presId="urn:microsoft.com/office/officeart/2005/8/layout/default"/>
    <dgm:cxn modelId="{38389059-66F2-4A31-96D4-629A8D03B47D}" srcId="{1F251BC4-9B35-4B45-897A-42FED4D8C20C}" destId="{9100AB4C-33DE-4C88-B440-6D9D530D4855}" srcOrd="3" destOrd="0" parTransId="{F8587324-166B-406C-9673-621924AF2B9C}" sibTransId="{F485C456-1D32-482F-A523-5F655000C364}"/>
    <dgm:cxn modelId="{EF38FD59-E5F5-493C-8A23-3F741C3A48E5}" srcId="{1F251BC4-9B35-4B45-897A-42FED4D8C20C}" destId="{41034662-68AB-428E-A666-4188414E7932}" srcOrd="7" destOrd="0" parTransId="{8340776B-074F-4ED7-A97F-C8090877AD5D}" sibTransId="{170F2898-4A4D-42F6-B3A6-99D38B4AAA2F}"/>
    <dgm:cxn modelId="{313E9DA3-AB34-4668-B336-F1D49A37505A}" type="presOf" srcId="{2AB994D1-DED2-417E-8E29-D114401B5571}" destId="{0A6535F2-CC9B-45B3-9AC3-9869FBDDF97A}" srcOrd="0" destOrd="0" presId="urn:microsoft.com/office/officeart/2005/8/layout/default"/>
    <dgm:cxn modelId="{2E04D0A9-38A3-41B9-AC59-73D5EF6DE85F}" type="presOf" srcId="{9100AB4C-33DE-4C88-B440-6D9D530D4855}" destId="{3D2E5755-AECF-4810-8BDB-E753A5D51BE7}" srcOrd="0" destOrd="0" presId="urn:microsoft.com/office/officeart/2005/8/layout/default"/>
    <dgm:cxn modelId="{4D2B8AB1-B02E-4584-81C4-9E45F00951E8}" srcId="{1F251BC4-9B35-4B45-897A-42FED4D8C20C}" destId="{137ADF0A-9EFA-4213-99BD-B2EB3460C5AA}" srcOrd="1" destOrd="0" parTransId="{224848EC-8213-4780-8848-365BBB5D2AF3}" sibTransId="{8FB49F8C-30D4-4369-ACFF-CA0D0BF144EB}"/>
    <dgm:cxn modelId="{2355F6B3-4B2A-4DF7-89F2-4F6073CF9BDD}" type="presOf" srcId="{137ADF0A-9EFA-4213-99BD-B2EB3460C5AA}" destId="{C104F6B3-1893-4778-972F-BBE566AF1037}" srcOrd="0" destOrd="0" presId="urn:microsoft.com/office/officeart/2005/8/layout/default"/>
    <dgm:cxn modelId="{7898ACB5-45ED-4D4A-A30C-6D8C2BC84AB8}" type="presOf" srcId="{4F86A069-0C96-4885-947E-87943273D7AA}" destId="{B7B0943D-B1C5-460C-B518-8E57B0CB8578}" srcOrd="0" destOrd="0" presId="urn:microsoft.com/office/officeart/2005/8/layout/default"/>
    <dgm:cxn modelId="{70C12FBF-6A3C-4F61-A91D-1178EB192B39}" type="presOf" srcId="{41034662-68AB-428E-A666-4188414E7932}" destId="{2D196D2F-52E3-478F-8D5F-E1FF2D2C30E3}" srcOrd="0" destOrd="0" presId="urn:microsoft.com/office/officeart/2005/8/layout/default"/>
    <dgm:cxn modelId="{95A211D0-BFC7-47D7-8C21-1AE60767FAC9}" srcId="{1F251BC4-9B35-4B45-897A-42FED4D8C20C}" destId="{5303910E-4665-4B14-A152-AE83FD123721}" srcOrd="4" destOrd="0" parTransId="{54E8DF9F-1931-4CCA-BE6C-7E86EAED5931}" sibTransId="{6C646EC4-A18F-413C-A066-8FAB636730E2}"/>
    <dgm:cxn modelId="{5A90BDF4-DBD3-4044-BAC4-C3DFF1197808}" type="presOf" srcId="{9487622B-259C-449A-94F9-51C3FCB10D01}" destId="{C407AE8B-7713-4952-A5C6-B336C96C07A7}" srcOrd="0" destOrd="0" presId="urn:microsoft.com/office/officeart/2005/8/layout/default"/>
    <dgm:cxn modelId="{03A0E4FD-3DB8-41B8-BB5D-FCA27FFB4E6A}" srcId="{1F251BC4-9B35-4B45-897A-42FED4D8C20C}" destId="{506361CF-807F-4FE9-A2A9-6453114FC8E2}" srcOrd="2" destOrd="0" parTransId="{3FD3D7A6-395D-4B1A-A6A4-3DFC30F54B70}" sibTransId="{700F9AA0-F5E7-48B9-BCD9-2AF30FA5EDD3}"/>
    <dgm:cxn modelId="{F35A4C08-537D-4B6C-88B0-F02299BE268C}" type="presParOf" srcId="{854F6839-8945-47B8-90C3-000254EC0DDA}" destId="{24EE5AEF-C751-474A-BCC4-084D99C3F519}" srcOrd="0" destOrd="0" presId="urn:microsoft.com/office/officeart/2005/8/layout/default"/>
    <dgm:cxn modelId="{2CFCA259-5770-4A43-A6F7-BE9DB78C6EFB}" type="presParOf" srcId="{854F6839-8945-47B8-90C3-000254EC0DDA}" destId="{F07A0246-7395-4AB9-8582-D953AAD6D6F4}" srcOrd="1" destOrd="0" presId="urn:microsoft.com/office/officeart/2005/8/layout/default"/>
    <dgm:cxn modelId="{C1C37220-88AB-43D2-B073-1C9341202844}" type="presParOf" srcId="{854F6839-8945-47B8-90C3-000254EC0DDA}" destId="{C104F6B3-1893-4778-972F-BBE566AF1037}" srcOrd="2" destOrd="0" presId="urn:microsoft.com/office/officeart/2005/8/layout/default"/>
    <dgm:cxn modelId="{2113C442-22C9-46C3-88A1-8F0C4590C1DB}" type="presParOf" srcId="{854F6839-8945-47B8-90C3-000254EC0DDA}" destId="{4F209F02-9225-4889-9585-1914BFB833B2}" srcOrd="3" destOrd="0" presId="urn:microsoft.com/office/officeart/2005/8/layout/default"/>
    <dgm:cxn modelId="{BF2BB259-2E57-4A38-A3CD-BFDAC3B9BD24}" type="presParOf" srcId="{854F6839-8945-47B8-90C3-000254EC0DDA}" destId="{5F50D874-63D6-4ED3-951A-1A6B6AD6015B}" srcOrd="4" destOrd="0" presId="urn:microsoft.com/office/officeart/2005/8/layout/default"/>
    <dgm:cxn modelId="{A1465584-5DDA-4B39-844B-930BEC616A13}" type="presParOf" srcId="{854F6839-8945-47B8-90C3-000254EC0DDA}" destId="{CBFAAC5B-2A8C-4855-9218-6C1739F54D0C}" srcOrd="5" destOrd="0" presId="urn:microsoft.com/office/officeart/2005/8/layout/default"/>
    <dgm:cxn modelId="{985AECF7-3B36-4B4E-AB16-739349361CEF}" type="presParOf" srcId="{854F6839-8945-47B8-90C3-000254EC0DDA}" destId="{3D2E5755-AECF-4810-8BDB-E753A5D51BE7}" srcOrd="6" destOrd="0" presId="urn:microsoft.com/office/officeart/2005/8/layout/default"/>
    <dgm:cxn modelId="{B616EE4C-8562-49AA-A2CF-E7CBC053FDE2}" type="presParOf" srcId="{854F6839-8945-47B8-90C3-000254EC0DDA}" destId="{6FB9CC0E-CA49-495A-8D60-94C548657D23}" srcOrd="7" destOrd="0" presId="urn:microsoft.com/office/officeart/2005/8/layout/default"/>
    <dgm:cxn modelId="{2968C7A0-BEDA-47A4-A437-68513FF7CF9E}" type="presParOf" srcId="{854F6839-8945-47B8-90C3-000254EC0DDA}" destId="{241CEEE7-5495-4363-B4E7-99B6675E9D61}" srcOrd="8" destOrd="0" presId="urn:microsoft.com/office/officeart/2005/8/layout/default"/>
    <dgm:cxn modelId="{E19AB065-CCA1-499A-90EE-7BCD1394A73B}" type="presParOf" srcId="{854F6839-8945-47B8-90C3-000254EC0DDA}" destId="{1F27FF90-7477-4357-ADC8-77C21A27550B}" srcOrd="9" destOrd="0" presId="urn:microsoft.com/office/officeart/2005/8/layout/default"/>
    <dgm:cxn modelId="{F174F147-4465-45CF-9370-12C59FB014F6}" type="presParOf" srcId="{854F6839-8945-47B8-90C3-000254EC0DDA}" destId="{C407AE8B-7713-4952-A5C6-B336C96C07A7}" srcOrd="10" destOrd="0" presId="urn:microsoft.com/office/officeart/2005/8/layout/default"/>
    <dgm:cxn modelId="{EBE746A7-5688-4633-AA5C-EAE452FFAEEF}" type="presParOf" srcId="{854F6839-8945-47B8-90C3-000254EC0DDA}" destId="{EB24A932-89DD-4F3A-BB43-63BD230768B5}" srcOrd="11" destOrd="0" presId="urn:microsoft.com/office/officeart/2005/8/layout/default"/>
    <dgm:cxn modelId="{67651F94-922B-41D6-935E-2FCE61A8BDB8}" type="presParOf" srcId="{854F6839-8945-47B8-90C3-000254EC0DDA}" destId="{0A6535F2-CC9B-45B3-9AC3-9869FBDDF97A}" srcOrd="12" destOrd="0" presId="urn:microsoft.com/office/officeart/2005/8/layout/default"/>
    <dgm:cxn modelId="{C9F1104D-B1D5-40AB-A1E5-89DD24D997BB}" type="presParOf" srcId="{854F6839-8945-47B8-90C3-000254EC0DDA}" destId="{5093C624-C135-4173-AA28-400C41F25D1A}" srcOrd="13" destOrd="0" presId="urn:microsoft.com/office/officeart/2005/8/layout/default"/>
    <dgm:cxn modelId="{62851A73-4D96-4149-BC63-344F08D65EAC}" type="presParOf" srcId="{854F6839-8945-47B8-90C3-000254EC0DDA}" destId="{2D196D2F-52E3-478F-8D5F-E1FF2D2C30E3}" srcOrd="14" destOrd="0" presId="urn:microsoft.com/office/officeart/2005/8/layout/default"/>
    <dgm:cxn modelId="{28939B62-B9BD-4437-9B6E-20F97ED1ABCA}" type="presParOf" srcId="{854F6839-8945-47B8-90C3-000254EC0DDA}" destId="{764B3A96-B60D-4038-9067-97A531169035}" srcOrd="15" destOrd="0" presId="urn:microsoft.com/office/officeart/2005/8/layout/default"/>
    <dgm:cxn modelId="{DB495AB4-067F-4C4C-8752-F7C02FDFC560}" type="presParOf" srcId="{854F6839-8945-47B8-90C3-000254EC0DDA}" destId="{B7B0943D-B1C5-460C-B518-8E57B0CB857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5E676-82DF-4D44-906A-A44B0EC27594}" type="doc">
      <dgm:prSet loTypeId="urn:microsoft.com/office/officeart/2005/8/layout/hierarchy2" loCatId="hierarchy" qsTypeId="urn:microsoft.com/office/officeart/2005/8/quickstyle/simple2" qsCatId="simple" csTypeId="urn:microsoft.com/office/officeart/2005/8/colors/accent3_2" csCatId="accent3" phldr="1"/>
      <dgm:spPr/>
      <dgm:t>
        <a:bodyPr/>
        <a:lstStyle/>
        <a:p>
          <a:endParaRPr lang="en-US"/>
        </a:p>
      </dgm:t>
    </dgm:pt>
    <dgm:pt modelId="{2AC55D15-CAC5-41E7-BB93-02EA160DD1E4}">
      <dgm:prSet phldrT="[Text]"/>
      <dgm:spPr/>
      <dgm:t>
        <a:bodyPr/>
        <a:lstStyle/>
        <a:p>
          <a:r>
            <a:rPr lang="en-US"/>
            <a:t>Dyscalculia</a:t>
          </a:r>
        </a:p>
      </dgm:t>
    </dgm:pt>
    <dgm:pt modelId="{372ED597-6E1C-43FB-8B9C-14ED5B35ACED}" type="parTrans" cxnId="{4BA52F37-2220-4194-95B6-0873725D5EAC}">
      <dgm:prSet/>
      <dgm:spPr/>
      <dgm:t>
        <a:bodyPr/>
        <a:lstStyle/>
        <a:p>
          <a:endParaRPr lang="en-US"/>
        </a:p>
      </dgm:t>
    </dgm:pt>
    <dgm:pt modelId="{3C07ABFA-DB0C-4F51-96E2-4B6DC0C61AA8}" type="sibTrans" cxnId="{4BA52F37-2220-4194-95B6-0873725D5EAC}">
      <dgm:prSet/>
      <dgm:spPr/>
      <dgm:t>
        <a:bodyPr/>
        <a:lstStyle/>
        <a:p>
          <a:endParaRPr lang="en-US"/>
        </a:p>
      </dgm:t>
    </dgm:pt>
    <dgm:pt modelId="{37F03BB2-A8A7-4128-ADE8-9F8DDEAA50DB}">
      <dgm:prSet phldrT="[Text]"/>
      <dgm:spPr/>
      <dgm:t>
        <a:bodyPr/>
        <a:lstStyle/>
        <a:p>
          <a:r>
            <a:rPr lang="en-US"/>
            <a:t>Number Sense</a:t>
          </a:r>
        </a:p>
      </dgm:t>
    </dgm:pt>
    <dgm:pt modelId="{7099F111-8ADB-4C15-9370-FD7B5E6672A0}" type="parTrans" cxnId="{B27551DA-D574-490B-875B-2DE96A7B34FC}">
      <dgm:prSet/>
      <dgm:spPr/>
      <dgm:t>
        <a:bodyPr/>
        <a:lstStyle/>
        <a:p>
          <a:endParaRPr lang="en-US"/>
        </a:p>
      </dgm:t>
    </dgm:pt>
    <dgm:pt modelId="{6203795C-043C-48A2-9076-00DC68BBC648}" type="sibTrans" cxnId="{B27551DA-D574-490B-875B-2DE96A7B34FC}">
      <dgm:prSet/>
      <dgm:spPr/>
      <dgm:t>
        <a:bodyPr/>
        <a:lstStyle/>
        <a:p>
          <a:endParaRPr lang="en-US"/>
        </a:p>
      </dgm:t>
    </dgm:pt>
    <dgm:pt modelId="{C63D4534-872B-476E-B54F-5C7FF0E60098}">
      <dgm:prSet phldrT="[Text]"/>
      <dgm:spPr/>
      <dgm:t>
        <a:bodyPr/>
        <a:lstStyle/>
        <a:p>
          <a:r>
            <a:rPr lang="en-US"/>
            <a:t>Subitising</a:t>
          </a:r>
        </a:p>
      </dgm:t>
    </dgm:pt>
    <dgm:pt modelId="{17129957-2524-4420-8A02-0C8F0093FF3B}" type="parTrans" cxnId="{5227FBE2-0EBE-4A06-8635-72B7C5680F2B}">
      <dgm:prSet/>
      <dgm:spPr/>
      <dgm:t>
        <a:bodyPr/>
        <a:lstStyle/>
        <a:p>
          <a:endParaRPr lang="en-US"/>
        </a:p>
      </dgm:t>
    </dgm:pt>
    <dgm:pt modelId="{5530B96D-62C9-4C9A-B811-5994CD7798B6}" type="sibTrans" cxnId="{5227FBE2-0EBE-4A06-8635-72B7C5680F2B}">
      <dgm:prSet/>
      <dgm:spPr/>
      <dgm:t>
        <a:bodyPr/>
        <a:lstStyle/>
        <a:p>
          <a:endParaRPr lang="en-US"/>
        </a:p>
      </dgm:t>
    </dgm:pt>
    <dgm:pt modelId="{25FF5568-D50D-4988-8E53-B1690B0DAB29}" type="pres">
      <dgm:prSet presAssocID="{D015E676-82DF-4D44-906A-A44B0EC27594}" presName="diagram" presStyleCnt="0">
        <dgm:presLayoutVars>
          <dgm:chPref val="1"/>
          <dgm:dir/>
          <dgm:animOne val="branch"/>
          <dgm:animLvl val="lvl"/>
          <dgm:resizeHandles val="exact"/>
        </dgm:presLayoutVars>
      </dgm:prSet>
      <dgm:spPr/>
    </dgm:pt>
    <dgm:pt modelId="{42C9237A-A9FE-4B85-B2EE-A24FAB88791E}" type="pres">
      <dgm:prSet presAssocID="{2AC55D15-CAC5-41E7-BB93-02EA160DD1E4}" presName="root1" presStyleCnt="0"/>
      <dgm:spPr/>
    </dgm:pt>
    <dgm:pt modelId="{20594B43-1004-45E5-9433-1B7AA1E0B948}" type="pres">
      <dgm:prSet presAssocID="{2AC55D15-CAC5-41E7-BB93-02EA160DD1E4}" presName="LevelOneTextNode" presStyleLbl="node0" presStyleIdx="0" presStyleCnt="1">
        <dgm:presLayoutVars>
          <dgm:chPref val="3"/>
        </dgm:presLayoutVars>
      </dgm:prSet>
      <dgm:spPr/>
    </dgm:pt>
    <dgm:pt modelId="{B87E54E5-3CAB-413F-A650-6EB91D50C345}" type="pres">
      <dgm:prSet presAssocID="{2AC55D15-CAC5-41E7-BB93-02EA160DD1E4}" presName="level2hierChild" presStyleCnt="0"/>
      <dgm:spPr/>
    </dgm:pt>
    <dgm:pt modelId="{630711A9-07FB-4B8A-9162-A0194C77F587}" type="pres">
      <dgm:prSet presAssocID="{7099F111-8ADB-4C15-9370-FD7B5E6672A0}" presName="conn2-1" presStyleLbl="parChTrans1D2" presStyleIdx="0" presStyleCnt="2"/>
      <dgm:spPr/>
    </dgm:pt>
    <dgm:pt modelId="{F1CCECB3-7630-462E-A73F-9BF1BE34DBC8}" type="pres">
      <dgm:prSet presAssocID="{7099F111-8ADB-4C15-9370-FD7B5E6672A0}" presName="connTx" presStyleLbl="parChTrans1D2" presStyleIdx="0" presStyleCnt="2"/>
      <dgm:spPr/>
    </dgm:pt>
    <dgm:pt modelId="{9B4467B0-4D83-4C03-8685-47E37F4856C0}" type="pres">
      <dgm:prSet presAssocID="{37F03BB2-A8A7-4128-ADE8-9F8DDEAA50DB}" presName="root2" presStyleCnt="0"/>
      <dgm:spPr/>
    </dgm:pt>
    <dgm:pt modelId="{B7833C49-A586-413D-ACB6-4BADA61F9969}" type="pres">
      <dgm:prSet presAssocID="{37F03BB2-A8A7-4128-ADE8-9F8DDEAA50DB}" presName="LevelTwoTextNode" presStyleLbl="node2" presStyleIdx="0" presStyleCnt="2">
        <dgm:presLayoutVars>
          <dgm:chPref val="3"/>
        </dgm:presLayoutVars>
      </dgm:prSet>
      <dgm:spPr/>
    </dgm:pt>
    <dgm:pt modelId="{104D3588-0C74-4121-B859-7EE49CD33000}" type="pres">
      <dgm:prSet presAssocID="{37F03BB2-A8A7-4128-ADE8-9F8DDEAA50DB}" presName="level3hierChild" presStyleCnt="0"/>
      <dgm:spPr/>
    </dgm:pt>
    <dgm:pt modelId="{3537D4D4-A7B4-44AA-A476-9288F4E46523}" type="pres">
      <dgm:prSet presAssocID="{17129957-2524-4420-8A02-0C8F0093FF3B}" presName="conn2-1" presStyleLbl="parChTrans1D2" presStyleIdx="1" presStyleCnt="2"/>
      <dgm:spPr/>
    </dgm:pt>
    <dgm:pt modelId="{266D2683-69E2-47E4-82A6-54AEE38B5038}" type="pres">
      <dgm:prSet presAssocID="{17129957-2524-4420-8A02-0C8F0093FF3B}" presName="connTx" presStyleLbl="parChTrans1D2" presStyleIdx="1" presStyleCnt="2"/>
      <dgm:spPr/>
    </dgm:pt>
    <dgm:pt modelId="{763EF2BD-BE71-4842-9D00-C25C5D1104EC}" type="pres">
      <dgm:prSet presAssocID="{C63D4534-872B-476E-B54F-5C7FF0E60098}" presName="root2" presStyleCnt="0"/>
      <dgm:spPr/>
    </dgm:pt>
    <dgm:pt modelId="{C4264878-040D-44D0-9A5D-9F98EEC2F030}" type="pres">
      <dgm:prSet presAssocID="{C63D4534-872B-476E-B54F-5C7FF0E60098}" presName="LevelTwoTextNode" presStyleLbl="node2" presStyleIdx="1" presStyleCnt="2">
        <dgm:presLayoutVars>
          <dgm:chPref val="3"/>
        </dgm:presLayoutVars>
      </dgm:prSet>
      <dgm:spPr/>
    </dgm:pt>
    <dgm:pt modelId="{8758E018-F4E9-41AC-B950-79966E4771D3}" type="pres">
      <dgm:prSet presAssocID="{C63D4534-872B-476E-B54F-5C7FF0E60098}" presName="level3hierChild" presStyleCnt="0"/>
      <dgm:spPr/>
    </dgm:pt>
  </dgm:ptLst>
  <dgm:cxnLst>
    <dgm:cxn modelId="{6938CC0A-CD38-4C36-ACCD-9AEF8DE71C9D}" type="presOf" srcId="{2AC55D15-CAC5-41E7-BB93-02EA160DD1E4}" destId="{20594B43-1004-45E5-9433-1B7AA1E0B948}" srcOrd="0" destOrd="0" presId="urn:microsoft.com/office/officeart/2005/8/layout/hierarchy2"/>
    <dgm:cxn modelId="{768AF722-A019-42EA-A226-5E1144AC6743}" type="presOf" srcId="{17129957-2524-4420-8A02-0C8F0093FF3B}" destId="{266D2683-69E2-47E4-82A6-54AEE38B5038}" srcOrd="1" destOrd="0" presId="urn:microsoft.com/office/officeart/2005/8/layout/hierarchy2"/>
    <dgm:cxn modelId="{4BA52F37-2220-4194-95B6-0873725D5EAC}" srcId="{D015E676-82DF-4D44-906A-A44B0EC27594}" destId="{2AC55D15-CAC5-41E7-BB93-02EA160DD1E4}" srcOrd="0" destOrd="0" parTransId="{372ED597-6E1C-43FB-8B9C-14ED5B35ACED}" sibTransId="{3C07ABFA-DB0C-4F51-96E2-4B6DC0C61AA8}"/>
    <dgm:cxn modelId="{B8B2026A-C8FB-42E9-95B1-525EFEC14232}" type="presOf" srcId="{D015E676-82DF-4D44-906A-A44B0EC27594}" destId="{25FF5568-D50D-4988-8E53-B1690B0DAB29}" srcOrd="0" destOrd="0" presId="urn:microsoft.com/office/officeart/2005/8/layout/hierarchy2"/>
    <dgm:cxn modelId="{337AA159-580B-4513-A0B2-E74329AD5CEB}" type="presOf" srcId="{7099F111-8ADB-4C15-9370-FD7B5E6672A0}" destId="{F1CCECB3-7630-462E-A73F-9BF1BE34DBC8}" srcOrd="1" destOrd="0" presId="urn:microsoft.com/office/officeart/2005/8/layout/hierarchy2"/>
    <dgm:cxn modelId="{5E2801A2-B9A9-4E45-AFA4-9A7D7167909C}" type="presOf" srcId="{17129957-2524-4420-8A02-0C8F0093FF3B}" destId="{3537D4D4-A7B4-44AA-A476-9288F4E46523}" srcOrd="0" destOrd="0" presId="urn:microsoft.com/office/officeart/2005/8/layout/hierarchy2"/>
    <dgm:cxn modelId="{F96692B5-CA90-461B-8D95-B6E550B63EE3}" type="presOf" srcId="{7099F111-8ADB-4C15-9370-FD7B5E6672A0}" destId="{630711A9-07FB-4B8A-9162-A0194C77F587}" srcOrd="0" destOrd="0" presId="urn:microsoft.com/office/officeart/2005/8/layout/hierarchy2"/>
    <dgm:cxn modelId="{B27551DA-D574-490B-875B-2DE96A7B34FC}" srcId="{2AC55D15-CAC5-41E7-BB93-02EA160DD1E4}" destId="{37F03BB2-A8A7-4128-ADE8-9F8DDEAA50DB}" srcOrd="0" destOrd="0" parTransId="{7099F111-8ADB-4C15-9370-FD7B5E6672A0}" sibTransId="{6203795C-043C-48A2-9076-00DC68BBC648}"/>
    <dgm:cxn modelId="{5227FBE2-0EBE-4A06-8635-72B7C5680F2B}" srcId="{2AC55D15-CAC5-41E7-BB93-02EA160DD1E4}" destId="{C63D4534-872B-476E-B54F-5C7FF0E60098}" srcOrd="1" destOrd="0" parTransId="{17129957-2524-4420-8A02-0C8F0093FF3B}" sibTransId="{5530B96D-62C9-4C9A-B811-5994CD7798B6}"/>
    <dgm:cxn modelId="{035849F6-7753-47AB-AF57-8AD68FB27832}" type="presOf" srcId="{37F03BB2-A8A7-4128-ADE8-9F8DDEAA50DB}" destId="{B7833C49-A586-413D-ACB6-4BADA61F9969}" srcOrd="0" destOrd="0" presId="urn:microsoft.com/office/officeart/2005/8/layout/hierarchy2"/>
    <dgm:cxn modelId="{D1B992FC-385B-4C9F-A984-A3C4790D27AC}" type="presOf" srcId="{C63D4534-872B-476E-B54F-5C7FF0E60098}" destId="{C4264878-040D-44D0-9A5D-9F98EEC2F030}" srcOrd="0" destOrd="0" presId="urn:microsoft.com/office/officeart/2005/8/layout/hierarchy2"/>
    <dgm:cxn modelId="{1372EFF4-8AAA-4984-96B0-9014B3E72F20}" type="presParOf" srcId="{25FF5568-D50D-4988-8E53-B1690B0DAB29}" destId="{42C9237A-A9FE-4B85-B2EE-A24FAB88791E}" srcOrd="0" destOrd="0" presId="urn:microsoft.com/office/officeart/2005/8/layout/hierarchy2"/>
    <dgm:cxn modelId="{DDE2A147-7F8A-4243-9056-0ADBAA08DEA4}" type="presParOf" srcId="{42C9237A-A9FE-4B85-B2EE-A24FAB88791E}" destId="{20594B43-1004-45E5-9433-1B7AA1E0B948}" srcOrd="0" destOrd="0" presId="urn:microsoft.com/office/officeart/2005/8/layout/hierarchy2"/>
    <dgm:cxn modelId="{AF995263-809E-40CC-9056-603B5E28DF78}" type="presParOf" srcId="{42C9237A-A9FE-4B85-B2EE-A24FAB88791E}" destId="{B87E54E5-3CAB-413F-A650-6EB91D50C345}" srcOrd="1" destOrd="0" presId="urn:microsoft.com/office/officeart/2005/8/layout/hierarchy2"/>
    <dgm:cxn modelId="{D8E710F1-6C8C-4D20-8182-CF5F5C2BCFDD}" type="presParOf" srcId="{B87E54E5-3CAB-413F-A650-6EB91D50C345}" destId="{630711A9-07FB-4B8A-9162-A0194C77F587}" srcOrd="0" destOrd="0" presId="urn:microsoft.com/office/officeart/2005/8/layout/hierarchy2"/>
    <dgm:cxn modelId="{01739669-7474-49DF-8E8F-46BA2B3BE30C}" type="presParOf" srcId="{630711A9-07FB-4B8A-9162-A0194C77F587}" destId="{F1CCECB3-7630-462E-A73F-9BF1BE34DBC8}" srcOrd="0" destOrd="0" presId="urn:microsoft.com/office/officeart/2005/8/layout/hierarchy2"/>
    <dgm:cxn modelId="{476BBE1E-3B6F-4896-BF1F-B957D1CB7260}" type="presParOf" srcId="{B87E54E5-3CAB-413F-A650-6EB91D50C345}" destId="{9B4467B0-4D83-4C03-8685-47E37F4856C0}" srcOrd="1" destOrd="0" presId="urn:microsoft.com/office/officeart/2005/8/layout/hierarchy2"/>
    <dgm:cxn modelId="{356F980F-4886-474C-9D96-B50B7A2D651B}" type="presParOf" srcId="{9B4467B0-4D83-4C03-8685-47E37F4856C0}" destId="{B7833C49-A586-413D-ACB6-4BADA61F9969}" srcOrd="0" destOrd="0" presId="urn:microsoft.com/office/officeart/2005/8/layout/hierarchy2"/>
    <dgm:cxn modelId="{CD385121-E2A8-41B8-8531-681F5C7BA24D}" type="presParOf" srcId="{9B4467B0-4D83-4C03-8685-47E37F4856C0}" destId="{104D3588-0C74-4121-B859-7EE49CD33000}" srcOrd="1" destOrd="0" presId="urn:microsoft.com/office/officeart/2005/8/layout/hierarchy2"/>
    <dgm:cxn modelId="{255FEA5E-59C0-4102-A8C9-196E6A5BC385}" type="presParOf" srcId="{B87E54E5-3CAB-413F-A650-6EB91D50C345}" destId="{3537D4D4-A7B4-44AA-A476-9288F4E46523}" srcOrd="2" destOrd="0" presId="urn:microsoft.com/office/officeart/2005/8/layout/hierarchy2"/>
    <dgm:cxn modelId="{1631639F-CF5F-4D0D-A1B4-14C6712B67D3}" type="presParOf" srcId="{3537D4D4-A7B4-44AA-A476-9288F4E46523}" destId="{266D2683-69E2-47E4-82A6-54AEE38B5038}" srcOrd="0" destOrd="0" presId="urn:microsoft.com/office/officeart/2005/8/layout/hierarchy2"/>
    <dgm:cxn modelId="{07669C3B-0C61-4E47-AF41-3A4A24DF47BA}" type="presParOf" srcId="{B87E54E5-3CAB-413F-A650-6EB91D50C345}" destId="{763EF2BD-BE71-4842-9D00-C25C5D1104EC}" srcOrd="3" destOrd="0" presId="urn:microsoft.com/office/officeart/2005/8/layout/hierarchy2"/>
    <dgm:cxn modelId="{F05EDEA0-BC36-4262-9746-42914D4FA466}" type="presParOf" srcId="{763EF2BD-BE71-4842-9D00-C25C5D1104EC}" destId="{C4264878-040D-44D0-9A5D-9F98EEC2F030}" srcOrd="0" destOrd="0" presId="urn:microsoft.com/office/officeart/2005/8/layout/hierarchy2"/>
    <dgm:cxn modelId="{3BF9B3F2-8ACB-4ECF-A9E7-D75F9168EC8E}" type="presParOf" srcId="{763EF2BD-BE71-4842-9D00-C25C5D1104EC}" destId="{8758E018-F4E9-41AC-B950-79966E4771D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8A891-4258-4374-8106-C7B9B8B5D077}"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1568612D-55D0-4243-A4C5-2EAC5012998F}">
      <dgm:prSet custT="1"/>
      <dgm:spPr/>
      <dgm:t>
        <a:bodyPr/>
        <a:lstStyle/>
        <a:p>
          <a:r>
            <a:rPr lang="en-GB" sz="2800" dirty="0">
              <a:latin typeface="Aptos" panose="020B0004020202020204" pitchFamily="34" charset="0"/>
            </a:rPr>
            <a:t>They are a continuous manipulative</a:t>
          </a:r>
          <a:endParaRPr lang="en-US" sz="2800" dirty="0">
            <a:latin typeface="Aptos" panose="020B0004020202020204" pitchFamily="34" charset="0"/>
          </a:endParaRPr>
        </a:p>
      </dgm:t>
    </dgm:pt>
    <dgm:pt modelId="{AE5E8525-7171-449B-B92C-D7F3C6F7EA24}" type="parTrans" cxnId="{FD592E56-5A8D-4860-BDCC-B0FA34709228}">
      <dgm:prSet/>
      <dgm:spPr/>
      <dgm:t>
        <a:bodyPr/>
        <a:lstStyle/>
        <a:p>
          <a:endParaRPr lang="en-US"/>
        </a:p>
      </dgm:t>
    </dgm:pt>
    <dgm:pt modelId="{3BBDDE1F-070C-4682-9B71-36DD9101F14E}" type="sibTrans" cxnId="{FD592E56-5A8D-4860-BDCC-B0FA34709228}">
      <dgm:prSet/>
      <dgm:spPr/>
      <dgm:t>
        <a:bodyPr/>
        <a:lstStyle/>
        <a:p>
          <a:endParaRPr lang="en-US"/>
        </a:p>
      </dgm:t>
    </dgm:pt>
    <dgm:pt modelId="{D8F72584-99D7-4819-ACD1-983D0EE32228}">
      <dgm:prSet custT="1"/>
      <dgm:spPr/>
      <dgm:t>
        <a:bodyPr/>
        <a:lstStyle/>
        <a:p>
          <a:r>
            <a:rPr lang="en-GB" sz="2800" dirty="0">
              <a:latin typeface="Aptos" panose="020B0004020202020204" pitchFamily="34" charset="0"/>
            </a:rPr>
            <a:t>Discrete or continuous manipulatives?</a:t>
          </a:r>
          <a:endParaRPr lang="en-US" sz="2800" dirty="0">
            <a:latin typeface="Aptos" panose="020B0004020202020204" pitchFamily="34" charset="0"/>
          </a:endParaRPr>
        </a:p>
      </dgm:t>
    </dgm:pt>
    <dgm:pt modelId="{332E5B8E-0754-4BB6-ADDC-1CA23FE15E4F}" type="parTrans" cxnId="{361CAEE7-E9D6-4431-A035-692E1B46ACA6}">
      <dgm:prSet/>
      <dgm:spPr/>
      <dgm:t>
        <a:bodyPr/>
        <a:lstStyle/>
        <a:p>
          <a:endParaRPr lang="en-US"/>
        </a:p>
      </dgm:t>
    </dgm:pt>
    <dgm:pt modelId="{4FDFEFBC-A3EE-4A8A-8301-2170FB88CA5C}" type="sibTrans" cxnId="{361CAEE7-E9D6-4431-A035-692E1B46ACA6}">
      <dgm:prSet/>
      <dgm:spPr/>
      <dgm:t>
        <a:bodyPr/>
        <a:lstStyle/>
        <a:p>
          <a:endParaRPr lang="en-US"/>
        </a:p>
      </dgm:t>
    </dgm:pt>
    <dgm:pt modelId="{F8146850-EBAD-4912-8C60-F123B2EA5209}">
      <dgm:prSet custT="1"/>
      <dgm:spPr/>
      <dgm:t>
        <a:bodyPr/>
        <a:lstStyle/>
        <a:p>
          <a:r>
            <a:rPr lang="en-GB" sz="2800" dirty="0">
              <a:latin typeface="Aptos" panose="020B0004020202020204" pitchFamily="34" charset="0"/>
            </a:rPr>
            <a:t>Continuous manipulatives avoid the counting trap</a:t>
          </a:r>
          <a:endParaRPr lang="en-US" sz="2800" dirty="0">
            <a:latin typeface="Aptos" panose="020B0004020202020204" pitchFamily="34" charset="0"/>
          </a:endParaRPr>
        </a:p>
      </dgm:t>
    </dgm:pt>
    <dgm:pt modelId="{2BD39E84-9DB6-4362-8333-1BF6DB9EA670}" type="parTrans" cxnId="{0801EEA5-0846-4254-9EDA-F3E6BC09EC39}">
      <dgm:prSet/>
      <dgm:spPr/>
      <dgm:t>
        <a:bodyPr/>
        <a:lstStyle/>
        <a:p>
          <a:endParaRPr lang="en-US"/>
        </a:p>
      </dgm:t>
    </dgm:pt>
    <dgm:pt modelId="{3D8C2013-C5B6-472C-B56B-33A11E27F601}" type="sibTrans" cxnId="{0801EEA5-0846-4254-9EDA-F3E6BC09EC39}">
      <dgm:prSet/>
      <dgm:spPr/>
      <dgm:t>
        <a:bodyPr/>
        <a:lstStyle/>
        <a:p>
          <a:endParaRPr lang="en-US"/>
        </a:p>
      </dgm:t>
    </dgm:pt>
    <dgm:pt modelId="{80C436E6-16F4-4FE4-A24B-31A83E3183EA}">
      <dgm:prSet custT="1"/>
      <dgm:spPr/>
      <dgm:t>
        <a:bodyPr/>
        <a:lstStyle/>
        <a:p>
          <a:r>
            <a:rPr lang="en-GB" sz="2800" dirty="0">
              <a:latin typeface="Aptos" panose="020B0004020202020204" pitchFamily="34" charset="0"/>
            </a:rPr>
            <a:t>Sophisticated and versatile</a:t>
          </a:r>
          <a:endParaRPr lang="en-US" sz="2800" dirty="0">
            <a:latin typeface="Aptos" panose="020B0004020202020204" pitchFamily="34" charset="0"/>
          </a:endParaRPr>
        </a:p>
      </dgm:t>
    </dgm:pt>
    <dgm:pt modelId="{826C8D70-3379-45A6-B90F-D8AB4B2E86A5}" type="parTrans" cxnId="{D29DD9F1-AE00-4BE1-AE9A-7E060C069742}">
      <dgm:prSet/>
      <dgm:spPr/>
      <dgm:t>
        <a:bodyPr/>
        <a:lstStyle/>
        <a:p>
          <a:endParaRPr lang="en-US"/>
        </a:p>
      </dgm:t>
    </dgm:pt>
    <dgm:pt modelId="{FC3DEB50-AAB8-42EC-88D9-382B3E98A4E9}" type="sibTrans" cxnId="{D29DD9F1-AE00-4BE1-AE9A-7E060C069742}">
      <dgm:prSet/>
      <dgm:spPr/>
      <dgm:t>
        <a:bodyPr/>
        <a:lstStyle/>
        <a:p>
          <a:endParaRPr lang="en-US"/>
        </a:p>
      </dgm:t>
    </dgm:pt>
    <dgm:pt modelId="{8C737930-58EF-4818-8E2B-CD68F2C52275}" type="pres">
      <dgm:prSet presAssocID="{C948A891-4258-4374-8106-C7B9B8B5D077}" presName="root" presStyleCnt="0">
        <dgm:presLayoutVars>
          <dgm:dir/>
          <dgm:resizeHandles val="exact"/>
        </dgm:presLayoutVars>
      </dgm:prSet>
      <dgm:spPr/>
    </dgm:pt>
    <dgm:pt modelId="{1B3CFE5D-0F23-46A4-B512-7855325757CA}" type="pres">
      <dgm:prSet presAssocID="{1568612D-55D0-4243-A4C5-2EAC5012998F}" presName="compNode" presStyleCnt="0"/>
      <dgm:spPr/>
    </dgm:pt>
    <dgm:pt modelId="{2A656571-0E33-4F6D-A6E9-A005AFFE3C30}" type="pres">
      <dgm:prSet presAssocID="{1568612D-55D0-4243-A4C5-2EAC5012998F}" presName="bgRect" presStyleLbl="bgShp" presStyleIdx="0" presStyleCnt="4"/>
      <dgm:spPr/>
    </dgm:pt>
    <dgm:pt modelId="{F4712851-FAAC-48E7-A158-747CBCB9F03A}" type="pres">
      <dgm:prSet presAssocID="{1568612D-55D0-4243-A4C5-2EAC501299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e Arrow: Straight"/>
        </a:ext>
      </dgm:extLst>
    </dgm:pt>
    <dgm:pt modelId="{5816EC2B-C05B-456F-8200-5CD65A0ED2C8}" type="pres">
      <dgm:prSet presAssocID="{1568612D-55D0-4243-A4C5-2EAC5012998F}" presName="spaceRect" presStyleCnt="0"/>
      <dgm:spPr/>
    </dgm:pt>
    <dgm:pt modelId="{5EC2903F-A7E7-4280-8E70-1C873D16978C}" type="pres">
      <dgm:prSet presAssocID="{1568612D-55D0-4243-A4C5-2EAC5012998F}" presName="parTx" presStyleLbl="revTx" presStyleIdx="0" presStyleCnt="4">
        <dgm:presLayoutVars>
          <dgm:chMax val="0"/>
          <dgm:chPref val="0"/>
        </dgm:presLayoutVars>
      </dgm:prSet>
      <dgm:spPr/>
    </dgm:pt>
    <dgm:pt modelId="{D72F28F7-6D70-4D0F-96E0-814CE0EB948F}" type="pres">
      <dgm:prSet presAssocID="{3BBDDE1F-070C-4682-9B71-36DD9101F14E}" presName="sibTrans" presStyleCnt="0"/>
      <dgm:spPr/>
    </dgm:pt>
    <dgm:pt modelId="{41C348A6-536A-44AB-B51E-F6AE073862D8}" type="pres">
      <dgm:prSet presAssocID="{D8F72584-99D7-4819-ACD1-983D0EE32228}" presName="compNode" presStyleCnt="0"/>
      <dgm:spPr/>
    </dgm:pt>
    <dgm:pt modelId="{F938C760-D107-4FD2-BF2E-3A4F744CD231}" type="pres">
      <dgm:prSet presAssocID="{D8F72584-99D7-4819-ACD1-983D0EE32228}" presName="bgRect" presStyleLbl="bgShp" presStyleIdx="1" presStyleCnt="4"/>
      <dgm:spPr/>
    </dgm:pt>
    <dgm:pt modelId="{08F853A5-957C-42D2-A012-E99510852735}" type="pres">
      <dgm:prSet presAssocID="{D8F72584-99D7-4819-ACD1-983D0EE322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2DD793CD-4E73-4A89-BC5B-1B8FB3E1FFC5}" type="pres">
      <dgm:prSet presAssocID="{D8F72584-99D7-4819-ACD1-983D0EE32228}" presName="spaceRect" presStyleCnt="0"/>
      <dgm:spPr/>
    </dgm:pt>
    <dgm:pt modelId="{6420B6E9-95DC-4421-BFF2-A84F88DCC6FC}" type="pres">
      <dgm:prSet presAssocID="{D8F72584-99D7-4819-ACD1-983D0EE32228}" presName="parTx" presStyleLbl="revTx" presStyleIdx="1" presStyleCnt="4">
        <dgm:presLayoutVars>
          <dgm:chMax val="0"/>
          <dgm:chPref val="0"/>
        </dgm:presLayoutVars>
      </dgm:prSet>
      <dgm:spPr/>
    </dgm:pt>
    <dgm:pt modelId="{583CFA25-058C-4BAD-BA19-711E5D9398A5}" type="pres">
      <dgm:prSet presAssocID="{4FDFEFBC-A3EE-4A8A-8301-2170FB88CA5C}" presName="sibTrans" presStyleCnt="0"/>
      <dgm:spPr/>
    </dgm:pt>
    <dgm:pt modelId="{BC421305-A675-4EE1-A69B-79FFEEE22647}" type="pres">
      <dgm:prSet presAssocID="{F8146850-EBAD-4912-8C60-F123B2EA5209}" presName="compNode" presStyleCnt="0"/>
      <dgm:spPr/>
    </dgm:pt>
    <dgm:pt modelId="{8963E32E-B9B4-49BA-A6BB-AA3E4F4A8E20}" type="pres">
      <dgm:prSet presAssocID="{F8146850-EBAD-4912-8C60-F123B2EA5209}" presName="bgRect" presStyleLbl="bgShp" presStyleIdx="2" presStyleCnt="4"/>
      <dgm:spPr/>
    </dgm:pt>
    <dgm:pt modelId="{CD535264-53DA-4E05-85D7-9C0CB87F632C}" type="pres">
      <dgm:prSet presAssocID="{F8146850-EBAD-4912-8C60-F123B2EA52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42C237D8-EFC3-4A67-8453-0DB74C5B724E}" type="pres">
      <dgm:prSet presAssocID="{F8146850-EBAD-4912-8C60-F123B2EA5209}" presName="spaceRect" presStyleCnt="0"/>
      <dgm:spPr/>
    </dgm:pt>
    <dgm:pt modelId="{848A228B-5753-4C75-9E63-6D51C6CB664E}" type="pres">
      <dgm:prSet presAssocID="{F8146850-EBAD-4912-8C60-F123B2EA5209}" presName="parTx" presStyleLbl="revTx" presStyleIdx="2" presStyleCnt="4">
        <dgm:presLayoutVars>
          <dgm:chMax val="0"/>
          <dgm:chPref val="0"/>
        </dgm:presLayoutVars>
      </dgm:prSet>
      <dgm:spPr/>
    </dgm:pt>
    <dgm:pt modelId="{2BC2C45F-0F6A-47BA-A2E1-5DB48E6F8CB8}" type="pres">
      <dgm:prSet presAssocID="{3D8C2013-C5B6-472C-B56B-33A11E27F601}" presName="sibTrans" presStyleCnt="0"/>
      <dgm:spPr/>
    </dgm:pt>
    <dgm:pt modelId="{9134CFA7-6341-4C49-B2E9-40813F762863}" type="pres">
      <dgm:prSet presAssocID="{80C436E6-16F4-4FE4-A24B-31A83E3183EA}" presName="compNode" presStyleCnt="0"/>
      <dgm:spPr/>
    </dgm:pt>
    <dgm:pt modelId="{3AA1ADD8-7EBA-451F-B383-9FB58D522ED9}" type="pres">
      <dgm:prSet presAssocID="{80C436E6-16F4-4FE4-A24B-31A83E3183EA}" presName="bgRect" presStyleLbl="bgShp" presStyleIdx="3" presStyleCnt="4"/>
      <dgm:spPr/>
    </dgm:pt>
    <dgm:pt modelId="{97995C53-5FEF-481D-B152-5AC2E3B3F418}" type="pres">
      <dgm:prSet presAssocID="{80C436E6-16F4-4FE4-A24B-31A83E3183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2B73C7DA-26C9-4DB1-904E-CE258D4261D6}" type="pres">
      <dgm:prSet presAssocID="{80C436E6-16F4-4FE4-A24B-31A83E3183EA}" presName="spaceRect" presStyleCnt="0"/>
      <dgm:spPr/>
    </dgm:pt>
    <dgm:pt modelId="{76C3B373-F8DD-40E5-B931-B4D0890FF3AD}" type="pres">
      <dgm:prSet presAssocID="{80C436E6-16F4-4FE4-A24B-31A83E3183EA}" presName="parTx" presStyleLbl="revTx" presStyleIdx="3" presStyleCnt="4">
        <dgm:presLayoutVars>
          <dgm:chMax val="0"/>
          <dgm:chPref val="0"/>
        </dgm:presLayoutVars>
      </dgm:prSet>
      <dgm:spPr/>
    </dgm:pt>
  </dgm:ptLst>
  <dgm:cxnLst>
    <dgm:cxn modelId="{1E108502-CB67-4CC5-AEFF-49D77B655138}" type="presOf" srcId="{1568612D-55D0-4243-A4C5-2EAC5012998F}" destId="{5EC2903F-A7E7-4280-8E70-1C873D16978C}" srcOrd="0" destOrd="0" presId="urn:microsoft.com/office/officeart/2018/2/layout/IconVerticalSolidList"/>
    <dgm:cxn modelId="{F9B03D1F-BF3D-4305-B484-715471E6B13A}" type="presOf" srcId="{D8F72584-99D7-4819-ACD1-983D0EE32228}" destId="{6420B6E9-95DC-4421-BFF2-A84F88DCC6FC}" srcOrd="0" destOrd="0" presId="urn:microsoft.com/office/officeart/2018/2/layout/IconVerticalSolidList"/>
    <dgm:cxn modelId="{45F48867-FFF2-4359-B59D-13021A7C374B}" type="presOf" srcId="{F8146850-EBAD-4912-8C60-F123B2EA5209}" destId="{848A228B-5753-4C75-9E63-6D51C6CB664E}" srcOrd="0" destOrd="0" presId="urn:microsoft.com/office/officeart/2018/2/layout/IconVerticalSolidList"/>
    <dgm:cxn modelId="{FD592E56-5A8D-4860-BDCC-B0FA34709228}" srcId="{C948A891-4258-4374-8106-C7B9B8B5D077}" destId="{1568612D-55D0-4243-A4C5-2EAC5012998F}" srcOrd="0" destOrd="0" parTransId="{AE5E8525-7171-449B-B92C-D7F3C6F7EA24}" sibTransId="{3BBDDE1F-070C-4682-9B71-36DD9101F14E}"/>
    <dgm:cxn modelId="{BB9DAF8D-68BC-47EB-BAFE-0E1709842D23}" type="presOf" srcId="{80C436E6-16F4-4FE4-A24B-31A83E3183EA}" destId="{76C3B373-F8DD-40E5-B931-B4D0890FF3AD}" srcOrd="0" destOrd="0" presId="urn:microsoft.com/office/officeart/2018/2/layout/IconVerticalSolidList"/>
    <dgm:cxn modelId="{0801EEA5-0846-4254-9EDA-F3E6BC09EC39}" srcId="{C948A891-4258-4374-8106-C7B9B8B5D077}" destId="{F8146850-EBAD-4912-8C60-F123B2EA5209}" srcOrd="2" destOrd="0" parTransId="{2BD39E84-9DB6-4362-8333-1BF6DB9EA670}" sibTransId="{3D8C2013-C5B6-472C-B56B-33A11E27F601}"/>
    <dgm:cxn modelId="{CA5494C9-ADEB-4606-9DF1-C9E89E6B3CA4}" type="presOf" srcId="{C948A891-4258-4374-8106-C7B9B8B5D077}" destId="{8C737930-58EF-4818-8E2B-CD68F2C52275}" srcOrd="0" destOrd="0" presId="urn:microsoft.com/office/officeart/2018/2/layout/IconVerticalSolidList"/>
    <dgm:cxn modelId="{361CAEE7-E9D6-4431-A035-692E1B46ACA6}" srcId="{C948A891-4258-4374-8106-C7B9B8B5D077}" destId="{D8F72584-99D7-4819-ACD1-983D0EE32228}" srcOrd="1" destOrd="0" parTransId="{332E5B8E-0754-4BB6-ADDC-1CA23FE15E4F}" sibTransId="{4FDFEFBC-A3EE-4A8A-8301-2170FB88CA5C}"/>
    <dgm:cxn modelId="{D29DD9F1-AE00-4BE1-AE9A-7E060C069742}" srcId="{C948A891-4258-4374-8106-C7B9B8B5D077}" destId="{80C436E6-16F4-4FE4-A24B-31A83E3183EA}" srcOrd="3" destOrd="0" parTransId="{826C8D70-3379-45A6-B90F-D8AB4B2E86A5}" sibTransId="{FC3DEB50-AAB8-42EC-88D9-382B3E98A4E9}"/>
    <dgm:cxn modelId="{BA172264-97E3-443B-919A-3306F2200753}" type="presParOf" srcId="{8C737930-58EF-4818-8E2B-CD68F2C52275}" destId="{1B3CFE5D-0F23-46A4-B512-7855325757CA}" srcOrd="0" destOrd="0" presId="urn:microsoft.com/office/officeart/2018/2/layout/IconVerticalSolidList"/>
    <dgm:cxn modelId="{A5BB7B1E-52A8-49ED-98CB-861ACBAD19B7}" type="presParOf" srcId="{1B3CFE5D-0F23-46A4-B512-7855325757CA}" destId="{2A656571-0E33-4F6D-A6E9-A005AFFE3C30}" srcOrd="0" destOrd="0" presId="urn:microsoft.com/office/officeart/2018/2/layout/IconVerticalSolidList"/>
    <dgm:cxn modelId="{000ED9B3-94DF-4774-9280-17DCC722A6A6}" type="presParOf" srcId="{1B3CFE5D-0F23-46A4-B512-7855325757CA}" destId="{F4712851-FAAC-48E7-A158-747CBCB9F03A}" srcOrd="1" destOrd="0" presId="urn:microsoft.com/office/officeart/2018/2/layout/IconVerticalSolidList"/>
    <dgm:cxn modelId="{503CDB1E-2CB1-4539-BC0F-CB0E0C717200}" type="presParOf" srcId="{1B3CFE5D-0F23-46A4-B512-7855325757CA}" destId="{5816EC2B-C05B-456F-8200-5CD65A0ED2C8}" srcOrd="2" destOrd="0" presId="urn:microsoft.com/office/officeart/2018/2/layout/IconVerticalSolidList"/>
    <dgm:cxn modelId="{0ED5EB4C-3062-4CE4-A1EF-EC9A818F21F6}" type="presParOf" srcId="{1B3CFE5D-0F23-46A4-B512-7855325757CA}" destId="{5EC2903F-A7E7-4280-8E70-1C873D16978C}" srcOrd="3" destOrd="0" presId="urn:microsoft.com/office/officeart/2018/2/layout/IconVerticalSolidList"/>
    <dgm:cxn modelId="{E28EB9AD-8920-46FF-BF6D-D15219AE8FEF}" type="presParOf" srcId="{8C737930-58EF-4818-8E2B-CD68F2C52275}" destId="{D72F28F7-6D70-4D0F-96E0-814CE0EB948F}" srcOrd="1" destOrd="0" presId="urn:microsoft.com/office/officeart/2018/2/layout/IconVerticalSolidList"/>
    <dgm:cxn modelId="{CB32D6B1-D2A9-4B7A-B29E-8A87ED131AE8}" type="presParOf" srcId="{8C737930-58EF-4818-8E2B-CD68F2C52275}" destId="{41C348A6-536A-44AB-B51E-F6AE073862D8}" srcOrd="2" destOrd="0" presId="urn:microsoft.com/office/officeart/2018/2/layout/IconVerticalSolidList"/>
    <dgm:cxn modelId="{8F237FD5-7C37-499E-9BFB-502881E1B9B7}" type="presParOf" srcId="{41C348A6-536A-44AB-B51E-F6AE073862D8}" destId="{F938C760-D107-4FD2-BF2E-3A4F744CD231}" srcOrd="0" destOrd="0" presId="urn:microsoft.com/office/officeart/2018/2/layout/IconVerticalSolidList"/>
    <dgm:cxn modelId="{8CED15D3-AFFF-4DA9-BD29-54038B93976B}" type="presParOf" srcId="{41C348A6-536A-44AB-B51E-F6AE073862D8}" destId="{08F853A5-957C-42D2-A012-E99510852735}" srcOrd="1" destOrd="0" presId="urn:microsoft.com/office/officeart/2018/2/layout/IconVerticalSolidList"/>
    <dgm:cxn modelId="{FDDF6CD4-0EAC-4DCD-BEAE-BCE233452D6F}" type="presParOf" srcId="{41C348A6-536A-44AB-B51E-F6AE073862D8}" destId="{2DD793CD-4E73-4A89-BC5B-1B8FB3E1FFC5}" srcOrd="2" destOrd="0" presId="urn:microsoft.com/office/officeart/2018/2/layout/IconVerticalSolidList"/>
    <dgm:cxn modelId="{365B80B1-AB08-4F11-A1AE-32772C0B69F8}" type="presParOf" srcId="{41C348A6-536A-44AB-B51E-F6AE073862D8}" destId="{6420B6E9-95DC-4421-BFF2-A84F88DCC6FC}" srcOrd="3" destOrd="0" presId="urn:microsoft.com/office/officeart/2018/2/layout/IconVerticalSolidList"/>
    <dgm:cxn modelId="{0BCBCAB7-5B6D-4BA5-AD87-68C734AF7A85}" type="presParOf" srcId="{8C737930-58EF-4818-8E2B-CD68F2C52275}" destId="{583CFA25-058C-4BAD-BA19-711E5D9398A5}" srcOrd="3" destOrd="0" presId="urn:microsoft.com/office/officeart/2018/2/layout/IconVerticalSolidList"/>
    <dgm:cxn modelId="{A4BE9045-1D0E-4316-8261-0B3A92652B69}" type="presParOf" srcId="{8C737930-58EF-4818-8E2B-CD68F2C52275}" destId="{BC421305-A675-4EE1-A69B-79FFEEE22647}" srcOrd="4" destOrd="0" presId="urn:microsoft.com/office/officeart/2018/2/layout/IconVerticalSolidList"/>
    <dgm:cxn modelId="{355A611A-9592-47B3-AF7E-09FD76337E5A}" type="presParOf" srcId="{BC421305-A675-4EE1-A69B-79FFEEE22647}" destId="{8963E32E-B9B4-49BA-A6BB-AA3E4F4A8E20}" srcOrd="0" destOrd="0" presId="urn:microsoft.com/office/officeart/2018/2/layout/IconVerticalSolidList"/>
    <dgm:cxn modelId="{4D547BF9-7953-433B-8B83-0EDE48A70E24}" type="presParOf" srcId="{BC421305-A675-4EE1-A69B-79FFEEE22647}" destId="{CD535264-53DA-4E05-85D7-9C0CB87F632C}" srcOrd="1" destOrd="0" presId="urn:microsoft.com/office/officeart/2018/2/layout/IconVerticalSolidList"/>
    <dgm:cxn modelId="{6DB35E77-00D5-4749-9613-01433B9D4D35}" type="presParOf" srcId="{BC421305-A675-4EE1-A69B-79FFEEE22647}" destId="{42C237D8-EFC3-4A67-8453-0DB74C5B724E}" srcOrd="2" destOrd="0" presId="urn:microsoft.com/office/officeart/2018/2/layout/IconVerticalSolidList"/>
    <dgm:cxn modelId="{6A995246-6AF8-4280-8B4A-2FCE9A75D27E}" type="presParOf" srcId="{BC421305-A675-4EE1-A69B-79FFEEE22647}" destId="{848A228B-5753-4C75-9E63-6D51C6CB664E}" srcOrd="3" destOrd="0" presId="urn:microsoft.com/office/officeart/2018/2/layout/IconVerticalSolidList"/>
    <dgm:cxn modelId="{E0FCAB53-B63C-4BEF-ABBA-20563EBB9695}" type="presParOf" srcId="{8C737930-58EF-4818-8E2B-CD68F2C52275}" destId="{2BC2C45F-0F6A-47BA-A2E1-5DB48E6F8CB8}" srcOrd="5" destOrd="0" presId="urn:microsoft.com/office/officeart/2018/2/layout/IconVerticalSolidList"/>
    <dgm:cxn modelId="{E2EEC4FA-F537-410D-B9F0-55C29BEBC15C}" type="presParOf" srcId="{8C737930-58EF-4818-8E2B-CD68F2C52275}" destId="{9134CFA7-6341-4C49-B2E9-40813F762863}" srcOrd="6" destOrd="0" presId="urn:microsoft.com/office/officeart/2018/2/layout/IconVerticalSolidList"/>
    <dgm:cxn modelId="{A2CA5942-1246-4643-8C06-2A16C46470A9}" type="presParOf" srcId="{9134CFA7-6341-4C49-B2E9-40813F762863}" destId="{3AA1ADD8-7EBA-451F-B383-9FB58D522ED9}" srcOrd="0" destOrd="0" presId="urn:microsoft.com/office/officeart/2018/2/layout/IconVerticalSolidList"/>
    <dgm:cxn modelId="{5B8138B8-9010-46AB-ADF9-AF5D7258EA39}" type="presParOf" srcId="{9134CFA7-6341-4C49-B2E9-40813F762863}" destId="{97995C53-5FEF-481D-B152-5AC2E3B3F418}" srcOrd="1" destOrd="0" presId="urn:microsoft.com/office/officeart/2018/2/layout/IconVerticalSolidList"/>
    <dgm:cxn modelId="{E75A5CFC-65C1-4CF4-91F0-F463F8D8C794}" type="presParOf" srcId="{9134CFA7-6341-4C49-B2E9-40813F762863}" destId="{2B73C7DA-26C9-4DB1-904E-CE258D4261D6}" srcOrd="2" destOrd="0" presId="urn:microsoft.com/office/officeart/2018/2/layout/IconVerticalSolidList"/>
    <dgm:cxn modelId="{2DB3ECB9-6B90-448F-BEBD-EA9B50C0E7EE}" type="presParOf" srcId="{9134CFA7-6341-4C49-B2E9-40813F762863}" destId="{76C3B373-F8DD-40E5-B931-B4D0890FF3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1391A5-B10E-43C7-BE0C-D673F5E0E18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4BB25BC-BABC-4604-B975-1351F395D59F}">
      <dgm:prSet/>
      <dgm:spPr>
        <a:solidFill>
          <a:schemeClr val="bg1"/>
        </a:solidFill>
      </dgm:spPr>
      <dgm:t>
        <a:bodyPr/>
        <a:lstStyle/>
        <a:p>
          <a:r>
            <a:rPr lang="en-GB" dirty="0"/>
            <a:t>Part/Part Whole model</a:t>
          </a:r>
          <a:endParaRPr lang="en-US" dirty="0"/>
        </a:p>
      </dgm:t>
    </dgm:pt>
    <dgm:pt modelId="{E4F87AB4-9A60-40D0-A67A-04FFEB2794CB}" type="parTrans" cxnId="{71129E3B-4F36-48E1-ADC9-7F8C8FCD4A53}">
      <dgm:prSet/>
      <dgm:spPr/>
      <dgm:t>
        <a:bodyPr/>
        <a:lstStyle/>
        <a:p>
          <a:endParaRPr lang="en-US"/>
        </a:p>
      </dgm:t>
    </dgm:pt>
    <dgm:pt modelId="{EDE6A386-2921-473A-B057-DBC20AAF0CBA}" type="sibTrans" cxnId="{71129E3B-4F36-48E1-ADC9-7F8C8FCD4A53}">
      <dgm:prSet/>
      <dgm:spPr/>
      <dgm:t>
        <a:bodyPr/>
        <a:lstStyle/>
        <a:p>
          <a:endParaRPr lang="en-US"/>
        </a:p>
      </dgm:t>
    </dgm:pt>
    <dgm:pt modelId="{772E41BE-6D10-4DAD-8CD1-C9364F389659}">
      <dgm:prSet/>
      <dgm:spPr>
        <a:solidFill>
          <a:schemeClr val="bg1"/>
        </a:solidFill>
      </dgm:spPr>
      <dgm:t>
        <a:bodyPr/>
        <a:lstStyle/>
        <a:p>
          <a:r>
            <a:rPr lang="en-GB" dirty="0"/>
            <a:t>Comparison Model</a:t>
          </a:r>
          <a:endParaRPr lang="en-US" dirty="0"/>
        </a:p>
      </dgm:t>
    </dgm:pt>
    <dgm:pt modelId="{2A7BE235-EF84-48F5-B3A9-30C9CACAAD0D}" type="parTrans" cxnId="{2223053C-B231-4EBD-968E-1D2969D4D5DD}">
      <dgm:prSet/>
      <dgm:spPr/>
      <dgm:t>
        <a:bodyPr/>
        <a:lstStyle/>
        <a:p>
          <a:endParaRPr lang="en-US"/>
        </a:p>
      </dgm:t>
    </dgm:pt>
    <dgm:pt modelId="{FB7A1B63-9999-4DE1-A585-8BC62BC2A4C0}" type="sibTrans" cxnId="{2223053C-B231-4EBD-968E-1D2969D4D5DD}">
      <dgm:prSet/>
      <dgm:spPr/>
      <dgm:t>
        <a:bodyPr/>
        <a:lstStyle/>
        <a:p>
          <a:endParaRPr lang="en-US"/>
        </a:p>
      </dgm:t>
    </dgm:pt>
    <dgm:pt modelId="{996CA437-A875-4598-B7AF-B18373618E69}">
      <dgm:prSet/>
      <dgm:spPr>
        <a:solidFill>
          <a:schemeClr val="bg1"/>
        </a:solidFill>
      </dgm:spPr>
      <dgm:t>
        <a:bodyPr/>
        <a:lstStyle/>
        <a:p>
          <a:r>
            <a:rPr lang="en-GB" dirty="0"/>
            <a:t>Before and After Model</a:t>
          </a:r>
          <a:endParaRPr lang="en-US" dirty="0"/>
        </a:p>
      </dgm:t>
    </dgm:pt>
    <dgm:pt modelId="{8F58C9FC-5346-4C33-9582-DBB363724230}" type="parTrans" cxnId="{1217C93C-C273-44E1-9511-EA1DEB4B5C15}">
      <dgm:prSet/>
      <dgm:spPr/>
      <dgm:t>
        <a:bodyPr/>
        <a:lstStyle/>
        <a:p>
          <a:endParaRPr lang="en-US"/>
        </a:p>
      </dgm:t>
    </dgm:pt>
    <dgm:pt modelId="{F5AB36CE-18D2-4C7E-BE83-0238B2B124B9}" type="sibTrans" cxnId="{1217C93C-C273-44E1-9511-EA1DEB4B5C15}">
      <dgm:prSet/>
      <dgm:spPr/>
      <dgm:t>
        <a:bodyPr/>
        <a:lstStyle/>
        <a:p>
          <a:endParaRPr lang="en-US"/>
        </a:p>
      </dgm:t>
    </dgm:pt>
    <dgm:pt modelId="{9DDC51BA-A48B-4A67-94A2-A31F2B7CD00A}" type="pres">
      <dgm:prSet presAssocID="{911391A5-B10E-43C7-BE0C-D673F5E0E183}" presName="vert0" presStyleCnt="0">
        <dgm:presLayoutVars>
          <dgm:dir/>
          <dgm:animOne val="branch"/>
          <dgm:animLvl val="lvl"/>
        </dgm:presLayoutVars>
      </dgm:prSet>
      <dgm:spPr/>
    </dgm:pt>
    <dgm:pt modelId="{D8988739-CC43-4161-BEB3-4223D26BB59D}" type="pres">
      <dgm:prSet presAssocID="{14BB25BC-BABC-4604-B975-1351F395D59F}" presName="thickLine" presStyleLbl="alignNode1" presStyleIdx="0" presStyleCnt="3"/>
      <dgm:spPr/>
    </dgm:pt>
    <dgm:pt modelId="{1E28079D-69CC-434A-8DE9-5265FB30F2CD}" type="pres">
      <dgm:prSet presAssocID="{14BB25BC-BABC-4604-B975-1351F395D59F}" presName="horz1" presStyleCnt="0"/>
      <dgm:spPr/>
    </dgm:pt>
    <dgm:pt modelId="{8A441977-D4A9-49DF-8104-D718F87BDDA1}" type="pres">
      <dgm:prSet presAssocID="{14BB25BC-BABC-4604-B975-1351F395D59F}" presName="tx1" presStyleLbl="revTx" presStyleIdx="0" presStyleCnt="3"/>
      <dgm:spPr/>
    </dgm:pt>
    <dgm:pt modelId="{9EDE7A34-B11D-4F76-9A81-56172B8346B5}" type="pres">
      <dgm:prSet presAssocID="{14BB25BC-BABC-4604-B975-1351F395D59F}" presName="vert1" presStyleCnt="0"/>
      <dgm:spPr/>
    </dgm:pt>
    <dgm:pt modelId="{6A0B085B-900D-426E-8C1E-E9DFCB86B5C2}" type="pres">
      <dgm:prSet presAssocID="{772E41BE-6D10-4DAD-8CD1-C9364F389659}" presName="thickLine" presStyleLbl="alignNode1" presStyleIdx="1" presStyleCnt="3"/>
      <dgm:spPr/>
    </dgm:pt>
    <dgm:pt modelId="{C7EB0C17-E54A-45F7-BC50-538BEF53E6A7}" type="pres">
      <dgm:prSet presAssocID="{772E41BE-6D10-4DAD-8CD1-C9364F389659}" presName="horz1" presStyleCnt="0"/>
      <dgm:spPr/>
    </dgm:pt>
    <dgm:pt modelId="{83090978-3704-4991-AA7E-22883C495463}" type="pres">
      <dgm:prSet presAssocID="{772E41BE-6D10-4DAD-8CD1-C9364F389659}" presName="tx1" presStyleLbl="revTx" presStyleIdx="1" presStyleCnt="3"/>
      <dgm:spPr/>
    </dgm:pt>
    <dgm:pt modelId="{7A4FDB2F-E7CE-41A1-A433-1DEA5F682E62}" type="pres">
      <dgm:prSet presAssocID="{772E41BE-6D10-4DAD-8CD1-C9364F389659}" presName="vert1" presStyleCnt="0"/>
      <dgm:spPr/>
    </dgm:pt>
    <dgm:pt modelId="{519E0E95-91AB-4111-BADA-319F14079586}" type="pres">
      <dgm:prSet presAssocID="{996CA437-A875-4598-B7AF-B18373618E69}" presName="thickLine" presStyleLbl="alignNode1" presStyleIdx="2" presStyleCnt="3"/>
      <dgm:spPr/>
    </dgm:pt>
    <dgm:pt modelId="{E1653B78-47CB-4472-B12E-DCAB3CAE694E}" type="pres">
      <dgm:prSet presAssocID="{996CA437-A875-4598-B7AF-B18373618E69}" presName="horz1" presStyleCnt="0"/>
      <dgm:spPr/>
    </dgm:pt>
    <dgm:pt modelId="{9F1AD143-BECE-4FDB-80BB-FE3255EC19F0}" type="pres">
      <dgm:prSet presAssocID="{996CA437-A875-4598-B7AF-B18373618E69}" presName="tx1" presStyleLbl="revTx" presStyleIdx="2" presStyleCnt="3"/>
      <dgm:spPr/>
    </dgm:pt>
    <dgm:pt modelId="{61EACE53-6EE6-4485-8456-53233A8393CB}" type="pres">
      <dgm:prSet presAssocID="{996CA437-A875-4598-B7AF-B18373618E69}" presName="vert1" presStyleCnt="0"/>
      <dgm:spPr/>
    </dgm:pt>
  </dgm:ptLst>
  <dgm:cxnLst>
    <dgm:cxn modelId="{6BB4F52E-ADC7-42C7-AEBC-8CDD1FEA5BDB}" type="presOf" srcId="{911391A5-B10E-43C7-BE0C-D673F5E0E183}" destId="{9DDC51BA-A48B-4A67-94A2-A31F2B7CD00A}" srcOrd="0" destOrd="0" presId="urn:microsoft.com/office/officeart/2008/layout/LinedList"/>
    <dgm:cxn modelId="{71129E3B-4F36-48E1-ADC9-7F8C8FCD4A53}" srcId="{911391A5-B10E-43C7-BE0C-D673F5E0E183}" destId="{14BB25BC-BABC-4604-B975-1351F395D59F}" srcOrd="0" destOrd="0" parTransId="{E4F87AB4-9A60-40D0-A67A-04FFEB2794CB}" sibTransId="{EDE6A386-2921-473A-B057-DBC20AAF0CBA}"/>
    <dgm:cxn modelId="{2223053C-B231-4EBD-968E-1D2969D4D5DD}" srcId="{911391A5-B10E-43C7-BE0C-D673F5E0E183}" destId="{772E41BE-6D10-4DAD-8CD1-C9364F389659}" srcOrd="1" destOrd="0" parTransId="{2A7BE235-EF84-48F5-B3A9-30C9CACAAD0D}" sibTransId="{FB7A1B63-9999-4DE1-A585-8BC62BC2A4C0}"/>
    <dgm:cxn modelId="{1217C93C-C273-44E1-9511-EA1DEB4B5C15}" srcId="{911391A5-B10E-43C7-BE0C-D673F5E0E183}" destId="{996CA437-A875-4598-B7AF-B18373618E69}" srcOrd="2" destOrd="0" parTransId="{8F58C9FC-5346-4C33-9582-DBB363724230}" sibTransId="{F5AB36CE-18D2-4C7E-BE83-0238B2B124B9}"/>
    <dgm:cxn modelId="{C9D1548F-9934-4953-8892-3A8F629C55ED}" type="presOf" srcId="{772E41BE-6D10-4DAD-8CD1-C9364F389659}" destId="{83090978-3704-4991-AA7E-22883C495463}" srcOrd="0" destOrd="0" presId="urn:microsoft.com/office/officeart/2008/layout/LinedList"/>
    <dgm:cxn modelId="{8688F5B0-64B7-4E45-9896-6D9F785644D6}" type="presOf" srcId="{14BB25BC-BABC-4604-B975-1351F395D59F}" destId="{8A441977-D4A9-49DF-8104-D718F87BDDA1}" srcOrd="0" destOrd="0" presId="urn:microsoft.com/office/officeart/2008/layout/LinedList"/>
    <dgm:cxn modelId="{77B471B1-FB1D-4478-ACA3-1359B3DF94E0}" type="presOf" srcId="{996CA437-A875-4598-B7AF-B18373618E69}" destId="{9F1AD143-BECE-4FDB-80BB-FE3255EC19F0}" srcOrd="0" destOrd="0" presId="urn:microsoft.com/office/officeart/2008/layout/LinedList"/>
    <dgm:cxn modelId="{310A952F-1802-4246-BAB6-1E9782174F2A}" type="presParOf" srcId="{9DDC51BA-A48B-4A67-94A2-A31F2B7CD00A}" destId="{D8988739-CC43-4161-BEB3-4223D26BB59D}" srcOrd="0" destOrd="0" presId="urn:microsoft.com/office/officeart/2008/layout/LinedList"/>
    <dgm:cxn modelId="{1B99316D-41F9-4D99-9D34-198B96570850}" type="presParOf" srcId="{9DDC51BA-A48B-4A67-94A2-A31F2B7CD00A}" destId="{1E28079D-69CC-434A-8DE9-5265FB30F2CD}" srcOrd="1" destOrd="0" presId="urn:microsoft.com/office/officeart/2008/layout/LinedList"/>
    <dgm:cxn modelId="{6079BB92-5F1B-4454-B056-1C09F0D5519A}" type="presParOf" srcId="{1E28079D-69CC-434A-8DE9-5265FB30F2CD}" destId="{8A441977-D4A9-49DF-8104-D718F87BDDA1}" srcOrd="0" destOrd="0" presId="urn:microsoft.com/office/officeart/2008/layout/LinedList"/>
    <dgm:cxn modelId="{0B3EA937-94B2-4816-A363-53F14E5F05F1}" type="presParOf" srcId="{1E28079D-69CC-434A-8DE9-5265FB30F2CD}" destId="{9EDE7A34-B11D-4F76-9A81-56172B8346B5}" srcOrd="1" destOrd="0" presId="urn:microsoft.com/office/officeart/2008/layout/LinedList"/>
    <dgm:cxn modelId="{2CA8B1BD-2E37-440D-9E8C-4DC884747B18}" type="presParOf" srcId="{9DDC51BA-A48B-4A67-94A2-A31F2B7CD00A}" destId="{6A0B085B-900D-426E-8C1E-E9DFCB86B5C2}" srcOrd="2" destOrd="0" presId="urn:microsoft.com/office/officeart/2008/layout/LinedList"/>
    <dgm:cxn modelId="{91FDF610-70FF-4C42-A162-B0A371EAA2C6}" type="presParOf" srcId="{9DDC51BA-A48B-4A67-94A2-A31F2B7CD00A}" destId="{C7EB0C17-E54A-45F7-BC50-538BEF53E6A7}" srcOrd="3" destOrd="0" presId="urn:microsoft.com/office/officeart/2008/layout/LinedList"/>
    <dgm:cxn modelId="{1AEF7F79-DD26-454E-AE88-593961475700}" type="presParOf" srcId="{C7EB0C17-E54A-45F7-BC50-538BEF53E6A7}" destId="{83090978-3704-4991-AA7E-22883C495463}" srcOrd="0" destOrd="0" presId="urn:microsoft.com/office/officeart/2008/layout/LinedList"/>
    <dgm:cxn modelId="{F4502190-6D0D-4B60-AD57-6663DA62C887}" type="presParOf" srcId="{C7EB0C17-E54A-45F7-BC50-538BEF53E6A7}" destId="{7A4FDB2F-E7CE-41A1-A433-1DEA5F682E62}" srcOrd="1" destOrd="0" presId="urn:microsoft.com/office/officeart/2008/layout/LinedList"/>
    <dgm:cxn modelId="{38B65CE0-D89A-4E42-AD4A-3B8060EDA04F}" type="presParOf" srcId="{9DDC51BA-A48B-4A67-94A2-A31F2B7CD00A}" destId="{519E0E95-91AB-4111-BADA-319F14079586}" srcOrd="4" destOrd="0" presId="urn:microsoft.com/office/officeart/2008/layout/LinedList"/>
    <dgm:cxn modelId="{58F52AEE-B596-45CA-8C58-F801CD134063}" type="presParOf" srcId="{9DDC51BA-A48B-4A67-94A2-A31F2B7CD00A}" destId="{E1653B78-47CB-4472-B12E-DCAB3CAE694E}" srcOrd="5" destOrd="0" presId="urn:microsoft.com/office/officeart/2008/layout/LinedList"/>
    <dgm:cxn modelId="{8CDB4CAA-1B87-40D0-8699-B2EAE0FF1578}" type="presParOf" srcId="{E1653B78-47CB-4472-B12E-DCAB3CAE694E}" destId="{9F1AD143-BECE-4FDB-80BB-FE3255EC19F0}" srcOrd="0" destOrd="0" presId="urn:microsoft.com/office/officeart/2008/layout/LinedList"/>
    <dgm:cxn modelId="{C16443B2-540C-455C-967F-6483FC68CFA0}" type="presParOf" srcId="{E1653B78-47CB-4472-B12E-DCAB3CAE694E}" destId="{61EACE53-6EE6-4485-8456-53233A8393C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2A5804-9650-46BD-8825-DAF4391E763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58DC35A-5E05-4BF8-960E-7DD8CA742799}">
      <dgm:prSet/>
      <dgm:spPr>
        <a:solidFill>
          <a:schemeClr val="bg1"/>
        </a:solidFill>
      </dgm:spPr>
      <dgm:t>
        <a:bodyPr/>
        <a:lstStyle/>
        <a:p>
          <a:r>
            <a:rPr lang="en-GB" dirty="0"/>
            <a:t>Thomas has 4 times as much money as James. Together they have £200. How much money does James have?</a:t>
          </a:r>
          <a:endParaRPr lang="en-US" dirty="0"/>
        </a:p>
      </dgm:t>
    </dgm:pt>
    <dgm:pt modelId="{4E2DDD77-493E-4A04-85F4-0D6EA3558A59}" type="parTrans" cxnId="{58E961F1-85FE-465C-B2A5-22CF6D3B3101}">
      <dgm:prSet/>
      <dgm:spPr/>
      <dgm:t>
        <a:bodyPr/>
        <a:lstStyle/>
        <a:p>
          <a:endParaRPr lang="en-US"/>
        </a:p>
      </dgm:t>
    </dgm:pt>
    <dgm:pt modelId="{2E95308B-2290-4670-9D21-EEE968D97A93}" type="sibTrans" cxnId="{58E961F1-85FE-465C-B2A5-22CF6D3B3101}">
      <dgm:prSet/>
      <dgm:spPr/>
      <dgm:t>
        <a:bodyPr/>
        <a:lstStyle/>
        <a:p>
          <a:endParaRPr lang="en-US"/>
        </a:p>
      </dgm:t>
    </dgm:pt>
    <dgm:pt modelId="{4C6AC640-EBEC-4D60-A83D-C392FCA63CDA}">
      <dgm:prSet/>
      <dgm:spPr/>
      <dgm:t>
        <a:bodyPr/>
        <a:lstStyle/>
        <a:p>
          <a:r>
            <a:rPr lang="en-GB" u="sng"/>
            <a:t>Common Misconceptions</a:t>
          </a:r>
          <a:endParaRPr lang="en-US"/>
        </a:p>
      </dgm:t>
    </dgm:pt>
    <dgm:pt modelId="{9D14D68B-E6B1-4A43-A272-9AE2B37172C9}" type="parTrans" cxnId="{1D835F3E-B00A-42B3-8F8D-A2EDC618E127}">
      <dgm:prSet/>
      <dgm:spPr/>
      <dgm:t>
        <a:bodyPr/>
        <a:lstStyle/>
        <a:p>
          <a:endParaRPr lang="en-US"/>
        </a:p>
      </dgm:t>
    </dgm:pt>
    <dgm:pt modelId="{AF6FEE33-4ED7-4D05-AD32-5E911AF23F80}" type="sibTrans" cxnId="{1D835F3E-B00A-42B3-8F8D-A2EDC618E127}">
      <dgm:prSet/>
      <dgm:spPr/>
      <dgm:t>
        <a:bodyPr/>
        <a:lstStyle/>
        <a:p>
          <a:endParaRPr lang="en-US"/>
        </a:p>
      </dgm:t>
    </dgm:pt>
    <dgm:pt modelId="{287E010F-443E-420F-B428-393B228DA0BD}">
      <dgm:prSet/>
      <dgm:spPr/>
      <dgm:t>
        <a:bodyPr/>
        <a:lstStyle/>
        <a:p>
          <a:r>
            <a:rPr lang="en-GB"/>
            <a:t>Do we need to divide 200 by 4 ?</a:t>
          </a:r>
          <a:endParaRPr lang="en-US"/>
        </a:p>
      </dgm:t>
    </dgm:pt>
    <dgm:pt modelId="{B8BAAFC7-B383-4D94-BBB7-4D09410ED4E3}" type="parTrans" cxnId="{DE93DDEB-E9AE-413F-8254-7B738E87C698}">
      <dgm:prSet/>
      <dgm:spPr/>
      <dgm:t>
        <a:bodyPr/>
        <a:lstStyle/>
        <a:p>
          <a:endParaRPr lang="en-US"/>
        </a:p>
      </dgm:t>
    </dgm:pt>
    <dgm:pt modelId="{B8886E39-28E3-415E-A239-80250550B95B}" type="sibTrans" cxnId="{DE93DDEB-E9AE-413F-8254-7B738E87C698}">
      <dgm:prSet/>
      <dgm:spPr/>
      <dgm:t>
        <a:bodyPr/>
        <a:lstStyle/>
        <a:p>
          <a:endParaRPr lang="en-US"/>
        </a:p>
      </dgm:t>
    </dgm:pt>
    <dgm:pt modelId="{D7D0304D-BEAF-4049-B4B8-0A472AF86387}">
      <dgm:prSet/>
      <dgm:spPr/>
      <dgm:t>
        <a:bodyPr/>
        <a:lstStyle/>
        <a:p>
          <a:r>
            <a:rPr lang="en-GB"/>
            <a:t>Do we need to multiply 200 by 4?</a:t>
          </a:r>
          <a:endParaRPr lang="en-US"/>
        </a:p>
      </dgm:t>
    </dgm:pt>
    <dgm:pt modelId="{24FA7C79-EB37-43AB-9389-5A661F0B3E49}" type="parTrans" cxnId="{1FFA5A0E-EDBD-4502-8E38-4C7D94BC7BD7}">
      <dgm:prSet/>
      <dgm:spPr/>
      <dgm:t>
        <a:bodyPr/>
        <a:lstStyle/>
        <a:p>
          <a:endParaRPr lang="en-US"/>
        </a:p>
      </dgm:t>
    </dgm:pt>
    <dgm:pt modelId="{D6577BD7-5C87-42CB-AB9A-569C7479EB61}" type="sibTrans" cxnId="{1FFA5A0E-EDBD-4502-8E38-4C7D94BC7BD7}">
      <dgm:prSet/>
      <dgm:spPr/>
      <dgm:t>
        <a:bodyPr/>
        <a:lstStyle/>
        <a:p>
          <a:endParaRPr lang="en-US"/>
        </a:p>
      </dgm:t>
    </dgm:pt>
    <dgm:pt modelId="{DE79752D-D70B-4CD9-91D4-6D831D3C8C9C}" type="pres">
      <dgm:prSet presAssocID="{FB2A5804-9650-46BD-8825-DAF4391E7631}" presName="vert0" presStyleCnt="0">
        <dgm:presLayoutVars>
          <dgm:dir/>
          <dgm:animOne val="branch"/>
          <dgm:animLvl val="lvl"/>
        </dgm:presLayoutVars>
      </dgm:prSet>
      <dgm:spPr/>
    </dgm:pt>
    <dgm:pt modelId="{C8B212A8-3F68-4D7D-835D-25ACB03C4E28}" type="pres">
      <dgm:prSet presAssocID="{C58DC35A-5E05-4BF8-960E-7DD8CA742799}" presName="thickLine" presStyleLbl="alignNode1" presStyleIdx="0" presStyleCnt="4"/>
      <dgm:spPr/>
    </dgm:pt>
    <dgm:pt modelId="{67C622C4-04A6-44C9-9743-FB22432E650A}" type="pres">
      <dgm:prSet presAssocID="{C58DC35A-5E05-4BF8-960E-7DD8CA742799}" presName="horz1" presStyleCnt="0"/>
      <dgm:spPr/>
    </dgm:pt>
    <dgm:pt modelId="{29E5AB7D-2CC2-4146-8CB3-63A6FE1C4883}" type="pres">
      <dgm:prSet presAssocID="{C58DC35A-5E05-4BF8-960E-7DD8CA742799}" presName="tx1" presStyleLbl="revTx" presStyleIdx="0" presStyleCnt="4"/>
      <dgm:spPr/>
    </dgm:pt>
    <dgm:pt modelId="{6A6A8AF7-806A-4C41-8DF1-ADB94A30A244}" type="pres">
      <dgm:prSet presAssocID="{C58DC35A-5E05-4BF8-960E-7DD8CA742799}" presName="vert1" presStyleCnt="0"/>
      <dgm:spPr/>
    </dgm:pt>
    <dgm:pt modelId="{EA3AF289-01DD-4F11-B0AB-9E27D3CAA369}" type="pres">
      <dgm:prSet presAssocID="{4C6AC640-EBEC-4D60-A83D-C392FCA63CDA}" presName="thickLine" presStyleLbl="alignNode1" presStyleIdx="1" presStyleCnt="4"/>
      <dgm:spPr/>
    </dgm:pt>
    <dgm:pt modelId="{01574C43-7D38-447A-8742-290B1887AB62}" type="pres">
      <dgm:prSet presAssocID="{4C6AC640-EBEC-4D60-A83D-C392FCA63CDA}" presName="horz1" presStyleCnt="0"/>
      <dgm:spPr/>
    </dgm:pt>
    <dgm:pt modelId="{666CF162-88AA-4535-A4E0-5CAD0D8CC590}" type="pres">
      <dgm:prSet presAssocID="{4C6AC640-EBEC-4D60-A83D-C392FCA63CDA}" presName="tx1" presStyleLbl="revTx" presStyleIdx="1" presStyleCnt="4"/>
      <dgm:spPr/>
    </dgm:pt>
    <dgm:pt modelId="{955BA0B9-14CE-4DE7-9357-497C25F6EE46}" type="pres">
      <dgm:prSet presAssocID="{4C6AC640-EBEC-4D60-A83D-C392FCA63CDA}" presName="vert1" presStyleCnt="0"/>
      <dgm:spPr/>
    </dgm:pt>
    <dgm:pt modelId="{5085BAA6-BF6D-41FF-BD6F-B57AD03CCE75}" type="pres">
      <dgm:prSet presAssocID="{287E010F-443E-420F-B428-393B228DA0BD}" presName="thickLine" presStyleLbl="alignNode1" presStyleIdx="2" presStyleCnt="4"/>
      <dgm:spPr/>
    </dgm:pt>
    <dgm:pt modelId="{9D3E911F-C079-4CB4-8799-B94B994F0828}" type="pres">
      <dgm:prSet presAssocID="{287E010F-443E-420F-B428-393B228DA0BD}" presName="horz1" presStyleCnt="0"/>
      <dgm:spPr/>
    </dgm:pt>
    <dgm:pt modelId="{A28A8682-59C5-4D89-BF51-215006EDCFBD}" type="pres">
      <dgm:prSet presAssocID="{287E010F-443E-420F-B428-393B228DA0BD}" presName="tx1" presStyleLbl="revTx" presStyleIdx="2" presStyleCnt="4"/>
      <dgm:spPr/>
    </dgm:pt>
    <dgm:pt modelId="{7E935532-8E99-4063-ABC8-F2274AD20E57}" type="pres">
      <dgm:prSet presAssocID="{287E010F-443E-420F-B428-393B228DA0BD}" presName="vert1" presStyleCnt="0"/>
      <dgm:spPr/>
    </dgm:pt>
    <dgm:pt modelId="{A8612CCC-82C8-4BF5-B7E3-1C13420F7E97}" type="pres">
      <dgm:prSet presAssocID="{D7D0304D-BEAF-4049-B4B8-0A472AF86387}" presName="thickLine" presStyleLbl="alignNode1" presStyleIdx="3" presStyleCnt="4"/>
      <dgm:spPr/>
    </dgm:pt>
    <dgm:pt modelId="{FB86E64B-AAA3-48E7-B3FE-CE37AF5CDB94}" type="pres">
      <dgm:prSet presAssocID="{D7D0304D-BEAF-4049-B4B8-0A472AF86387}" presName="horz1" presStyleCnt="0"/>
      <dgm:spPr/>
    </dgm:pt>
    <dgm:pt modelId="{D7BDE20E-CA30-4D71-B70A-73FF26DDD58C}" type="pres">
      <dgm:prSet presAssocID="{D7D0304D-BEAF-4049-B4B8-0A472AF86387}" presName="tx1" presStyleLbl="revTx" presStyleIdx="3" presStyleCnt="4"/>
      <dgm:spPr/>
    </dgm:pt>
    <dgm:pt modelId="{A4F23A79-B554-4B9F-811F-93B523B3891D}" type="pres">
      <dgm:prSet presAssocID="{D7D0304D-BEAF-4049-B4B8-0A472AF86387}" presName="vert1" presStyleCnt="0"/>
      <dgm:spPr/>
    </dgm:pt>
  </dgm:ptLst>
  <dgm:cxnLst>
    <dgm:cxn modelId="{1FFA5A0E-EDBD-4502-8E38-4C7D94BC7BD7}" srcId="{FB2A5804-9650-46BD-8825-DAF4391E7631}" destId="{D7D0304D-BEAF-4049-B4B8-0A472AF86387}" srcOrd="3" destOrd="0" parTransId="{24FA7C79-EB37-43AB-9389-5A661F0B3E49}" sibTransId="{D6577BD7-5C87-42CB-AB9A-569C7479EB61}"/>
    <dgm:cxn modelId="{E8BCE11C-6907-402E-A598-7F2D43654DD8}" type="presOf" srcId="{C58DC35A-5E05-4BF8-960E-7DD8CA742799}" destId="{29E5AB7D-2CC2-4146-8CB3-63A6FE1C4883}" srcOrd="0" destOrd="0" presId="urn:microsoft.com/office/officeart/2008/layout/LinedList"/>
    <dgm:cxn modelId="{1D835F3E-B00A-42B3-8F8D-A2EDC618E127}" srcId="{FB2A5804-9650-46BD-8825-DAF4391E7631}" destId="{4C6AC640-EBEC-4D60-A83D-C392FCA63CDA}" srcOrd="1" destOrd="0" parTransId="{9D14D68B-E6B1-4A43-A272-9AE2B37172C9}" sibTransId="{AF6FEE33-4ED7-4D05-AD32-5E911AF23F80}"/>
    <dgm:cxn modelId="{9EDB8C89-1D8B-414D-A0F3-7718FD2FCDBC}" type="presOf" srcId="{D7D0304D-BEAF-4049-B4B8-0A472AF86387}" destId="{D7BDE20E-CA30-4D71-B70A-73FF26DDD58C}" srcOrd="0" destOrd="0" presId="urn:microsoft.com/office/officeart/2008/layout/LinedList"/>
    <dgm:cxn modelId="{06E60E8F-E8C0-4A58-9027-EBCF23531E2E}" type="presOf" srcId="{4C6AC640-EBEC-4D60-A83D-C392FCA63CDA}" destId="{666CF162-88AA-4535-A4E0-5CAD0D8CC590}" srcOrd="0" destOrd="0" presId="urn:microsoft.com/office/officeart/2008/layout/LinedList"/>
    <dgm:cxn modelId="{96006692-DC77-43DF-8280-55F3EA0B1E12}" type="presOf" srcId="{287E010F-443E-420F-B428-393B228DA0BD}" destId="{A28A8682-59C5-4D89-BF51-215006EDCFBD}" srcOrd="0" destOrd="0" presId="urn:microsoft.com/office/officeart/2008/layout/LinedList"/>
    <dgm:cxn modelId="{83199CBC-A404-494C-AF12-13740704004C}" type="presOf" srcId="{FB2A5804-9650-46BD-8825-DAF4391E7631}" destId="{DE79752D-D70B-4CD9-91D4-6D831D3C8C9C}" srcOrd="0" destOrd="0" presId="urn:microsoft.com/office/officeart/2008/layout/LinedList"/>
    <dgm:cxn modelId="{DE93DDEB-E9AE-413F-8254-7B738E87C698}" srcId="{FB2A5804-9650-46BD-8825-DAF4391E7631}" destId="{287E010F-443E-420F-B428-393B228DA0BD}" srcOrd="2" destOrd="0" parTransId="{B8BAAFC7-B383-4D94-BBB7-4D09410ED4E3}" sibTransId="{B8886E39-28E3-415E-A239-80250550B95B}"/>
    <dgm:cxn modelId="{58E961F1-85FE-465C-B2A5-22CF6D3B3101}" srcId="{FB2A5804-9650-46BD-8825-DAF4391E7631}" destId="{C58DC35A-5E05-4BF8-960E-7DD8CA742799}" srcOrd="0" destOrd="0" parTransId="{4E2DDD77-493E-4A04-85F4-0D6EA3558A59}" sibTransId="{2E95308B-2290-4670-9D21-EEE968D97A93}"/>
    <dgm:cxn modelId="{97A8A850-F1CE-4711-BDE8-9BBA5ED83656}" type="presParOf" srcId="{DE79752D-D70B-4CD9-91D4-6D831D3C8C9C}" destId="{C8B212A8-3F68-4D7D-835D-25ACB03C4E28}" srcOrd="0" destOrd="0" presId="urn:microsoft.com/office/officeart/2008/layout/LinedList"/>
    <dgm:cxn modelId="{38C7BE9E-1249-4B95-A968-75501EFFAD49}" type="presParOf" srcId="{DE79752D-D70B-4CD9-91D4-6D831D3C8C9C}" destId="{67C622C4-04A6-44C9-9743-FB22432E650A}" srcOrd="1" destOrd="0" presId="urn:microsoft.com/office/officeart/2008/layout/LinedList"/>
    <dgm:cxn modelId="{E3F63E27-4DA3-459E-9951-E0507B2B186A}" type="presParOf" srcId="{67C622C4-04A6-44C9-9743-FB22432E650A}" destId="{29E5AB7D-2CC2-4146-8CB3-63A6FE1C4883}" srcOrd="0" destOrd="0" presId="urn:microsoft.com/office/officeart/2008/layout/LinedList"/>
    <dgm:cxn modelId="{255AD24C-55A6-47B3-A654-05B468D2AC02}" type="presParOf" srcId="{67C622C4-04A6-44C9-9743-FB22432E650A}" destId="{6A6A8AF7-806A-4C41-8DF1-ADB94A30A244}" srcOrd="1" destOrd="0" presId="urn:microsoft.com/office/officeart/2008/layout/LinedList"/>
    <dgm:cxn modelId="{9B0108EF-C50E-4611-86CE-D41F340D2215}" type="presParOf" srcId="{DE79752D-D70B-4CD9-91D4-6D831D3C8C9C}" destId="{EA3AF289-01DD-4F11-B0AB-9E27D3CAA369}" srcOrd="2" destOrd="0" presId="urn:microsoft.com/office/officeart/2008/layout/LinedList"/>
    <dgm:cxn modelId="{FEA7BBD6-43F3-441F-8483-C5927A3D5CE0}" type="presParOf" srcId="{DE79752D-D70B-4CD9-91D4-6D831D3C8C9C}" destId="{01574C43-7D38-447A-8742-290B1887AB62}" srcOrd="3" destOrd="0" presId="urn:microsoft.com/office/officeart/2008/layout/LinedList"/>
    <dgm:cxn modelId="{1703E6E9-5B60-4F9A-A476-15FD555D9173}" type="presParOf" srcId="{01574C43-7D38-447A-8742-290B1887AB62}" destId="{666CF162-88AA-4535-A4E0-5CAD0D8CC590}" srcOrd="0" destOrd="0" presId="urn:microsoft.com/office/officeart/2008/layout/LinedList"/>
    <dgm:cxn modelId="{E773D482-74B4-4160-A9C5-77167E0B3919}" type="presParOf" srcId="{01574C43-7D38-447A-8742-290B1887AB62}" destId="{955BA0B9-14CE-4DE7-9357-497C25F6EE46}" srcOrd="1" destOrd="0" presId="urn:microsoft.com/office/officeart/2008/layout/LinedList"/>
    <dgm:cxn modelId="{EA722768-8C17-4696-8396-249B4DD92833}" type="presParOf" srcId="{DE79752D-D70B-4CD9-91D4-6D831D3C8C9C}" destId="{5085BAA6-BF6D-41FF-BD6F-B57AD03CCE75}" srcOrd="4" destOrd="0" presId="urn:microsoft.com/office/officeart/2008/layout/LinedList"/>
    <dgm:cxn modelId="{3202A45E-E993-4422-8200-FDE9B6FC7766}" type="presParOf" srcId="{DE79752D-D70B-4CD9-91D4-6D831D3C8C9C}" destId="{9D3E911F-C079-4CB4-8799-B94B994F0828}" srcOrd="5" destOrd="0" presId="urn:microsoft.com/office/officeart/2008/layout/LinedList"/>
    <dgm:cxn modelId="{31D739EC-5117-46BB-9C64-AD735AB21597}" type="presParOf" srcId="{9D3E911F-C079-4CB4-8799-B94B994F0828}" destId="{A28A8682-59C5-4D89-BF51-215006EDCFBD}" srcOrd="0" destOrd="0" presId="urn:microsoft.com/office/officeart/2008/layout/LinedList"/>
    <dgm:cxn modelId="{00EA6511-2F8A-4822-AE14-C36B4209A02A}" type="presParOf" srcId="{9D3E911F-C079-4CB4-8799-B94B994F0828}" destId="{7E935532-8E99-4063-ABC8-F2274AD20E57}" srcOrd="1" destOrd="0" presId="urn:microsoft.com/office/officeart/2008/layout/LinedList"/>
    <dgm:cxn modelId="{72AF877C-02FD-459F-927A-31C08B458AE9}" type="presParOf" srcId="{DE79752D-D70B-4CD9-91D4-6D831D3C8C9C}" destId="{A8612CCC-82C8-4BF5-B7E3-1C13420F7E97}" srcOrd="6" destOrd="0" presId="urn:microsoft.com/office/officeart/2008/layout/LinedList"/>
    <dgm:cxn modelId="{F0F31F3A-110E-4B96-9FE4-DE64D5B01F03}" type="presParOf" srcId="{DE79752D-D70B-4CD9-91D4-6D831D3C8C9C}" destId="{FB86E64B-AAA3-48E7-B3FE-CE37AF5CDB94}" srcOrd="7" destOrd="0" presId="urn:microsoft.com/office/officeart/2008/layout/LinedList"/>
    <dgm:cxn modelId="{4FB0E027-6B49-40E6-B49D-CF866BC252EE}" type="presParOf" srcId="{FB86E64B-AAA3-48E7-B3FE-CE37AF5CDB94}" destId="{D7BDE20E-CA30-4D71-B70A-73FF26DDD58C}" srcOrd="0" destOrd="0" presId="urn:microsoft.com/office/officeart/2008/layout/LinedList"/>
    <dgm:cxn modelId="{11BFA236-C87D-41BA-BD9B-EB0E9DC5C272}" type="presParOf" srcId="{FB86E64B-AAA3-48E7-B3FE-CE37AF5CDB94}" destId="{A4F23A79-B554-4B9F-811F-93B523B3891D}"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9AF2DC-6050-4A4A-AFEF-250D22CB78BF}" type="doc">
      <dgm:prSet loTypeId="urn:microsoft.com/office/officeart/2005/8/layout/process4" loCatId="process" qsTypeId="urn:microsoft.com/office/officeart/2005/8/quickstyle/simple2" qsCatId="simple" csTypeId="urn:microsoft.com/office/officeart/2005/8/colors/accent3_2" csCatId="accent3"/>
      <dgm:spPr/>
      <dgm:t>
        <a:bodyPr/>
        <a:lstStyle/>
        <a:p>
          <a:endParaRPr lang="en-US"/>
        </a:p>
      </dgm:t>
    </dgm:pt>
    <dgm:pt modelId="{0ECB052C-B101-46E5-836D-44E02B6E5519}">
      <dgm:prSet/>
      <dgm:spPr/>
      <dgm:t>
        <a:bodyPr/>
        <a:lstStyle/>
        <a:p>
          <a:r>
            <a:rPr lang="en-GB" b="0" i="0"/>
            <a:t>Needs Led Support</a:t>
          </a:r>
          <a:endParaRPr lang="en-US"/>
        </a:p>
      </dgm:t>
    </dgm:pt>
    <dgm:pt modelId="{C1C9DF44-7BA4-41ED-9E98-6E3925F8AE4F}" type="parTrans" cxnId="{E595621F-EBD3-4890-8C6D-568214A5C759}">
      <dgm:prSet/>
      <dgm:spPr/>
      <dgm:t>
        <a:bodyPr/>
        <a:lstStyle/>
        <a:p>
          <a:endParaRPr lang="en-US"/>
        </a:p>
      </dgm:t>
    </dgm:pt>
    <dgm:pt modelId="{7C024405-FA70-484C-9D76-00EA723BAAA5}" type="sibTrans" cxnId="{E595621F-EBD3-4890-8C6D-568214A5C759}">
      <dgm:prSet/>
      <dgm:spPr/>
      <dgm:t>
        <a:bodyPr/>
        <a:lstStyle/>
        <a:p>
          <a:endParaRPr lang="en-US"/>
        </a:p>
      </dgm:t>
    </dgm:pt>
    <dgm:pt modelId="{8F0CB979-7396-4F80-8643-24B2477B5A0D}">
      <dgm:prSet/>
      <dgm:spPr/>
      <dgm:t>
        <a:bodyPr/>
        <a:lstStyle/>
        <a:p>
          <a:r>
            <a:rPr lang="en-GB" b="0" i="0"/>
            <a:t>Receiving appropriate additional support is not dependent upon the formal identification of a specific need or label such as dyscalculia. However, this should not mean that schools and local authorities are not supportive of formally identifying additional support needs such as dyscalculia.</a:t>
          </a:r>
          <a:endParaRPr lang="en-US"/>
        </a:p>
      </dgm:t>
    </dgm:pt>
    <dgm:pt modelId="{88271BA9-3D61-47A9-96B0-9EA4D179641F}" type="parTrans" cxnId="{48324E0D-D92E-4F7B-92B6-49DC56A134E6}">
      <dgm:prSet/>
      <dgm:spPr/>
      <dgm:t>
        <a:bodyPr/>
        <a:lstStyle/>
        <a:p>
          <a:endParaRPr lang="en-US"/>
        </a:p>
      </dgm:t>
    </dgm:pt>
    <dgm:pt modelId="{032C26B1-40E8-4CE6-BD0A-9C80B6DDB1A5}" type="sibTrans" cxnId="{48324E0D-D92E-4F7B-92B6-49DC56A134E6}">
      <dgm:prSet/>
      <dgm:spPr/>
      <dgm:t>
        <a:bodyPr/>
        <a:lstStyle/>
        <a:p>
          <a:endParaRPr lang="en-US"/>
        </a:p>
      </dgm:t>
    </dgm:pt>
    <dgm:pt modelId="{E9D7CCBE-3F43-47B1-AE9F-D1C4FDDFB712}" type="pres">
      <dgm:prSet presAssocID="{629AF2DC-6050-4A4A-AFEF-250D22CB78BF}" presName="Name0" presStyleCnt="0">
        <dgm:presLayoutVars>
          <dgm:dir/>
          <dgm:animLvl val="lvl"/>
          <dgm:resizeHandles val="exact"/>
        </dgm:presLayoutVars>
      </dgm:prSet>
      <dgm:spPr/>
    </dgm:pt>
    <dgm:pt modelId="{342A1F1C-6F97-421C-AF55-A6DD6F8E9270}" type="pres">
      <dgm:prSet presAssocID="{8F0CB979-7396-4F80-8643-24B2477B5A0D}" presName="boxAndChildren" presStyleCnt="0"/>
      <dgm:spPr/>
    </dgm:pt>
    <dgm:pt modelId="{1696C873-852B-4EB6-A7EC-B1AF2306C547}" type="pres">
      <dgm:prSet presAssocID="{8F0CB979-7396-4F80-8643-24B2477B5A0D}" presName="parentTextBox" presStyleLbl="node1" presStyleIdx="0" presStyleCnt="2"/>
      <dgm:spPr/>
    </dgm:pt>
    <dgm:pt modelId="{4D2FD646-8FCB-4964-B166-2B3D3C21A269}" type="pres">
      <dgm:prSet presAssocID="{7C024405-FA70-484C-9D76-00EA723BAAA5}" presName="sp" presStyleCnt="0"/>
      <dgm:spPr/>
    </dgm:pt>
    <dgm:pt modelId="{C80F0C19-30B5-4B4A-BC6D-1BF8F79803A4}" type="pres">
      <dgm:prSet presAssocID="{0ECB052C-B101-46E5-836D-44E02B6E5519}" presName="arrowAndChildren" presStyleCnt="0"/>
      <dgm:spPr/>
    </dgm:pt>
    <dgm:pt modelId="{4CFF80EE-FA5D-4F92-B764-CCE7B5782610}" type="pres">
      <dgm:prSet presAssocID="{0ECB052C-B101-46E5-836D-44E02B6E5519}" presName="parentTextArrow" presStyleLbl="node1" presStyleIdx="1" presStyleCnt="2"/>
      <dgm:spPr/>
    </dgm:pt>
  </dgm:ptLst>
  <dgm:cxnLst>
    <dgm:cxn modelId="{48324E0D-D92E-4F7B-92B6-49DC56A134E6}" srcId="{629AF2DC-6050-4A4A-AFEF-250D22CB78BF}" destId="{8F0CB979-7396-4F80-8643-24B2477B5A0D}" srcOrd="1" destOrd="0" parTransId="{88271BA9-3D61-47A9-96B0-9EA4D179641F}" sibTransId="{032C26B1-40E8-4CE6-BD0A-9C80B6DDB1A5}"/>
    <dgm:cxn modelId="{E595621F-EBD3-4890-8C6D-568214A5C759}" srcId="{629AF2DC-6050-4A4A-AFEF-250D22CB78BF}" destId="{0ECB052C-B101-46E5-836D-44E02B6E5519}" srcOrd="0" destOrd="0" parTransId="{C1C9DF44-7BA4-41ED-9E98-6E3925F8AE4F}" sibTransId="{7C024405-FA70-484C-9D76-00EA723BAAA5}"/>
    <dgm:cxn modelId="{831ABA37-6F4E-43CC-8C75-99ABD8EF8085}" type="presOf" srcId="{629AF2DC-6050-4A4A-AFEF-250D22CB78BF}" destId="{E9D7CCBE-3F43-47B1-AE9F-D1C4FDDFB712}" srcOrd="0" destOrd="0" presId="urn:microsoft.com/office/officeart/2005/8/layout/process4"/>
    <dgm:cxn modelId="{CEF66C49-CC81-4503-92C3-A3BF853E2ACF}" type="presOf" srcId="{8F0CB979-7396-4F80-8643-24B2477B5A0D}" destId="{1696C873-852B-4EB6-A7EC-B1AF2306C547}" srcOrd="0" destOrd="0" presId="urn:microsoft.com/office/officeart/2005/8/layout/process4"/>
    <dgm:cxn modelId="{CAA11298-2683-4D42-A1E5-626B9E217F99}" type="presOf" srcId="{0ECB052C-B101-46E5-836D-44E02B6E5519}" destId="{4CFF80EE-FA5D-4F92-B764-CCE7B5782610}" srcOrd="0" destOrd="0" presId="urn:microsoft.com/office/officeart/2005/8/layout/process4"/>
    <dgm:cxn modelId="{5B2622B6-1F46-4953-AE98-02B6B707AC86}" type="presParOf" srcId="{E9D7CCBE-3F43-47B1-AE9F-D1C4FDDFB712}" destId="{342A1F1C-6F97-421C-AF55-A6DD6F8E9270}" srcOrd="0" destOrd="0" presId="urn:microsoft.com/office/officeart/2005/8/layout/process4"/>
    <dgm:cxn modelId="{1CAC833A-A9AE-48FF-A7D2-84552F3421F1}" type="presParOf" srcId="{342A1F1C-6F97-421C-AF55-A6DD6F8E9270}" destId="{1696C873-852B-4EB6-A7EC-B1AF2306C547}" srcOrd="0" destOrd="0" presId="urn:microsoft.com/office/officeart/2005/8/layout/process4"/>
    <dgm:cxn modelId="{DD6F31FD-E3D8-4B2F-80C4-C66D267DE124}" type="presParOf" srcId="{E9D7CCBE-3F43-47B1-AE9F-D1C4FDDFB712}" destId="{4D2FD646-8FCB-4964-B166-2B3D3C21A269}" srcOrd="1" destOrd="0" presId="urn:microsoft.com/office/officeart/2005/8/layout/process4"/>
    <dgm:cxn modelId="{D61D2596-4DDA-49FF-B2CA-4AE04ACA7663}" type="presParOf" srcId="{E9D7CCBE-3F43-47B1-AE9F-D1C4FDDFB712}" destId="{C80F0C19-30B5-4B4A-BC6D-1BF8F79803A4}" srcOrd="2" destOrd="0" presId="urn:microsoft.com/office/officeart/2005/8/layout/process4"/>
    <dgm:cxn modelId="{908FADB0-36BC-443F-B989-0E942ED7EB77}" type="presParOf" srcId="{C80F0C19-30B5-4B4A-BC6D-1BF8F79803A4}" destId="{4CFF80EE-FA5D-4F92-B764-CCE7B57826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9A43A8-7090-4238-92AA-57EEBF199FE7}"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1814EE0-2569-4B4E-93EB-5414B36B1DBD}">
      <dgm:prSet/>
      <dgm:spPr/>
      <dgm:t>
        <a:bodyPr/>
        <a:lstStyle/>
        <a:p>
          <a:r>
            <a:rPr lang="en-GB"/>
            <a:t>Dyscalculia exists in </a:t>
          </a:r>
          <a:r>
            <a:rPr lang="en-GB" b="1"/>
            <a:t>all cultures </a:t>
          </a:r>
          <a:r>
            <a:rPr lang="en-GB"/>
            <a:t>and </a:t>
          </a:r>
          <a:r>
            <a:rPr lang="en-GB" b="1"/>
            <a:t>across the range of abilities </a:t>
          </a:r>
          <a:r>
            <a:rPr lang="en-GB"/>
            <a:t>and </a:t>
          </a:r>
          <a:r>
            <a:rPr lang="en-GB" b="1"/>
            <a:t>socio-economic backgrounds</a:t>
          </a:r>
          <a:r>
            <a:rPr lang="en-GB"/>
            <a:t>. </a:t>
          </a:r>
          <a:endParaRPr lang="en-US"/>
        </a:p>
      </dgm:t>
    </dgm:pt>
    <dgm:pt modelId="{D84860CC-F34D-4962-BC62-7B7AF3CEADEE}" type="parTrans" cxnId="{96449188-B789-4F8B-AD31-1EDFD6B73AD3}">
      <dgm:prSet/>
      <dgm:spPr/>
      <dgm:t>
        <a:bodyPr/>
        <a:lstStyle/>
        <a:p>
          <a:endParaRPr lang="en-US"/>
        </a:p>
      </dgm:t>
    </dgm:pt>
    <dgm:pt modelId="{718A77F0-60A8-4D24-BBE5-4763041A3D28}" type="sibTrans" cxnId="{96449188-B789-4F8B-AD31-1EDFD6B73AD3}">
      <dgm:prSet/>
      <dgm:spPr/>
      <dgm:t>
        <a:bodyPr/>
        <a:lstStyle/>
        <a:p>
          <a:endParaRPr lang="en-US"/>
        </a:p>
      </dgm:t>
    </dgm:pt>
    <dgm:pt modelId="{4D80D6A8-3506-4350-B516-0EA9BB1740B0}">
      <dgm:prSet/>
      <dgm:spPr/>
      <dgm:t>
        <a:bodyPr/>
        <a:lstStyle/>
        <a:p>
          <a:r>
            <a:rPr lang="en-GB"/>
            <a:t>Learners with dyscalculia can </a:t>
          </a:r>
          <a:r>
            <a:rPr lang="en-GB" b="1"/>
            <a:t>continue to make progress </a:t>
          </a:r>
          <a:r>
            <a:rPr lang="en-GB"/>
            <a:t>in mathematics but may do so at a </a:t>
          </a:r>
          <a:r>
            <a:rPr lang="en-GB" b="1"/>
            <a:t>different pace</a:t>
          </a:r>
          <a:r>
            <a:rPr lang="en-GB"/>
            <a:t>.</a:t>
          </a:r>
          <a:endParaRPr lang="en-US"/>
        </a:p>
      </dgm:t>
    </dgm:pt>
    <dgm:pt modelId="{C96A58CA-226F-4767-B681-8FDF75C36666}" type="parTrans" cxnId="{53A5606F-52CC-4591-8E6C-5F3B7CA9F56C}">
      <dgm:prSet/>
      <dgm:spPr/>
      <dgm:t>
        <a:bodyPr/>
        <a:lstStyle/>
        <a:p>
          <a:endParaRPr lang="en-US"/>
        </a:p>
      </dgm:t>
    </dgm:pt>
    <dgm:pt modelId="{93578CA6-1ECF-499C-962D-F1A1A88B57E4}" type="sibTrans" cxnId="{53A5606F-52CC-4591-8E6C-5F3B7CA9F56C}">
      <dgm:prSet/>
      <dgm:spPr/>
      <dgm:t>
        <a:bodyPr/>
        <a:lstStyle/>
        <a:p>
          <a:endParaRPr lang="en-US"/>
        </a:p>
      </dgm:t>
    </dgm:pt>
    <dgm:pt modelId="{1BBDC0BF-A603-475E-9E4A-D5B972630B71}">
      <dgm:prSet/>
      <dgm:spPr/>
      <dgm:t>
        <a:bodyPr/>
        <a:lstStyle/>
        <a:p>
          <a:r>
            <a:rPr lang="en-GB"/>
            <a:t>Dyscalculia is likely to be a </a:t>
          </a:r>
          <a:r>
            <a:rPr lang="en-GB" b="1"/>
            <a:t>genetic, life-long, neurodevelopmental difference. </a:t>
          </a:r>
          <a:endParaRPr lang="en-US"/>
        </a:p>
      </dgm:t>
    </dgm:pt>
    <dgm:pt modelId="{D046DF24-8771-4FFD-B1BB-D1FC23D087D1}" type="parTrans" cxnId="{07C3015F-9B40-4DBF-A3BC-357C70060BC9}">
      <dgm:prSet/>
      <dgm:spPr/>
      <dgm:t>
        <a:bodyPr/>
        <a:lstStyle/>
        <a:p>
          <a:endParaRPr lang="en-US"/>
        </a:p>
      </dgm:t>
    </dgm:pt>
    <dgm:pt modelId="{0876F41C-CA10-4846-B8A9-F2163395EA64}" type="sibTrans" cxnId="{07C3015F-9B40-4DBF-A3BC-357C70060BC9}">
      <dgm:prSet/>
      <dgm:spPr/>
      <dgm:t>
        <a:bodyPr/>
        <a:lstStyle/>
        <a:p>
          <a:endParaRPr lang="en-US"/>
        </a:p>
      </dgm:t>
    </dgm:pt>
    <dgm:pt modelId="{7E3E55C2-4691-4538-BF9B-07D4C4FFC442}">
      <dgm:prSet/>
      <dgm:spPr/>
      <dgm:t>
        <a:bodyPr/>
        <a:lstStyle/>
        <a:p>
          <a:r>
            <a:rPr lang="en-GB" b="1"/>
            <a:t>Unidentified, it could result in mathematics anxiety, low self-esteem, high stress, atypical behaviour and low achievement. This can have associated impacts on opportunities in adult life.</a:t>
          </a:r>
          <a:endParaRPr lang="en-US"/>
        </a:p>
      </dgm:t>
    </dgm:pt>
    <dgm:pt modelId="{869EA37B-7C85-4BEB-848C-683A1A8B6E3D}" type="parTrans" cxnId="{7DDE8682-B95B-485A-B9F6-C6A6F26F7BE0}">
      <dgm:prSet/>
      <dgm:spPr/>
      <dgm:t>
        <a:bodyPr/>
        <a:lstStyle/>
        <a:p>
          <a:endParaRPr lang="en-US"/>
        </a:p>
      </dgm:t>
    </dgm:pt>
    <dgm:pt modelId="{F5381DBD-4A84-495C-B87A-5EC58C5A26E9}" type="sibTrans" cxnId="{7DDE8682-B95B-485A-B9F6-C6A6F26F7BE0}">
      <dgm:prSet/>
      <dgm:spPr/>
      <dgm:t>
        <a:bodyPr/>
        <a:lstStyle/>
        <a:p>
          <a:endParaRPr lang="en-US"/>
        </a:p>
      </dgm:t>
    </dgm:pt>
    <dgm:pt modelId="{E31772A7-17A0-4FD0-9D01-6CA8BF543234}" type="pres">
      <dgm:prSet presAssocID="{AC9A43A8-7090-4238-92AA-57EEBF199FE7}" presName="outerComposite" presStyleCnt="0">
        <dgm:presLayoutVars>
          <dgm:chMax val="5"/>
          <dgm:dir/>
          <dgm:resizeHandles val="exact"/>
        </dgm:presLayoutVars>
      </dgm:prSet>
      <dgm:spPr/>
    </dgm:pt>
    <dgm:pt modelId="{E4F27D0B-C3C6-4554-8024-494A9BA7ECB3}" type="pres">
      <dgm:prSet presAssocID="{AC9A43A8-7090-4238-92AA-57EEBF199FE7}" presName="dummyMaxCanvas" presStyleCnt="0">
        <dgm:presLayoutVars/>
      </dgm:prSet>
      <dgm:spPr/>
    </dgm:pt>
    <dgm:pt modelId="{1BD01C86-FF7D-4F15-98D8-596F82918C59}" type="pres">
      <dgm:prSet presAssocID="{AC9A43A8-7090-4238-92AA-57EEBF199FE7}" presName="FourNodes_1" presStyleLbl="node1" presStyleIdx="0" presStyleCnt="4">
        <dgm:presLayoutVars>
          <dgm:bulletEnabled val="1"/>
        </dgm:presLayoutVars>
      </dgm:prSet>
      <dgm:spPr/>
    </dgm:pt>
    <dgm:pt modelId="{F5E551FA-361C-4C73-831E-3B3A510D2376}" type="pres">
      <dgm:prSet presAssocID="{AC9A43A8-7090-4238-92AA-57EEBF199FE7}" presName="FourNodes_2" presStyleLbl="node1" presStyleIdx="1" presStyleCnt="4">
        <dgm:presLayoutVars>
          <dgm:bulletEnabled val="1"/>
        </dgm:presLayoutVars>
      </dgm:prSet>
      <dgm:spPr/>
    </dgm:pt>
    <dgm:pt modelId="{EAE1EFA7-50CB-4389-9DA5-D8746C407407}" type="pres">
      <dgm:prSet presAssocID="{AC9A43A8-7090-4238-92AA-57EEBF199FE7}" presName="FourNodes_3" presStyleLbl="node1" presStyleIdx="2" presStyleCnt="4">
        <dgm:presLayoutVars>
          <dgm:bulletEnabled val="1"/>
        </dgm:presLayoutVars>
      </dgm:prSet>
      <dgm:spPr/>
    </dgm:pt>
    <dgm:pt modelId="{8BF7C62A-C93A-44CF-ABFC-E26BE1BEC0D0}" type="pres">
      <dgm:prSet presAssocID="{AC9A43A8-7090-4238-92AA-57EEBF199FE7}" presName="FourNodes_4" presStyleLbl="node1" presStyleIdx="3" presStyleCnt="4">
        <dgm:presLayoutVars>
          <dgm:bulletEnabled val="1"/>
        </dgm:presLayoutVars>
      </dgm:prSet>
      <dgm:spPr/>
    </dgm:pt>
    <dgm:pt modelId="{2B49478F-FD99-4E5B-9548-587D84308DF9}" type="pres">
      <dgm:prSet presAssocID="{AC9A43A8-7090-4238-92AA-57EEBF199FE7}" presName="FourConn_1-2" presStyleLbl="fgAccFollowNode1" presStyleIdx="0" presStyleCnt="3">
        <dgm:presLayoutVars>
          <dgm:bulletEnabled val="1"/>
        </dgm:presLayoutVars>
      </dgm:prSet>
      <dgm:spPr/>
    </dgm:pt>
    <dgm:pt modelId="{3157A108-1382-4DC2-B018-76FEE1381CC3}" type="pres">
      <dgm:prSet presAssocID="{AC9A43A8-7090-4238-92AA-57EEBF199FE7}" presName="FourConn_2-3" presStyleLbl="fgAccFollowNode1" presStyleIdx="1" presStyleCnt="3">
        <dgm:presLayoutVars>
          <dgm:bulletEnabled val="1"/>
        </dgm:presLayoutVars>
      </dgm:prSet>
      <dgm:spPr/>
    </dgm:pt>
    <dgm:pt modelId="{22DA48F4-EC1B-495C-85B0-5ACA31769535}" type="pres">
      <dgm:prSet presAssocID="{AC9A43A8-7090-4238-92AA-57EEBF199FE7}" presName="FourConn_3-4" presStyleLbl="fgAccFollowNode1" presStyleIdx="2" presStyleCnt="3">
        <dgm:presLayoutVars>
          <dgm:bulletEnabled val="1"/>
        </dgm:presLayoutVars>
      </dgm:prSet>
      <dgm:spPr/>
    </dgm:pt>
    <dgm:pt modelId="{617A8E91-7D67-4121-A72E-C5C5E458481A}" type="pres">
      <dgm:prSet presAssocID="{AC9A43A8-7090-4238-92AA-57EEBF199FE7}" presName="FourNodes_1_text" presStyleLbl="node1" presStyleIdx="3" presStyleCnt="4">
        <dgm:presLayoutVars>
          <dgm:bulletEnabled val="1"/>
        </dgm:presLayoutVars>
      </dgm:prSet>
      <dgm:spPr/>
    </dgm:pt>
    <dgm:pt modelId="{5901AFD0-04D1-4DCB-9EE2-F511A1A8B7E3}" type="pres">
      <dgm:prSet presAssocID="{AC9A43A8-7090-4238-92AA-57EEBF199FE7}" presName="FourNodes_2_text" presStyleLbl="node1" presStyleIdx="3" presStyleCnt="4">
        <dgm:presLayoutVars>
          <dgm:bulletEnabled val="1"/>
        </dgm:presLayoutVars>
      </dgm:prSet>
      <dgm:spPr/>
    </dgm:pt>
    <dgm:pt modelId="{7B006FD1-3F5A-4A94-97EE-1B5A629136E0}" type="pres">
      <dgm:prSet presAssocID="{AC9A43A8-7090-4238-92AA-57EEBF199FE7}" presName="FourNodes_3_text" presStyleLbl="node1" presStyleIdx="3" presStyleCnt="4">
        <dgm:presLayoutVars>
          <dgm:bulletEnabled val="1"/>
        </dgm:presLayoutVars>
      </dgm:prSet>
      <dgm:spPr/>
    </dgm:pt>
    <dgm:pt modelId="{1AA2C843-B76F-4E43-88D2-373E4D0D053B}" type="pres">
      <dgm:prSet presAssocID="{AC9A43A8-7090-4238-92AA-57EEBF199FE7}" presName="FourNodes_4_text" presStyleLbl="node1" presStyleIdx="3" presStyleCnt="4">
        <dgm:presLayoutVars>
          <dgm:bulletEnabled val="1"/>
        </dgm:presLayoutVars>
      </dgm:prSet>
      <dgm:spPr/>
    </dgm:pt>
  </dgm:ptLst>
  <dgm:cxnLst>
    <dgm:cxn modelId="{2595E817-D666-4073-9696-5BE95CDEAABF}" type="presOf" srcId="{1BBDC0BF-A603-475E-9E4A-D5B972630B71}" destId="{7B006FD1-3F5A-4A94-97EE-1B5A629136E0}" srcOrd="1" destOrd="0" presId="urn:microsoft.com/office/officeart/2005/8/layout/vProcess5"/>
    <dgm:cxn modelId="{1C67431B-0C8A-4153-9F68-822447332180}" type="presOf" srcId="{718A77F0-60A8-4D24-BBE5-4763041A3D28}" destId="{2B49478F-FD99-4E5B-9548-587D84308DF9}" srcOrd="0" destOrd="0" presId="urn:microsoft.com/office/officeart/2005/8/layout/vProcess5"/>
    <dgm:cxn modelId="{C047432C-0F60-428C-A9A3-B43C801ECDE0}" type="presOf" srcId="{0876F41C-CA10-4846-B8A9-F2163395EA64}" destId="{22DA48F4-EC1B-495C-85B0-5ACA31769535}" srcOrd="0" destOrd="0" presId="urn:microsoft.com/office/officeart/2005/8/layout/vProcess5"/>
    <dgm:cxn modelId="{07C3015F-9B40-4DBF-A3BC-357C70060BC9}" srcId="{AC9A43A8-7090-4238-92AA-57EEBF199FE7}" destId="{1BBDC0BF-A603-475E-9E4A-D5B972630B71}" srcOrd="2" destOrd="0" parTransId="{D046DF24-8771-4FFD-B1BB-D1FC23D087D1}" sibTransId="{0876F41C-CA10-4846-B8A9-F2163395EA64}"/>
    <dgm:cxn modelId="{53A5606F-52CC-4591-8E6C-5F3B7CA9F56C}" srcId="{AC9A43A8-7090-4238-92AA-57EEBF199FE7}" destId="{4D80D6A8-3506-4350-B516-0EA9BB1740B0}" srcOrd="1" destOrd="0" parTransId="{C96A58CA-226F-4767-B681-8FDF75C36666}" sibTransId="{93578CA6-1ECF-499C-962D-F1A1A88B57E4}"/>
    <dgm:cxn modelId="{6A1FEC81-DCD5-4483-BEC5-01437412F20B}" type="presOf" srcId="{1BBDC0BF-A603-475E-9E4A-D5B972630B71}" destId="{EAE1EFA7-50CB-4389-9DA5-D8746C407407}" srcOrd="0" destOrd="0" presId="urn:microsoft.com/office/officeart/2005/8/layout/vProcess5"/>
    <dgm:cxn modelId="{7DDE8682-B95B-485A-B9F6-C6A6F26F7BE0}" srcId="{AC9A43A8-7090-4238-92AA-57EEBF199FE7}" destId="{7E3E55C2-4691-4538-BF9B-07D4C4FFC442}" srcOrd="3" destOrd="0" parTransId="{869EA37B-7C85-4BEB-848C-683A1A8B6E3D}" sibTransId="{F5381DBD-4A84-495C-B87A-5EC58C5A26E9}"/>
    <dgm:cxn modelId="{96449188-B789-4F8B-AD31-1EDFD6B73AD3}" srcId="{AC9A43A8-7090-4238-92AA-57EEBF199FE7}" destId="{91814EE0-2569-4B4E-93EB-5414B36B1DBD}" srcOrd="0" destOrd="0" parTransId="{D84860CC-F34D-4962-BC62-7B7AF3CEADEE}" sibTransId="{718A77F0-60A8-4D24-BBE5-4763041A3D28}"/>
    <dgm:cxn modelId="{F36DC88F-669B-41A5-A66F-801B16E2E2E0}" type="presOf" srcId="{93578CA6-1ECF-499C-962D-F1A1A88B57E4}" destId="{3157A108-1382-4DC2-B018-76FEE1381CC3}" srcOrd="0" destOrd="0" presId="urn:microsoft.com/office/officeart/2005/8/layout/vProcess5"/>
    <dgm:cxn modelId="{AB8E5A9B-2F93-4AA5-BFF2-6C9A783F1901}" type="presOf" srcId="{91814EE0-2569-4B4E-93EB-5414B36B1DBD}" destId="{1BD01C86-FF7D-4F15-98D8-596F82918C59}" srcOrd="0" destOrd="0" presId="urn:microsoft.com/office/officeart/2005/8/layout/vProcess5"/>
    <dgm:cxn modelId="{2BA5029F-3852-48A0-AC53-52B71B3D69E5}" type="presOf" srcId="{4D80D6A8-3506-4350-B516-0EA9BB1740B0}" destId="{F5E551FA-361C-4C73-831E-3B3A510D2376}" srcOrd="0" destOrd="0" presId="urn:microsoft.com/office/officeart/2005/8/layout/vProcess5"/>
    <dgm:cxn modelId="{BE41E5B5-3915-44EF-B455-F3CFB892BD87}" type="presOf" srcId="{91814EE0-2569-4B4E-93EB-5414B36B1DBD}" destId="{617A8E91-7D67-4121-A72E-C5C5E458481A}" srcOrd="1" destOrd="0" presId="urn:microsoft.com/office/officeart/2005/8/layout/vProcess5"/>
    <dgm:cxn modelId="{EE08ACBE-637D-454C-BCAA-EFE942E9778E}" type="presOf" srcId="{4D80D6A8-3506-4350-B516-0EA9BB1740B0}" destId="{5901AFD0-04D1-4DCB-9EE2-F511A1A8B7E3}" srcOrd="1" destOrd="0" presId="urn:microsoft.com/office/officeart/2005/8/layout/vProcess5"/>
    <dgm:cxn modelId="{31616EDC-5D06-4D10-9BAF-D5E21C36A5CD}" type="presOf" srcId="{7E3E55C2-4691-4538-BF9B-07D4C4FFC442}" destId="{1AA2C843-B76F-4E43-88D2-373E4D0D053B}" srcOrd="1" destOrd="0" presId="urn:microsoft.com/office/officeart/2005/8/layout/vProcess5"/>
    <dgm:cxn modelId="{3784A8E7-F53A-4648-A144-B69C8DEED090}" type="presOf" srcId="{AC9A43A8-7090-4238-92AA-57EEBF199FE7}" destId="{E31772A7-17A0-4FD0-9D01-6CA8BF543234}" srcOrd="0" destOrd="0" presId="urn:microsoft.com/office/officeart/2005/8/layout/vProcess5"/>
    <dgm:cxn modelId="{65C9F4F2-C1C9-4108-B5D2-FC61088C7535}" type="presOf" srcId="{7E3E55C2-4691-4538-BF9B-07D4C4FFC442}" destId="{8BF7C62A-C93A-44CF-ABFC-E26BE1BEC0D0}" srcOrd="0" destOrd="0" presId="urn:microsoft.com/office/officeart/2005/8/layout/vProcess5"/>
    <dgm:cxn modelId="{F0B4CCA2-AFE1-4477-B0F6-97D990CA5756}" type="presParOf" srcId="{E31772A7-17A0-4FD0-9D01-6CA8BF543234}" destId="{E4F27D0B-C3C6-4554-8024-494A9BA7ECB3}" srcOrd="0" destOrd="0" presId="urn:microsoft.com/office/officeart/2005/8/layout/vProcess5"/>
    <dgm:cxn modelId="{9705389E-8E1E-4255-8C34-08449C581BE1}" type="presParOf" srcId="{E31772A7-17A0-4FD0-9D01-6CA8BF543234}" destId="{1BD01C86-FF7D-4F15-98D8-596F82918C59}" srcOrd="1" destOrd="0" presId="urn:microsoft.com/office/officeart/2005/8/layout/vProcess5"/>
    <dgm:cxn modelId="{2A2A0F34-1BD8-485F-8563-1BF3284FFFD0}" type="presParOf" srcId="{E31772A7-17A0-4FD0-9D01-6CA8BF543234}" destId="{F5E551FA-361C-4C73-831E-3B3A510D2376}" srcOrd="2" destOrd="0" presId="urn:microsoft.com/office/officeart/2005/8/layout/vProcess5"/>
    <dgm:cxn modelId="{D426ADFA-E08D-4F46-98EC-1818D02709DC}" type="presParOf" srcId="{E31772A7-17A0-4FD0-9D01-6CA8BF543234}" destId="{EAE1EFA7-50CB-4389-9DA5-D8746C407407}" srcOrd="3" destOrd="0" presId="urn:microsoft.com/office/officeart/2005/8/layout/vProcess5"/>
    <dgm:cxn modelId="{3489CB2D-D901-4211-B8DE-E17D7AD91632}" type="presParOf" srcId="{E31772A7-17A0-4FD0-9D01-6CA8BF543234}" destId="{8BF7C62A-C93A-44CF-ABFC-E26BE1BEC0D0}" srcOrd="4" destOrd="0" presId="urn:microsoft.com/office/officeart/2005/8/layout/vProcess5"/>
    <dgm:cxn modelId="{FD255704-1141-40EF-ADD1-1A9179B9FF75}" type="presParOf" srcId="{E31772A7-17A0-4FD0-9D01-6CA8BF543234}" destId="{2B49478F-FD99-4E5B-9548-587D84308DF9}" srcOrd="5" destOrd="0" presId="urn:microsoft.com/office/officeart/2005/8/layout/vProcess5"/>
    <dgm:cxn modelId="{F4758F35-700A-4069-A1B6-ABA548E934DD}" type="presParOf" srcId="{E31772A7-17A0-4FD0-9D01-6CA8BF543234}" destId="{3157A108-1382-4DC2-B018-76FEE1381CC3}" srcOrd="6" destOrd="0" presId="urn:microsoft.com/office/officeart/2005/8/layout/vProcess5"/>
    <dgm:cxn modelId="{061EE6B3-AC5E-4113-9B47-BE9FE063A2C3}" type="presParOf" srcId="{E31772A7-17A0-4FD0-9D01-6CA8BF543234}" destId="{22DA48F4-EC1B-495C-85B0-5ACA31769535}" srcOrd="7" destOrd="0" presId="urn:microsoft.com/office/officeart/2005/8/layout/vProcess5"/>
    <dgm:cxn modelId="{3F9BB5D9-33B9-4118-BADD-D35CD19D3B93}" type="presParOf" srcId="{E31772A7-17A0-4FD0-9D01-6CA8BF543234}" destId="{617A8E91-7D67-4121-A72E-C5C5E458481A}" srcOrd="8" destOrd="0" presId="urn:microsoft.com/office/officeart/2005/8/layout/vProcess5"/>
    <dgm:cxn modelId="{0D4A2933-0B2E-4102-883F-419E1BB103DF}" type="presParOf" srcId="{E31772A7-17A0-4FD0-9D01-6CA8BF543234}" destId="{5901AFD0-04D1-4DCB-9EE2-F511A1A8B7E3}" srcOrd="9" destOrd="0" presId="urn:microsoft.com/office/officeart/2005/8/layout/vProcess5"/>
    <dgm:cxn modelId="{595E1E9A-25DD-45D9-90F9-BF29A686BFB8}" type="presParOf" srcId="{E31772A7-17A0-4FD0-9D01-6CA8BF543234}" destId="{7B006FD1-3F5A-4A94-97EE-1B5A629136E0}" srcOrd="10" destOrd="0" presId="urn:microsoft.com/office/officeart/2005/8/layout/vProcess5"/>
    <dgm:cxn modelId="{A4F8C061-61E1-472E-9EA9-B9598762E179}" type="presParOf" srcId="{E31772A7-17A0-4FD0-9D01-6CA8BF543234}" destId="{1AA2C843-B76F-4E43-88D2-373E4D0D053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C1A414-26AF-46D9-B374-0F014F9195D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926EAC98-1931-486D-B4E9-CCA7E4A99F0D}">
      <dgm:prSet/>
      <dgm:spPr/>
      <dgm:t>
        <a:bodyPr/>
        <a:lstStyle/>
        <a:p>
          <a:r>
            <a:rPr lang="en-GB">
              <a:solidFill>
                <a:schemeClr val="bg1"/>
              </a:solidFill>
            </a:rPr>
            <a:t>Dynamo Maths</a:t>
          </a:r>
          <a:endParaRPr lang="en-US">
            <a:solidFill>
              <a:schemeClr val="bg1"/>
            </a:solidFill>
          </a:endParaRPr>
        </a:p>
      </dgm:t>
    </dgm:pt>
    <dgm:pt modelId="{D8E66823-98FB-4F9F-80A4-67E0A3E61E76}" type="parTrans" cxnId="{CA5BC7E7-AA96-4C90-99B3-D8F35F1D5D9B}">
      <dgm:prSet/>
      <dgm:spPr/>
      <dgm:t>
        <a:bodyPr/>
        <a:lstStyle/>
        <a:p>
          <a:endParaRPr lang="en-US">
            <a:solidFill>
              <a:schemeClr val="bg1"/>
            </a:solidFill>
          </a:endParaRPr>
        </a:p>
      </dgm:t>
    </dgm:pt>
    <dgm:pt modelId="{1F94B612-9AC7-49F3-B81B-72343AA700C0}" type="sibTrans" cxnId="{CA5BC7E7-AA96-4C90-99B3-D8F35F1D5D9B}">
      <dgm:prSet/>
      <dgm:spPr/>
      <dgm:t>
        <a:bodyPr/>
        <a:lstStyle/>
        <a:p>
          <a:endParaRPr lang="en-US">
            <a:solidFill>
              <a:schemeClr val="bg1"/>
            </a:solidFill>
          </a:endParaRPr>
        </a:p>
      </dgm:t>
    </dgm:pt>
    <dgm:pt modelId="{7A3EE726-789B-41A9-B710-33CE4751838A}">
      <dgm:prSet/>
      <dgm:spPr/>
      <dgm:t>
        <a:bodyPr/>
        <a:lstStyle/>
        <a:p>
          <a:r>
            <a:rPr lang="en-GB">
              <a:solidFill>
                <a:schemeClr val="bg1"/>
              </a:solidFill>
            </a:rPr>
            <a:t>Dyscalculia Screener</a:t>
          </a:r>
          <a:endParaRPr lang="en-US">
            <a:solidFill>
              <a:schemeClr val="bg1"/>
            </a:solidFill>
          </a:endParaRPr>
        </a:p>
      </dgm:t>
    </dgm:pt>
    <dgm:pt modelId="{DD7B0713-24F2-486A-AB1D-AD6399F24184}" type="parTrans" cxnId="{EB82A93C-DDD9-47C7-9F64-2C6898F7AAC5}">
      <dgm:prSet/>
      <dgm:spPr/>
      <dgm:t>
        <a:bodyPr/>
        <a:lstStyle/>
        <a:p>
          <a:endParaRPr lang="en-US">
            <a:solidFill>
              <a:schemeClr val="bg1"/>
            </a:solidFill>
          </a:endParaRPr>
        </a:p>
      </dgm:t>
    </dgm:pt>
    <dgm:pt modelId="{FE787886-5DA5-4089-B92A-DC980A0E68A4}" type="sibTrans" cxnId="{EB82A93C-DDD9-47C7-9F64-2C6898F7AAC5}">
      <dgm:prSet/>
      <dgm:spPr/>
      <dgm:t>
        <a:bodyPr/>
        <a:lstStyle/>
        <a:p>
          <a:endParaRPr lang="en-US">
            <a:solidFill>
              <a:schemeClr val="bg1"/>
            </a:solidFill>
          </a:endParaRPr>
        </a:p>
      </dgm:t>
    </dgm:pt>
    <dgm:pt modelId="{BE3E601F-D1EB-49B0-B3BC-CE472273605D}">
      <dgm:prSet/>
      <dgm:spPr/>
      <dgm:t>
        <a:bodyPr/>
        <a:lstStyle/>
        <a:p>
          <a:r>
            <a:rPr lang="en-GB">
              <a:solidFill>
                <a:schemeClr val="bg1"/>
              </a:solidFill>
            </a:rPr>
            <a:t>DANS</a:t>
          </a:r>
          <a:endParaRPr lang="en-US">
            <a:solidFill>
              <a:schemeClr val="bg1"/>
            </a:solidFill>
          </a:endParaRPr>
        </a:p>
      </dgm:t>
    </dgm:pt>
    <dgm:pt modelId="{21632D80-6505-4B0C-A4D9-6A866F562323}" type="parTrans" cxnId="{7E1EE90C-542B-4853-AADF-CF9307A7F1ED}">
      <dgm:prSet/>
      <dgm:spPr/>
      <dgm:t>
        <a:bodyPr/>
        <a:lstStyle/>
        <a:p>
          <a:endParaRPr lang="en-US">
            <a:solidFill>
              <a:schemeClr val="bg1"/>
            </a:solidFill>
          </a:endParaRPr>
        </a:p>
      </dgm:t>
    </dgm:pt>
    <dgm:pt modelId="{8AA5CFE5-AB19-41EC-B972-1E75668250DD}" type="sibTrans" cxnId="{7E1EE90C-542B-4853-AADF-CF9307A7F1ED}">
      <dgm:prSet/>
      <dgm:spPr/>
      <dgm:t>
        <a:bodyPr/>
        <a:lstStyle/>
        <a:p>
          <a:endParaRPr lang="en-US">
            <a:solidFill>
              <a:schemeClr val="bg1"/>
            </a:solidFill>
          </a:endParaRPr>
        </a:p>
      </dgm:t>
    </dgm:pt>
    <dgm:pt modelId="{FFEF14FB-79C2-4B3B-8B6B-C2F5601D302E}">
      <dgm:prSet/>
      <dgm:spPr/>
      <dgm:t>
        <a:bodyPr/>
        <a:lstStyle/>
        <a:p>
          <a:r>
            <a:rPr lang="en-GB">
              <a:solidFill>
                <a:schemeClr val="bg1"/>
              </a:solidFill>
            </a:rPr>
            <a:t>More Trouble with Maths</a:t>
          </a:r>
          <a:endParaRPr lang="en-US">
            <a:solidFill>
              <a:schemeClr val="bg1"/>
            </a:solidFill>
          </a:endParaRPr>
        </a:p>
      </dgm:t>
    </dgm:pt>
    <dgm:pt modelId="{F42676D8-422B-44DE-9A8A-081D0908E037}" type="parTrans" cxnId="{7532B776-78E8-47FC-8533-01E94F6B74E0}">
      <dgm:prSet/>
      <dgm:spPr/>
      <dgm:t>
        <a:bodyPr/>
        <a:lstStyle/>
        <a:p>
          <a:endParaRPr lang="en-US">
            <a:solidFill>
              <a:schemeClr val="bg1"/>
            </a:solidFill>
          </a:endParaRPr>
        </a:p>
      </dgm:t>
    </dgm:pt>
    <dgm:pt modelId="{C58EB2F9-F181-4BCE-9DD5-6C588B28F6DC}" type="sibTrans" cxnId="{7532B776-78E8-47FC-8533-01E94F6B74E0}">
      <dgm:prSet/>
      <dgm:spPr/>
      <dgm:t>
        <a:bodyPr/>
        <a:lstStyle/>
        <a:p>
          <a:endParaRPr lang="en-US">
            <a:solidFill>
              <a:schemeClr val="bg1"/>
            </a:solidFill>
          </a:endParaRPr>
        </a:p>
      </dgm:t>
    </dgm:pt>
    <dgm:pt modelId="{44AF0B7C-9593-4D89-B587-C4812D9004BD}">
      <dgm:prSet/>
      <dgm:spPr/>
      <dgm:t>
        <a:bodyPr/>
        <a:lstStyle/>
        <a:p>
          <a:r>
            <a:rPr lang="en-GB">
              <a:solidFill>
                <a:schemeClr val="bg1"/>
              </a:solidFill>
            </a:rPr>
            <a:t>IDL Numeracy</a:t>
          </a:r>
          <a:endParaRPr lang="en-US">
            <a:solidFill>
              <a:schemeClr val="bg1"/>
            </a:solidFill>
          </a:endParaRPr>
        </a:p>
      </dgm:t>
    </dgm:pt>
    <dgm:pt modelId="{8F724B5E-ECF1-443C-B78B-7A5EB36C7F5F}" type="parTrans" cxnId="{9D038F54-F2EE-4469-B111-E8C24723A8BE}">
      <dgm:prSet/>
      <dgm:spPr/>
      <dgm:t>
        <a:bodyPr/>
        <a:lstStyle/>
        <a:p>
          <a:endParaRPr lang="en-US">
            <a:solidFill>
              <a:schemeClr val="bg1"/>
            </a:solidFill>
          </a:endParaRPr>
        </a:p>
      </dgm:t>
    </dgm:pt>
    <dgm:pt modelId="{40D35FC9-B451-437D-80FF-B5E95F533CE9}" type="sibTrans" cxnId="{9D038F54-F2EE-4469-B111-E8C24723A8BE}">
      <dgm:prSet/>
      <dgm:spPr/>
      <dgm:t>
        <a:bodyPr/>
        <a:lstStyle/>
        <a:p>
          <a:endParaRPr lang="en-US">
            <a:solidFill>
              <a:schemeClr val="bg1"/>
            </a:solidFill>
          </a:endParaRPr>
        </a:p>
      </dgm:t>
    </dgm:pt>
    <dgm:pt modelId="{CB548D37-2E10-42A2-9FE4-C7516CF97328}">
      <dgm:prSet/>
      <dgm:spPr/>
      <dgm:t>
        <a:bodyPr/>
        <a:lstStyle/>
        <a:p>
          <a:r>
            <a:rPr lang="en-GB">
              <a:solidFill>
                <a:schemeClr val="bg1"/>
              </a:solidFill>
            </a:rPr>
            <a:t>SNAP Maths</a:t>
          </a:r>
          <a:endParaRPr lang="en-US">
            <a:solidFill>
              <a:schemeClr val="bg1"/>
            </a:solidFill>
          </a:endParaRPr>
        </a:p>
      </dgm:t>
    </dgm:pt>
    <dgm:pt modelId="{AF371FC0-9612-4814-922D-8ACD27E1E6F2}" type="parTrans" cxnId="{C67165D2-B154-4CA5-B7B4-61A3C304FC57}">
      <dgm:prSet/>
      <dgm:spPr/>
      <dgm:t>
        <a:bodyPr/>
        <a:lstStyle/>
        <a:p>
          <a:endParaRPr lang="en-US">
            <a:solidFill>
              <a:schemeClr val="bg1"/>
            </a:solidFill>
          </a:endParaRPr>
        </a:p>
      </dgm:t>
    </dgm:pt>
    <dgm:pt modelId="{BB42678B-88BE-48F6-BA02-EDA43CFEA436}" type="sibTrans" cxnId="{C67165D2-B154-4CA5-B7B4-61A3C304FC57}">
      <dgm:prSet/>
      <dgm:spPr/>
      <dgm:t>
        <a:bodyPr/>
        <a:lstStyle/>
        <a:p>
          <a:endParaRPr lang="en-US">
            <a:solidFill>
              <a:schemeClr val="bg1"/>
            </a:solidFill>
          </a:endParaRPr>
        </a:p>
      </dgm:t>
    </dgm:pt>
    <dgm:pt modelId="{C2C3475C-3C6C-4A13-BE31-87515D63DAE9}" type="pres">
      <dgm:prSet presAssocID="{F1C1A414-26AF-46D9-B374-0F014F9195D2}" presName="root" presStyleCnt="0">
        <dgm:presLayoutVars>
          <dgm:dir/>
          <dgm:resizeHandles val="exact"/>
        </dgm:presLayoutVars>
      </dgm:prSet>
      <dgm:spPr/>
    </dgm:pt>
    <dgm:pt modelId="{141A9C6B-34A3-4117-B475-93AF061EA830}" type="pres">
      <dgm:prSet presAssocID="{926EAC98-1931-486D-B4E9-CCA7E4A99F0D}" presName="compNode" presStyleCnt="0"/>
      <dgm:spPr/>
    </dgm:pt>
    <dgm:pt modelId="{40FA70E1-AD64-4246-B910-611C1A0FEBC6}" type="pres">
      <dgm:prSet presAssocID="{926EAC98-1931-486D-B4E9-CCA7E4A99F0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75F2277C-4438-4FD0-9330-DC431830075A}" type="pres">
      <dgm:prSet presAssocID="{926EAC98-1931-486D-B4E9-CCA7E4A99F0D}" presName="spaceRect" presStyleCnt="0"/>
      <dgm:spPr/>
    </dgm:pt>
    <dgm:pt modelId="{718954E1-94F1-45D8-95F5-526D4FBE73FC}" type="pres">
      <dgm:prSet presAssocID="{926EAC98-1931-486D-B4E9-CCA7E4A99F0D}" presName="textRect" presStyleLbl="revTx" presStyleIdx="0" presStyleCnt="6">
        <dgm:presLayoutVars>
          <dgm:chMax val="1"/>
          <dgm:chPref val="1"/>
        </dgm:presLayoutVars>
      </dgm:prSet>
      <dgm:spPr/>
    </dgm:pt>
    <dgm:pt modelId="{63421189-5E45-4C61-ADE1-4E0B7EACBFCD}" type="pres">
      <dgm:prSet presAssocID="{1F94B612-9AC7-49F3-B81B-72343AA700C0}" presName="sibTrans" presStyleCnt="0"/>
      <dgm:spPr/>
    </dgm:pt>
    <dgm:pt modelId="{63DF9AFD-2CC0-4F07-A949-A92BBCF3EDFA}" type="pres">
      <dgm:prSet presAssocID="{7A3EE726-789B-41A9-B710-33CE4751838A}" presName="compNode" presStyleCnt="0"/>
      <dgm:spPr/>
    </dgm:pt>
    <dgm:pt modelId="{8708BD0A-D84E-4751-B7FB-E1799AC273F7}" type="pres">
      <dgm:prSet presAssocID="{7A3EE726-789B-41A9-B710-33CE475183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5C7D77E-E816-4464-9674-5752C9EC3517}" type="pres">
      <dgm:prSet presAssocID="{7A3EE726-789B-41A9-B710-33CE4751838A}" presName="spaceRect" presStyleCnt="0"/>
      <dgm:spPr/>
    </dgm:pt>
    <dgm:pt modelId="{AF7F2DE5-4E7E-47C8-93B6-FA3FD1DB12F9}" type="pres">
      <dgm:prSet presAssocID="{7A3EE726-789B-41A9-B710-33CE4751838A}" presName="textRect" presStyleLbl="revTx" presStyleIdx="1" presStyleCnt="6">
        <dgm:presLayoutVars>
          <dgm:chMax val="1"/>
          <dgm:chPref val="1"/>
        </dgm:presLayoutVars>
      </dgm:prSet>
      <dgm:spPr/>
    </dgm:pt>
    <dgm:pt modelId="{89E5D397-8265-4A72-BDBD-B3B4706A50CA}" type="pres">
      <dgm:prSet presAssocID="{FE787886-5DA5-4089-B92A-DC980A0E68A4}" presName="sibTrans" presStyleCnt="0"/>
      <dgm:spPr/>
    </dgm:pt>
    <dgm:pt modelId="{7C5BF9CA-8C00-48F8-A01F-FB1FE94B4859}" type="pres">
      <dgm:prSet presAssocID="{BE3E601F-D1EB-49B0-B3BC-CE472273605D}" presName="compNode" presStyleCnt="0"/>
      <dgm:spPr/>
    </dgm:pt>
    <dgm:pt modelId="{2E1AACC2-3AB9-427B-8219-B8B9ABA0D0E5}" type="pres">
      <dgm:prSet presAssocID="{BE3E601F-D1EB-49B0-B3BC-CE47227360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hedral"/>
        </a:ext>
      </dgm:extLst>
    </dgm:pt>
    <dgm:pt modelId="{3473EEB5-C149-4D5D-BD2B-A2E8A921E521}" type="pres">
      <dgm:prSet presAssocID="{BE3E601F-D1EB-49B0-B3BC-CE472273605D}" presName="spaceRect" presStyleCnt="0"/>
      <dgm:spPr/>
    </dgm:pt>
    <dgm:pt modelId="{E099D71D-41C3-4CE3-A0F4-59E8603EEA8D}" type="pres">
      <dgm:prSet presAssocID="{BE3E601F-D1EB-49B0-B3BC-CE472273605D}" presName="textRect" presStyleLbl="revTx" presStyleIdx="2" presStyleCnt="6">
        <dgm:presLayoutVars>
          <dgm:chMax val="1"/>
          <dgm:chPref val="1"/>
        </dgm:presLayoutVars>
      </dgm:prSet>
      <dgm:spPr/>
    </dgm:pt>
    <dgm:pt modelId="{0D2510C4-9F45-48B7-BEE2-601D8A0F71E3}" type="pres">
      <dgm:prSet presAssocID="{8AA5CFE5-AB19-41EC-B972-1E75668250DD}" presName="sibTrans" presStyleCnt="0"/>
      <dgm:spPr/>
    </dgm:pt>
    <dgm:pt modelId="{3B3FE708-0ABD-45E5-9DD0-F5B515B47B0F}" type="pres">
      <dgm:prSet presAssocID="{FFEF14FB-79C2-4B3B-8B6B-C2F5601D302E}" presName="compNode" presStyleCnt="0"/>
      <dgm:spPr/>
    </dgm:pt>
    <dgm:pt modelId="{58F8646A-8248-42E0-B587-9EEF7232721C}" type="pres">
      <dgm:prSet presAssocID="{FFEF14FB-79C2-4B3B-8B6B-C2F5601D302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544991FA-8FFF-47F1-B371-D701ED1812E9}" type="pres">
      <dgm:prSet presAssocID="{FFEF14FB-79C2-4B3B-8B6B-C2F5601D302E}" presName="spaceRect" presStyleCnt="0"/>
      <dgm:spPr/>
    </dgm:pt>
    <dgm:pt modelId="{82DF0E5C-E5CC-4BB7-B768-25D303AFE97C}" type="pres">
      <dgm:prSet presAssocID="{FFEF14FB-79C2-4B3B-8B6B-C2F5601D302E}" presName="textRect" presStyleLbl="revTx" presStyleIdx="3" presStyleCnt="6">
        <dgm:presLayoutVars>
          <dgm:chMax val="1"/>
          <dgm:chPref val="1"/>
        </dgm:presLayoutVars>
      </dgm:prSet>
      <dgm:spPr/>
    </dgm:pt>
    <dgm:pt modelId="{65387119-E349-48E2-A105-2201636E77A5}" type="pres">
      <dgm:prSet presAssocID="{C58EB2F9-F181-4BCE-9DD5-6C588B28F6DC}" presName="sibTrans" presStyleCnt="0"/>
      <dgm:spPr/>
    </dgm:pt>
    <dgm:pt modelId="{6D4C8570-D7BF-4FFA-8446-734912E92EDB}" type="pres">
      <dgm:prSet presAssocID="{44AF0B7C-9593-4D89-B587-C4812D9004BD}" presName="compNode" presStyleCnt="0"/>
      <dgm:spPr/>
    </dgm:pt>
    <dgm:pt modelId="{5A546881-126B-4742-BA28-84024934E54C}" type="pres">
      <dgm:prSet presAssocID="{44AF0B7C-9593-4D89-B587-C4812D9004B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C761A247-2132-4A36-BD4D-B494DD561606}" type="pres">
      <dgm:prSet presAssocID="{44AF0B7C-9593-4D89-B587-C4812D9004BD}" presName="spaceRect" presStyleCnt="0"/>
      <dgm:spPr/>
    </dgm:pt>
    <dgm:pt modelId="{6777A895-5120-424A-BF67-7420FFDB4485}" type="pres">
      <dgm:prSet presAssocID="{44AF0B7C-9593-4D89-B587-C4812D9004BD}" presName="textRect" presStyleLbl="revTx" presStyleIdx="4" presStyleCnt="6">
        <dgm:presLayoutVars>
          <dgm:chMax val="1"/>
          <dgm:chPref val="1"/>
        </dgm:presLayoutVars>
      </dgm:prSet>
      <dgm:spPr/>
    </dgm:pt>
    <dgm:pt modelId="{1A0DF7B2-E0BC-4481-A827-9345CB1AFF47}" type="pres">
      <dgm:prSet presAssocID="{40D35FC9-B451-437D-80FF-B5E95F533CE9}" presName="sibTrans" presStyleCnt="0"/>
      <dgm:spPr/>
    </dgm:pt>
    <dgm:pt modelId="{F7791C57-E64C-4FF7-843E-C8D9F75D8C69}" type="pres">
      <dgm:prSet presAssocID="{CB548D37-2E10-42A2-9FE4-C7516CF97328}" presName="compNode" presStyleCnt="0"/>
      <dgm:spPr/>
    </dgm:pt>
    <dgm:pt modelId="{D2FD793D-E8AC-47C9-87A7-C8A7D9FA704F}" type="pres">
      <dgm:prSet presAssocID="{CB548D37-2E10-42A2-9FE4-C7516CF9732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ler"/>
        </a:ext>
      </dgm:extLst>
    </dgm:pt>
    <dgm:pt modelId="{968FAE85-32C0-4234-BB83-442B843004BF}" type="pres">
      <dgm:prSet presAssocID="{CB548D37-2E10-42A2-9FE4-C7516CF97328}" presName="spaceRect" presStyleCnt="0"/>
      <dgm:spPr/>
    </dgm:pt>
    <dgm:pt modelId="{102DA8BB-F543-4B5C-9D38-62827C76CA0E}" type="pres">
      <dgm:prSet presAssocID="{CB548D37-2E10-42A2-9FE4-C7516CF97328}" presName="textRect" presStyleLbl="revTx" presStyleIdx="5" presStyleCnt="6">
        <dgm:presLayoutVars>
          <dgm:chMax val="1"/>
          <dgm:chPref val="1"/>
        </dgm:presLayoutVars>
      </dgm:prSet>
      <dgm:spPr/>
    </dgm:pt>
  </dgm:ptLst>
  <dgm:cxnLst>
    <dgm:cxn modelId="{A33BAD0C-5A4D-4C0A-985F-B47EEB2EA4D3}" type="presOf" srcId="{BE3E601F-D1EB-49B0-B3BC-CE472273605D}" destId="{E099D71D-41C3-4CE3-A0F4-59E8603EEA8D}" srcOrd="0" destOrd="0" presId="urn:microsoft.com/office/officeart/2018/2/layout/IconLabelList"/>
    <dgm:cxn modelId="{7E1EE90C-542B-4853-AADF-CF9307A7F1ED}" srcId="{F1C1A414-26AF-46D9-B374-0F014F9195D2}" destId="{BE3E601F-D1EB-49B0-B3BC-CE472273605D}" srcOrd="2" destOrd="0" parTransId="{21632D80-6505-4B0C-A4D9-6A866F562323}" sibTransId="{8AA5CFE5-AB19-41EC-B972-1E75668250DD}"/>
    <dgm:cxn modelId="{9C0A941E-6872-4E4A-A8FA-A9B163410561}" type="presOf" srcId="{44AF0B7C-9593-4D89-B587-C4812D9004BD}" destId="{6777A895-5120-424A-BF67-7420FFDB4485}" srcOrd="0" destOrd="0" presId="urn:microsoft.com/office/officeart/2018/2/layout/IconLabelList"/>
    <dgm:cxn modelId="{5B206A29-F26B-4B78-AF35-13D2FE862B7B}" type="presOf" srcId="{CB548D37-2E10-42A2-9FE4-C7516CF97328}" destId="{102DA8BB-F543-4B5C-9D38-62827C76CA0E}" srcOrd="0" destOrd="0" presId="urn:microsoft.com/office/officeart/2018/2/layout/IconLabelList"/>
    <dgm:cxn modelId="{FBBB3835-284A-44F6-80FB-F762FD7B1B95}" type="presOf" srcId="{7A3EE726-789B-41A9-B710-33CE4751838A}" destId="{AF7F2DE5-4E7E-47C8-93B6-FA3FD1DB12F9}" srcOrd="0" destOrd="0" presId="urn:microsoft.com/office/officeart/2018/2/layout/IconLabelList"/>
    <dgm:cxn modelId="{EB82A93C-DDD9-47C7-9F64-2C6898F7AAC5}" srcId="{F1C1A414-26AF-46D9-B374-0F014F9195D2}" destId="{7A3EE726-789B-41A9-B710-33CE4751838A}" srcOrd="1" destOrd="0" parTransId="{DD7B0713-24F2-486A-AB1D-AD6399F24184}" sibTransId="{FE787886-5DA5-4089-B92A-DC980A0E68A4}"/>
    <dgm:cxn modelId="{0029BA53-D02B-4955-AEF7-6C4D33D058F3}" type="presOf" srcId="{FFEF14FB-79C2-4B3B-8B6B-C2F5601D302E}" destId="{82DF0E5C-E5CC-4BB7-B768-25D303AFE97C}" srcOrd="0" destOrd="0" presId="urn:microsoft.com/office/officeart/2018/2/layout/IconLabelList"/>
    <dgm:cxn modelId="{9D038F54-F2EE-4469-B111-E8C24723A8BE}" srcId="{F1C1A414-26AF-46D9-B374-0F014F9195D2}" destId="{44AF0B7C-9593-4D89-B587-C4812D9004BD}" srcOrd="4" destOrd="0" parTransId="{8F724B5E-ECF1-443C-B78B-7A5EB36C7F5F}" sibTransId="{40D35FC9-B451-437D-80FF-B5E95F533CE9}"/>
    <dgm:cxn modelId="{30357B56-3F99-4642-8755-39229F6805A1}" type="presOf" srcId="{926EAC98-1931-486D-B4E9-CCA7E4A99F0D}" destId="{718954E1-94F1-45D8-95F5-526D4FBE73FC}" srcOrd="0" destOrd="0" presId="urn:microsoft.com/office/officeart/2018/2/layout/IconLabelList"/>
    <dgm:cxn modelId="{7532B776-78E8-47FC-8533-01E94F6B74E0}" srcId="{F1C1A414-26AF-46D9-B374-0F014F9195D2}" destId="{FFEF14FB-79C2-4B3B-8B6B-C2F5601D302E}" srcOrd="3" destOrd="0" parTransId="{F42676D8-422B-44DE-9A8A-081D0908E037}" sibTransId="{C58EB2F9-F181-4BCE-9DD5-6C588B28F6DC}"/>
    <dgm:cxn modelId="{B30004C3-AF5B-4B48-9B6D-25FA10164D2B}" type="presOf" srcId="{F1C1A414-26AF-46D9-B374-0F014F9195D2}" destId="{C2C3475C-3C6C-4A13-BE31-87515D63DAE9}" srcOrd="0" destOrd="0" presId="urn:microsoft.com/office/officeart/2018/2/layout/IconLabelList"/>
    <dgm:cxn modelId="{C67165D2-B154-4CA5-B7B4-61A3C304FC57}" srcId="{F1C1A414-26AF-46D9-B374-0F014F9195D2}" destId="{CB548D37-2E10-42A2-9FE4-C7516CF97328}" srcOrd="5" destOrd="0" parTransId="{AF371FC0-9612-4814-922D-8ACD27E1E6F2}" sibTransId="{BB42678B-88BE-48F6-BA02-EDA43CFEA436}"/>
    <dgm:cxn modelId="{CA5BC7E7-AA96-4C90-99B3-D8F35F1D5D9B}" srcId="{F1C1A414-26AF-46D9-B374-0F014F9195D2}" destId="{926EAC98-1931-486D-B4E9-CCA7E4A99F0D}" srcOrd="0" destOrd="0" parTransId="{D8E66823-98FB-4F9F-80A4-67E0A3E61E76}" sibTransId="{1F94B612-9AC7-49F3-B81B-72343AA700C0}"/>
    <dgm:cxn modelId="{2DD8B769-902D-4C4E-A06B-28EB91935B92}" type="presParOf" srcId="{C2C3475C-3C6C-4A13-BE31-87515D63DAE9}" destId="{141A9C6B-34A3-4117-B475-93AF061EA830}" srcOrd="0" destOrd="0" presId="urn:microsoft.com/office/officeart/2018/2/layout/IconLabelList"/>
    <dgm:cxn modelId="{811CC0A2-213B-4057-B257-263F784EEB77}" type="presParOf" srcId="{141A9C6B-34A3-4117-B475-93AF061EA830}" destId="{40FA70E1-AD64-4246-B910-611C1A0FEBC6}" srcOrd="0" destOrd="0" presId="urn:microsoft.com/office/officeart/2018/2/layout/IconLabelList"/>
    <dgm:cxn modelId="{217227B4-2C3E-4499-89C2-86DE0090AFBB}" type="presParOf" srcId="{141A9C6B-34A3-4117-B475-93AF061EA830}" destId="{75F2277C-4438-4FD0-9330-DC431830075A}" srcOrd="1" destOrd="0" presId="urn:microsoft.com/office/officeart/2018/2/layout/IconLabelList"/>
    <dgm:cxn modelId="{2C3C4605-4895-4816-80EE-DCE6E878A095}" type="presParOf" srcId="{141A9C6B-34A3-4117-B475-93AF061EA830}" destId="{718954E1-94F1-45D8-95F5-526D4FBE73FC}" srcOrd="2" destOrd="0" presId="urn:microsoft.com/office/officeart/2018/2/layout/IconLabelList"/>
    <dgm:cxn modelId="{3152BFA8-09F7-47FA-B724-FB187385674C}" type="presParOf" srcId="{C2C3475C-3C6C-4A13-BE31-87515D63DAE9}" destId="{63421189-5E45-4C61-ADE1-4E0B7EACBFCD}" srcOrd="1" destOrd="0" presId="urn:microsoft.com/office/officeart/2018/2/layout/IconLabelList"/>
    <dgm:cxn modelId="{5AB9291E-2DC4-47B9-8F1D-E0B62D84A968}" type="presParOf" srcId="{C2C3475C-3C6C-4A13-BE31-87515D63DAE9}" destId="{63DF9AFD-2CC0-4F07-A949-A92BBCF3EDFA}" srcOrd="2" destOrd="0" presId="urn:microsoft.com/office/officeart/2018/2/layout/IconLabelList"/>
    <dgm:cxn modelId="{D72891C8-87EF-4BFC-8F92-ED06F0213ADA}" type="presParOf" srcId="{63DF9AFD-2CC0-4F07-A949-A92BBCF3EDFA}" destId="{8708BD0A-D84E-4751-B7FB-E1799AC273F7}" srcOrd="0" destOrd="0" presId="urn:microsoft.com/office/officeart/2018/2/layout/IconLabelList"/>
    <dgm:cxn modelId="{9D558CC4-EFAA-41BB-B44F-2B16C0EF40BE}" type="presParOf" srcId="{63DF9AFD-2CC0-4F07-A949-A92BBCF3EDFA}" destId="{15C7D77E-E816-4464-9674-5752C9EC3517}" srcOrd="1" destOrd="0" presId="urn:microsoft.com/office/officeart/2018/2/layout/IconLabelList"/>
    <dgm:cxn modelId="{E45473B0-C1C7-4AD6-A11D-CAF7F671A06C}" type="presParOf" srcId="{63DF9AFD-2CC0-4F07-A949-A92BBCF3EDFA}" destId="{AF7F2DE5-4E7E-47C8-93B6-FA3FD1DB12F9}" srcOrd="2" destOrd="0" presId="urn:microsoft.com/office/officeart/2018/2/layout/IconLabelList"/>
    <dgm:cxn modelId="{6C63353A-EBE0-4986-94C5-3FCE8017071D}" type="presParOf" srcId="{C2C3475C-3C6C-4A13-BE31-87515D63DAE9}" destId="{89E5D397-8265-4A72-BDBD-B3B4706A50CA}" srcOrd="3" destOrd="0" presId="urn:microsoft.com/office/officeart/2018/2/layout/IconLabelList"/>
    <dgm:cxn modelId="{1A510B19-2E23-4DC0-B065-59A98197DC79}" type="presParOf" srcId="{C2C3475C-3C6C-4A13-BE31-87515D63DAE9}" destId="{7C5BF9CA-8C00-48F8-A01F-FB1FE94B4859}" srcOrd="4" destOrd="0" presId="urn:microsoft.com/office/officeart/2018/2/layout/IconLabelList"/>
    <dgm:cxn modelId="{59CF9335-9813-4757-980D-5BCC4CC6EDE4}" type="presParOf" srcId="{7C5BF9CA-8C00-48F8-A01F-FB1FE94B4859}" destId="{2E1AACC2-3AB9-427B-8219-B8B9ABA0D0E5}" srcOrd="0" destOrd="0" presId="urn:microsoft.com/office/officeart/2018/2/layout/IconLabelList"/>
    <dgm:cxn modelId="{7DA4D5BE-4E08-4157-A0CB-CE3DD7CC9830}" type="presParOf" srcId="{7C5BF9CA-8C00-48F8-A01F-FB1FE94B4859}" destId="{3473EEB5-C149-4D5D-BD2B-A2E8A921E521}" srcOrd="1" destOrd="0" presId="urn:microsoft.com/office/officeart/2018/2/layout/IconLabelList"/>
    <dgm:cxn modelId="{E4BD01A9-297C-43CA-A285-02D846DCE765}" type="presParOf" srcId="{7C5BF9CA-8C00-48F8-A01F-FB1FE94B4859}" destId="{E099D71D-41C3-4CE3-A0F4-59E8603EEA8D}" srcOrd="2" destOrd="0" presId="urn:microsoft.com/office/officeart/2018/2/layout/IconLabelList"/>
    <dgm:cxn modelId="{ED21218F-BB11-40A7-BE04-234AEFE18B38}" type="presParOf" srcId="{C2C3475C-3C6C-4A13-BE31-87515D63DAE9}" destId="{0D2510C4-9F45-48B7-BEE2-601D8A0F71E3}" srcOrd="5" destOrd="0" presId="urn:microsoft.com/office/officeart/2018/2/layout/IconLabelList"/>
    <dgm:cxn modelId="{8C3B6156-4FDB-48B9-9A6C-57126AA3C38F}" type="presParOf" srcId="{C2C3475C-3C6C-4A13-BE31-87515D63DAE9}" destId="{3B3FE708-0ABD-45E5-9DD0-F5B515B47B0F}" srcOrd="6" destOrd="0" presId="urn:microsoft.com/office/officeart/2018/2/layout/IconLabelList"/>
    <dgm:cxn modelId="{078130F6-87A3-4EF4-A77A-FF961F659E99}" type="presParOf" srcId="{3B3FE708-0ABD-45E5-9DD0-F5B515B47B0F}" destId="{58F8646A-8248-42E0-B587-9EEF7232721C}" srcOrd="0" destOrd="0" presId="urn:microsoft.com/office/officeart/2018/2/layout/IconLabelList"/>
    <dgm:cxn modelId="{58395873-922B-4D66-A3D8-CAC146442E2A}" type="presParOf" srcId="{3B3FE708-0ABD-45E5-9DD0-F5B515B47B0F}" destId="{544991FA-8FFF-47F1-B371-D701ED1812E9}" srcOrd="1" destOrd="0" presId="urn:microsoft.com/office/officeart/2018/2/layout/IconLabelList"/>
    <dgm:cxn modelId="{605D3CAF-160C-435B-9D88-3BB1ADB3FB30}" type="presParOf" srcId="{3B3FE708-0ABD-45E5-9DD0-F5B515B47B0F}" destId="{82DF0E5C-E5CC-4BB7-B768-25D303AFE97C}" srcOrd="2" destOrd="0" presId="urn:microsoft.com/office/officeart/2018/2/layout/IconLabelList"/>
    <dgm:cxn modelId="{64865AA5-E39A-4D87-9325-D261FF7B6862}" type="presParOf" srcId="{C2C3475C-3C6C-4A13-BE31-87515D63DAE9}" destId="{65387119-E349-48E2-A105-2201636E77A5}" srcOrd="7" destOrd="0" presId="urn:microsoft.com/office/officeart/2018/2/layout/IconLabelList"/>
    <dgm:cxn modelId="{494A774C-9446-46CA-9643-4F524938E2A5}" type="presParOf" srcId="{C2C3475C-3C6C-4A13-BE31-87515D63DAE9}" destId="{6D4C8570-D7BF-4FFA-8446-734912E92EDB}" srcOrd="8" destOrd="0" presId="urn:microsoft.com/office/officeart/2018/2/layout/IconLabelList"/>
    <dgm:cxn modelId="{297CD1B3-A8E7-4A9A-B01B-84A43B1686E8}" type="presParOf" srcId="{6D4C8570-D7BF-4FFA-8446-734912E92EDB}" destId="{5A546881-126B-4742-BA28-84024934E54C}" srcOrd="0" destOrd="0" presId="urn:microsoft.com/office/officeart/2018/2/layout/IconLabelList"/>
    <dgm:cxn modelId="{F7E9BAFE-4199-459F-AD7C-64CFE613ED30}" type="presParOf" srcId="{6D4C8570-D7BF-4FFA-8446-734912E92EDB}" destId="{C761A247-2132-4A36-BD4D-B494DD561606}" srcOrd="1" destOrd="0" presId="urn:microsoft.com/office/officeart/2018/2/layout/IconLabelList"/>
    <dgm:cxn modelId="{7545349B-9D96-4525-8D88-5B8D65FC82FF}" type="presParOf" srcId="{6D4C8570-D7BF-4FFA-8446-734912E92EDB}" destId="{6777A895-5120-424A-BF67-7420FFDB4485}" srcOrd="2" destOrd="0" presId="urn:microsoft.com/office/officeart/2018/2/layout/IconLabelList"/>
    <dgm:cxn modelId="{819F6EFB-A894-49DB-B338-332C3655B5CF}" type="presParOf" srcId="{C2C3475C-3C6C-4A13-BE31-87515D63DAE9}" destId="{1A0DF7B2-E0BC-4481-A827-9345CB1AFF47}" srcOrd="9" destOrd="0" presId="urn:microsoft.com/office/officeart/2018/2/layout/IconLabelList"/>
    <dgm:cxn modelId="{B17A1018-0FC0-4ED7-8C5E-DA0FA6CCC1B1}" type="presParOf" srcId="{C2C3475C-3C6C-4A13-BE31-87515D63DAE9}" destId="{F7791C57-E64C-4FF7-843E-C8D9F75D8C69}" srcOrd="10" destOrd="0" presId="urn:microsoft.com/office/officeart/2018/2/layout/IconLabelList"/>
    <dgm:cxn modelId="{23C57FE9-E2A1-405B-ACFE-8C309B403056}" type="presParOf" srcId="{F7791C57-E64C-4FF7-843E-C8D9F75D8C69}" destId="{D2FD793D-E8AC-47C9-87A7-C8A7D9FA704F}" srcOrd="0" destOrd="0" presId="urn:microsoft.com/office/officeart/2018/2/layout/IconLabelList"/>
    <dgm:cxn modelId="{7B154562-EA4C-4D5A-BD72-6605C345D22E}" type="presParOf" srcId="{F7791C57-E64C-4FF7-843E-C8D9F75D8C69}" destId="{968FAE85-32C0-4234-BB83-442B843004BF}" srcOrd="1" destOrd="0" presId="urn:microsoft.com/office/officeart/2018/2/layout/IconLabelList"/>
    <dgm:cxn modelId="{6E896443-5B6F-44DD-9C43-9D5885C32CC0}" type="presParOf" srcId="{F7791C57-E64C-4FF7-843E-C8D9F75D8C69}" destId="{102DA8BB-F543-4B5C-9D38-62827C76CA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2E661-D836-470B-885E-EA3F85B9D1D0}">
      <dsp:nvSpPr>
        <dsp:cNvPr id="0" name=""/>
        <dsp:cNvSpPr/>
      </dsp:nvSpPr>
      <dsp:spPr>
        <a:xfrm>
          <a:off x="0" y="531"/>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0D3FE-B880-453F-9376-F34DB013EBC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745BD-F0FD-45A8-917D-A661F2CB129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a:latin typeface="Aptos" panose="020B0004020202020204" pitchFamily="34" charset="0"/>
            </a:rPr>
            <a:t>Definition and Indicators of Dyscalculia</a:t>
          </a:r>
          <a:endParaRPr lang="en-US" sz="2500" kern="1200">
            <a:latin typeface="Aptos" panose="020B0004020202020204" pitchFamily="34" charset="0"/>
          </a:endParaRPr>
        </a:p>
      </dsp:txBody>
      <dsp:txXfrm>
        <a:off x="1435590" y="531"/>
        <a:ext cx="9080009" cy="1242935"/>
      </dsp:txXfrm>
    </dsp:sp>
    <dsp:sp modelId="{CF10AF20-E9D3-4E07-8485-0B8F8F854437}">
      <dsp:nvSpPr>
        <dsp:cNvPr id="0" name=""/>
        <dsp:cNvSpPr/>
      </dsp:nvSpPr>
      <dsp:spPr>
        <a:xfrm>
          <a:off x="0" y="1554201"/>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05BD4-7FFC-42BB-BA06-C648BD1DD98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1F613A-7400-40CB-B145-DBC40C8E130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ptos" panose="020B0004020202020204" pitchFamily="34" charset="0"/>
            </a:rPr>
            <a:t>Process for Identification</a:t>
          </a:r>
        </a:p>
      </dsp:txBody>
      <dsp:txXfrm>
        <a:off x="1435590" y="1554201"/>
        <a:ext cx="9080009" cy="1242935"/>
      </dsp:txXfrm>
    </dsp:sp>
    <dsp:sp modelId="{3E46AF70-F7AD-473B-80E4-CC654074360F}">
      <dsp:nvSpPr>
        <dsp:cNvPr id="0" name=""/>
        <dsp:cNvSpPr/>
      </dsp:nvSpPr>
      <dsp:spPr>
        <a:xfrm>
          <a:off x="0" y="3107870"/>
          <a:ext cx="10515600"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D7A9C-D0BD-49DA-A349-B24234D56CB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AA90-4BB4-4F70-8EA5-D25ADE51170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a:latin typeface="Aptos" panose="020B0004020202020204" pitchFamily="34" charset="0"/>
            </a:rPr>
            <a:t>Supporting learners with Dyscalculia and Maths Anxiety</a:t>
          </a:r>
          <a:endParaRPr lang="en-US" sz="2500" kern="1200">
            <a:latin typeface="Aptos" panose="020B0004020202020204" pitchFamily="34" charset="0"/>
          </a:endParaRP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E5AEF-C751-474A-BCC4-084D99C3F519}">
      <dsp:nvSpPr>
        <dsp:cNvPr id="0" name=""/>
        <dsp:cNvSpPr/>
      </dsp:nvSpPr>
      <dsp:spPr>
        <a:xfrm>
          <a:off x="3697" y="549757"/>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short-term working memory</a:t>
          </a:r>
          <a:endParaRPr lang="en-US" sz="1700" kern="1200"/>
        </a:p>
      </dsp:txBody>
      <dsp:txXfrm>
        <a:off x="3697" y="549757"/>
        <a:ext cx="2001949" cy="1201169"/>
      </dsp:txXfrm>
    </dsp:sp>
    <dsp:sp modelId="{C104F6B3-1893-4778-972F-BBE566AF1037}">
      <dsp:nvSpPr>
        <dsp:cNvPr id="0" name=""/>
        <dsp:cNvSpPr/>
      </dsp:nvSpPr>
      <dsp:spPr>
        <a:xfrm>
          <a:off x="2205842" y="549757"/>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subitising (the ability to see and count numbers instantly)</a:t>
          </a:r>
          <a:endParaRPr lang="en-US" sz="1700" kern="1200"/>
        </a:p>
      </dsp:txBody>
      <dsp:txXfrm>
        <a:off x="2205842" y="549757"/>
        <a:ext cx="2001949" cy="1201169"/>
      </dsp:txXfrm>
    </dsp:sp>
    <dsp:sp modelId="{5F50D874-63D6-4ED3-951A-1A6B6AD6015B}">
      <dsp:nvSpPr>
        <dsp:cNvPr id="0" name=""/>
        <dsp:cNvSpPr/>
      </dsp:nvSpPr>
      <dsp:spPr>
        <a:xfrm>
          <a:off x="4407986" y="549757"/>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estimating</a:t>
          </a:r>
          <a:endParaRPr lang="en-US" sz="1700" kern="1200"/>
        </a:p>
      </dsp:txBody>
      <dsp:txXfrm>
        <a:off x="4407986" y="549757"/>
        <a:ext cx="2001949" cy="1201169"/>
      </dsp:txXfrm>
    </dsp:sp>
    <dsp:sp modelId="{3D2E5755-AECF-4810-8BDB-E753A5D51BE7}">
      <dsp:nvSpPr>
        <dsp:cNvPr id="0" name=""/>
        <dsp:cNvSpPr/>
      </dsp:nvSpPr>
      <dsp:spPr>
        <a:xfrm>
          <a:off x="6610131" y="549757"/>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ordering, sequencing and directionality</a:t>
          </a:r>
          <a:endParaRPr lang="en-US" sz="1700" kern="1200"/>
        </a:p>
      </dsp:txBody>
      <dsp:txXfrm>
        <a:off x="6610131" y="549757"/>
        <a:ext cx="2001949" cy="1201169"/>
      </dsp:txXfrm>
    </dsp:sp>
    <dsp:sp modelId="{241CEEE7-5495-4363-B4E7-99B6675E9D61}">
      <dsp:nvSpPr>
        <dsp:cNvPr id="0" name=""/>
        <dsp:cNvSpPr/>
      </dsp:nvSpPr>
      <dsp:spPr>
        <a:xfrm>
          <a:off x="8812275" y="549757"/>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recognising and understanding number symbols</a:t>
          </a:r>
          <a:endParaRPr lang="en-US" sz="1700" kern="1200"/>
        </a:p>
      </dsp:txBody>
      <dsp:txXfrm>
        <a:off x="8812275" y="549757"/>
        <a:ext cx="2001949" cy="1201169"/>
      </dsp:txXfrm>
    </dsp:sp>
    <dsp:sp modelId="{C407AE8B-7713-4952-A5C6-B336C96C07A7}">
      <dsp:nvSpPr>
        <dsp:cNvPr id="0" name=""/>
        <dsp:cNvSpPr/>
      </dsp:nvSpPr>
      <dsp:spPr>
        <a:xfrm>
          <a:off x="1104769" y="1951122"/>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how numbers and amounts relate to each other and their representation</a:t>
          </a:r>
          <a:endParaRPr lang="en-US" sz="1700" kern="1200"/>
        </a:p>
      </dsp:txBody>
      <dsp:txXfrm>
        <a:off x="1104769" y="1951122"/>
        <a:ext cx="2001949" cy="1201169"/>
      </dsp:txXfrm>
    </dsp:sp>
    <dsp:sp modelId="{0A6535F2-CC9B-45B3-9AC3-9869FBDDF97A}">
      <dsp:nvSpPr>
        <dsp:cNvPr id="0" name=""/>
        <dsp:cNvSpPr/>
      </dsp:nvSpPr>
      <dsp:spPr>
        <a:xfrm>
          <a:off x="3306914" y="1951122"/>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learning and recalling basic maths facts and processes</a:t>
          </a:r>
          <a:endParaRPr lang="en-US" sz="1700" kern="1200"/>
        </a:p>
      </dsp:txBody>
      <dsp:txXfrm>
        <a:off x="3306914" y="1951122"/>
        <a:ext cx="2001949" cy="1201169"/>
      </dsp:txXfrm>
    </dsp:sp>
    <dsp:sp modelId="{2D196D2F-52E3-478F-8D5F-E1FF2D2C30E3}">
      <dsp:nvSpPr>
        <dsp:cNvPr id="0" name=""/>
        <dsp:cNvSpPr/>
      </dsp:nvSpPr>
      <dsp:spPr>
        <a:xfrm>
          <a:off x="5509058" y="1951122"/>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applying number skills to solve problems</a:t>
          </a:r>
          <a:endParaRPr lang="en-US" sz="1700" kern="1200"/>
        </a:p>
      </dsp:txBody>
      <dsp:txXfrm>
        <a:off x="5509058" y="1951122"/>
        <a:ext cx="2001949" cy="1201169"/>
      </dsp:txXfrm>
    </dsp:sp>
    <dsp:sp modelId="{B7B0943D-B1C5-460C-B518-8E57B0CB8578}">
      <dsp:nvSpPr>
        <dsp:cNvPr id="0" name=""/>
        <dsp:cNvSpPr/>
      </dsp:nvSpPr>
      <dsp:spPr>
        <a:xfrm>
          <a:off x="7711203" y="1951122"/>
          <a:ext cx="2001949" cy="12011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everyday tasks involving numbers (for example: money or time)</a:t>
          </a:r>
          <a:endParaRPr lang="en-US" sz="1700" kern="1200"/>
        </a:p>
      </dsp:txBody>
      <dsp:txXfrm>
        <a:off x="7711203" y="1951122"/>
        <a:ext cx="2001949" cy="120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94B43-1004-45E5-9433-1B7AA1E0B948}">
      <dsp:nvSpPr>
        <dsp:cNvPr id="0" name=""/>
        <dsp:cNvSpPr/>
      </dsp:nvSpPr>
      <dsp:spPr>
        <a:xfrm>
          <a:off x="3319" y="2300582"/>
          <a:ext cx="2767420" cy="138371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Dyscalculia</a:t>
          </a:r>
        </a:p>
      </dsp:txBody>
      <dsp:txXfrm>
        <a:off x="43846" y="2341109"/>
        <a:ext cx="2686366" cy="1302656"/>
      </dsp:txXfrm>
    </dsp:sp>
    <dsp:sp modelId="{630711A9-07FB-4B8A-9162-A0194C77F587}">
      <dsp:nvSpPr>
        <dsp:cNvPr id="0" name=""/>
        <dsp:cNvSpPr/>
      </dsp:nvSpPr>
      <dsp:spPr>
        <a:xfrm rot="19457599">
          <a:off x="2642606" y="2573812"/>
          <a:ext cx="1363235" cy="41616"/>
        </a:xfrm>
        <a:custGeom>
          <a:avLst/>
          <a:gdLst/>
          <a:ahLst/>
          <a:cxnLst/>
          <a:rect l="0" t="0" r="0" b="0"/>
          <a:pathLst>
            <a:path>
              <a:moveTo>
                <a:pt x="0" y="20808"/>
              </a:moveTo>
              <a:lnTo>
                <a:pt x="1363235" y="2080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0143" y="2560539"/>
        <a:ext cx="68161" cy="68161"/>
      </dsp:txXfrm>
    </dsp:sp>
    <dsp:sp modelId="{B7833C49-A586-413D-ACB6-4BADA61F9969}">
      <dsp:nvSpPr>
        <dsp:cNvPr id="0" name=""/>
        <dsp:cNvSpPr/>
      </dsp:nvSpPr>
      <dsp:spPr>
        <a:xfrm>
          <a:off x="3877708" y="1504949"/>
          <a:ext cx="2767420" cy="138371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Number Sense</a:t>
          </a:r>
        </a:p>
      </dsp:txBody>
      <dsp:txXfrm>
        <a:off x="3918235" y="1545476"/>
        <a:ext cx="2686366" cy="1302656"/>
      </dsp:txXfrm>
    </dsp:sp>
    <dsp:sp modelId="{3537D4D4-A7B4-44AA-A476-9288F4E46523}">
      <dsp:nvSpPr>
        <dsp:cNvPr id="0" name=""/>
        <dsp:cNvSpPr/>
      </dsp:nvSpPr>
      <dsp:spPr>
        <a:xfrm rot="2142401">
          <a:off x="2642606" y="3369446"/>
          <a:ext cx="1363235" cy="41616"/>
        </a:xfrm>
        <a:custGeom>
          <a:avLst/>
          <a:gdLst/>
          <a:ahLst/>
          <a:cxnLst/>
          <a:rect l="0" t="0" r="0" b="0"/>
          <a:pathLst>
            <a:path>
              <a:moveTo>
                <a:pt x="0" y="20808"/>
              </a:moveTo>
              <a:lnTo>
                <a:pt x="1363235" y="2080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0143" y="3356173"/>
        <a:ext cx="68161" cy="68161"/>
      </dsp:txXfrm>
    </dsp:sp>
    <dsp:sp modelId="{C4264878-040D-44D0-9A5D-9F98EEC2F030}">
      <dsp:nvSpPr>
        <dsp:cNvPr id="0" name=""/>
        <dsp:cNvSpPr/>
      </dsp:nvSpPr>
      <dsp:spPr>
        <a:xfrm>
          <a:off x="3877708" y="3096215"/>
          <a:ext cx="2767420" cy="138371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a:t>Subitising</a:t>
          </a:r>
        </a:p>
      </dsp:txBody>
      <dsp:txXfrm>
        <a:off x="3918235" y="3136742"/>
        <a:ext cx="2686366" cy="1302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6571-0E33-4F6D-A6E9-A005AFFE3C30}">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4712851-FAAC-48E7-A158-747CBCB9F03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EC2903F-A7E7-4280-8E70-1C873D16978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ptos" panose="020B0004020202020204" pitchFamily="34" charset="0"/>
            </a:rPr>
            <a:t>They are a continuous manipulative</a:t>
          </a:r>
          <a:endParaRPr lang="en-US" sz="2800" kern="1200" dirty="0">
            <a:latin typeface="Aptos" panose="020B0004020202020204" pitchFamily="34" charset="0"/>
          </a:endParaRPr>
        </a:p>
      </dsp:txBody>
      <dsp:txXfrm>
        <a:off x="1429899" y="2442"/>
        <a:ext cx="5083704" cy="1238008"/>
      </dsp:txXfrm>
    </dsp:sp>
    <dsp:sp modelId="{F938C760-D107-4FD2-BF2E-3A4F744CD231}">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8F853A5-957C-42D2-A012-E9951085273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420B6E9-95DC-4421-BFF2-A84F88DCC6FC}">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ptos" panose="020B0004020202020204" pitchFamily="34" charset="0"/>
            </a:rPr>
            <a:t>Discrete or continuous manipulatives?</a:t>
          </a:r>
          <a:endParaRPr lang="en-US" sz="2800" kern="1200" dirty="0">
            <a:latin typeface="Aptos" panose="020B0004020202020204" pitchFamily="34" charset="0"/>
          </a:endParaRPr>
        </a:p>
      </dsp:txBody>
      <dsp:txXfrm>
        <a:off x="1429899" y="1549953"/>
        <a:ext cx="5083704" cy="1238008"/>
      </dsp:txXfrm>
    </dsp:sp>
    <dsp:sp modelId="{8963E32E-B9B4-49BA-A6BB-AA3E4F4A8E20}">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D535264-53DA-4E05-85D7-9C0CB87F632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8A228B-5753-4C75-9E63-6D51C6CB664E}">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ptos" panose="020B0004020202020204" pitchFamily="34" charset="0"/>
            </a:rPr>
            <a:t>Continuous manipulatives avoid the counting trap</a:t>
          </a:r>
          <a:endParaRPr lang="en-US" sz="2800" kern="1200" dirty="0">
            <a:latin typeface="Aptos" panose="020B0004020202020204" pitchFamily="34" charset="0"/>
          </a:endParaRPr>
        </a:p>
      </dsp:txBody>
      <dsp:txXfrm>
        <a:off x="1429899" y="3097464"/>
        <a:ext cx="5083704" cy="1238008"/>
      </dsp:txXfrm>
    </dsp:sp>
    <dsp:sp modelId="{3AA1ADD8-7EBA-451F-B383-9FB58D522ED9}">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7995C53-5FEF-481D-B152-5AC2E3B3F418}">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6C3B373-F8DD-40E5-B931-B4D0890FF3A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ptos" panose="020B0004020202020204" pitchFamily="34" charset="0"/>
            </a:rPr>
            <a:t>Sophisticated and versatile</a:t>
          </a:r>
          <a:endParaRPr lang="en-US" sz="2800" kern="1200" dirty="0">
            <a:latin typeface="Aptos" panose="020B0004020202020204" pitchFamily="34" charset="0"/>
          </a:endParaRPr>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88739-CC43-4161-BEB3-4223D26BB59D}">
      <dsp:nvSpPr>
        <dsp:cNvPr id="0" name=""/>
        <dsp:cNvSpPr/>
      </dsp:nvSpPr>
      <dsp:spPr>
        <a:xfrm>
          <a:off x="0" y="2656"/>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41977-D4A9-49DF-8104-D718F87BDDA1}">
      <dsp:nvSpPr>
        <dsp:cNvPr id="0" name=""/>
        <dsp:cNvSpPr/>
      </dsp:nvSpPr>
      <dsp:spPr>
        <a:xfrm>
          <a:off x="0" y="2656"/>
          <a:ext cx="6830568" cy="181178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dirty="0"/>
            <a:t>Part/Part Whole model</a:t>
          </a:r>
          <a:endParaRPr lang="en-US" sz="5200" kern="1200" dirty="0"/>
        </a:p>
      </dsp:txBody>
      <dsp:txXfrm>
        <a:off x="0" y="2656"/>
        <a:ext cx="6830568" cy="1811788"/>
      </dsp:txXfrm>
    </dsp:sp>
    <dsp:sp modelId="{6A0B085B-900D-426E-8C1E-E9DFCB86B5C2}">
      <dsp:nvSpPr>
        <dsp:cNvPr id="0" name=""/>
        <dsp:cNvSpPr/>
      </dsp:nvSpPr>
      <dsp:spPr>
        <a:xfrm>
          <a:off x="0" y="1814445"/>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90978-3704-4991-AA7E-22883C495463}">
      <dsp:nvSpPr>
        <dsp:cNvPr id="0" name=""/>
        <dsp:cNvSpPr/>
      </dsp:nvSpPr>
      <dsp:spPr>
        <a:xfrm>
          <a:off x="0" y="1814445"/>
          <a:ext cx="6830568" cy="181178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dirty="0"/>
            <a:t>Comparison Model</a:t>
          </a:r>
          <a:endParaRPr lang="en-US" sz="5200" kern="1200" dirty="0"/>
        </a:p>
      </dsp:txBody>
      <dsp:txXfrm>
        <a:off x="0" y="1814445"/>
        <a:ext cx="6830568" cy="1811788"/>
      </dsp:txXfrm>
    </dsp:sp>
    <dsp:sp modelId="{519E0E95-91AB-4111-BADA-319F14079586}">
      <dsp:nvSpPr>
        <dsp:cNvPr id="0" name=""/>
        <dsp:cNvSpPr/>
      </dsp:nvSpPr>
      <dsp:spPr>
        <a:xfrm>
          <a:off x="0" y="3626234"/>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AD143-BECE-4FDB-80BB-FE3255EC19F0}">
      <dsp:nvSpPr>
        <dsp:cNvPr id="0" name=""/>
        <dsp:cNvSpPr/>
      </dsp:nvSpPr>
      <dsp:spPr>
        <a:xfrm>
          <a:off x="0" y="3626234"/>
          <a:ext cx="6830568" cy="181178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dirty="0"/>
            <a:t>Before and After Model</a:t>
          </a:r>
          <a:endParaRPr lang="en-US" sz="5200" kern="1200" dirty="0"/>
        </a:p>
      </dsp:txBody>
      <dsp:txXfrm>
        <a:off x="0" y="3626234"/>
        <a:ext cx="6830568" cy="1811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212A8-3F68-4D7D-835D-25ACB03C4E28}">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5AB7D-2CC2-4146-8CB3-63A6FE1C4883}">
      <dsp:nvSpPr>
        <dsp:cNvPr id="0" name=""/>
        <dsp:cNvSpPr/>
      </dsp:nvSpPr>
      <dsp:spPr>
        <a:xfrm>
          <a:off x="0" y="0"/>
          <a:ext cx="6900512" cy="138403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dirty="0"/>
            <a:t>Thomas has 4 times as much money as James. Together they have £200. How much money does James have?</a:t>
          </a:r>
          <a:endParaRPr lang="en-US" sz="2700" kern="1200" dirty="0"/>
        </a:p>
      </dsp:txBody>
      <dsp:txXfrm>
        <a:off x="0" y="0"/>
        <a:ext cx="6900512" cy="1384035"/>
      </dsp:txXfrm>
    </dsp:sp>
    <dsp:sp modelId="{EA3AF289-01DD-4F11-B0AB-9E27D3CAA369}">
      <dsp:nvSpPr>
        <dsp:cNvPr id="0" name=""/>
        <dsp:cNvSpPr/>
      </dsp:nvSpPr>
      <dsp:spPr>
        <a:xfrm>
          <a:off x="0" y="1384035"/>
          <a:ext cx="6900512" cy="0"/>
        </a:xfrm>
        <a:prstGeom prst="line">
          <a:avLst/>
        </a:prstGeom>
        <a:solidFill>
          <a:schemeClr val="accent2">
            <a:hueOff val="501031"/>
            <a:satOff val="-113"/>
            <a:lumOff val="2614"/>
            <a:alphaOff val="0"/>
          </a:schemeClr>
        </a:solidFill>
        <a:ln w="12700" cap="flat" cmpd="sng" algn="ctr">
          <a:solidFill>
            <a:schemeClr val="accent2">
              <a:hueOff val="501031"/>
              <a:satOff val="-113"/>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CF162-88AA-4535-A4E0-5CAD0D8CC59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u="sng" kern="1200"/>
            <a:t>Common Misconceptions</a:t>
          </a:r>
          <a:endParaRPr lang="en-US" sz="2700" kern="1200"/>
        </a:p>
      </dsp:txBody>
      <dsp:txXfrm>
        <a:off x="0" y="1384035"/>
        <a:ext cx="6900512" cy="1384035"/>
      </dsp:txXfrm>
    </dsp:sp>
    <dsp:sp modelId="{5085BAA6-BF6D-41FF-BD6F-B57AD03CCE75}">
      <dsp:nvSpPr>
        <dsp:cNvPr id="0" name=""/>
        <dsp:cNvSpPr/>
      </dsp:nvSpPr>
      <dsp:spPr>
        <a:xfrm>
          <a:off x="0" y="2768070"/>
          <a:ext cx="6900512" cy="0"/>
        </a:xfrm>
        <a:prstGeom prst="line">
          <a:avLst/>
        </a:prstGeom>
        <a:solidFill>
          <a:schemeClr val="accent2">
            <a:hueOff val="1002063"/>
            <a:satOff val="-225"/>
            <a:lumOff val="5227"/>
            <a:alphaOff val="0"/>
          </a:schemeClr>
        </a:solidFill>
        <a:ln w="12700" cap="flat" cmpd="sng" algn="ctr">
          <a:solidFill>
            <a:schemeClr val="accent2">
              <a:hueOff val="1002063"/>
              <a:satOff val="-225"/>
              <a:lumOff val="52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A8682-59C5-4D89-BF51-215006EDCFB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Do we need to divide 200 by 4 ?</a:t>
          </a:r>
          <a:endParaRPr lang="en-US" sz="2700" kern="1200"/>
        </a:p>
      </dsp:txBody>
      <dsp:txXfrm>
        <a:off x="0" y="2768070"/>
        <a:ext cx="6900512" cy="1384035"/>
      </dsp:txXfrm>
    </dsp:sp>
    <dsp:sp modelId="{A8612CCC-82C8-4BF5-B7E3-1C13420F7E97}">
      <dsp:nvSpPr>
        <dsp:cNvPr id="0" name=""/>
        <dsp:cNvSpPr/>
      </dsp:nvSpPr>
      <dsp:spPr>
        <a:xfrm>
          <a:off x="0" y="4152105"/>
          <a:ext cx="6900512" cy="0"/>
        </a:xfrm>
        <a:prstGeom prst="line">
          <a:avLst/>
        </a:prstGeom>
        <a:solidFill>
          <a:schemeClr val="accent2">
            <a:hueOff val="1503094"/>
            <a:satOff val="-338"/>
            <a:lumOff val="7841"/>
            <a:alphaOff val="0"/>
          </a:schemeClr>
        </a:solidFill>
        <a:ln w="12700" cap="flat" cmpd="sng" algn="ctr">
          <a:solidFill>
            <a:schemeClr val="accent2">
              <a:hueOff val="1503094"/>
              <a:satOff val="-338"/>
              <a:lumOff val="78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DE20E-CA30-4D71-B70A-73FF26DDD58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Do we need to multiply 200 by 4?</a:t>
          </a:r>
          <a:endParaRPr lang="en-US" sz="2700" kern="1200"/>
        </a:p>
      </dsp:txBody>
      <dsp:txXfrm>
        <a:off x="0" y="4152105"/>
        <a:ext cx="6900512" cy="1384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6C873-852B-4EB6-A7EC-B1AF2306C547}">
      <dsp:nvSpPr>
        <dsp:cNvPr id="0" name=""/>
        <dsp:cNvSpPr/>
      </dsp:nvSpPr>
      <dsp:spPr>
        <a:xfrm>
          <a:off x="0" y="2907134"/>
          <a:ext cx="10817923" cy="190739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0" i="0" kern="1200"/>
            <a:t>Receiving appropriate additional support is not dependent upon the formal identification of a specific need or label such as dyscalculia. However, this should not mean that schools and local authorities are not supportive of formally identifying additional support needs such as dyscalculia.</a:t>
          </a:r>
          <a:endParaRPr lang="en-US" sz="2600" kern="1200"/>
        </a:p>
      </dsp:txBody>
      <dsp:txXfrm>
        <a:off x="0" y="2907134"/>
        <a:ext cx="10817923" cy="1907395"/>
      </dsp:txXfrm>
    </dsp:sp>
    <dsp:sp modelId="{4CFF80EE-FA5D-4F92-B764-CCE7B5782610}">
      <dsp:nvSpPr>
        <dsp:cNvPr id="0" name=""/>
        <dsp:cNvSpPr/>
      </dsp:nvSpPr>
      <dsp:spPr>
        <a:xfrm rot="10800000">
          <a:off x="0" y="2171"/>
          <a:ext cx="10817923" cy="2933573"/>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0" i="0" kern="1200"/>
            <a:t>Needs Led Support</a:t>
          </a:r>
          <a:endParaRPr lang="en-US" sz="2600" kern="1200"/>
        </a:p>
      </dsp:txBody>
      <dsp:txXfrm rot="10800000">
        <a:off x="0" y="2171"/>
        <a:ext cx="10817923" cy="1906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1C86-FF7D-4F15-98D8-596F82918C59}">
      <dsp:nvSpPr>
        <dsp:cNvPr id="0" name=""/>
        <dsp:cNvSpPr/>
      </dsp:nvSpPr>
      <dsp:spPr>
        <a:xfrm>
          <a:off x="0" y="0"/>
          <a:ext cx="8682445" cy="12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Dyscalculia exists in </a:t>
          </a:r>
          <a:r>
            <a:rPr lang="en-GB" sz="2000" b="1" kern="1200"/>
            <a:t>all cultures </a:t>
          </a:r>
          <a:r>
            <a:rPr lang="en-GB" sz="2000" kern="1200"/>
            <a:t>and </a:t>
          </a:r>
          <a:r>
            <a:rPr lang="en-GB" sz="2000" b="1" kern="1200"/>
            <a:t>across the range of abilities </a:t>
          </a:r>
          <a:r>
            <a:rPr lang="en-GB" sz="2000" kern="1200"/>
            <a:t>and </a:t>
          </a:r>
          <a:r>
            <a:rPr lang="en-GB" sz="2000" b="1" kern="1200"/>
            <a:t>socio-economic backgrounds</a:t>
          </a:r>
          <a:r>
            <a:rPr lang="en-GB" sz="2000" kern="1200"/>
            <a:t>. </a:t>
          </a:r>
          <a:endParaRPr lang="en-US" sz="2000" kern="1200"/>
        </a:p>
      </dsp:txBody>
      <dsp:txXfrm>
        <a:off x="38017" y="38017"/>
        <a:ext cx="7172107" cy="1221978"/>
      </dsp:txXfrm>
    </dsp:sp>
    <dsp:sp modelId="{F5E551FA-361C-4C73-831E-3B3A510D2376}">
      <dsp:nvSpPr>
        <dsp:cNvPr id="0" name=""/>
        <dsp:cNvSpPr/>
      </dsp:nvSpPr>
      <dsp:spPr>
        <a:xfrm>
          <a:off x="727154" y="1534014"/>
          <a:ext cx="8682445" cy="12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Learners with dyscalculia can </a:t>
          </a:r>
          <a:r>
            <a:rPr lang="en-GB" sz="2000" b="1" kern="1200"/>
            <a:t>continue to make progress </a:t>
          </a:r>
          <a:r>
            <a:rPr lang="en-GB" sz="2000" kern="1200"/>
            <a:t>in mathematics but may do so at a </a:t>
          </a:r>
          <a:r>
            <a:rPr lang="en-GB" sz="2000" b="1" kern="1200"/>
            <a:t>different pace</a:t>
          </a:r>
          <a:r>
            <a:rPr lang="en-GB" sz="2000" kern="1200"/>
            <a:t>.</a:t>
          </a:r>
          <a:endParaRPr lang="en-US" sz="2000" kern="1200"/>
        </a:p>
      </dsp:txBody>
      <dsp:txXfrm>
        <a:off x="765171" y="1572031"/>
        <a:ext cx="7035548" cy="1221978"/>
      </dsp:txXfrm>
    </dsp:sp>
    <dsp:sp modelId="{EAE1EFA7-50CB-4389-9DA5-D8746C407407}">
      <dsp:nvSpPr>
        <dsp:cNvPr id="0" name=""/>
        <dsp:cNvSpPr/>
      </dsp:nvSpPr>
      <dsp:spPr>
        <a:xfrm>
          <a:off x="1443456" y="3068029"/>
          <a:ext cx="8682445" cy="12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Dyscalculia is likely to be a </a:t>
          </a:r>
          <a:r>
            <a:rPr lang="en-GB" sz="2000" b="1" kern="1200"/>
            <a:t>genetic, life-long, neurodevelopmental difference. </a:t>
          </a:r>
          <a:endParaRPr lang="en-US" sz="2000" kern="1200"/>
        </a:p>
      </dsp:txBody>
      <dsp:txXfrm>
        <a:off x="1481473" y="3106046"/>
        <a:ext cx="7046401" cy="1221978"/>
      </dsp:txXfrm>
    </dsp:sp>
    <dsp:sp modelId="{8BF7C62A-C93A-44CF-ABFC-E26BE1BEC0D0}">
      <dsp:nvSpPr>
        <dsp:cNvPr id="0" name=""/>
        <dsp:cNvSpPr/>
      </dsp:nvSpPr>
      <dsp:spPr>
        <a:xfrm>
          <a:off x="2170611" y="4602044"/>
          <a:ext cx="8682445" cy="129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Unidentified, it could result in mathematics anxiety, low self-esteem, high stress, atypical behaviour and low achievement. This can have associated impacts on opportunities in adult life.</a:t>
          </a:r>
          <a:endParaRPr lang="en-US" sz="2000" kern="1200"/>
        </a:p>
      </dsp:txBody>
      <dsp:txXfrm>
        <a:off x="2208628" y="4640061"/>
        <a:ext cx="7035548" cy="1221978"/>
      </dsp:txXfrm>
    </dsp:sp>
    <dsp:sp modelId="{2B49478F-FD99-4E5B-9548-587D84308DF9}">
      <dsp:nvSpPr>
        <dsp:cNvPr id="0" name=""/>
        <dsp:cNvSpPr/>
      </dsp:nvSpPr>
      <dsp:spPr>
        <a:xfrm>
          <a:off x="7838737" y="994159"/>
          <a:ext cx="843708" cy="8437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28571" y="994159"/>
        <a:ext cx="464040" cy="634890"/>
      </dsp:txXfrm>
    </dsp:sp>
    <dsp:sp modelId="{3157A108-1382-4DC2-B018-76FEE1381CC3}">
      <dsp:nvSpPr>
        <dsp:cNvPr id="0" name=""/>
        <dsp:cNvSpPr/>
      </dsp:nvSpPr>
      <dsp:spPr>
        <a:xfrm>
          <a:off x="8565892" y="2528174"/>
          <a:ext cx="843708" cy="8437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55726" y="2528174"/>
        <a:ext cx="464040" cy="634890"/>
      </dsp:txXfrm>
    </dsp:sp>
    <dsp:sp modelId="{22DA48F4-EC1B-495C-85B0-5ACA31769535}">
      <dsp:nvSpPr>
        <dsp:cNvPr id="0" name=""/>
        <dsp:cNvSpPr/>
      </dsp:nvSpPr>
      <dsp:spPr>
        <a:xfrm>
          <a:off x="9282194" y="4062189"/>
          <a:ext cx="843708" cy="84370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2028" y="4062189"/>
        <a:ext cx="464040" cy="634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A70E1-AD64-4246-B910-611C1A0FEBC6}">
      <dsp:nvSpPr>
        <dsp:cNvPr id="0" name=""/>
        <dsp:cNvSpPr/>
      </dsp:nvSpPr>
      <dsp:spPr>
        <a:xfrm>
          <a:off x="433583" y="1064394"/>
          <a:ext cx="707958" cy="707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8954E1-94F1-45D8-95F5-526D4FBE73FC}">
      <dsp:nvSpPr>
        <dsp:cNvPr id="0" name=""/>
        <dsp:cNvSpPr/>
      </dsp:nvSpPr>
      <dsp:spPr>
        <a:xfrm>
          <a:off x="941"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Dynamo Maths</a:t>
          </a:r>
          <a:endParaRPr lang="en-US" sz="2200" kern="1200">
            <a:solidFill>
              <a:schemeClr val="bg1"/>
            </a:solidFill>
          </a:endParaRPr>
        </a:p>
      </dsp:txBody>
      <dsp:txXfrm>
        <a:off x="941" y="2008358"/>
        <a:ext cx="1573242" cy="629296"/>
      </dsp:txXfrm>
    </dsp:sp>
    <dsp:sp modelId="{8708BD0A-D84E-4751-B7FB-E1799AC273F7}">
      <dsp:nvSpPr>
        <dsp:cNvPr id="0" name=""/>
        <dsp:cNvSpPr/>
      </dsp:nvSpPr>
      <dsp:spPr>
        <a:xfrm>
          <a:off x="2282142" y="1064394"/>
          <a:ext cx="707958" cy="707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7F2DE5-4E7E-47C8-93B6-FA3FD1DB12F9}">
      <dsp:nvSpPr>
        <dsp:cNvPr id="0" name=""/>
        <dsp:cNvSpPr/>
      </dsp:nvSpPr>
      <dsp:spPr>
        <a:xfrm>
          <a:off x="1849501"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Dyscalculia Screener</a:t>
          </a:r>
          <a:endParaRPr lang="en-US" sz="2200" kern="1200">
            <a:solidFill>
              <a:schemeClr val="bg1"/>
            </a:solidFill>
          </a:endParaRPr>
        </a:p>
      </dsp:txBody>
      <dsp:txXfrm>
        <a:off x="1849501" y="2008358"/>
        <a:ext cx="1573242" cy="629296"/>
      </dsp:txXfrm>
    </dsp:sp>
    <dsp:sp modelId="{2E1AACC2-3AB9-427B-8219-B8B9ABA0D0E5}">
      <dsp:nvSpPr>
        <dsp:cNvPr id="0" name=""/>
        <dsp:cNvSpPr/>
      </dsp:nvSpPr>
      <dsp:spPr>
        <a:xfrm>
          <a:off x="4130702" y="1064394"/>
          <a:ext cx="707958" cy="7079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9D71D-41C3-4CE3-A0F4-59E8603EEA8D}">
      <dsp:nvSpPr>
        <dsp:cNvPr id="0" name=""/>
        <dsp:cNvSpPr/>
      </dsp:nvSpPr>
      <dsp:spPr>
        <a:xfrm>
          <a:off x="3698060"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DANS</a:t>
          </a:r>
          <a:endParaRPr lang="en-US" sz="2200" kern="1200">
            <a:solidFill>
              <a:schemeClr val="bg1"/>
            </a:solidFill>
          </a:endParaRPr>
        </a:p>
      </dsp:txBody>
      <dsp:txXfrm>
        <a:off x="3698060" y="2008358"/>
        <a:ext cx="1573242" cy="629296"/>
      </dsp:txXfrm>
    </dsp:sp>
    <dsp:sp modelId="{58F8646A-8248-42E0-B587-9EEF7232721C}">
      <dsp:nvSpPr>
        <dsp:cNvPr id="0" name=""/>
        <dsp:cNvSpPr/>
      </dsp:nvSpPr>
      <dsp:spPr>
        <a:xfrm>
          <a:off x="5979261" y="1064394"/>
          <a:ext cx="707958" cy="7079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DF0E5C-E5CC-4BB7-B768-25D303AFE97C}">
      <dsp:nvSpPr>
        <dsp:cNvPr id="0" name=""/>
        <dsp:cNvSpPr/>
      </dsp:nvSpPr>
      <dsp:spPr>
        <a:xfrm>
          <a:off x="5546620"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More Trouble with Maths</a:t>
          </a:r>
          <a:endParaRPr lang="en-US" sz="2200" kern="1200">
            <a:solidFill>
              <a:schemeClr val="bg1"/>
            </a:solidFill>
          </a:endParaRPr>
        </a:p>
      </dsp:txBody>
      <dsp:txXfrm>
        <a:off x="5546620" y="2008358"/>
        <a:ext cx="1573242" cy="629296"/>
      </dsp:txXfrm>
    </dsp:sp>
    <dsp:sp modelId="{5A546881-126B-4742-BA28-84024934E54C}">
      <dsp:nvSpPr>
        <dsp:cNvPr id="0" name=""/>
        <dsp:cNvSpPr/>
      </dsp:nvSpPr>
      <dsp:spPr>
        <a:xfrm>
          <a:off x="7827821" y="1064394"/>
          <a:ext cx="707958" cy="7079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77A895-5120-424A-BF67-7420FFDB4485}">
      <dsp:nvSpPr>
        <dsp:cNvPr id="0" name=""/>
        <dsp:cNvSpPr/>
      </dsp:nvSpPr>
      <dsp:spPr>
        <a:xfrm>
          <a:off x="7395179"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IDL Numeracy</a:t>
          </a:r>
          <a:endParaRPr lang="en-US" sz="2200" kern="1200">
            <a:solidFill>
              <a:schemeClr val="bg1"/>
            </a:solidFill>
          </a:endParaRPr>
        </a:p>
      </dsp:txBody>
      <dsp:txXfrm>
        <a:off x="7395179" y="2008358"/>
        <a:ext cx="1573242" cy="629296"/>
      </dsp:txXfrm>
    </dsp:sp>
    <dsp:sp modelId="{D2FD793D-E8AC-47C9-87A7-C8A7D9FA704F}">
      <dsp:nvSpPr>
        <dsp:cNvPr id="0" name=""/>
        <dsp:cNvSpPr/>
      </dsp:nvSpPr>
      <dsp:spPr>
        <a:xfrm>
          <a:off x="9676380" y="1064394"/>
          <a:ext cx="707958" cy="7079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DA8BB-F543-4B5C-9D38-62827C76CA0E}">
      <dsp:nvSpPr>
        <dsp:cNvPr id="0" name=""/>
        <dsp:cNvSpPr/>
      </dsp:nvSpPr>
      <dsp:spPr>
        <a:xfrm>
          <a:off x="9243739" y="2008358"/>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solidFill>
                <a:schemeClr val="bg1"/>
              </a:solidFill>
            </a:rPr>
            <a:t>SNAP Maths</a:t>
          </a:r>
          <a:endParaRPr lang="en-US" sz="2200" kern="1200">
            <a:solidFill>
              <a:schemeClr val="bg1"/>
            </a:solidFill>
          </a:endParaRPr>
        </a:p>
      </dsp:txBody>
      <dsp:txXfrm>
        <a:off x="9243739" y="2008358"/>
        <a:ext cx="1573242" cy="6292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1A39B92-F008-461C-9F6B-58A28C8E74B6}" type="datetime1">
              <a:rPr lang="en-GB" smtClean="0"/>
              <a:t>20/05/2025</a:t>
            </a:fld>
            <a:endParaRPr lang="en-GB"/>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89B6C8-888A-401B-9F9B-D41D36B6C3E9}" type="slidenum">
              <a:rPr lang="en-GB" smtClean="0"/>
              <a:t>‹#›</a:t>
            </a:fld>
            <a:endParaRPr lang="en-GB"/>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7T17:08:20.720"/>
    </inkml:context>
    <inkml:brush xml:id="br0">
      <inkml:brushProperty name="width" value="0.2" units="cm"/>
      <inkml:brushProperty name="height" value="0.2" units="cm"/>
      <inkml:brushProperty name="color" value="#5B2D90"/>
      <inkml:brushProperty name="ignorePressure" value="1"/>
    </inkml:brush>
  </inkml:definitions>
  <inkml:trace contextRef="#ctx0" brushRef="#br0">317 0,'18'1,"0"1,0 1,0 0,0 1,-1 1,16 7,98 46,-26 1,-2 4,54 45,-66-44,-59-42,0 2,-1 1,2 6,-20-18,-1 1,0 0,-1 1,0 1,-1 0,-1 0,4 11,33 84,-5 2,-5 2,-5 1,-5 7,5 56,-8 0,-5 64,-4 13,24 763,-67-406,-35 0,2-33,41-348,-9 0,-36 115,-83 296,132-557,-1 52,-10 55,18-144,-2 13,-2-1,-2 0,-4-1,-4 5,16-48,0 1,-2-2,1 1,-2-1,0-1,-2 0,1 0,-1-1,-1-1,-1 0,0-1,0-1,-1 0,-1-1,-9 4,-46 16,-1-3,-73 17,75-24,-29 6,0-3,-28-2,45-10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8C93066-4B2A-4AFA-904B-9C97A790BCD1}" type="datetime1">
              <a:rPr lang="en-GB" noProof="0" smtClean="0"/>
              <a:t>20/05/2025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en-GB" noProof="0" smtClean="0"/>
              <a:t>‹#›</a:t>
            </a:fld>
            <a:endParaRPr lang="en-GB"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3F28A1F-3E69-47E5-AE93-E7F2155A242D}" type="slidenum">
              <a:rPr lang="en-GB" smtClean="0"/>
              <a:t>1</a:t>
            </a:fld>
            <a:endParaRPr lang="en-GB"/>
          </a:p>
        </p:txBody>
      </p:sp>
    </p:spTree>
    <p:extLst>
      <p:ext uri="{BB962C8B-B14F-4D97-AF65-F5344CB8AC3E}">
        <p14:creationId xmlns:p14="http://schemas.microsoft.com/office/powerpoint/2010/main" val="2101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John Hattie</a:t>
            </a:r>
            <a:r>
              <a:rPr lang="en-GB" baseline="0"/>
              <a:t> describes all of this as Deep learning, consolidating understanding of mathematical concepts and procedures and making connections among ideas.  It is really useful to reflect on this – how do we give our learners opportunities for deep learning?  Here are a few final ideas</a:t>
            </a:r>
            <a:endParaRPr lang="en-GB"/>
          </a:p>
        </p:txBody>
      </p:sp>
      <p:sp>
        <p:nvSpPr>
          <p:cNvPr id="4" name="Slide Number Placeholder 3"/>
          <p:cNvSpPr>
            <a:spLocks noGrp="1"/>
          </p:cNvSpPr>
          <p:nvPr>
            <p:ph type="sldNum" sz="quarter" idx="10"/>
          </p:nvPr>
        </p:nvSpPr>
        <p:spPr/>
        <p:txBody>
          <a:bodyPr/>
          <a:lstStyle/>
          <a:p>
            <a:fld id="{1027A7A7-5FDC-4F75-9D8C-3306C1ED4899}" type="slidenum">
              <a:rPr lang="en-GB" altLang="en-US" smtClean="0"/>
              <a:pPr/>
              <a:t>22</a:t>
            </a:fld>
            <a:endParaRPr lang="en-GB" altLang="en-US"/>
          </a:p>
        </p:txBody>
      </p:sp>
    </p:spTree>
    <p:extLst>
      <p:ext uri="{BB962C8B-B14F-4D97-AF65-F5344CB8AC3E}">
        <p14:creationId xmlns:p14="http://schemas.microsoft.com/office/powerpoint/2010/main" val="309409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great for</a:t>
            </a:r>
            <a:r>
              <a:rPr lang="en-GB" baseline="0"/>
              <a:t> learners to talk about their maths.  Developing the mathematical behaviours of justifying their ideas and forming a reasoned argument.  Sometimes there is more than one right answer.  Sometimes we might be looking for an optimal answer.  How do learners know they have a valid answer and how could they be sure their answer is the optimal one?</a:t>
            </a:r>
            <a:endParaRPr lang="en-GB"/>
          </a:p>
        </p:txBody>
      </p:sp>
      <p:sp>
        <p:nvSpPr>
          <p:cNvPr id="4" name="Slide Number Placeholder 3"/>
          <p:cNvSpPr>
            <a:spLocks noGrp="1"/>
          </p:cNvSpPr>
          <p:nvPr>
            <p:ph type="sldNum" sz="quarter" idx="10"/>
          </p:nvPr>
        </p:nvSpPr>
        <p:spPr/>
        <p:txBody>
          <a:bodyPr/>
          <a:lstStyle/>
          <a:p>
            <a:fld id="{1027A7A7-5FDC-4F75-9D8C-3306C1ED4899}" type="slidenum">
              <a:rPr lang="en-GB" altLang="en-US" smtClean="0"/>
              <a:pPr/>
              <a:t>23</a:t>
            </a:fld>
            <a:endParaRPr lang="en-GB" altLang="en-US"/>
          </a:p>
        </p:txBody>
      </p:sp>
    </p:spTree>
    <p:extLst>
      <p:ext uri="{BB962C8B-B14F-4D97-AF65-F5344CB8AC3E}">
        <p14:creationId xmlns:p14="http://schemas.microsoft.com/office/powerpoint/2010/main" val="31265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1119"/>
                </a:solidFill>
                <a:effectLst/>
                <a:latin typeface="Exo 2"/>
              </a:rPr>
              <a:t>You may hear from a range of sources that </a:t>
            </a:r>
            <a:r>
              <a:rPr lang="en-GB" dirty="0">
                <a:solidFill>
                  <a:srgbClr val="0B1119"/>
                </a:solidFill>
                <a:latin typeface="Exo 2"/>
              </a:rPr>
              <a:t>repetition</a:t>
            </a:r>
            <a:r>
              <a:rPr lang="en-GB" b="0" i="0" dirty="0">
                <a:solidFill>
                  <a:srgbClr val="0B1119"/>
                </a:solidFill>
                <a:effectLst/>
                <a:latin typeface="Exo 2"/>
              </a:rPr>
              <a:t> and rote learning </a:t>
            </a:r>
            <a:r>
              <a:rPr lang="en-GB" dirty="0">
                <a:solidFill>
                  <a:srgbClr val="0B1119"/>
                </a:solidFill>
                <a:latin typeface="Exo 2"/>
              </a:rPr>
              <a:t>are frowned upon</a:t>
            </a:r>
            <a:r>
              <a:rPr lang="en-GB" b="0" i="0" dirty="0">
                <a:solidFill>
                  <a:srgbClr val="0B1119"/>
                </a:solidFill>
                <a:effectLst/>
                <a:latin typeface="Exo 2"/>
              </a:rPr>
              <a:t>. Teachers have been told that drill-and-practice dulls students’ creativity (</a:t>
            </a:r>
            <a:r>
              <a:rPr lang="en-GB" b="0" i="0" dirty="0" err="1">
                <a:solidFill>
                  <a:srgbClr val="0B1119"/>
                </a:solidFill>
                <a:effectLst/>
                <a:latin typeface="Exo 2"/>
              </a:rPr>
              <a:t>Heward</a:t>
            </a:r>
            <a:r>
              <a:rPr lang="en-GB" b="0" i="0" dirty="0">
                <a:solidFill>
                  <a:srgbClr val="0B1119"/>
                </a:solidFill>
                <a:effectLst/>
                <a:latin typeface="Exo 2"/>
              </a:rPr>
              <a:t>, 2003) and that rote learning in math classes robs all students of the opportunity to develop their creative potential (Elliott, 1980</a:t>
            </a:r>
            <a:r>
              <a:rPr lang="en-GB" dirty="0">
                <a:solidFill>
                  <a:srgbClr val="0B1119"/>
                </a:solidFill>
                <a:latin typeface="Exo 2"/>
              </a:rPr>
              <a:t>) and </a:t>
            </a:r>
            <a:r>
              <a:rPr lang="en-GB" b="0" i="0" dirty="0">
                <a:solidFill>
                  <a:srgbClr val="0B1119"/>
                </a:solidFill>
                <a:effectLst/>
                <a:latin typeface="Exo 2"/>
              </a:rPr>
              <a:t>will kill their motivation to learn (Heffernan, 2010).</a:t>
            </a:r>
          </a:p>
          <a:p>
            <a:endParaRPr lang="en-GB" dirty="0">
              <a:solidFill>
                <a:srgbClr val="0B1119"/>
              </a:solidFill>
              <a:latin typeface="Exo 2"/>
            </a:endParaRPr>
          </a:p>
          <a:p>
            <a:r>
              <a:rPr lang="en-GB" b="0" i="0" dirty="0">
                <a:solidFill>
                  <a:srgbClr val="0B1119"/>
                </a:solidFill>
                <a:effectLst/>
                <a:latin typeface="Exo 2"/>
              </a:rPr>
              <a:t>When properly conducted, however, drill-and-practice is a consistently effective teaching method and should not be slighted as “low level,” and appears to be just as essential to complex and creative intellectual performance as they are</a:t>
            </a:r>
            <a:r>
              <a:rPr lang="en-GB" dirty="0">
                <a:solidFill>
                  <a:srgbClr val="0B1119"/>
                </a:solidFill>
                <a:latin typeface="Exo 2"/>
              </a:rPr>
              <a:t>, for example, to</a:t>
            </a:r>
            <a:r>
              <a:rPr lang="en-GB" b="0" i="0" dirty="0">
                <a:solidFill>
                  <a:srgbClr val="0B1119"/>
                </a:solidFill>
                <a:effectLst/>
                <a:latin typeface="Exo 2"/>
              </a:rPr>
              <a:t> the performance of a virtuoso violinist (</a:t>
            </a:r>
            <a:r>
              <a:rPr lang="en-GB" b="0" i="0" dirty="0" err="1">
                <a:solidFill>
                  <a:srgbClr val="0B1119"/>
                </a:solidFill>
                <a:effectLst/>
                <a:latin typeface="Exo 2"/>
              </a:rPr>
              <a:t>Brophy</a:t>
            </a:r>
            <a:r>
              <a:rPr lang="en-GB" b="0" i="0" dirty="0">
                <a:solidFill>
                  <a:srgbClr val="0B1119"/>
                </a:solidFill>
                <a:effectLst/>
                <a:latin typeface="Exo 2"/>
              </a:rPr>
              <a:t>, 1986). A meta-analysis of 85 academic intervention studies with students with learning disabilities, carried out by Swanson and </a:t>
            </a:r>
            <a:r>
              <a:rPr lang="en-GB" b="0" i="0" dirty="0" err="1">
                <a:solidFill>
                  <a:srgbClr val="0B1119"/>
                </a:solidFill>
                <a:effectLst/>
                <a:latin typeface="Exo 2"/>
              </a:rPr>
              <a:t>Sachse</a:t>
            </a:r>
            <a:r>
              <a:rPr lang="en-GB" b="0" i="0" dirty="0">
                <a:solidFill>
                  <a:srgbClr val="0B1119"/>
                </a:solidFill>
                <a:effectLst/>
                <a:latin typeface="Exo 2"/>
              </a:rPr>
              <a:t>-Lee (2000), found that regardless of the practical or theoretical orientation of the study, the largest effect sizes were obtained by interventions that included systematic drill, repetition, practice, and review.</a:t>
            </a:r>
            <a:r>
              <a:rPr lang="en-GB" dirty="0">
                <a:solidFill>
                  <a:srgbClr val="0B1119"/>
                </a:solidFill>
                <a:latin typeface="Exo 2"/>
              </a:rPr>
              <a:t> </a:t>
            </a:r>
            <a:r>
              <a:rPr lang="en-GB" b="0" i="0" dirty="0">
                <a:solidFill>
                  <a:srgbClr val="0B1119"/>
                </a:solidFill>
                <a:effectLst/>
                <a:latin typeface="Exo 2"/>
              </a:rPr>
              <a:t> What we’re saying here really is use it or lose it.</a:t>
            </a:r>
            <a:r>
              <a:rPr lang="en-GB" dirty="0">
                <a:solidFill>
                  <a:srgbClr val="0B1119"/>
                </a:solidFill>
                <a:latin typeface="Exo 2"/>
              </a:rPr>
              <a:t> </a:t>
            </a:r>
            <a:r>
              <a:rPr lang="en-GB" b="0" i="0" dirty="0">
                <a:solidFill>
                  <a:srgbClr val="0B1119"/>
                </a:solidFill>
                <a:effectLst/>
                <a:latin typeface="Exo 2"/>
              </a:rPr>
              <a:t> Repeat little and often the deliberate practice of number bonds</a:t>
            </a:r>
            <a:r>
              <a:rPr lang="en-GB" b="0" i="0" baseline="0" dirty="0">
                <a:solidFill>
                  <a:srgbClr val="0B1119"/>
                </a:solidFill>
                <a:effectLst/>
                <a:latin typeface="Exo 2"/>
              </a:rPr>
              <a:t>, times tables, visual representations and correct use of mathematical language so they become automatic and free up the brain so learners can unleash their creativity.</a:t>
            </a:r>
            <a:endParaRPr lang="en-GB" b="0" i="0" dirty="0">
              <a:solidFill>
                <a:srgbClr val="0B1119"/>
              </a:solidFill>
              <a:effectLst/>
              <a:latin typeface="Exo 2"/>
            </a:endParaRPr>
          </a:p>
          <a:p>
            <a:endParaRPr lang="en-GB" dirty="0"/>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24</a:t>
            </a:fld>
            <a:endParaRPr lang="en-GB" altLang="en-US"/>
          </a:p>
        </p:txBody>
      </p:sp>
    </p:spTree>
    <p:extLst>
      <p:ext uri="{BB962C8B-B14F-4D97-AF65-F5344CB8AC3E}">
        <p14:creationId xmlns:p14="http://schemas.microsoft.com/office/powerpoint/2010/main" val="395066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dot patterns</a:t>
            </a:r>
            <a:r>
              <a:rPr lang="en-GB" baseline="0" dirty="0"/>
              <a:t> is a great way to develop an understanding of number and to help </a:t>
            </a:r>
            <a:r>
              <a:rPr lang="en-GB" baseline="0" dirty="0" err="1"/>
              <a:t>dysclaulic</a:t>
            </a:r>
            <a:r>
              <a:rPr lang="en-GB" baseline="0" dirty="0"/>
              <a:t> learners to compare quantities. It will also develop there ability to </a:t>
            </a:r>
            <a:r>
              <a:rPr lang="en-GB" baseline="0" dirty="0" err="1"/>
              <a:t>subitise</a:t>
            </a:r>
            <a:r>
              <a:rPr lang="en-GB" baseline="0" dirty="0"/>
              <a:t> greater quantities</a:t>
            </a:r>
          </a:p>
          <a:p>
            <a:endParaRPr lang="en-GB" baseline="0" dirty="0"/>
          </a:p>
          <a:p>
            <a:r>
              <a:rPr lang="en-GB" baseline="0" dirty="0"/>
              <a:t>Dot patterns sheet</a:t>
            </a:r>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25</a:t>
            </a:fld>
            <a:endParaRPr lang="en-GB"/>
          </a:p>
        </p:txBody>
      </p:sp>
    </p:spTree>
    <p:extLst>
      <p:ext uri="{BB962C8B-B14F-4D97-AF65-F5344CB8AC3E}">
        <p14:creationId xmlns:p14="http://schemas.microsoft.com/office/powerpoint/2010/main" val="104476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Commercially great to manipulate great odd and even </a:t>
            </a:r>
          </a:p>
          <a:p>
            <a:r>
              <a:rPr lang="en-GB" dirty="0"/>
              <a:t>Stick to</a:t>
            </a:r>
            <a:r>
              <a:rPr lang="en-GB" baseline="0" dirty="0"/>
              <a:t> one pattern to begin with</a:t>
            </a:r>
          </a:p>
          <a:p>
            <a:r>
              <a:rPr lang="en-GB" baseline="0" dirty="0"/>
              <a:t>Looking for a strong visual image of the pattern.</a:t>
            </a:r>
          </a:p>
          <a:p>
            <a:r>
              <a:rPr lang="en-GB" baseline="0" dirty="0"/>
              <a:t>What could be limitations of this- or problems with this</a:t>
            </a:r>
          </a:p>
          <a:p>
            <a:r>
              <a:rPr lang="en-GB" baseline="0" dirty="0"/>
              <a:t>( </a:t>
            </a:r>
            <a:r>
              <a:rPr lang="en-GB" baseline="0" dirty="0" err="1"/>
              <a:t>eg</a:t>
            </a:r>
            <a:r>
              <a:rPr lang="en-GB" baseline="0" dirty="0"/>
              <a:t> strong rep could mean inability to generalise- how would you over come this?)</a:t>
            </a:r>
          </a:p>
          <a:p>
            <a:endParaRPr lang="en-GB" dirty="0"/>
          </a:p>
        </p:txBody>
      </p:sp>
      <p:sp>
        <p:nvSpPr>
          <p:cNvPr id="4" name="Slide Number Placeholder 3"/>
          <p:cNvSpPr>
            <a:spLocks noGrp="1"/>
          </p:cNvSpPr>
          <p:nvPr>
            <p:ph type="sldNum" sz="quarter" idx="5"/>
          </p:nvPr>
        </p:nvSpPr>
        <p:spPr/>
        <p:txBody>
          <a:bodyPr/>
          <a:lstStyle/>
          <a:p>
            <a:pPr>
              <a:defRPr/>
            </a:pPr>
            <a:fld id="{318BD5C7-1A2B-4E87-B264-6BCF0D61336D}" type="slidenum">
              <a:rPr lang="en-GB" smtClean="0"/>
              <a:pPr>
                <a:defRPr/>
              </a:pPr>
              <a:t>26</a:t>
            </a:fld>
            <a:endParaRPr lang="en-GB"/>
          </a:p>
        </p:txBody>
      </p:sp>
      <p:sp>
        <p:nvSpPr>
          <p:cNvPr id="2" name="Footer Placeholder 1"/>
          <p:cNvSpPr>
            <a:spLocks noGrp="1"/>
          </p:cNvSpPr>
          <p:nvPr>
            <p:ph type="ftr" sz="quarter" idx="10"/>
          </p:nvPr>
        </p:nvSpPr>
        <p:spPr/>
        <p:txBody>
          <a:bodyPr/>
          <a:lstStyle/>
          <a:p>
            <a:r>
              <a:rPr lang="en-GB"/>
              <a:t>Judy Hornigold</a:t>
            </a:r>
          </a:p>
        </p:txBody>
      </p:sp>
    </p:spTree>
    <p:extLst>
      <p:ext uri="{BB962C8B-B14F-4D97-AF65-F5344CB8AC3E}">
        <p14:creationId xmlns:p14="http://schemas.microsoft.com/office/powerpoint/2010/main" val="3719868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DCA0B8-E1DC-4B0C-82E5-4D3CCABBCE76}" type="slidenum">
              <a:rPr lang="en-GB" smtClean="0"/>
              <a:t>27</a:t>
            </a:fld>
            <a:endParaRPr lang="en-GB"/>
          </a:p>
        </p:txBody>
      </p:sp>
    </p:spTree>
    <p:extLst>
      <p:ext uri="{BB962C8B-B14F-4D97-AF65-F5344CB8AC3E}">
        <p14:creationId xmlns:p14="http://schemas.microsoft.com/office/powerpoint/2010/main" val="287357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dot patterns</a:t>
            </a:r>
            <a:r>
              <a:rPr lang="en-GB" baseline="0" dirty="0"/>
              <a:t> that Dorian Yeo used- ( she was a very </a:t>
            </a:r>
            <a:r>
              <a:rPr lang="en-GB" baseline="0" dirty="0" err="1"/>
              <a:t>emanent</a:t>
            </a:r>
            <a:r>
              <a:rPr lang="en-GB" baseline="0" dirty="0"/>
              <a:t> dyscalculia researcher) Chinn uses a </a:t>
            </a:r>
            <a:r>
              <a:rPr lang="en-GB" baseline="0" dirty="0" err="1"/>
              <a:t>diffferent</a:t>
            </a:r>
            <a:r>
              <a:rPr lang="en-GB" baseline="0" dirty="0"/>
              <a:t> pattern. It does not really matter as long as you choose a pattern and stick to it. Once the child is familiar with the pattern then you can introduce different formations and use this to teach the conservation of number.</a:t>
            </a:r>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30</a:t>
            </a:fld>
            <a:endParaRPr lang="en-GB"/>
          </a:p>
        </p:txBody>
      </p:sp>
    </p:spTree>
    <p:extLst>
      <p:ext uri="{BB962C8B-B14F-4D97-AF65-F5344CB8AC3E}">
        <p14:creationId xmlns:p14="http://schemas.microsoft.com/office/powerpoint/2010/main" val="3123797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Based on 5 + </a:t>
            </a:r>
          </a:p>
          <a:p>
            <a:r>
              <a:rPr lang="en-GB" dirty="0"/>
              <a:t>Help bridge through 5 +5=10 5+6=5+5+1=11</a:t>
            </a:r>
          </a:p>
        </p:txBody>
      </p:sp>
      <p:sp>
        <p:nvSpPr>
          <p:cNvPr id="4" name="Slide Number Placeholder 3"/>
          <p:cNvSpPr>
            <a:spLocks noGrp="1"/>
          </p:cNvSpPr>
          <p:nvPr>
            <p:ph type="sldNum" sz="quarter" idx="5"/>
          </p:nvPr>
        </p:nvSpPr>
        <p:spPr/>
        <p:txBody>
          <a:bodyPr/>
          <a:lstStyle/>
          <a:p>
            <a:pPr>
              <a:defRPr/>
            </a:pPr>
            <a:fld id="{AC474D8D-E7BB-466B-9174-B1FFA870AB97}" type="slidenum">
              <a:rPr lang="en-GB" smtClean="0"/>
              <a:pPr>
                <a:defRPr/>
              </a:pPr>
              <a:t>31</a:t>
            </a:fld>
            <a:endParaRPr lang="en-GB"/>
          </a:p>
        </p:txBody>
      </p:sp>
    </p:spTree>
    <p:extLst>
      <p:ext uri="{BB962C8B-B14F-4D97-AF65-F5344CB8AC3E}">
        <p14:creationId xmlns:p14="http://schemas.microsoft.com/office/powerpoint/2010/main" val="315814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32</a:t>
            </a:fld>
            <a:endParaRPr lang="en-GB"/>
          </a:p>
        </p:txBody>
      </p:sp>
    </p:spTree>
    <p:extLst>
      <p:ext uri="{BB962C8B-B14F-4D97-AF65-F5344CB8AC3E}">
        <p14:creationId xmlns:p14="http://schemas.microsoft.com/office/powerpoint/2010/main" val="189759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Cuisenaire</a:t>
            </a:r>
            <a:r>
              <a:rPr lang="en-GB" baseline="0" dirty="0"/>
              <a:t> rods- reference </a:t>
            </a:r>
            <a:r>
              <a:rPr lang="en-GB" baseline="0" dirty="0" err="1"/>
              <a:t>Ronit</a:t>
            </a:r>
            <a:r>
              <a:rPr lang="en-GB" baseline="0" dirty="0"/>
              <a:t> Bird’s books on these</a:t>
            </a:r>
          </a:p>
          <a:p>
            <a:r>
              <a:rPr lang="en-GB" baseline="0" dirty="0"/>
              <a:t>Dyscalculia Toolkit and Overcoming Difficulties with Number</a:t>
            </a:r>
            <a:endParaRPr lang="en-GB" dirty="0"/>
          </a:p>
        </p:txBody>
      </p:sp>
      <p:sp>
        <p:nvSpPr>
          <p:cNvPr id="4" name="Slide Number Placeholder 3"/>
          <p:cNvSpPr>
            <a:spLocks noGrp="1"/>
          </p:cNvSpPr>
          <p:nvPr>
            <p:ph type="sldNum" sz="quarter" idx="10"/>
          </p:nvPr>
        </p:nvSpPr>
        <p:spPr/>
        <p:txBody>
          <a:bodyPr/>
          <a:lstStyle/>
          <a:p>
            <a:fld id="{0B926515-031F-4F31-B182-DB18D6D3882A}" type="slidenum">
              <a:rPr lang="en-GB" smtClean="0"/>
              <a:t>33</a:t>
            </a:fld>
            <a:endParaRPr lang="en-GB"/>
          </a:p>
        </p:txBody>
      </p:sp>
      <p:sp>
        <p:nvSpPr>
          <p:cNvPr id="5" name="Footer Placeholder 4"/>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59645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E241FFD-E397-4675-8180-4F54F7C364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135D65D-E159-400E-B318-0859FA2C24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 mentioned previously little research has been carried out in this field but some factors on this slide are known.</a:t>
            </a:r>
          </a:p>
          <a:p>
            <a:endParaRPr lang="en-GB" b="0" i="0" dirty="0">
              <a:solidFill>
                <a:srgbClr val="444444"/>
              </a:solidFill>
              <a:effectLst/>
              <a:latin typeface="inherit"/>
            </a:endParaRPr>
          </a:p>
          <a:p>
            <a:r>
              <a:rPr lang="en-GB" b="0" i="0" dirty="0">
                <a:solidFill>
                  <a:srgbClr val="444444"/>
                </a:solidFill>
                <a:effectLst/>
                <a:latin typeface="inherit"/>
              </a:rPr>
              <a:t>Though environmental factors can affect difficulty in mathematics and dyscalculia, research has proven that biological influences play a significant role too.</a:t>
            </a:r>
          </a:p>
          <a:p>
            <a:pPr algn="l" fontAlgn="base"/>
            <a:endParaRPr lang="en-GB" b="0" i="0" dirty="0">
              <a:solidFill>
                <a:srgbClr val="444444"/>
              </a:solidFill>
              <a:effectLst/>
              <a:latin typeface="inherit"/>
            </a:endParaRPr>
          </a:p>
          <a:p>
            <a:r>
              <a:rPr lang="en-GB" dirty="0">
                <a:solidFill>
                  <a:srgbClr val="444444"/>
                </a:solidFill>
                <a:latin typeface="inherit"/>
              </a:rPr>
              <a:t>Learners</a:t>
            </a:r>
            <a:r>
              <a:rPr lang="en-GB" b="0" i="0" dirty="0">
                <a:solidFill>
                  <a:srgbClr val="444444"/>
                </a:solidFill>
                <a:effectLst/>
                <a:latin typeface="inherit"/>
              </a:rPr>
              <a:t> whose parents have dyscalculia are ten times more likely to have it too compared with members of the general population. Similarly, 50% of learners who have dyscalculia</a:t>
            </a:r>
            <a:r>
              <a:rPr lang="en-GB" dirty="0">
                <a:solidFill>
                  <a:srgbClr val="444444"/>
                </a:solidFill>
                <a:latin typeface="inherit"/>
              </a:rPr>
              <a:t> </a:t>
            </a:r>
            <a:r>
              <a:rPr lang="en-GB" b="0" i="0" dirty="0">
                <a:solidFill>
                  <a:srgbClr val="444444"/>
                </a:solidFill>
                <a:effectLst/>
                <a:latin typeface="inherit"/>
              </a:rPr>
              <a:t> have siblings who have it too.</a:t>
            </a:r>
            <a:r>
              <a:rPr lang="en-GB" dirty="0">
                <a:solidFill>
                  <a:srgbClr val="444444"/>
                </a:solidFill>
                <a:latin typeface="inherit"/>
              </a:rPr>
              <a:t> </a:t>
            </a:r>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sp>
        <p:nvSpPr>
          <p:cNvPr id="64516" name="Slide Number Placeholder 3">
            <a:extLst>
              <a:ext uri="{FF2B5EF4-FFF2-40B4-BE49-F238E27FC236}">
                <a16:creationId xmlns:a16="http://schemas.microsoft.com/office/drawing/2014/main" id="{178B56FE-7552-486F-8991-8DE051A2E0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0DC78A9-CD74-4F93-B525-E8EB17514FA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5098AE-E627-4B7D-B667-3CE4D5E983FE}" type="slidenum">
              <a:rPr lang="en-GB" altLang="en-US"/>
              <a:pPr eaLnBrk="1" hangingPunct="1"/>
              <a:t>43</a:t>
            </a:fld>
            <a:endParaRPr lang="en-GB" altLang="en-US"/>
          </a:p>
        </p:txBody>
      </p:sp>
    </p:spTree>
    <p:extLst>
      <p:ext uri="{BB962C8B-B14F-4D97-AF65-F5344CB8AC3E}">
        <p14:creationId xmlns:p14="http://schemas.microsoft.com/office/powerpoint/2010/main" val="263319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7A7A7-5FDC-4F75-9D8C-3306C1ED489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8126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52</a:t>
            </a:fld>
            <a:endParaRPr lang="en-GB" altLang="en-US"/>
          </a:p>
        </p:txBody>
      </p:sp>
    </p:spTree>
    <p:extLst>
      <p:ext uri="{BB962C8B-B14F-4D97-AF65-F5344CB8AC3E}">
        <p14:creationId xmlns:p14="http://schemas.microsoft.com/office/powerpoint/2010/main" val="1373679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Forms link </a:t>
            </a:r>
          </a:p>
        </p:txBody>
      </p:sp>
      <p:sp>
        <p:nvSpPr>
          <p:cNvPr id="4" name="Slide Number Placeholder 3"/>
          <p:cNvSpPr>
            <a:spLocks noGrp="1"/>
          </p:cNvSpPr>
          <p:nvPr>
            <p:ph type="sldNum" sz="quarter" idx="5"/>
          </p:nvPr>
        </p:nvSpPr>
        <p:spPr/>
        <p:txBody>
          <a:bodyPr/>
          <a:lstStyle/>
          <a:p>
            <a:fld id="{1238C683-9137-4122-84BD-5AA5692D6AF0}" type="slidenum">
              <a:rPr lang="en-GB" smtClean="0"/>
              <a:t>53</a:t>
            </a:fld>
            <a:endParaRPr lang="en-GB"/>
          </a:p>
        </p:txBody>
      </p:sp>
    </p:spTree>
    <p:extLst>
      <p:ext uri="{BB962C8B-B14F-4D97-AF65-F5344CB8AC3E}">
        <p14:creationId xmlns:p14="http://schemas.microsoft.com/office/powerpoint/2010/main" val="589431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Brain not wired</a:t>
            </a:r>
            <a:r>
              <a:rPr lang="en-GB" baseline="0" dirty="0"/>
              <a:t> for abstract maths</a:t>
            </a:r>
          </a:p>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64</a:t>
            </a:fld>
            <a:endParaRPr lang="en-GB"/>
          </a:p>
        </p:txBody>
      </p:sp>
    </p:spTree>
    <p:extLst>
      <p:ext uri="{BB962C8B-B14F-4D97-AF65-F5344CB8AC3E}">
        <p14:creationId xmlns:p14="http://schemas.microsoft.com/office/powerpoint/2010/main" val="3004203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Learner’s  attitudes</a:t>
            </a:r>
          </a:p>
          <a:p>
            <a:pPr marL="0" indent="0">
              <a:buNone/>
            </a:pPr>
            <a:r>
              <a:rPr lang="en-US" dirty="0"/>
              <a:t>Lack of belief in ability </a:t>
            </a:r>
          </a:p>
          <a:p>
            <a:pPr marL="0" indent="0">
              <a:buNone/>
            </a:pPr>
            <a:r>
              <a:rPr lang="en-US" dirty="0"/>
              <a:t>Lack of faith in intuition</a:t>
            </a:r>
          </a:p>
          <a:p>
            <a:pPr marL="0" indent="0">
              <a:buNone/>
            </a:pPr>
            <a:r>
              <a:rPr lang="en-US" dirty="0"/>
              <a:t>Negative beliefs</a:t>
            </a:r>
          </a:p>
          <a:p>
            <a:pPr marL="0" indent="0">
              <a:buNone/>
            </a:pPr>
            <a:r>
              <a:rPr lang="en-US" dirty="0"/>
              <a:t>Giving up before really trying</a:t>
            </a:r>
          </a:p>
          <a:p>
            <a:pPr marL="0" indent="0">
              <a:buNone/>
            </a:pPr>
            <a:r>
              <a:rPr lang="en-US" dirty="0"/>
              <a:t>‘Dropped stitch’ thinking</a:t>
            </a:r>
          </a:p>
          <a:p>
            <a:pPr marL="0" indent="0">
              <a:buNone/>
            </a:pPr>
            <a:r>
              <a:rPr lang="en-US" dirty="0"/>
              <a:t>Depression</a:t>
            </a:r>
          </a:p>
          <a:p>
            <a:pPr marL="0" indent="0">
              <a:buNone/>
            </a:pPr>
            <a:r>
              <a:rPr lang="en-US" dirty="0"/>
              <a:t>Fear of failure</a:t>
            </a:r>
          </a:p>
          <a:p>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65</a:t>
            </a:fld>
            <a:endParaRPr lang="en-GB"/>
          </a:p>
        </p:txBody>
      </p:sp>
    </p:spTree>
    <p:extLst>
      <p:ext uri="{BB962C8B-B14F-4D97-AF65-F5344CB8AC3E}">
        <p14:creationId xmlns:p14="http://schemas.microsoft.com/office/powerpoint/2010/main" val="3864793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a:t>
            </a:r>
            <a:r>
              <a:rPr lang="en-US" dirty="0" err="1"/>
              <a:t>maths</a:t>
            </a:r>
            <a:r>
              <a:rPr lang="en-US" dirty="0"/>
              <a:t> classes are structured in such a way as to relieve anxiety.  There will always be time limits, right answers, and competition.  Reducing </a:t>
            </a:r>
            <a:r>
              <a:rPr lang="en-US" dirty="0" err="1"/>
              <a:t>maths</a:t>
            </a:r>
            <a:r>
              <a:rPr lang="en-US" dirty="0"/>
              <a:t> anxiety will not make students ‘smarter’  in </a:t>
            </a:r>
            <a:r>
              <a:rPr lang="en-US" dirty="0" err="1"/>
              <a:t>maths</a:t>
            </a:r>
            <a:r>
              <a:rPr lang="en-US" dirty="0"/>
              <a:t>. However, it could allow a students to reach their full potential</a:t>
            </a:r>
            <a:endParaRPr lang="en-GB" dirty="0"/>
          </a:p>
        </p:txBody>
      </p:sp>
      <p:sp>
        <p:nvSpPr>
          <p:cNvPr id="4" name="Slide Number Placeholder 3"/>
          <p:cNvSpPr>
            <a:spLocks noGrp="1"/>
          </p:cNvSpPr>
          <p:nvPr>
            <p:ph type="sldNum" sz="quarter" idx="10"/>
          </p:nvPr>
        </p:nvSpPr>
        <p:spPr/>
        <p:txBody>
          <a:bodyPr/>
          <a:lstStyle/>
          <a:p>
            <a:fld id="{7ED3F826-0996-4EE3-94D4-983E38628997}" type="slidenum">
              <a:rPr lang="en-GB" smtClean="0"/>
              <a:t>67</a:t>
            </a:fld>
            <a:endParaRPr lang="en-GB"/>
          </a:p>
        </p:txBody>
      </p:sp>
    </p:spTree>
    <p:extLst>
      <p:ext uri="{BB962C8B-B14F-4D97-AF65-F5344CB8AC3E}">
        <p14:creationId xmlns:p14="http://schemas.microsoft.com/office/powerpoint/2010/main" val="212823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Now we have looked at an overview of the challenges commonly faced by learners with Dyscalculia and some of the strategies that can be used to support them, here are some questions you may wish to use to reflect on your own practice.</a:t>
            </a:r>
            <a:endParaRPr lang="en-GB" dirty="0"/>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70</a:t>
            </a:fld>
            <a:endParaRPr lang="en-GB" altLang="en-US"/>
          </a:p>
        </p:txBody>
      </p:sp>
    </p:spTree>
    <p:extLst>
      <p:ext uri="{BB962C8B-B14F-4D97-AF65-F5344CB8AC3E}">
        <p14:creationId xmlns:p14="http://schemas.microsoft.com/office/powerpoint/2010/main" val="157333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Judy</a:t>
            </a:r>
          </a:p>
          <a:p>
            <a:r>
              <a:rPr lang="en-GB" b="1" dirty="0" err="1"/>
              <a:t>Subitising</a:t>
            </a:r>
            <a:r>
              <a:rPr lang="en-GB" b="1" dirty="0"/>
              <a:t> comes from Latin= ‘Sudden’</a:t>
            </a:r>
          </a:p>
          <a:p>
            <a:endParaRPr lang="en-GB" dirty="0"/>
          </a:p>
          <a:p>
            <a:r>
              <a:rPr lang="en-GB" dirty="0"/>
              <a:t>It</a:t>
            </a:r>
            <a:r>
              <a:rPr lang="en-GB" baseline="0" dirty="0"/>
              <a:t> is t</a:t>
            </a:r>
            <a:r>
              <a:rPr lang="en-GB" dirty="0"/>
              <a:t>he ability to give the amount of objects in a set without counting</a:t>
            </a:r>
          </a:p>
          <a:p>
            <a:endParaRPr lang="en-GB" dirty="0"/>
          </a:p>
          <a:p>
            <a:r>
              <a:rPr lang="en-GB" dirty="0"/>
              <a:t>Most people can </a:t>
            </a:r>
            <a:r>
              <a:rPr lang="en-GB" dirty="0" err="1"/>
              <a:t>subitise</a:t>
            </a:r>
            <a:r>
              <a:rPr lang="en-GB" dirty="0"/>
              <a:t> up to five or six objects</a:t>
            </a:r>
          </a:p>
          <a:p>
            <a:endParaRPr lang="en-GB" dirty="0"/>
          </a:p>
          <a:p>
            <a:r>
              <a:rPr lang="en-GB" dirty="0" err="1"/>
              <a:t>Dyscalculic</a:t>
            </a:r>
            <a:r>
              <a:rPr lang="en-GB" dirty="0"/>
              <a:t> people do not have this ability- they may</a:t>
            </a:r>
            <a:r>
              <a:rPr lang="en-GB" baseline="0" dirty="0"/>
              <a:t> not even be able to </a:t>
            </a:r>
            <a:r>
              <a:rPr lang="en-GB" baseline="0" dirty="0" err="1"/>
              <a:t>subitise</a:t>
            </a:r>
            <a:r>
              <a:rPr lang="en-GB" baseline="0" dirty="0"/>
              <a:t> a set of two items</a:t>
            </a:r>
            <a:endParaRPr lang="en-GB" dirty="0"/>
          </a:p>
          <a:p>
            <a:endParaRPr lang="en-GB" dirty="0"/>
          </a:p>
          <a:p>
            <a:r>
              <a:rPr lang="en-GB" dirty="0"/>
              <a:t>Is this innate? Are we born with the ability to assess quantity?</a:t>
            </a:r>
          </a:p>
          <a:p>
            <a:r>
              <a:rPr lang="en-GB" dirty="0"/>
              <a:t>Yes, being able to identify</a:t>
            </a:r>
            <a:r>
              <a:rPr lang="en-GB" baseline="0" dirty="0"/>
              <a:t> quantity is a survival instinct and is innate in us all- but people with dyscalculia may not have this ability</a:t>
            </a:r>
          </a:p>
          <a:p>
            <a:endParaRPr lang="en-GB" baseline="0" dirty="0"/>
          </a:p>
          <a:p>
            <a:r>
              <a:rPr lang="en-GB" b="1" baseline="0" dirty="0"/>
              <a:t>Number sense</a:t>
            </a:r>
          </a:p>
          <a:p>
            <a:endParaRPr lang="en-GB" b="1" baseline="0" dirty="0"/>
          </a:p>
          <a:p>
            <a:r>
              <a:rPr lang="en-GB" dirty="0"/>
              <a:t>The ability to determine the number of objects in a small collection, to count, and to perform simple addition and subtraction, without direct instruction.</a:t>
            </a:r>
          </a:p>
          <a:p>
            <a:endParaRPr lang="en-GB" dirty="0"/>
          </a:p>
          <a:p>
            <a:r>
              <a:rPr lang="en-GB" dirty="0"/>
              <a:t>Spoken language and number sense are survival skills but abstract maths is not.</a:t>
            </a:r>
          </a:p>
          <a:p>
            <a:endParaRPr lang="en-GB" b="1" baseline="0" dirty="0"/>
          </a:p>
          <a:p>
            <a:endParaRPr lang="en-GB" baseline="0" dirty="0"/>
          </a:p>
          <a:p>
            <a:r>
              <a:rPr lang="en-GB" baseline="0" dirty="0"/>
              <a:t>Go through each of these indicators and discuss with the group;</a:t>
            </a:r>
          </a:p>
          <a:p>
            <a:r>
              <a:rPr lang="en-GB" baseline="0" dirty="0"/>
              <a:t>Do they recognise these difficulties in any of their learners?</a:t>
            </a:r>
          </a:p>
          <a:p>
            <a:r>
              <a:rPr lang="en-GB" baseline="0" dirty="0"/>
              <a:t>Why and how would these difficulties impact on their ability to learn maths</a:t>
            </a:r>
          </a:p>
          <a:p>
            <a:endParaRPr lang="en-GB" baseline="0" dirty="0"/>
          </a:p>
          <a:p>
            <a:r>
              <a:rPr lang="en-GB" baseline="0" dirty="0"/>
              <a:t>Main ones to highlight are- inability to </a:t>
            </a:r>
            <a:r>
              <a:rPr lang="en-GB" baseline="0" dirty="0" err="1"/>
              <a:t>subitise</a:t>
            </a:r>
            <a:r>
              <a:rPr lang="en-GB" baseline="0" dirty="0"/>
              <a:t>, </a:t>
            </a:r>
            <a:r>
              <a:rPr lang="en-GB" baseline="0" dirty="0" err="1"/>
              <a:t>persisitance</a:t>
            </a:r>
            <a:r>
              <a:rPr lang="en-GB" baseline="0" dirty="0"/>
              <a:t> in using immature strategies, inability to notice patterns, and inability to estimate.</a:t>
            </a:r>
            <a:endParaRPr lang="en-GB" dirty="0"/>
          </a:p>
          <a:p>
            <a:endParaRPr lang="en-GB" dirty="0"/>
          </a:p>
        </p:txBody>
      </p:sp>
      <p:sp>
        <p:nvSpPr>
          <p:cNvPr id="4" name="Slide Number Placeholder 3"/>
          <p:cNvSpPr>
            <a:spLocks noGrp="1"/>
          </p:cNvSpPr>
          <p:nvPr>
            <p:ph type="sldNum" sz="quarter" idx="10"/>
          </p:nvPr>
        </p:nvSpPr>
        <p:spPr/>
        <p:txBody>
          <a:bodyPr/>
          <a:lstStyle/>
          <a:p>
            <a:fld id="{7E6DBC13-FB66-406D-A5F9-104AB67A25E9}" type="slidenum">
              <a:rPr lang="en-GB" smtClean="0"/>
              <a:t>6</a:t>
            </a:fld>
            <a:endParaRPr lang="en-GB"/>
          </a:p>
        </p:txBody>
      </p:sp>
      <p:sp>
        <p:nvSpPr>
          <p:cNvPr id="5" name="Footer Placeholder 4"/>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330379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Learners with Dyscalculia encounter difficulty in developing number sense.  Research has shown that the Dyscalculic learner has particular difficulties with subitising.  It is not that they can't develop number sense it's just that </a:t>
            </a:r>
            <a:r>
              <a:rPr lang="en-GB" b="1" dirty="0">
                <a:cs typeface="Calibri"/>
              </a:rPr>
              <a:t>more time </a:t>
            </a:r>
            <a:r>
              <a:rPr lang="en-GB" dirty="0">
                <a:cs typeface="Calibri"/>
              </a:rPr>
              <a:t>is required with Dyscalculic learners to develop these concepts conceptually.</a:t>
            </a:r>
            <a:endParaRPr lang="en-US" dirty="0"/>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8</a:t>
            </a:fld>
            <a:endParaRPr lang="en-GB" altLang="en-US"/>
          </a:p>
        </p:txBody>
      </p:sp>
    </p:spTree>
    <p:extLst>
      <p:ext uri="{BB962C8B-B14F-4D97-AF65-F5344CB8AC3E}">
        <p14:creationId xmlns:p14="http://schemas.microsoft.com/office/powerpoint/2010/main" val="335433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Judy</a:t>
            </a:r>
          </a:p>
        </p:txBody>
      </p:sp>
      <p:sp>
        <p:nvSpPr>
          <p:cNvPr id="4" name="Slide Number Placeholder 3"/>
          <p:cNvSpPr>
            <a:spLocks noGrp="1"/>
          </p:cNvSpPr>
          <p:nvPr>
            <p:ph type="sldNum" sz="quarter" idx="10"/>
          </p:nvPr>
        </p:nvSpPr>
        <p:spPr/>
        <p:txBody>
          <a:bodyPr/>
          <a:lstStyle/>
          <a:p>
            <a:fld id="{B4874826-CB02-4A70-B0A9-D39D49C43B46}" type="slidenum">
              <a:rPr lang="en-GB" smtClean="0"/>
              <a:t>16</a:t>
            </a:fld>
            <a:endParaRPr lang="en-GB"/>
          </a:p>
        </p:txBody>
      </p:sp>
      <p:sp>
        <p:nvSpPr>
          <p:cNvPr id="5" name="Footer Placeholder 4"/>
          <p:cNvSpPr>
            <a:spLocks noGrp="1"/>
          </p:cNvSpPr>
          <p:nvPr>
            <p:ph type="ftr" sz="quarter" idx="11"/>
          </p:nvPr>
        </p:nvSpPr>
        <p:spPr/>
        <p:txBody>
          <a:bodyPr/>
          <a:lstStyle/>
          <a:p>
            <a:r>
              <a:rPr lang="en-GB"/>
              <a:t>Judy Hornigold</a:t>
            </a:r>
          </a:p>
        </p:txBody>
      </p:sp>
    </p:spTree>
    <p:extLst>
      <p:ext uri="{BB962C8B-B14F-4D97-AF65-F5344CB8AC3E}">
        <p14:creationId xmlns:p14="http://schemas.microsoft.com/office/powerpoint/2010/main" val="278108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The Scottish definition is explicit in its recognition that early identification where possible is important and that planning for supporting learners should be an ongoing process that is reviewed regularly.  It is important to help learners identify which supports work for them, and that their use is encouraged.  It is also recognised that sound pedagogical approaches and the use of concrete materials and visual approaches at all stages will be of particular support to learners with dyscalculia.</a:t>
            </a:r>
            <a:endParaRPr lang="en-GB"/>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17</a:t>
            </a:fld>
            <a:endParaRPr lang="en-GB" altLang="en-US"/>
          </a:p>
        </p:txBody>
      </p:sp>
    </p:spTree>
    <p:extLst>
      <p:ext uri="{BB962C8B-B14F-4D97-AF65-F5344CB8AC3E}">
        <p14:creationId xmlns:p14="http://schemas.microsoft.com/office/powerpoint/2010/main" val="138066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1119"/>
                </a:solidFill>
                <a:latin typeface="Exo 2"/>
              </a:rPr>
              <a:t>These statements look quite simple and innocent, but of course, they describe something quite profound.  In numeracy and maths, every new piece of learning builds upon a wealth of knowledge and skills that have come before.  Some of these are really fundamental such as </a:t>
            </a:r>
            <a:r>
              <a:rPr lang="en-GB" b="0" i="0">
                <a:solidFill>
                  <a:srgbClr val="0B1119"/>
                </a:solidFill>
                <a:effectLst/>
                <a:latin typeface="Exo 2"/>
              </a:rPr>
              <a:t>visual </a:t>
            </a:r>
            <a:r>
              <a:rPr lang="en-GB">
                <a:solidFill>
                  <a:srgbClr val="0B1119"/>
                </a:solidFill>
                <a:latin typeface="Exo 2"/>
              </a:rPr>
              <a:t>perception, visual memory, motor skills and </a:t>
            </a:r>
            <a:r>
              <a:rPr lang="en-GB" err="1">
                <a:solidFill>
                  <a:srgbClr val="0B1119"/>
                </a:solidFill>
                <a:latin typeface="Exo 2"/>
              </a:rPr>
              <a:t>spacial</a:t>
            </a:r>
            <a:r>
              <a:rPr lang="en-GB">
                <a:solidFill>
                  <a:srgbClr val="0B1119"/>
                </a:solidFill>
                <a:latin typeface="Exo 2"/>
              </a:rPr>
              <a:t> awareness.  Learners need to shown or come to understand how their learning links together and where new learning links in to the network of knowledge and understanding they already have.</a:t>
            </a:r>
          </a:p>
        </p:txBody>
      </p:sp>
      <p:sp>
        <p:nvSpPr>
          <p:cNvPr id="4" name="Slide Number Placeholder 3"/>
          <p:cNvSpPr>
            <a:spLocks noGrp="1"/>
          </p:cNvSpPr>
          <p:nvPr>
            <p:ph type="sldNum" sz="quarter" idx="5"/>
          </p:nvPr>
        </p:nvSpPr>
        <p:spPr/>
        <p:txBody>
          <a:bodyPr/>
          <a:lstStyle/>
          <a:p>
            <a:fld id="{1027A7A7-5FDC-4F75-9D8C-3306C1ED4899}" type="slidenum">
              <a:rPr lang="en-GB" altLang="en-US" smtClean="0"/>
              <a:pPr/>
              <a:t>18</a:t>
            </a:fld>
            <a:endParaRPr lang="en-GB" altLang="en-US"/>
          </a:p>
        </p:txBody>
      </p:sp>
    </p:spTree>
    <p:extLst>
      <p:ext uri="{BB962C8B-B14F-4D97-AF65-F5344CB8AC3E}">
        <p14:creationId xmlns:p14="http://schemas.microsoft.com/office/powerpoint/2010/main" val="7573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8F1349CC-A77D-48D3-9617-90026E046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85F891E8-B808-4417-96E6-4312FA962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Key to progression is building firm foundations rooted in understanding as opposed to memorising processes.  Multiple representations of concepts, such as these for addition, can help learners develop a deeper understanding of mathematical concepts.  Learners should develop understanding through the use of concrete materials and visual approaches, only moving on to abstract notation and purely written methods when the understanding is embedded.</a:t>
            </a:r>
            <a:endParaRPr lang="en-US"/>
          </a:p>
          <a:p>
            <a:endParaRPr lang="en-US" altLang="en-US"/>
          </a:p>
          <a:p>
            <a:r>
              <a:rPr lang="en-US" altLang="en-US"/>
              <a:t>This approach, which is called the Concrete, Pictorial</a:t>
            </a:r>
            <a:r>
              <a:rPr lang="en-US" altLang="en-US" baseline="0"/>
              <a:t>, Abstract approach is becoming more and more widespread in Scottish schools.</a:t>
            </a:r>
            <a:r>
              <a:rPr lang="en-US" altLang="en-US"/>
              <a:t> </a:t>
            </a:r>
            <a:r>
              <a:rPr lang="en-US" altLang="en-US" baseline="0"/>
              <a:t> It isn’t new, and has a solid research base and evidence of success.</a:t>
            </a:r>
            <a:r>
              <a:rPr lang="en-US" altLang="en-US"/>
              <a:t> </a:t>
            </a:r>
            <a:r>
              <a:rPr lang="en-US" altLang="en-US" baseline="0"/>
              <a:t> It also isn’t linear.</a:t>
            </a:r>
            <a:r>
              <a:rPr lang="en-US" altLang="en-US"/>
              <a:t> </a:t>
            </a:r>
            <a:r>
              <a:rPr lang="en-US" altLang="en-US" baseline="0"/>
              <a:t> Whenever learners move on to something new, introducing the concept with concrete or visual representations is really worthwhile at whatever the stage – mid and upper primary, and into secondary.</a:t>
            </a:r>
            <a:r>
              <a:rPr lang="en-US" altLang="en-US"/>
              <a:t> </a:t>
            </a:r>
            <a:r>
              <a:rPr lang="en-US" altLang="en-US" baseline="0"/>
              <a:t> Groups of learners can also tackle more similar tasks when the differentiation comes in the way of what scaffolding is used.</a:t>
            </a:r>
            <a:r>
              <a:rPr lang="en-US" altLang="en-US"/>
              <a:t> </a:t>
            </a:r>
            <a:r>
              <a:rPr lang="en-US" altLang="en-US" baseline="0"/>
              <a:t> Learners can move towards abstract thinking when they have built up their understanding and confidence, and the aim is always still developing fluent abstraction where possible.</a:t>
            </a:r>
            <a:r>
              <a:rPr lang="en-US" altLang="en-US"/>
              <a:t> </a:t>
            </a:r>
            <a:r>
              <a:rPr lang="en-US" altLang="en-US" baseline="0"/>
              <a:t> Accurate efficiency is still the goal, as it enables learners to focus on applying their skills to solve problems.</a:t>
            </a:r>
            <a:r>
              <a:rPr lang="en-US" altLang="en-US"/>
              <a:t> </a:t>
            </a:r>
            <a:endParaRPr lang="en-US">
              <a:cs typeface="Calibri"/>
            </a:endParaRPr>
          </a:p>
          <a:p>
            <a:endParaRPr lang="en-US" altLang="en-US"/>
          </a:p>
          <a:p>
            <a:r>
              <a:rPr lang="en-US" altLang="en-US"/>
              <a:t>In a really simple way,</a:t>
            </a:r>
            <a:r>
              <a:rPr lang="en-US" altLang="en-US" baseline="0"/>
              <a:t> this progression is illustrated with one apple and one more, where learners might be counting apples at snack time.  Learners might then move to using pictures of apples or dots or other marks to represent items.  Then learners move on to using symbols to represent numbers, along with other mathematical notation.</a:t>
            </a:r>
            <a:endParaRPr lang="en-US" altLang="en-US"/>
          </a:p>
          <a:p>
            <a:endParaRPr lang="en-US" altLang="en-US"/>
          </a:p>
        </p:txBody>
      </p:sp>
      <p:sp>
        <p:nvSpPr>
          <p:cNvPr id="175108" name="Slide Number Placeholder 3">
            <a:extLst>
              <a:ext uri="{FF2B5EF4-FFF2-40B4-BE49-F238E27FC236}">
                <a16:creationId xmlns:a16="http://schemas.microsoft.com/office/drawing/2014/main" id="{540BB687-5FD0-477A-A9A0-3E6C29A391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58A3ED-3895-4D1A-ABEE-7A622490D150}" type="slidenum">
              <a:rPr lang="en-GB" altLang="en-US">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F24F0031-2D30-4A53-A4ED-B58C3EA2B2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32ED107E-22E9-47F6-A3DA-4DD66DFA4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Key to developing mathematical thinking and conceptual understanding</a:t>
            </a:r>
            <a:r>
              <a:rPr lang="en-GB" altLang="en-US" baseline="0" dirty="0"/>
              <a:t> is to be explicit as to how elements of numeracy and maths are linked together.  Here are just two examples…</a:t>
            </a:r>
          </a:p>
        </p:txBody>
      </p:sp>
      <p:sp>
        <p:nvSpPr>
          <p:cNvPr id="180228" name="Slide Number Placeholder 3">
            <a:extLst>
              <a:ext uri="{FF2B5EF4-FFF2-40B4-BE49-F238E27FC236}">
                <a16:creationId xmlns:a16="http://schemas.microsoft.com/office/drawing/2014/main" id="{1B3C8551-A358-4BC3-BA5E-A03C0A78F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4AE462-94F7-431F-873C-DFAF7A42F10F}" type="slidenum">
              <a:rPr lang="en-GB" altLang="en-US">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en-US" noProof="0"/>
              <a:t>Click to edit Master title style</a:t>
            </a:r>
            <a:endParaRPr lang="en-GB" noProof="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34DF-E840-D43F-60C3-E974FB246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702792-99AC-0CCB-0790-0BA42FF09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8F28DC-904B-42CA-B047-476FC14D668C}"/>
              </a:ext>
            </a:extLst>
          </p:cNvPr>
          <p:cNvSpPr>
            <a:spLocks noGrp="1"/>
          </p:cNvSpPr>
          <p:nvPr>
            <p:ph type="dt" sz="half" idx="10"/>
          </p:nvPr>
        </p:nvSpPr>
        <p:spPr/>
        <p:txBody>
          <a:bodyPr/>
          <a:lstStyle/>
          <a:p>
            <a:fld id="{6D3BB3ED-7B8B-4D55-953B-EE35A821A799}" type="datetimeFigureOut">
              <a:rPr lang="en-GB" smtClean="0"/>
              <a:t>20/05/2025</a:t>
            </a:fld>
            <a:endParaRPr lang="en-GB"/>
          </a:p>
        </p:txBody>
      </p:sp>
      <p:sp>
        <p:nvSpPr>
          <p:cNvPr id="5" name="Footer Placeholder 4">
            <a:extLst>
              <a:ext uri="{FF2B5EF4-FFF2-40B4-BE49-F238E27FC236}">
                <a16:creationId xmlns:a16="http://schemas.microsoft.com/office/drawing/2014/main" id="{6B153811-9F9A-D2F6-B9E8-2F65D9B36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67CF8-575B-0A79-F579-4BC7D9758147}"/>
              </a:ext>
            </a:extLst>
          </p:cNvPr>
          <p:cNvSpPr>
            <a:spLocks noGrp="1"/>
          </p:cNvSpPr>
          <p:nvPr>
            <p:ph type="sldNum" sz="quarter" idx="12"/>
          </p:nvPr>
        </p:nvSpPr>
        <p:spPr/>
        <p:txBody>
          <a:bodyPr/>
          <a:lstStyle/>
          <a:p>
            <a:fld id="{5033A270-2453-4AA7-8DE0-5C7A42B007C4}" type="slidenum">
              <a:rPr lang="en-GB" smtClean="0"/>
              <a:t>‹#›</a:t>
            </a:fld>
            <a:endParaRPr lang="en-GB"/>
          </a:p>
        </p:txBody>
      </p:sp>
    </p:spTree>
    <p:extLst>
      <p:ext uri="{BB962C8B-B14F-4D97-AF65-F5344CB8AC3E}">
        <p14:creationId xmlns:p14="http://schemas.microsoft.com/office/powerpoint/2010/main" val="33194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sz="7200" spc="-300"/>
            </a:lvl1pPr>
          </a:lstStyle>
          <a:p>
            <a:pPr rtl="0"/>
            <a:r>
              <a:rPr lang="en-US" noProof="0"/>
              <a:t>Click to edit Master title style</a:t>
            </a:r>
            <a:endParaRPr lang="en-GB" noProof="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rtlCol="0">
            <a:spAutoFit/>
          </a:bodyPr>
          <a:lstStyle>
            <a:lvl1pPr>
              <a:lnSpc>
                <a:spcPct val="100000"/>
              </a:lnSpc>
              <a:defRPr sz="40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rtlCol="0">
            <a:spAutoFit/>
          </a:bodyPr>
          <a:lstStyle>
            <a:lvl1pPr>
              <a:lnSpc>
                <a:spcPct val="100000"/>
              </a:lnSpc>
              <a:defRPr sz="4000"/>
            </a:lvl1pPr>
          </a:lstStyle>
          <a:p>
            <a:pPr rtl="0"/>
            <a:r>
              <a:rPr lang="en-GB" noProof="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rtlCol="0" anchor="t">
            <a:spAutoFit/>
          </a:bodyPr>
          <a:lstStyle>
            <a:lvl1pPr>
              <a:lnSpc>
                <a:spcPct val="100000"/>
              </a:lnSpc>
              <a:defRPr sz="4000"/>
            </a:lvl1pPr>
          </a:lstStyle>
          <a:p>
            <a:pPr rtl="0"/>
            <a:r>
              <a:rPr lang="en-US" noProof="0"/>
              <a:t>Click to edit Master title style</a:t>
            </a:r>
            <a:endParaRPr lang="en-GB" noProof="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rtlCol="0" anchor="b"/>
          <a:lstStyle>
            <a:lvl1pPr>
              <a:defRPr sz="6000"/>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en-GB" noProof="0"/>
              <a:t>PAGE </a:t>
            </a:r>
            <a:fld id="{4A9B5881-4007-4345-955A-79C2656F0C49}" type="slidenum">
              <a:rPr lang="en-GB" noProof="0" smtClean="0"/>
              <a:pPr/>
              <a:t>‹#›</a:t>
            </a:fld>
            <a:endParaRPr lang="en-GB" noProof="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en-GB" noProof="0"/>
              <a:t>PAGE </a:t>
            </a:r>
            <a:fld id="{4A9B5881-4007-4345-955A-79C2656F0C49}" type="slidenum">
              <a:rPr lang="en-GB" noProof="0" smtClean="0"/>
              <a:pPr/>
              <a:t>‹#›</a:t>
            </a:fld>
            <a:endParaRPr lang="en-GB" noProof="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Box 9">
            <a:extLst>
              <a:ext uri="{FF2B5EF4-FFF2-40B4-BE49-F238E27FC236}">
                <a16:creationId xmlns:a16="http://schemas.microsoft.com/office/drawing/2014/main" id="{7183607E-2820-9BEC-EBC6-709C3C271F46}"/>
              </a:ext>
            </a:extLst>
          </p:cNvPr>
          <p:cNvSpPr txBox="1"/>
          <p:nvPr>
            <p:extLst>
              <p:ext uri="{1162E1C5-73C7-4A58-AE30-91384D911F3F}">
                <p184:classification xmlns:p184="http://schemas.microsoft.com/office/powerpoint/2018/4/main" val="hdr"/>
              </p:ext>
            </p:extLst>
          </p:nvPr>
        </p:nvSpPr>
        <p:spPr>
          <a:xfrm>
            <a:off x="5911025" y="190500"/>
            <a:ext cx="398462" cy="152400"/>
          </a:xfrm>
          <a:prstGeom prst="rect">
            <a:avLst/>
          </a:prstGeom>
        </p:spPr>
        <p:txBody>
          <a:bodyPr horzOverflow="overflow" lIns="0" tIns="0" rIns="0" bIns="0">
            <a:spAutoFit/>
          </a:bodyPr>
          <a:lstStyle/>
          <a:p>
            <a:pPr algn="l"/>
            <a:r>
              <a:rPr lang="en-GB" sz="1000">
                <a:solidFill>
                  <a:srgbClr val="3171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
        <p:nvSpPr>
          <p:cNvPr id="11" name="TextBox 10">
            <a:extLst>
              <a:ext uri="{FF2B5EF4-FFF2-40B4-BE49-F238E27FC236}">
                <a16:creationId xmlns:a16="http://schemas.microsoft.com/office/drawing/2014/main" id="{0DD3179E-E579-2F17-CCD7-ABD8AD820C08}"/>
              </a:ext>
            </a:extLst>
          </p:cNvPr>
          <p:cNvSpPr txBox="1"/>
          <p:nvPr>
            <p:extLst>
              <p:ext uri="{1162E1C5-73C7-4A58-AE30-91384D911F3F}">
                <p184:classification xmlns:p184="http://schemas.microsoft.com/office/powerpoint/2018/4/main" val="ftr"/>
              </p:ext>
            </p:extLst>
          </p:nvPr>
        </p:nvSpPr>
        <p:spPr>
          <a:xfrm>
            <a:off x="5911025" y="6515100"/>
            <a:ext cx="398462" cy="152400"/>
          </a:xfrm>
          <a:prstGeom prst="rect">
            <a:avLst/>
          </a:prstGeom>
        </p:spPr>
        <p:txBody>
          <a:bodyPr horzOverflow="overflow" lIns="0" tIns="0" rIns="0" bIns="0">
            <a:spAutoFit/>
          </a:bodyPr>
          <a:lstStyle/>
          <a:p>
            <a:pPr algn="l"/>
            <a:r>
              <a:rPr lang="en-GB" sz="1000">
                <a:solidFill>
                  <a:srgbClr val="3171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Numerical_Stroop_effect" TargetMode="External"/><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oogle.co.uk/url?sa=i&amp;rct=j&amp;q=&amp;esrc=s&amp;source=images&amp;cd=&amp;cad=rja&amp;docid=ZdzI3IwqG7A7mM&amp;tbnid=pKb6YCdIaOAQbM:&amp;ved=0CAUQjRw&amp;url=http://www.highhopes.com/lercounting.html&amp;ei=WXHOUsbmAcjI0wXqiID4DA&amp;bvm=bv.59026428,d.ZG4&amp;psig=AFQjCNHTXHSdD9lBbpwQKBkt07dCa8-JNQ&amp;ust=1389347256583317" TargetMode="External"/><Relationship Id="rId7" Type="http://schemas.openxmlformats.org/officeDocument/2006/relationships/image" Target="../media/image16.wmf"/><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addressingdyslexia.org/dyslexia-and-neurodiversity"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es.wikipedia.org/wiki/Regletas_de_Cuisenaire"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creativecommons.org/licenses/by-nc/3.0/" TargetMode="External"/><Relationship Id="rId7" Type="http://schemas.openxmlformats.org/officeDocument/2006/relationships/diagramColors" Target="../diagrams/colors5.xml"/><Relationship Id="rId2" Type="http://schemas.openxmlformats.org/officeDocument/2006/relationships/hyperlink" Target="http://pngimg.com/download/6310" TargetMode="Externa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flickr.com/photos/wecometolearn/8383245717" TargetMode="External"/><Relationship Id="rId2" Type="http://schemas.openxmlformats.org/officeDocument/2006/relationships/image" Target="../media/image63.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7873611" y="1676409"/>
            <a:ext cx="3923999" cy="2436592"/>
          </a:xfrm>
        </p:spPr>
        <p:txBody>
          <a:bodyPr rtlCol="0" anchor="b">
            <a:normAutofit/>
          </a:bodyPr>
          <a:lstStyle/>
          <a:p>
            <a:pPr rtl="0"/>
            <a:r>
              <a:rPr lang="en-GB" b="1" i="0" u="none" strike="noStrike">
                <a:effectLst/>
              </a:rPr>
              <a:t>Dyscalculia and Math Anxiety </a:t>
            </a:r>
            <a:endParaRPr lang="en-GB"/>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73612" y="4611901"/>
            <a:ext cx="3924000" cy="684000"/>
          </a:xfrm>
        </p:spPr>
        <p:txBody>
          <a:bodyPr rtlCol="0">
            <a:normAutofit/>
          </a:bodyPr>
          <a:lstStyle/>
          <a:p>
            <a:pPr rtl="0"/>
            <a:r>
              <a:rPr lang="en-GB" b="0" i="0" u="none" strike="noStrike">
                <a:effectLst/>
              </a:rPr>
              <a:t>Training 20th May – Supporting Learners</a:t>
            </a:r>
            <a:endParaRPr lang="en-GB"/>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a:xfrm>
            <a:off x="11353800" y="6361475"/>
            <a:ext cx="838200" cy="360000"/>
          </a:xfrm>
        </p:spPr>
        <p:txBody>
          <a:bodyPr rtlCol="0" anchor="ctr">
            <a:normAutofit/>
          </a:bodyPr>
          <a:lstStyle/>
          <a:p>
            <a:pPr rtl="0">
              <a:spcAft>
                <a:spcPts val="600"/>
              </a:spcAft>
            </a:pPr>
            <a:r>
              <a:rPr lang="en-GB"/>
              <a:t>PAGE </a:t>
            </a:r>
            <a:fld id="{4A9B5881-4007-4345-955A-79C2656F0C49}" type="slidenum">
              <a:rPr lang="en-GB" smtClean="0"/>
              <a:pPr rtl="0">
                <a:spcAft>
                  <a:spcPts val="600"/>
                </a:spcAft>
              </a:pPr>
              <a:t>1</a:t>
            </a:fld>
            <a:endParaRPr lang="en-GB"/>
          </a:p>
        </p:txBody>
      </p:sp>
      <p:pic>
        <p:nvPicPr>
          <p:cNvPr id="1026" name="Picture 2" descr="Image result for dyscalculia ">
            <a:extLst>
              <a:ext uri="{FF2B5EF4-FFF2-40B4-BE49-F238E27FC236}">
                <a16:creationId xmlns:a16="http://schemas.microsoft.com/office/drawing/2014/main" id="{E1E5C91F-2560-1D68-5032-01CBE84E59A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742" r="117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96820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35760" y="42210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67608" y="28537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27543" y="450912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492145" y="140417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655840" y="29338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112224" y="31585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20008" y="9555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655024" y="469739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82093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57144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75A91D-F086-10AE-930D-44C7B4D3B079}"/>
              </a:ext>
            </a:extLst>
          </p:cNvPr>
          <p:cNvSpPr>
            <a:spLocks noGrp="1"/>
          </p:cNvSpPr>
          <p:nvPr>
            <p:ph type="sldNum" sz="quarter" idx="10"/>
          </p:nvPr>
        </p:nvSpPr>
        <p:spPr/>
        <p:txBody>
          <a:bodyPr/>
          <a:lstStyle/>
          <a:p>
            <a:pPr rtl="0"/>
            <a:r>
              <a:rPr lang="en-GB" noProof="0"/>
              <a:t>PAGE </a:t>
            </a:r>
            <a:fld id="{4A9B5881-4007-4345-955A-79C2656F0C49}" type="slidenum">
              <a:rPr lang="en-GB" noProof="0" smtClean="0"/>
              <a:pPr rtl="0"/>
              <a:t>12</a:t>
            </a:fld>
            <a:endParaRPr lang="en-GB" noProof="0"/>
          </a:p>
        </p:txBody>
      </p:sp>
      <p:sp>
        <p:nvSpPr>
          <p:cNvPr id="6" name="Oval 5">
            <a:extLst>
              <a:ext uri="{FF2B5EF4-FFF2-40B4-BE49-F238E27FC236}">
                <a16:creationId xmlns:a16="http://schemas.microsoft.com/office/drawing/2014/main" id="{17387DA4-548C-4805-3476-642821F5F9C9}"/>
              </a:ext>
            </a:extLst>
          </p:cNvPr>
          <p:cNvSpPr/>
          <p:nvPr/>
        </p:nvSpPr>
        <p:spPr>
          <a:xfrm>
            <a:off x="3042889" y="67144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C25CD79-9B82-707B-B1F7-14EC7CA58DFD}"/>
              </a:ext>
            </a:extLst>
          </p:cNvPr>
          <p:cNvSpPr/>
          <p:nvPr/>
        </p:nvSpPr>
        <p:spPr>
          <a:xfrm>
            <a:off x="5416713" y="64302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B2A6359-DD94-D26F-773F-CF9B3D259E84}"/>
              </a:ext>
            </a:extLst>
          </p:cNvPr>
          <p:cNvSpPr/>
          <p:nvPr/>
        </p:nvSpPr>
        <p:spPr>
          <a:xfrm>
            <a:off x="1888266" y="6921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DDFCA32-2D27-78D6-F029-73D169FDA9C0}"/>
              </a:ext>
            </a:extLst>
          </p:cNvPr>
          <p:cNvSpPr/>
          <p:nvPr/>
        </p:nvSpPr>
        <p:spPr>
          <a:xfrm>
            <a:off x="723310" y="6895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63DDBE3-73BF-AF55-B358-704953EE400E}"/>
              </a:ext>
            </a:extLst>
          </p:cNvPr>
          <p:cNvSpPr/>
          <p:nvPr/>
        </p:nvSpPr>
        <p:spPr>
          <a:xfrm>
            <a:off x="4272421" y="66110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F9D01B-131A-2D08-5B69-A8C7D7A54598}"/>
              </a:ext>
            </a:extLst>
          </p:cNvPr>
          <p:cNvSpPr/>
          <p:nvPr/>
        </p:nvSpPr>
        <p:spPr>
          <a:xfrm>
            <a:off x="6517092" y="63269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47050D4-DF56-06DA-0086-6396996F7921}"/>
              </a:ext>
            </a:extLst>
          </p:cNvPr>
          <p:cNvSpPr/>
          <p:nvPr/>
        </p:nvSpPr>
        <p:spPr>
          <a:xfrm>
            <a:off x="7663968" y="6301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75560AB-E51B-1DF7-709F-9F457E4E6E23}"/>
              </a:ext>
            </a:extLst>
          </p:cNvPr>
          <p:cNvSpPr/>
          <p:nvPr/>
        </p:nvSpPr>
        <p:spPr>
          <a:xfrm>
            <a:off x="8746265" y="64044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F76AECD-7863-201A-D279-EE0A2E11063C}"/>
              </a:ext>
            </a:extLst>
          </p:cNvPr>
          <p:cNvSpPr/>
          <p:nvPr/>
        </p:nvSpPr>
        <p:spPr>
          <a:xfrm>
            <a:off x="9867310" y="650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8C86F37-0364-57F0-C34C-11EBFDC868F1}"/>
              </a:ext>
            </a:extLst>
          </p:cNvPr>
          <p:cNvSpPr/>
          <p:nvPr/>
        </p:nvSpPr>
        <p:spPr>
          <a:xfrm>
            <a:off x="11169167" y="67402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21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E6EDA6-3C25-5B4B-28F8-7C6E043D3048}"/>
              </a:ext>
            </a:extLst>
          </p:cNvPr>
          <p:cNvSpPr>
            <a:spLocks noGrp="1"/>
          </p:cNvSpPr>
          <p:nvPr>
            <p:ph type="sldNum" sz="quarter" idx="10"/>
          </p:nvPr>
        </p:nvSpPr>
        <p:spPr/>
        <p:txBody>
          <a:bodyPr/>
          <a:lstStyle/>
          <a:p>
            <a:pPr rtl="0"/>
            <a:r>
              <a:rPr lang="en-GB" noProof="0"/>
              <a:t>PAGE </a:t>
            </a:r>
            <a:fld id="{4A9B5881-4007-4345-955A-79C2656F0C49}" type="slidenum">
              <a:rPr lang="en-GB" noProof="0" smtClean="0"/>
              <a:pPr rtl="0"/>
              <a:t>13</a:t>
            </a:fld>
            <a:endParaRPr lang="en-GB" noProof="0"/>
          </a:p>
        </p:txBody>
      </p:sp>
      <p:sp>
        <p:nvSpPr>
          <p:cNvPr id="6" name="Oval 5">
            <a:extLst>
              <a:ext uri="{FF2B5EF4-FFF2-40B4-BE49-F238E27FC236}">
                <a16:creationId xmlns:a16="http://schemas.microsoft.com/office/drawing/2014/main" id="{4C3CF0A2-EFC0-88F8-6F81-BA8E2A4FEEB9}"/>
              </a:ext>
            </a:extLst>
          </p:cNvPr>
          <p:cNvSpPr/>
          <p:nvPr/>
        </p:nvSpPr>
        <p:spPr>
          <a:xfrm>
            <a:off x="1389737" y="3590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57EB58B-4C7F-3B89-AA25-7BF3C1C91514}"/>
              </a:ext>
            </a:extLst>
          </p:cNvPr>
          <p:cNvSpPr/>
          <p:nvPr/>
        </p:nvSpPr>
        <p:spPr>
          <a:xfrm>
            <a:off x="1374238" y="140502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C292FE9-6124-6163-8CEA-451B83E34044}"/>
              </a:ext>
            </a:extLst>
          </p:cNvPr>
          <p:cNvSpPr/>
          <p:nvPr/>
        </p:nvSpPr>
        <p:spPr>
          <a:xfrm>
            <a:off x="2585689" y="252607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0D3883E-BA99-A663-07C3-9132BC68A129}"/>
              </a:ext>
            </a:extLst>
          </p:cNvPr>
          <p:cNvSpPr/>
          <p:nvPr/>
        </p:nvSpPr>
        <p:spPr>
          <a:xfrm>
            <a:off x="3939208" y="359545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8CB129B-9911-0592-0DA4-456789C7E456}"/>
              </a:ext>
            </a:extLst>
          </p:cNvPr>
          <p:cNvSpPr/>
          <p:nvPr/>
        </p:nvSpPr>
        <p:spPr>
          <a:xfrm>
            <a:off x="3936625" y="141019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19BECF0-A249-64EA-2703-38162EF33B51}"/>
              </a:ext>
            </a:extLst>
          </p:cNvPr>
          <p:cNvSpPr/>
          <p:nvPr/>
        </p:nvSpPr>
        <p:spPr>
          <a:xfrm>
            <a:off x="8983906" y="3590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30D5E92-02D7-8DCA-408D-413596C47A8D}"/>
              </a:ext>
            </a:extLst>
          </p:cNvPr>
          <p:cNvSpPr/>
          <p:nvPr/>
        </p:nvSpPr>
        <p:spPr>
          <a:xfrm>
            <a:off x="6617832" y="358770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68D56D4-F1D2-91C2-E419-D1697BE0E234}"/>
              </a:ext>
            </a:extLst>
          </p:cNvPr>
          <p:cNvSpPr/>
          <p:nvPr/>
        </p:nvSpPr>
        <p:spPr>
          <a:xfrm>
            <a:off x="7700130" y="252607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C721802-97BD-285A-41AD-3A42D2E8738D}"/>
              </a:ext>
            </a:extLst>
          </p:cNvPr>
          <p:cNvSpPr/>
          <p:nvPr/>
        </p:nvSpPr>
        <p:spPr>
          <a:xfrm>
            <a:off x="8989072" y="139986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BA34BBF-625E-3D3B-D27B-74233D54947D}"/>
              </a:ext>
            </a:extLst>
          </p:cNvPr>
          <p:cNvSpPr/>
          <p:nvPr/>
        </p:nvSpPr>
        <p:spPr>
          <a:xfrm>
            <a:off x="6622998" y="141019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55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1A77-BF52-4886-BF1C-700FD09E9FF7}"/>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latin typeface="Aptos" panose="020B0004020202020204" pitchFamily="34" charset="0"/>
              </a:rPr>
              <a:t>Numerical </a:t>
            </a:r>
            <a:r>
              <a:rPr lang="en-US" sz="5800" dirty="0" err="1">
                <a:latin typeface="Aptos" panose="020B0004020202020204" pitchFamily="34" charset="0"/>
              </a:rPr>
              <a:t>stroop</a:t>
            </a:r>
            <a:endParaRPr lang="en-US" sz="5800" dirty="0">
              <a:latin typeface="Aptos" panose="020B00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B74621B3-7925-48FE-B833-C13C3C787EF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3" r="6186" b="1"/>
          <a:stretch/>
        </p:blipFill>
        <p:spPr>
          <a:xfrm>
            <a:off x="243840" y="256540"/>
            <a:ext cx="11704320" cy="3764276"/>
          </a:xfrm>
          <a:prstGeom prst="rect">
            <a:avLst/>
          </a:prstGeom>
        </p:spPr>
      </p:pic>
      <p:sp>
        <p:nvSpPr>
          <p:cNvPr id="4" name="Footer Placeholder 3">
            <a:extLst>
              <a:ext uri="{FF2B5EF4-FFF2-40B4-BE49-F238E27FC236}">
                <a16:creationId xmlns:a16="http://schemas.microsoft.com/office/drawing/2014/main" id="{A7C267D7-5D9C-4DC1-B286-32104FBF66C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410077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99B3E-0BA4-4175-1F22-EF1179214D49}"/>
              </a:ext>
            </a:extLst>
          </p:cNvPr>
          <p:cNvSpPr>
            <a:spLocks noGrp="1"/>
          </p:cNvSpPr>
          <p:nvPr>
            <p:ph idx="1"/>
          </p:nvPr>
        </p:nvSpPr>
        <p:spPr>
          <a:xfrm>
            <a:off x="838200" y="598714"/>
            <a:ext cx="10515600" cy="5578249"/>
          </a:xfrm>
        </p:spPr>
        <p:txBody>
          <a:bodyPr/>
          <a:lstStyle/>
          <a:p>
            <a:r>
              <a:rPr lang="en-GB" sz="4000" b="0" i="0" dirty="0">
                <a:effectLst/>
                <a:latin typeface="Roboto" panose="020F0502020204030204" pitchFamily="2" charset="0"/>
              </a:rPr>
              <a:t>At all stages, dyscalculia is on a continuum varying from mild to severe, with a range of strengths and difficulties which are affected by the nature of the activity undertaken, the learning environment and any coping strategies and support in place. As a result, every individual with dyscalculia will differ in how they are affected and in the level of severity experienced.</a:t>
            </a:r>
          </a:p>
          <a:p>
            <a:endParaRPr lang="en-GB" dirty="0">
              <a:solidFill>
                <a:srgbClr val="333333"/>
              </a:solidFill>
              <a:latin typeface="Roboto" panose="020F0502020204030204" pitchFamily="2" charset="0"/>
            </a:endParaRPr>
          </a:p>
          <a:p>
            <a:endParaRPr lang="en-GB" dirty="0"/>
          </a:p>
        </p:txBody>
      </p:sp>
    </p:spTree>
    <p:extLst>
      <p:ext uri="{BB962C8B-B14F-4D97-AF65-F5344CB8AC3E}">
        <p14:creationId xmlns:p14="http://schemas.microsoft.com/office/powerpoint/2010/main" val="361756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7DCA8DF0-C9ED-BE09-4607-7624C3FBDAE1}"/>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16</a:t>
            </a:fld>
            <a:endParaRPr lang="en-GB" noProof="0"/>
          </a:p>
        </p:txBody>
      </p:sp>
      <p:sp>
        <p:nvSpPr>
          <p:cNvPr id="3" name="Content Placeholder 2"/>
          <p:cNvSpPr>
            <a:spLocks noGrp="1"/>
          </p:cNvSpPr>
          <p:nvPr>
            <p:ph idx="1"/>
          </p:nvPr>
        </p:nvSpPr>
        <p:spPr>
          <a:xfrm>
            <a:off x="4705350" y="611076"/>
            <a:ext cx="6648448" cy="5738923"/>
          </a:xfrm>
        </p:spPr>
        <p:txBody>
          <a:bodyPr>
            <a:normAutofit/>
          </a:bodyPr>
          <a:lstStyle/>
          <a:p>
            <a:r>
              <a:rPr lang="en-GB" sz="4000" dirty="0"/>
              <a:t>Concrete Pictorial Abstract</a:t>
            </a:r>
          </a:p>
          <a:p>
            <a:endParaRPr lang="en-GB" sz="4000" dirty="0"/>
          </a:p>
          <a:p>
            <a:r>
              <a:rPr lang="en-GB" sz="4000" dirty="0"/>
              <a:t>Using dot patterns</a:t>
            </a:r>
          </a:p>
          <a:p>
            <a:pPr marL="0" indent="0">
              <a:buNone/>
            </a:pPr>
            <a:endParaRPr lang="en-GB" sz="4000" dirty="0"/>
          </a:p>
          <a:p>
            <a:r>
              <a:rPr lang="en-GB" sz="4000" dirty="0"/>
              <a:t>Cuisenaire Rods</a:t>
            </a:r>
          </a:p>
          <a:p>
            <a:endParaRPr lang="en-GB" sz="4000" dirty="0"/>
          </a:p>
          <a:p>
            <a:r>
              <a:rPr lang="en-GB" sz="4000" dirty="0"/>
              <a:t>Two coloured counters</a:t>
            </a:r>
          </a:p>
          <a:p>
            <a:endParaRPr lang="en-GB" dirty="0"/>
          </a:p>
          <a:p>
            <a:pPr marL="0" indent="0">
              <a:buNone/>
            </a:pPr>
            <a:endParaRPr lang="en-GB" dirty="0"/>
          </a:p>
        </p:txBody>
      </p:sp>
      <p:sp>
        <p:nvSpPr>
          <p:cNvPr id="2" name="Title 1"/>
          <p:cNvSpPr>
            <a:spLocks noGrp="1"/>
          </p:cNvSpPr>
          <p:nvPr>
            <p:ph type="title"/>
          </p:nvPr>
        </p:nvSpPr>
        <p:spPr>
          <a:xfrm>
            <a:off x="838200" y="611076"/>
            <a:ext cx="3440502" cy="2064769"/>
          </a:xfrm>
        </p:spPr>
        <p:txBody>
          <a:bodyPr wrap="square" anchor="t">
            <a:normAutofit/>
          </a:bodyPr>
          <a:lstStyle/>
          <a:p>
            <a:r>
              <a:rPr lang="en-GB"/>
              <a:t>Strategies to help</a:t>
            </a:r>
          </a:p>
        </p:txBody>
      </p:sp>
      <p:sp>
        <p:nvSpPr>
          <p:cNvPr id="4" name="Footer Placeholder 3"/>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p>
        </p:txBody>
      </p:sp>
    </p:spTree>
    <p:extLst>
      <p:ext uri="{BB962C8B-B14F-4D97-AF65-F5344CB8AC3E}">
        <p14:creationId xmlns:p14="http://schemas.microsoft.com/office/powerpoint/2010/main" val="119479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22B5F-F915-458C-B783-67B41FEBC8C2}"/>
              </a:ext>
            </a:extLst>
          </p:cNvPr>
          <p:cNvSpPr>
            <a:spLocks noGrp="1"/>
          </p:cNvSpPr>
          <p:nvPr>
            <p:ph idx="1"/>
          </p:nvPr>
        </p:nvSpPr>
        <p:spPr>
          <a:xfrm>
            <a:off x="43384" y="861074"/>
            <a:ext cx="12029822" cy="4093985"/>
          </a:xfrm>
        </p:spPr>
        <p:txBody>
          <a:bodyPr lIns="91440" tIns="45720" rIns="91440" bIns="45720" anchor="t"/>
          <a:lstStyle/>
          <a:p>
            <a:pPr marL="0" indent="0">
              <a:buNone/>
            </a:pPr>
            <a:r>
              <a:rPr lang="en-GB" sz="2400" dirty="0">
                <a:latin typeface="Segoe UI" panose="020B0502040204020203" pitchFamily="34" charset="0"/>
                <a:ea typeface="Times New Roman" panose="02020603050405020304" pitchFamily="18" charset="0"/>
                <a:cs typeface="Segoe UI" panose="020B0502040204020203" pitchFamily="34" charset="0"/>
              </a:rPr>
              <a:t>Learners</a:t>
            </a:r>
            <a:r>
              <a:rPr lang="en-GB" sz="2400" dirty="0">
                <a:effectLst/>
                <a:latin typeface="Segoe UI" panose="020B0502040204020203" pitchFamily="34" charset="0"/>
                <a:ea typeface="Times New Roman" panose="02020603050405020304" pitchFamily="18" charset="0"/>
                <a:cs typeface="Segoe UI" panose="020B0502040204020203" pitchFamily="34" charset="0"/>
              </a:rPr>
              <a:t> with </a:t>
            </a:r>
            <a:r>
              <a:rPr lang="en-GB" sz="2400" dirty="0">
                <a:latin typeface="Segoe UI" panose="020B0502040204020203" pitchFamily="34" charset="0"/>
                <a:ea typeface="Times New Roman" panose="02020603050405020304" pitchFamily="18" charset="0"/>
                <a:cs typeface="Segoe UI" panose="020B0502040204020203" pitchFamily="34" charset="0"/>
              </a:rPr>
              <a:t>dyscalculia</a:t>
            </a:r>
            <a:r>
              <a:rPr lang="en-GB" sz="2400" dirty="0">
                <a:effectLst/>
                <a:latin typeface="Segoe UI" panose="020B0502040204020203" pitchFamily="34" charset="0"/>
                <a:ea typeface="Times New Roman" panose="02020603050405020304" pitchFamily="18" charset="0"/>
                <a:cs typeface="Segoe UI" panose="020B0502040204020203" pitchFamily="34" charset="0"/>
              </a:rPr>
              <a:t> will benefit from</a:t>
            </a:r>
            <a:r>
              <a:rPr lang="en-GB" sz="2400" dirty="0">
                <a:latin typeface="Segoe UI" panose="020B0502040204020203" pitchFamily="34" charset="0"/>
                <a:ea typeface="Times New Roman" panose="02020603050405020304" pitchFamily="18" charset="0"/>
                <a:cs typeface="Segoe UI" panose="020B0502040204020203" pitchFamily="34" charset="0"/>
              </a:rPr>
              <a:t>:</a:t>
            </a:r>
            <a:endParaRPr lang="en-GB" sz="2400" dirty="0">
              <a:effectLst/>
              <a:latin typeface="Segoe UI" panose="020B0502040204020203" pitchFamily="34" charset="0"/>
              <a:ea typeface="Times New Roman" panose="02020603050405020304" pitchFamily="18" charset="0"/>
              <a:cs typeface="Segoe UI" panose="020B0502040204020203" pitchFamily="34" charset="0"/>
            </a:endParaRPr>
          </a:p>
          <a:p>
            <a:pPr marL="0" indent="0">
              <a:buNone/>
            </a:pPr>
            <a:endParaRPr lang="en-GB" sz="2400" dirty="0">
              <a:latin typeface="Segoe UI" panose="020B0502040204020203" pitchFamily="34" charset="0"/>
              <a:ea typeface="Times New Roman" panose="02020603050405020304" pitchFamily="18" charset="0"/>
              <a:cs typeface="Segoe UI" panose="020B0502040204020203" pitchFamily="34" charset="0"/>
            </a:endParaRPr>
          </a:p>
          <a:p>
            <a:pPr lvl="1" indent="-342900">
              <a:buFont typeface="Symbol" panose="05050102010706020507" pitchFamily="18" charset="2"/>
              <a:buChar char=""/>
            </a:pPr>
            <a:r>
              <a:rPr lang="en-GB" sz="2400" dirty="0">
                <a:effectLst/>
                <a:latin typeface="Segoe UI" panose="020B0502040204020203" pitchFamily="34" charset="0"/>
                <a:ea typeface="Times New Roman" panose="02020603050405020304" pitchFamily="18" charset="0"/>
                <a:cs typeface="Segoe UI" panose="020B0502040204020203" pitchFamily="34" charset="0"/>
              </a:rPr>
              <a:t>Appropriate early identification, support, planning and review.</a:t>
            </a:r>
          </a:p>
          <a:p>
            <a:pPr lvl="1" indent="-342900">
              <a:buFont typeface="Symbol" panose="05050102010706020507" pitchFamily="18" charset="2"/>
              <a:buChar char=""/>
            </a:pPr>
            <a:endParaRPr lang="en-GB" sz="2400" dirty="0">
              <a:latin typeface="Segoe UI" panose="020B0502040204020203" pitchFamily="34" charset="0"/>
              <a:ea typeface="Times New Roman" panose="02020603050405020304" pitchFamily="18" charset="0"/>
              <a:cs typeface="Segoe UI" panose="020B0502040204020203" pitchFamily="34" charset="0"/>
            </a:endParaRPr>
          </a:p>
          <a:p>
            <a:pPr lvl="1" indent="-342900">
              <a:buFont typeface="Symbol" panose="05050102010706020507" pitchFamily="18" charset="2"/>
              <a:buChar char=""/>
            </a:pPr>
            <a:r>
              <a:rPr lang="en-GB" sz="2400" dirty="0">
                <a:effectLst/>
                <a:latin typeface="Segoe UI" panose="020B0502040204020203" pitchFamily="34" charset="0"/>
                <a:ea typeface="Times New Roman" panose="02020603050405020304" pitchFamily="18" charset="0"/>
                <a:cs typeface="Segoe UI" panose="020B0502040204020203" pitchFamily="34" charset="0"/>
              </a:rPr>
              <a:t>Tailored support - for example, actively encouraging the use of specific materials which may include concrete materials and visual representations</a:t>
            </a:r>
            <a:r>
              <a:rPr lang="en-GB" sz="2400" dirty="0">
                <a:latin typeface="Segoe UI" panose="020B0502040204020203" pitchFamily="34" charset="0"/>
                <a:ea typeface="Times New Roman" panose="02020603050405020304" pitchFamily="18" charset="0"/>
                <a:cs typeface="Segoe UI" panose="020B0502040204020203" pitchFamily="34" charset="0"/>
              </a:rPr>
              <a:t>.</a:t>
            </a:r>
            <a:endParaRPr lang="en-GB" sz="2400" dirty="0">
              <a:effectLst/>
              <a:latin typeface="Segoe UI" panose="020B0502040204020203" pitchFamily="34" charset="0"/>
              <a:ea typeface="Times New Roman" panose="02020603050405020304" pitchFamily="18" charset="0"/>
              <a:cs typeface="Segoe UI" panose="020B0502040204020203" pitchFamily="34" charset="0"/>
            </a:endParaRPr>
          </a:p>
          <a:p>
            <a:pPr lvl="1" indent="-342900">
              <a:buFont typeface="Symbol" panose="05050102010706020507" pitchFamily="18" charset="2"/>
              <a:buChar char=""/>
            </a:pPr>
            <a:endParaRPr lang="en-GB" sz="2400" dirty="0">
              <a:latin typeface="Segoe UI" panose="020B0502040204020203" pitchFamily="34" charset="0"/>
              <a:ea typeface="Times New Roman" panose="02020603050405020304" pitchFamily="18" charset="0"/>
              <a:cs typeface="Segoe UI" panose="020B0502040204020203" pitchFamily="34" charset="0"/>
            </a:endParaRPr>
          </a:p>
          <a:p>
            <a:pPr lvl="1" indent="-342900">
              <a:buFont typeface="Symbol" panose="05050102010706020507" pitchFamily="18" charset="2"/>
              <a:buChar char=""/>
            </a:pPr>
            <a:r>
              <a:rPr lang="en-GB" sz="2400" b="1" dirty="0">
                <a:effectLst/>
                <a:latin typeface="Segoe UI" panose="020B0502040204020203" pitchFamily="34" charset="0"/>
                <a:ea typeface="Times New Roman" panose="02020603050405020304" pitchFamily="18" charset="0"/>
                <a:cs typeface="Segoe UI" panose="020B0502040204020203" pitchFamily="34" charset="0"/>
              </a:rPr>
              <a:t>Effective, inclusive learning and teaching pedagogical</a:t>
            </a:r>
            <a:r>
              <a:rPr lang="en-GB" sz="2400" b="1" dirty="0">
                <a:latin typeface="Segoe UI" panose="020B0502040204020203" pitchFamily="34" charset="0"/>
                <a:ea typeface="Times New Roman" panose="02020603050405020304" pitchFamily="18" charset="0"/>
                <a:cs typeface="Segoe UI" panose="020B0502040204020203" pitchFamily="34" charset="0"/>
              </a:rPr>
              <a:t> </a:t>
            </a:r>
            <a:r>
              <a:rPr lang="en-GB" sz="2400" b="1" dirty="0">
                <a:effectLst/>
                <a:latin typeface="Segoe UI" panose="020B0502040204020203" pitchFamily="34" charset="0"/>
                <a:ea typeface="Times New Roman" panose="02020603050405020304" pitchFamily="18" charset="0"/>
                <a:cs typeface="Segoe UI" panose="020B0502040204020203" pitchFamily="34" charset="0"/>
              </a:rPr>
              <a:t>approaches and environments</a:t>
            </a:r>
            <a:r>
              <a:rPr lang="en-GB" sz="2400" dirty="0">
                <a:effectLst/>
                <a:latin typeface="Segoe UI" panose="020B0502040204020203" pitchFamily="34" charset="0"/>
                <a:ea typeface="Times New Roman" panose="02020603050405020304" pitchFamily="18" charset="0"/>
                <a:cs typeface="Segoe UI" panose="020B0502040204020203" pitchFamily="34" charset="0"/>
              </a:rPr>
              <a:t>.</a:t>
            </a:r>
            <a:endParaRPr lang="en-GB" sz="2400" dirty="0">
              <a:latin typeface="Segoe UI" panose="020B0502040204020203" pitchFamily="34" charset="0"/>
              <a:ea typeface="Times New Roman" panose="02020603050405020304" pitchFamily="18" charset="0"/>
              <a:cs typeface="Segoe UI" panose="020B0502040204020203" pitchFamily="34" charset="0"/>
            </a:endParaRPr>
          </a:p>
          <a:p>
            <a:pPr marL="400050" lvl="1" indent="0">
              <a:buNone/>
            </a:pPr>
            <a:endParaRPr lang="en-GB" sz="2400" dirty="0">
              <a:solidFill>
                <a:schemeClr val="tx2"/>
              </a:solidFill>
              <a:latin typeface="Segoe UI" panose="020B0502040204020203" pitchFamily="34" charset="0"/>
              <a:ea typeface="Times New Roman" panose="02020603050405020304" pitchFamily="18" charset="0"/>
              <a:cs typeface="Segoe UI" panose="020B0502040204020203"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2C73A2-4046-17D0-A826-ABB1D781B0AF}"/>
              </a:ext>
            </a:extLst>
          </p:cNvPr>
          <p:cNvPicPr>
            <a:picLocks noChangeAspect="1"/>
          </p:cNvPicPr>
          <p:nvPr/>
        </p:nvPicPr>
        <p:blipFill>
          <a:blip r:embed="rId3"/>
          <a:stretch>
            <a:fillRect/>
          </a:stretch>
        </p:blipFill>
        <p:spPr>
          <a:xfrm>
            <a:off x="3930103" y="5829367"/>
            <a:ext cx="2743200" cy="893135"/>
          </a:xfrm>
          <a:prstGeom prst="rect">
            <a:avLst/>
          </a:prstGeom>
        </p:spPr>
      </p:pic>
    </p:spTree>
    <p:extLst>
      <p:ext uri="{BB962C8B-B14F-4D97-AF65-F5344CB8AC3E}">
        <p14:creationId xmlns:p14="http://schemas.microsoft.com/office/powerpoint/2010/main" val="364678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a:extLst>
              <a:ext uri="{FF2B5EF4-FFF2-40B4-BE49-F238E27FC236}">
                <a16:creationId xmlns:a16="http://schemas.microsoft.com/office/drawing/2014/main" id="{97BD41FF-66BD-40E0-AF37-079AE2BDA441}"/>
              </a:ext>
            </a:extLst>
          </p:cNvPr>
          <p:cNvSpPr txBox="1">
            <a:spLocks/>
          </p:cNvSpPr>
          <p:nvPr/>
        </p:nvSpPr>
        <p:spPr bwMode="auto">
          <a:xfrm>
            <a:off x="0" y="1"/>
            <a:ext cx="4305300" cy="6721472"/>
          </a:xfrm>
          <a:prstGeom prst="rect">
            <a:avLst/>
          </a:prstGeom>
          <a:gradFill>
            <a:gsLst>
              <a:gs pos="1000">
                <a:schemeClr val="tx1">
                  <a:lumMod val="85000"/>
                  <a:lumOff val="15000"/>
                </a:schemeClr>
              </a:gs>
              <a:gs pos="100000">
                <a:schemeClr val="accent2">
                  <a:lumMod val="50000"/>
                </a:schemeClr>
              </a:gs>
            </a:gsLst>
            <a:lin ang="12600000" scaled="0"/>
          </a:gradFill>
          <a:extLst>
            <a:ext uri="{91240B29-F687-4F45-9708-019B960494DF}">
              <a14:hiddenLine xmlns:a14="http://schemas.microsoft.com/office/drawing/2010/main" w="9525">
                <a:solidFill>
                  <a:srgbClr val="000000"/>
                </a:solidFill>
                <a:miter lim="800000"/>
                <a:headEnd/>
                <a:tailEnd/>
              </a14:hiddenLine>
            </a:ext>
          </a:extLst>
        </p:spPr>
        <p:txBody>
          <a:bodyPr vert="horz" lIns="396000" tIns="0" rIns="396000" bIns="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70000"/>
              </a:lnSpc>
              <a:spcBef>
                <a:spcPct val="0"/>
              </a:spcBef>
              <a:spcAft>
                <a:spcPts val="600"/>
              </a:spcAft>
            </a:pPr>
            <a:r>
              <a:rPr lang="en-US" altLang="en-US" sz="5200" spc="-150">
                <a:solidFill>
                  <a:schemeClr val="bg1"/>
                </a:solidFill>
                <a:latin typeface="+mj-lt"/>
                <a:ea typeface="+mj-ea"/>
                <a:cs typeface="+mj-cs"/>
              </a:rPr>
              <a:t>Start from what pupils know</a:t>
            </a:r>
            <a:br>
              <a:rPr lang="en-US" altLang="en-US" sz="5200" spc="-150">
                <a:solidFill>
                  <a:schemeClr val="bg1"/>
                </a:solidFill>
                <a:latin typeface="+mj-lt"/>
                <a:ea typeface="+mj-ea"/>
                <a:cs typeface="+mj-cs"/>
              </a:rPr>
            </a:br>
            <a:endParaRPr lang="en-US" altLang="en-US" sz="5200" spc="-150">
              <a:solidFill>
                <a:schemeClr val="bg1"/>
              </a:solidFill>
              <a:latin typeface="+mj-lt"/>
              <a:ea typeface="+mj-ea"/>
              <a:cs typeface="+mj-cs"/>
            </a:endParaRPr>
          </a:p>
        </p:txBody>
      </p:sp>
      <p:sp>
        <p:nvSpPr>
          <p:cNvPr id="168963" name="Rectangle 2">
            <a:extLst>
              <a:ext uri="{FF2B5EF4-FFF2-40B4-BE49-F238E27FC236}">
                <a16:creationId xmlns:a16="http://schemas.microsoft.com/office/drawing/2014/main" id="{B946911B-B408-4691-81AF-EFC938788A0C}"/>
              </a:ext>
            </a:extLst>
          </p:cNvPr>
          <p:cNvSpPr>
            <a:spLocks noChangeArrowheads="1"/>
          </p:cNvSpPr>
          <p:nvPr/>
        </p:nvSpPr>
        <p:spPr bwMode="auto">
          <a:xfrm>
            <a:off x="4705350" y="365124"/>
            <a:ext cx="6648448" cy="5984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8000" tIns="108000" rIns="108000" bIns="10800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nSpc>
                <a:spcPct val="90000"/>
              </a:lnSpc>
              <a:spcBef>
                <a:spcPts val="1000"/>
              </a:spcBef>
              <a:buClr>
                <a:schemeClr val="accent2"/>
              </a:buClr>
              <a:buFont typeface="Wingdings" panose="05000000000000000000" pitchFamily="2" charset="2"/>
              <a:buChar char="§"/>
            </a:pPr>
            <a:r>
              <a:rPr lang="en-US" altLang="en-US" sz="3200" dirty="0">
                <a:solidFill>
                  <a:schemeClr val="bg1"/>
                </a:solidFill>
                <a:latin typeface="+mn-lt"/>
                <a:cs typeface="+mn-cs"/>
              </a:rPr>
              <a:t>Planning of learning, teaching and assessment must begin from where the learner is at.</a:t>
            </a:r>
          </a:p>
          <a:p>
            <a:pPr marL="228600" indent="-228600">
              <a:lnSpc>
                <a:spcPct val="90000"/>
              </a:lnSpc>
              <a:spcBef>
                <a:spcPts val="1000"/>
              </a:spcBef>
              <a:buClr>
                <a:schemeClr val="accent2"/>
              </a:buClr>
              <a:buFont typeface="Wingdings" panose="05000000000000000000" pitchFamily="2" charset="2"/>
              <a:buChar char="§"/>
            </a:pPr>
            <a:endParaRPr lang="en-US" altLang="en-US" sz="3200" dirty="0">
              <a:solidFill>
                <a:schemeClr val="bg1"/>
              </a:solidFill>
              <a:latin typeface="+mn-lt"/>
              <a:cs typeface="+mn-cs"/>
            </a:endParaRPr>
          </a:p>
          <a:p>
            <a:pPr marL="228600" indent="-228600">
              <a:lnSpc>
                <a:spcPct val="90000"/>
              </a:lnSpc>
              <a:spcBef>
                <a:spcPts val="1000"/>
              </a:spcBef>
              <a:buClr>
                <a:schemeClr val="accent2"/>
              </a:buClr>
              <a:buFont typeface="Wingdings" panose="05000000000000000000" pitchFamily="2" charset="2"/>
              <a:buChar char="§"/>
            </a:pPr>
            <a:endParaRPr lang="en-US" altLang="en-US" sz="3200" dirty="0">
              <a:solidFill>
                <a:schemeClr val="bg1"/>
              </a:solidFill>
              <a:latin typeface="+mn-lt"/>
              <a:cs typeface="+mn-cs"/>
            </a:endParaRPr>
          </a:p>
          <a:p>
            <a:pPr marL="228600" indent="-228600">
              <a:lnSpc>
                <a:spcPct val="90000"/>
              </a:lnSpc>
              <a:spcBef>
                <a:spcPts val="1000"/>
              </a:spcBef>
              <a:buClr>
                <a:schemeClr val="accent2"/>
              </a:buClr>
              <a:buFont typeface="Wingdings" panose="05000000000000000000" pitchFamily="2" charset="2"/>
              <a:buChar char="§"/>
            </a:pPr>
            <a:r>
              <a:rPr lang="en-US" altLang="en-US" sz="3200" b="1" dirty="0">
                <a:solidFill>
                  <a:schemeClr val="bg1"/>
                </a:solidFill>
                <a:latin typeface="+mn-lt"/>
                <a:cs typeface="+mn-cs"/>
              </a:rPr>
              <a:t>"The most important single factor influencing learning is what the learner already knows.  Ascertain this and teach (them) accordingly."</a:t>
            </a:r>
          </a:p>
          <a:p>
            <a:pPr marL="228600" indent="-228600">
              <a:lnSpc>
                <a:spcPct val="90000"/>
              </a:lnSpc>
              <a:spcBef>
                <a:spcPts val="1000"/>
              </a:spcBef>
              <a:buClr>
                <a:schemeClr val="accent2"/>
              </a:buClr>
              <a:buFont typeface="Wingdings" panose="05000000000000000000" pitchFamily="2" charset="2"/>
              <a:buChar char="§"/>
            </a:pPr>
            <a:r>
              <a:rPr lang="en-US" altLang="en-US" sz="2000" dirty="0">
                <a:solidFill>
                  <a:schemeClr val="bg1"/>
                </a:solidFill>
                <a:latin typeface="+mn-lt"/>
                <a:cs typeface="+mn-cs"/>
              </a:rPr>
              <a:t>                                                                       (Ausubel, 1968)</a:t>
            </a:r>
            <a:endParaRPr lang="en-US" sz="2000" dirty="0">
              <a:solidFill>
                <a:schemeClr val="bg1"/>
              </a:solidFill>
              <a:latin typeface="+mn-lt"/>
              <a:cs typeface="+mn-cs"/>
            </a:endParaRPr>
          </a:p>
        </p:txBody>
      </p:sp>
      <p:sp>
        <p:nvSpPr>
          <p:cNvPr id="168970" name="Slide Number Placeholder 3">
            <a:extLst>
              <a:ext uri="{FF2B5EF4-FFF2-40B4-BE49-F238E27FC236}">
                <a16:creationId xmlns:a16="http://schemas.microsoft.com/office/drawing/2014/main" id="{AFABA560-CE42-D0C9-C288-DE5375AEBACA}"/>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18</a:t>
            </a:fld>
            <a:endParaRPr lang="en-GB" noProof="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81301" y="2364467"/>
            <a:ext cx="2080871" cy="1080120"/>
          </a:xfrm>
          <a:prstGeom prst="cloudCallout">
            <a:avLst>
              <a:gd name="adj1" fmla="val 78784"/>
              <a:gd name="adj2" fmla="val 1014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2109" dirty="0">
                <a:solidFill>
                  <a:schemeClr val="tx1"/>
                </a:solidFill>
                <a:latin typeface="Century Gothic" panose="020B0502020202020204" pitchFamily="34" charset="0"/>
                <a:cs typeface="Aharoni" pitchFamily="2" charset="-79"/>
              </a:rPr>
              <a:t>Enactive</a:t>
            </a:r>
          </a:p>
        </p:txBody>
      </p:sp>
      <p:sp>
        <p:nvSpPr>
          <p:cNvPr id="3" name="Cloud Callout 2"/>
          <p:cNvSpPr/>
          <p:nvPr/>
        </p:nvSpPr>
        <p:spPr>
          <a:xfrm>
            <a:off x="4323572" y="1407233"/>
            <a:ext cx="1998222" cy="918102"/>
          </a:xfrm>
          <a:prstGeom prst="cloudCallout">
            <a:avLst>
              <a:gd name="adj1" fmla="val 22276"/>
              <a:gd name="adj2" fmla="val 748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2109" dirty="0">
                <a:solidFill>
                  <a:schemeClr val="tx1"/>
                </a:solidFill>
                <a:latin typeface="Century Gothic" panose="020B0502020202020204" pitchFamily="34" charset="0"/>
                <a:cs typeface="Aharoni" pitchFamily="2" charset="-79"/>
              </a:rPr>
              <a:t>Iconic</a:t>
            </a:r>
          </a:p>
        </p:txBody>
      </p:sp>
      <p:sp>
        <p:nvSpPr>
          <p:cNvPr id="5" name="Cloud Callout 4"/>
          <p:cNvSpPr/>
          <p:nvPr/>
        </p:nvSpPr>
        <p:spPr>
          <a:xfrm>
            <a:off x="6660202" y="2325336"/>
            <a:ext cx="2333231" cy="1076627"/>
          </a:xfrm>
          <a:prstGeom prst="cloudCallout">
            <a:avLst>
              <a:gd name="adj1" fmla="val -64532"/>
              <a:gd name="adj2" fmla="val -26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GB" sz="2109" dirty="0">
                <a:solidFill>
                  <a:schemeClr val="tx1"/>
                </a:solidFill>
                <a:latin typeface="Century Gothic" panose="020B0502020202020204" pitchFamily="34" charset="0"/>
                <a:cs typeface="Aharoni" pitchFamily="2" charset="-79"/>
              </a:rPr>
              <a:t>Symbolic</a:t>
            </a:r>
            <a:endParaRPr lang="en-GB" sz="2109" dirty="0">
              <a:latin typeface="Century Gothic" panose="020B0502020202020204" pitchFamily="34" charset="0"/>
              <a:cs typeface="Aharoni" pitchFamily="2" charset="-79"/>
            </a:endParaRPr>
          </a:p>
        </p:txBody>
      </p:sp>
      <p:sp>
        <p:nvSpPr>
          <p:cNvPr id="8" name="Freeform 7"/>
          <p:cNvSpPr/>
          <p:nvPr/>
        </p:nvSpPr>
        <p:spPr>
          <a:xfrm>
            <a:off x="4734791" y="3101687"/>
            <a:ext cx="416120" cy="342900"/>
          </a:xfrm>
          <a:custGeom>
            <a:avLst/>
            <a:gdLst>
              <a:gd name="connsiteX0" fmla="*/ 0 w 554826"/>
              <a:gd name="connsiteY0" fmla="*/ 360218 h 457200"/>
              <a:gd name="connsiteX1" fmla="*/ 69272 w 554826"/>
              <a:gd name="connsiteY1" fmla="*/ 346363 h 457200"/>
              <a:gd name="connsiteX2" fmla="*/ 110836 w 554826"/>
              <a:gd name="connsiteY2" fmla="*/ 318654 h 457200"/>
              <a:gd name="connsiteX3" fmla="*/ 207818 w 554826"/>
              <a:gd name="connsiteY3" fmla="*/ 249382 h 457200"/>
              <a:gd name="connsiteX4" fmla="*/ 249381 w 554826"/>
              <a:gd name="connsiteY4" fmla="*/ 235527 h 457200"/>
              <a:gd name="connsiteX5" fmla="*/ 290945 w 554826"/>
              <a:gd name="connsiteY5" fmla="*/ 207818 h 457200"/>
              <a:gd name="connsiteX6" fmla="*/ 332509 w 554826"/>
              <a:gd name="connsiteY6" fmla="*/ 193963 h 457200"/>
              <a:gd name="connsiteX7" fmla="*/ 415636 w 554826"/>
              <a:gd name="connsiteY7" fmla="*/ 152400 h 457200"/>
              <a:gd name="connsiteX8" fmla="*/ 498763 w 554826"/>
              <a:gd name="connsiteY8" fmla="*/ 96982 h 457200"/>
              <a:gd name="connsiteX9" fmla="*/ 540327 w 554826"/>
              <a:gd name="connsiteY9" fmla="*/ 69273 h 457200"/>
              <a:gd name="connsiteX10" fmla="*/ 512618 w 554826"/>
              <a:gd name="connsiteY10" fmla="*/ 41563 h 457200"/>
              <a:gd name="connsiteX11" fmla="*/ 346363 w 554826"/>
              <a:gd name="connsiteY11" fmla="*/ 13854 h 457200"/>
              <a:gd name="connsiteX12" fmla="*/ 304800 w 554826"/>
              <a:gd name="connsiteY12" fmla="*/ 0 h 457200"/>
              <a:gd name="connsiteX13" fmla="*/ 415636 w 554826"/>
              <a:gd name="connsiteY13" fmla="*/ 41563 h 457200"/>
              <a:gd name="connsiteX14" fmla="*/ 526472 w 554826"/>
              <a:gd name="connsiteY14" fmla="*/ 69273 h 457200"/>
              <a:gd name="connsiteX15" fmla="*/ 554181 w 554826"/>
              <a:gd name="connsiteY15" fmla="*/ 152400 h 457200"/>
              <a:gd name="connsiteX16" fmla="*/ 526472 w 554826"/>
              <a:gd name="connsiteY16" fmla="*/ 290945 h 457200"/>
              <a:gd name="connsiteX17" fmla="*/ 512618 w 554826"/>
              <a:gd name="connsiteY17" fmla="*/ 332509 h 457200"/>
              <a:gd name="connsiteX18" fmla="*/ 484909 w 554826"/>
              <a:gd name="connsiteY18" fmla="*/ 374073 h 457200"/>
              <a:gd name="connsiteX19" fmla="*/ 457200 w 554826"/>
              <a:gd name="connsiteY19" fmla="*/ 457200 h 457200"/>
              <a:gd name="connsiteX20" fmla="*/ 484909 w 554826"/>
              <a:gd name="connsiteY20" fmla="*/ 249382 h 457200"/>
              <a:gd name="connsiteX21" fmla="*/ 512618 w 554826"/>
              <a:gd name="connsiteY21" fmla="*/ 166254 h 457200"/>
              <a:gd name="connsiteX22" fmla="*/ 526472 w 554826"/>
              <a:gd name="connsiteY22" fmla="*/ 11083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4826" h="457200">
                <a:moveTo>
                  <a:pt x="0" y="360218"/>
                </a:moveTo>
                <a:cubicBezTo>
                  <a:pt x="23091" y="355600"/>
                  <a:pt x="47223" y="354631"/>
                  <a:pt x="69272" y="346363"/>
                </a:cubicBezTo>
                <a:cubicBezTo>
                  <a:pt x="84863" y="340516"/>
                  <a:pt x="97286" y="328332"/>
                  <a:pt x="110836" y="318654"/>
                </a:cubicBezTo>
                <a:cubicBezTo>
                  <a:pt x="125481" y="308193"/>
                  <a:pt x="186049" y="260266"/>
                  <a:pt x="207818" y="249382"/>
                </a:cubicBezTo>
                <a:cubicBezTo>
                  <a:pt x="220880" y="242851"/>
                  <a:pt x="236319" y="242058"/>
                  <a:pt x="249381" y="235527"/>
                </a:cubicBezTo>
                <a:cubicBezTo>
                  <a:pt x="264274" y="228080"/>
                  <a:pt x="276052" y="215265"/>
                  <a:pt x="290945" y="207818"/>
                </a:cubicBezTo>
                <a:cubicBezTo>
                  <a:pt x="304007" y="201287"/>
                  <a:pt x="319447" y="200494"/>
                  <a:pt x="332509" y="193963"/>
                </a:cubicBezTo>
                <a:cubicBezTo>
                  <a:pt x="439931" y="140251"/>
                  <a:pt x="311170" y="187220"/>
                  <a:pt x="415636" y="152400"/>
                </a:cubicBezTo>
                <a:lnTo>
                  <a:pt x="498763" y="96982"/>
                </a:lnTo>
                <a:lnTo>
                  <a:pt x="540327" y="69273"/>
                </a:lnTo>
                <a:cubicBezTo>
                  <a:pt x="531091" y="60036"/>
                  <a:pt x="523819" y="48284"/>
                  <a:pt x="512618" y="41563"/>
                </a:cubicBezTo>
                <a:cubicBezTo>
                  <a:pt x="475695" y="19409"/>
                  <a:pt x="358671" y="15222"/>
                  <a:pt x="346363" y="13854"/>
                </a:cubicBezTo>
                <a:cubicBezTo>
                  <a:pt x="332509" y="9236"/>
                  <a:pt x="290196" y="0"/>
                  <a:pt x="304800" y="0"/>
                </a:cubicBezTo>
                <a:cubicBezTo>
                  <a:pt x="384989" y="0"/>
                  <a:pt x="358305" y="12898"/>
                  <a:pt x="415636" y="41563"/>
                </a:cubicBezTo>
                <a:cubicBezTo>
                  <a:pt x="444038" y="55764"/>
                  <a:pt x="500122" y="64003"/>
                  <a:pt x="526472" y="69273"/>
                </a:cubicBezTo>
                <a:cubicBezTo>
                  <a:pt x="535708" y="96982"/>
                  <a:pt x="558983" y="123590"/>
                  <a:pt x="554181" y="152400"/>
                </a:cubicBezTo>
                <a:cubicBezTo>
                  <a:pt x="543293" y="217733"/>
                  <a:pt x="543008" y="233067"/>
                  <a:pt x="526472" y="290945"/>
                </a:cubicBezTo>
                <a:cubicBezTo>
                  <a:pt x="522460" y="304987"/>
                  <a:pt x="519149" y="319447"/>
                  <a:pt x="512618" y="332509"/>
                </a:cubicBezTo>
                <a:cubicBezTo>
                  <a:pt x="505172" y="347402"/>
                  <a:pt x="491672" y="358857"/>
                  <a:pt x="484909" y="374073"/>
                </a:cubicBezTo>
                <a:cubicBezTo>
                  <a:pt x="473047" y="400763"/>
                  <a:pt x="457200" y="457200"/>
                  <a:pt x="457200" y="457200"/>
                </a:cubicBezTo>
                <a:cubicBezTo>
                  <a:pt x="466670" y="353027"/>
                  <a:pt x="460962" y="329205"/>
                  <a:pt x="484909" y="249382"/>
                </a:cubicBezTo>
                <a:cubicBezTo>
                  <a:pt x="493302" y="221406"/>
                  <a:pt x="503382" y="193963"/>
                  <a:pt x="512618" y="166254"/>
                </a:cubicBezTo>
                <a:cubicBezTo>
                  <a:pt x="527932" y="120310"/>
                  <a:pt x="526472" y="139295"/>
                  <a:pt x="526472" y="110836"/>
                </a:cubicBezTo>
              </a:path>
            </a:pathLst>
          </a:custGeom>
          <a:solidFill>
            <a:schemeClr val="bg1"/>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p>
            <a:pPr algn="ctr"/>
            <a:endParaRPr lang="en-GB" sz="949"/>
          </a:p>
        </p:txBody>
      </p:sp>
      <p:sp>
        <p:nvSpPr>
          <p:cNvPr id="13" name="AutoShape 5" descr="data:image/jpeg;base64,/9j/4AAQSkZJRgABAQAAAQABAAD/2wCEAAkGBhQSERUUExATFRMUFRUWFRQVGBcWGBsWFhgVFBQWEhcgHyYeGRkjGRQYHy8sJScpLCwsFR4xNTA2NSYsOCkBCQoKDQsNGQ4OGTUkHiQ1NSw1NTU1LjUsNSw1MiwsNDQsNDU1NTUvNCk0NC80LDQ1NCovNCw1LCw0LCk0LCwvNP/AABEIAD4AWwMBIgACEQEDEQH/xAAcAAABBQEBAQAAAAAAAAAAAAAFAAMEBgcCAQj/xAAzEAACAQICBwYFBAMAAAAAAAABAgADEQQhBQYSMUFRYQcTInGBoTJykbHBFDOy0SNCUv/EABsBAAIDAQEBAAAAAAAAAAAAAAQGAAMFAgcB/8QAJhEAAQQBAwMEAwAAAAAAAAAAAQACAxEEBRIhMTJBExQigVFhcf/aAAwDAQACEQMRAD8A3GKKKRRKN4itsIzEX2VLWHQXjkrmvGl6lCgDSC3clDtC+RU7us5cdotWwxmWQMHlV/F9p7nKlQVfnJJ+glc0jr3jHNu8ZeiAL7jP3gM1uDZMIjiDzgBkcepTrFgY8fawffKP6G1sxVBtrbZgfiSoSwPlc3E0bVzW6li/CLrVAuUOeWQJU8RczFmqdbwxqpp/9JX70oWXZKkA2NjY3HXKdxyFprwqM7To5mFzW/LxS26KcUKwdVYbmAI8iLidw5JnRKKKKRRKR8dpBKKF6jBVHPj0A4mC9Z9a6eDUAgtUYEqvDLK7HgJmmlNYHxL7VR78huAHJRCocZ0nJ6KiWcM48rRqOveFbe7L8yn8XgzXTSVKvh17qqrkODsqbm1mF7b5QlbrPKlUAXJhD8FjhQKrgznwyB9XSiaSpm4yO7PKRtkcoQw1Z6hsGIUbxf7iRcUgDsBuDMB6EgTGy8T2xHN2nrStU9+HDbt2/u00BPdnLdDur+qr4izNdKX/AFxbon9zQMJo+nSQIiAKOFr36nmZjzZTIjXUorIz2QnaOSi+gKm1haB50k/iIQgOnWZRYGwG4Dd6CPLpFxxB9IQzVYa+QISg+FxcSEWikPC4/avtWHrJYM0opmTN3MNhDuaWmiso7ScYXxZRgNmkqhbbyGAY39ftKj3A4XEtfaMlsc3VEPsR+JTv1pG8CMeOaibSypWkvKeNMjc0bqVyRmeMksLjzjGFobWXWXWqg38ohoNsm84zj/3Knzv9zJ2HoBd0tdDsyNU942IslTxgKvi8XitnlxmHqTS/bSZtCyosZzzIaukcwLWpoBuCrYekkd5GVp7PhG4ZfTKdTzh5O48oo0Tad2xPI3EDOCSV8pOwxgf219fuYDdt0O4If418pvaOB6rv4hcjtCzTtMokYsNY2NNc7ZZFr5yjvo8H/Yz6Hq0VYWZQRyIBEFYvVDCVPiw6X5qNk+0c4soMaGkLJfCSbBWMINw8p7oz4nmo1OzTCk3DVVHIMCPcEx3RHZ7hsPU7wF6h4CoQQDzsAL+svOZHXCqGO60B1c1NetZ6t0pbwNzN5ch1miU6YUAAWAAAHQZCdRTNkkMhsotjAwcKt1N58zOYZq6KQknMX5Rh9C8n+oihLpeQHEgX9rTbOxDYhJNfAMu8r7/1O8Ho7bBYtbOwt+YIMHIc/Zt5VnqsAu1HRLkAC54CHsPT2VA5CN4XBhOp5yRGXBxPbtt3cUDLJvNDov/Z"/>
          <p:cNvSpPr>
            <a:spLocks noChangeAspect="1" noChangeArrowheads="1"/>
          </p:cNvSpPr>
          <p:nvPr/>
        </p:nvSpPr>
        <p:spPr bwMode="auto">
          <a:xfrm>
            <a:off x="2667000"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9" tIns="34289" rIns="68579" bIns="34289" numCol="1" anchor="t" anchorCtr="0" compatLnSpc="1">
            <a:prstTxWarp prst="textNoShape">
              <a:avLst/>
            </a:prstTxWarp>
          </a:bodyPr>
          <a:lstStyle/>
          <a:p>
            <a:endParaRPr lang="en-GB" sz="949"/>
          </a:p>
        </p:txBody>
      </p:sp>
      <p:sp>
        <p:nvSpPr>
          <p:cNvPr id="15" name="AutoShape 7" descr="data:image/jpeg;base64,/9j/4AAQSkZJRgABAQAAAQABAAD/2wCEAAkGBhQSERUUExATFRMUFRUWFRQVGBcWGBsWFhgVFBQWEhcgHyYeGRkjGRQYHy8sJScpLCwsFR4xNTA2NSYsOCkBCQoKDQsNGQ4OGTUkHiQ1NSw1NTU1LjUsNSw1MiwsNDQsNDU1NTUvNCk0NC80LDQ1NCovNCw1LCw0LCk0LCwvNP/AABEIAD4AWwMBIgACEQEDEQH/xAAcAAABBQEBAQAAAAAAAAAAAAAFAAMEBgcCAQj/xAAzEAACAQICBwYFBAMAAAAAAAABAgADEQQhBQYSMUFRYQcTInGBoTJykbHBFDOy0SNCUv/EABsBAAIDAQEBAAAAAAAAAAAAAAQGAAMFAgcB/8QAJhEAAQQBAwMEAwAAAAAAAAAAAQACAxEEBRIhMTJBExQigVFhcf/aAAwDAQACEQMRAD8A3GKKKRRKN4itsIzEX2VLWHQXjkrmvGl6lCgDSC3clDtC+RU7us5cdotWwxmWQMHlV/F9p7nKlQVfnJJ+glc0jr3jHNu8ZeiAL7jP3gM1uDZMIjiDzgBkcepTrFgY8fawffKP6G1sxVBtrbZgfiSoSwPlc3E0bVzW6li/CLrVAuUOeWQJU8RczFmqdbwxqpp/9JX70oWXZKkA2NjY3HXKdxyFprwqM7To5mFzW/LxS26KcUKwdVYbmAI8iLidw5JnRKKKKRRKR8dpBKKF6jBVHPj0A4mC9Z9a6eDUAgtUYEqvDLK7HgJmmlNYHxL7VR78huAHJRCocZ0nJ6KiWcM48rRqOveFbe7L8yn8XgzXTSVKvh17qqrkODsqbm1mF7b5QlbrPKlUAXJhD8FjhQKrgznwyB9XSiaSpm4yO7PKRtkcoQw1Z6hsGIUbxf7iRcUgDsBuDMB6EgTGy8T2xHN2nrStU9+HDbt2/u00BPdnLdDur+qr4izNdKX/AFxbon9zQMJo+nSQIiAKOFr36nmZjzZTIjXUorIz2QnaOSi+gKm1haB50k/iIQgOnWZRYGwG4Dd6CPLpFxxB9IQzVYa+QISg+FxcSEWikPC4/avtWHrJYM0opmTN3MNhDuaWmiso7ScYXxZRgNmkqhbbyGAY39ftKj3A4XEtfaMlsc3VEPsR+JTv1pG8CMeOaibSypWkvKeNMjc0bqVyRmeMksLjzjGFobWXWXWqg38ohoNsm84zj/3Knzv9zJ2HoBd0tdDsyNU942IslTxgKvi8XitnlxmHqTS/bSZtCyosZzzIaukcwLWpoBuCrYekkd5GVp7PhG4ZfTKdTzh5O48oo0Tad2xPI3EDOCSV8pOwxgf219fuYDdt0O4If418pvaOB6rv4hcjtCzTtMokYsNY2NNc7ZZFr5yjvo8H/Yz6Hq0VYWZQRyIBEFYvVDCVPiw6X5qNk+0c4soMaGkLJfCSbBWMINw8p7oz4nmo1OzTCk3DVVHIMCPcEx3RHZ7hsPU7wF6h4CoQQDzsAL+svOZHXCqGO60B1c1NetZ6t0pbwNzN5ch1miU6YUAAWAAAHQZCdRTNkkMhsotjAwcKt1N58zOYZq6KQknMX5Rh9C8n+oihLpeQHEgX9rTbOxDYhJNfAMu8r7/1O8Ho7bBYtbOwt+YIMHIc/Zt5VnqsAu1HRLkAC54CHsPT2VA5CN4XBhOp5yRGXBxPbtt3cUDLJvNDov/Z"/>
          <p:cNvSpPr>
            <a:spLocks noChangeAspect="1" noChangeArrowheads="1"/>
          </p:cNvSpPr>
          <p:nvPr/>
        </p:nvSpPr>
        <p:spPr bwMode="auto">
          <a:xfrm>
            <a:off x="2781300"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9" tIns="34289" rIns="68579" bIns="34289" numCol="1" anchor="t" anchorCtr="0" compatLnSpc="1">
            <a:prstTxWarp prst="textNoShape">
              <a:avLst/>
            </a:prstTxWarp>
          </a:bodyPr>
          <a:lstStyle/>
          <a:p>
            <a:endParaRPr lang="en-GB" sz="949"/>
          </a:p>
        </p:txBody>
      </p:sp>
      <p:sp>
        <p:nvSpPr>
          <p:cNvPr id="16" name="AutoShape 11" descr="data:image/jpeg;base64,/9j/4AAQSkZJRgABAQAAAQABAAD/2wCEAAkGBhQSEBQUEhIUFBUVFBUUFBQYFRUVFBQUFRQVFBUUFxcXHCYeFxkkGRQUHy8gJCcpLCwsFR4xNTAqNSYrLCkBCQoKDgwOGg8PGiwkHyQqLCksLCwsLCwsKSwsLC8sLCwsLCksLCwsLCwsLCwsLCwsLCksLCwsLCwsLCwsLCwsKf/AABEIAKoBKQMBIgACEQEDEQH/xAAcAAABBQEBAQAAAAAAAAAAAAAAAgMEBQcBBgj/xABDEAACAQIDBAcDCQYFBQEAAAAAAQIDEQQhMQUGEnEiQVFhgZGhMrHBBxMjQlJicrLRJDNzkuHwFDSCovEVQ4OjwlP/xAAbAQABBQEBAAAAAAAAAAAAAAAAAQIDBAUGB//EADMRAAIBAwIEBQMDAgcAAAAAAAABAgMEESExBRJBcRMiMlFhkbHRBsHxgfAUI0JicqHh/9oADAMBAAIRAxEAPwDcQAAAAAAAAAAA5KVlchy2l2R9STWkrPkyoaMniN1Uo48Nk1KCluS3tF/ZXmJ/6lLuIdVOztr1Fd85N9T8mYVXiVwn6n/f9C1ChGRdPHy7V5IS8VL7TKiNOp2P0RYx0zIo3lee8n9WLKlGPsW+Fq8UfR8x4q8FW4ZW6nl+haHV2Nx41JN7rRlGpHlYABxsujDoXKrG7ZtdU8/vdXh2lO8dNO7m0394zq3EaVN4WpZhbTks7HrQPO0dtVFq1LmviibS2/F+1FrlmPp8QoT647iSt6i6FqBHpbQpy0kuWj9SRcuRlGSzF5IGmtwAAHCAAAAAAEbG7Rp0Y8VScYLvevJavwARtJZZJA8XtT5QkrqhC/353S8IrN+NuRDwHyhVYv6WEZrtj0ZL4P0G8yKbv6Cly5/BoAFRs3enD1rKNRRk/qy6Mv0fgy3HFuM4zWYvIAAAOAAAAAAAAAAAAAAAAAAAAKvaUel4EeDuidjY3b8CuWpyV/Hkrt9GXaesRd12nHJDMpHGzN8Qm5R/5xHPnBjiOrxE8Ri8qHfnS6w9Xiin3f8AJQqD7GWOzJtdF9ea5mtwq4cKvLLZ/cgrwXLlE3E11CLk+r/goMbjpz1yj2LTxfWWO3cQlScb9J2suvVM81/iGtGXuJV5KXhp6Y1H2tLK5sEiTdste/Q83tTBYpyva6WnC7vyyZfLG9qT9ByNeL62vUyE+ppUpypPOEzzmy54iUrWatq5Jqx6alCy6TuwUsspL++ZExGN1tqI2lqkFSbrPRYJFWskXu7tdypO/VNr0i/ieLnWuyz2VtSpRT04W78LXcuvXqLdnXjRqc0iG4t3KnhbntgEUp8UU+1J+eYs6kwwE1aijFt6JNvklcUVe8O0qdKhU45xi5QmopvNtxaVlrqIxs5KMW2eT2rv9UllRiqcftOzn+kfXmeZxNSU5cU5uUn1ttvzK9YnxHoYhPuK6nnc5KpdSrPzPJD2jtP5rWL7svjoQMLvA79JfEv8mmrJp9WqfgyPT2fSjLiVJX9OaTyQ4iUY41HsNXdSKaVl22yfxLnZ28GIoWUajcV9WXSj5PTwsVyu+7mclUS7xM4JoScNU2aLu7vZ/iJcE4cM7NprOLtrrmn58z0RmW6O0KcMWnUnGC4ZJOTsuJ2SXvNMhNNXWaejJovKOhs6zq08yeWdAAHF0AAAAAAAAAAAAAAAAh4r2vAg1Ur5k7Fe14Fbinmc5xJaN/JbokapNN5IV84rZq1r/wDI3Y7YwMlzA5CrYc+fGAuCk11EaQ86z7R3BT+kjzIiY/g304817yxby/zYv5Qya8rK6vWUpPive+t8xiVGL0l5jdWWbGXInksvJejDC0Hp4aS7+QzN21yOKu1oxyOPfWkxpJiSG+PIZjTbeRNjWpvVW5DVbEpZRyQ0cpPZISoxh3sj1K7bEzZIwmyatRq0HbteS9dfAfCEpvEVkc3GC5pM9/g/3cPwx9yHiPg5LgjHrUUn4KxIOzjscu9wMk3qrqWLrp39trysjWzF95p3xdf+LP8AM0RVXhIx+LS5aS7kGWD+y7jE4taoXGbQ4sVfVXIU87nLtQe2gzGu1oTqGLejGHQjLR2OxwM9VyuPS9h8PEi9NRc8Va931/oM/OSnlFD8MDFe07vsH1PqSsgJeScvU8DNHA2d5PM0rcKd8NJZ2VRpdy4YvLxb8zOjQ/k//wAtL+K/yQHw3NXhsVGrhex6cAAmOiAAAAAAAAAAAAAAAAIeK9rwKzFvpeBaYtZ+BT419PwOd4non3LlDVjEnmKTG1IWmc6y6KR25w6INODuHfSXNe8baFU3mS0niafyJLYpKzzYxNkirqyNVZeZoQG5SG5TH1BWI9SIxkywScFhJ1H0Yt9/V56Fvh92m85yt3Rzfmyy2LL6Cn+FfqTzet+H0uVSnrnX4MWve1OZxjoQ8NsunT9mKv2vN+ungSJVEgnTv12IlShLmaaioLEUUHJzeZMmpjsMQ13kKhRkuu3cSB6GkyGIT7n3mL7dl9PUfbObfjORrcmZ7vrs6nCrGUFbji20tLp+l7siq7ZMnitKU6OV0PL3EDlhBAjkZIEyVQrO6I8YXY+p20XdfX+glSoo7mzwfhNzxCbVHCUcZbfv/BKUBMqsVrJeGZGnd6u5ExGIUNb+XxK7rvojvrT9I0VrWm38LRfu/sWLxq6l4v8ARfqep3P3xp0IunVi4xlLi+cWaTaS6UdUstVfkZxPaT6kl6sl4bGJ6+V9fHqGqrUi+Y31wKzhDlhDHz1+r/g3/D4iM4qUJKUXmmmmnyaHDF9kberYaV6UrJ5uDzhLmvjqaJu/vtSxDUJfR1Hlwt9GT+7L4PPmX6VxGej0ZgXfDKtDzR1j9u56QAAsmWAAVu0N4sPQyqVYp/ZXSl/LG7EbS3HRhKbxFZZZHGzxGP8AlLjpRpN/em+Fc+GN36o83tLezFVcp1XGP2YNRj5xd34sryuYR21NOjwmvU9Xl7/g0/H7ao0f3tWEe5vpeEVm/Ih7N3tw9efBCfS6uJOPF3Rvq+7Ux2e0YrVpt69bfNr9Rcal80V3dyztoaa4HBR1k8+/T6f+mw7VxHDWpdklOL8XC3r7yDjX0/BfE8Xhd5pyjGFaTmo34ZazSdtX9bRd/M9O8eqlpJp3ir27ev1KPFJwqUlKO+dUZqs6tvUcZrTo+g8hSGVMWpnNslaHkdG1MJ1ktXbnkIk3sMY4KhqVtbb+Hh7VekudSN/eJwm9GGnUhThWUpTnGCUU5Zyais7WSz7S1StLibXLB/RkUqkI7tDFUiVWXON2LVg3aPGu2Ob8tfQpqmrWj7OvyLVSnODxJYNKjOMtYvI1840W2w9mwqqUp3dnZRvZaXu3r1lRJF7u67Ql+L4IsWNOM6yUllajbybhSbjoy+p4dRSUVZLJLsQo5Tqjt0zp8YOd3EqQNnJQGaouBByVZDMsQxqLTdk032XV/Ifjh+0GhyaGrtlLvDu9PEcLg1eKas8k7tPXq0PQOpFEevjuwZJLGo2pSVaLg9mZZicI4SlGatJOzXYyO6Jc7wXeIm31tPw4UrlXcrHGV6CjUlD2bRylDh9prq563vbwGIVB2vLpeC9yI8qTWcSjUm5PU9c/T/CqVjbKUG8zUW89s6fUfTFTjGStJeH96EaFXqeTHlMjN9xIktjx4vaduzK/mSaODhHSN335skRlHXhb7nLL0SuKnibrJKP4cr83qx2WMcpHPmX12jzy9NfQWqcFbNz5dFeufuI/EIVfsz5CBytmx7pVpTwdKUm22nm227Kcks3m8ki4M53N3xlTUaNWH0d+GM4rOF3pLqau+fM0U16M1OKwcPfW86NaSkt22uxC25NrDVmm01Sm01qnwvNGNVIWfxPab2771Iyq4eFOKS4oSlK7crqz4UrJa954yjiOJ9nVYpXM4zlhdDf4Vb1KNNykt8Mb4sivx2Hk80212dnItatLrXkMlTVG1CWNUefjTcnkmy0weEmldtLtT/vMmwpN6Jv3A7LV+Cz/AKDnLI91M6BEmYTFShnF8/s+LeRAda2i88/6egmpXcnm7/DkRuCloyJw5tGO43e7ERm1GUEup8F/e2Qqm9OKf/fkvwxhH3Ii42i2+JZrK/dbLMiHVWNlaSpRkoRbxronqef8SlXo15wy0svHboTKu1a0var1n/5JW8kyLNX1z55+84hyKVtTWhSpw9MUuyMeU5y3YmNNdiLPYMuHE0H2Vqb8pp/Ar0SsBO1Wm1qpxa8GPlqmNjufRAxicDCorThGXNJ/8D4HNtJ6M102tUUGK3PpS9hypvnxR8pZ+pHwuzHQbhKSld8SaTWWmj00PTlRtL97/pXvZFC3pxnzxWGSyuKko8knlCIsWpDHE+ocTJyEkRqlBvDvEoXp0neWkpL6vcvve7npG25vDa9Ok89JTXuj+vkeZjNp3LtC2/1SKFxc48sBLqdfjf43JdHbFaK6NSVuy/EvJ3PL7extRLhjCSj1ys7Px0KrDbUqR0d/77jS8NSWpnx51rFmkUt56i9pRl6P0y9CRHeGEtYyj6o8dsjG1arzXRWsnmuSLpwSXa31WRWqWtJ6NfQsU7ytDr9T2+DxGExFGFOo6cmla0ujJP7rdnfkU+1/k5ecsPO/3J6+El8fM81KVjWcFNulBvVwi3zcUZ1xbxhjBZio3SbqRRiGPouFWUZK0ovha7Gkk0MxZO3jlfGYj+NU9JtEBHOy3Z6jbx5aMF/tX2FSpqQ3nHvQ4hcZ+IhNnA3GrlkmxUKM5aKy7f6vIeVW2iS8P10OTqN6tsBuX0QlYWP1pX7ln/T3jiml7MV45+/L0GzoCPXcm7Nm5V6Sbb+kgvBzRtRimyP8xR/i0/zxNrNC02ZzHG/XDszJ954J4qtf/wDRnn6+EtmvM9HvMv2ut+N+5FWynUXmfc27WbjSjj2X2K+nin7MvMfq1MsnqrPvXYFfCJ5ryIypSs7aeORGW1yy1RydRvV3G3US1Y5/hX9Z29P6ilCC6rvyQEmUMpt6LzyHFhPtSt3IU6vZlyEXAMsc4oxVkvgv1ZSYlWnJLRSfvLZlbio9OXM2+DeuS+Dl/wBSLFKD+X9hgWlbM4dOmOIZ3XOw5Rlmhpai42AQ+j6buk+4UMYCfFSpvthF+cUx85s1wKjaS+l/0r3styp2h+8/0r3sVAMOJE2lNqjUfZCT710WWEUeU3h2pOalClFqGak/tW1XcsialBzloRVaihHLKhY6LdpQjzV4v0y9Dr+abylKPNKS9LMrZNp5xaExqq+pr8vsYnNks/8ABP6s4y5Oz8nYh4rZUf8AuUlzcbPzQhVB+GPnFZSa8Q1QmgqgoxSUY2S71+l0cchbx7azUW+3hSfmkQcbiuFO2ryS8A1Y6KW8thGJxNr9uSsex3P3pryqU6VRqUJdFOyUlaLtZrXTrPG4LB3fFIvt2H+20ezjf5ZEVeMeRp6st28p1J52R5va074is+2tUf8AvkR0FebdSbzd5yd+28mxKTOKe567FYil8C0KEJCgAWgSCKFXEGhY6onGdTFGlhsWjfE0f41Nf70bLcyXduF8VT/iU326TRrNzQtPSzluMyzUivgy/exftlb8S/JEqC63xj+2Vf8AQ/8A1xKUqVPW+5s22tGHZfYCNiZNdZKImLI2W4bkZs4dODSyBw6cADjKzHytUl4e5Foyn2qvpHyj+VGrwqWKr7fujn/1DHNtH/l+zEfOHFUGaUHJ2inJ9kVxPyRbYTdTGVPYwld97pygvOaSOl8VLdnC+GyEpDsJdR6PBfJdjp+1CnT/AB1I+6HEX2zvkempRdbER4b9KMIttrsUpWtzsI7mkt2J4M+iNE2JO+GoPto035wiTRFGkoxUVkkkkuxLJIWYj1ZooBivhIz117esfAQUrZ4dx1zXb/ehmuJxElUk02uk9H3s1tmQYz25c37y9Z7so3myF/8AUJP2kpc0r+eolypS9qFuT+D/AFI5w0MIzcj7wEH7M7c8v1EVdl1EsrSXandeayGxcKzWabQuomEMzU19V/ARhtntvik8/cWEdoS67Pmk35tBGpdA5NIWMOZ6sGrLIl7sf52j+N/lkRWSt2X+3UfxP8kitU9L7GnRwngi70bo1cNKU0uKi22ppeym8ozXV2X09x51s36UU1Zq6PD7y/J1Gd54W0Jaum8oP8L+o+7Tkc1VtusDtbHjCeIV9Pn8mcqR1MMVhZ0pOFSLjJaxas1/faJgUnodHo1lD6YpCUKEImKOHVoW+z908TWtw0nGL+tPoL1zfgmOjFy2RFUqwprM2l3F7ry/a6C7Zx9HxfA1m55Td3cRUKkatSpxyje0Yq0U2rXu85avqR6yxp29NwjqcjxO4p1qqdN5SRmm+f8AnKnKH5IlEaLvTut8/wDSU8qiVmnpNLRdz9DPqtBxk4yTi07NPJp9hTrQcZNvqbVhXhUpKKeqWGIIuLJRGxZAzSh6iIcOs4NLQAAABw0vcTYeHqYSNSdClOpxTTnKnGUrKTSzavoZoax8nmHlDBLii1ecpK6aydrPPqyLdp6/6GNxvH+HXdfZno6VGMVaMVFdiVl5IWAGkceAAAAAAAAAAAADMfxfty5v3mvsx+u+ky9Z7so3myGWgsdA0TNOHBRwBDg/S0Qyh2noJLYkp7i2yy3ZS/xlH8T/ACyKpsst2JftlH8X/wAyIanpfYtQfmRqAABjmmVu2t3qOKhw1Y3f1ZrKceT+GhmG8G5tbCvit85SvlUitO6a+rz09xsIENSjGp3NCz4hVtdFrH2f7exjuzt1sTWs40ZJfal0I/7s34XPU7N+TRa16rf3YKy/mkrvyR7mwDIW0I76k1bi1eppHyr4/P8ABXbO3eoUP3dKKf2rcUv5ndliAFhJLYy5TlN5k8sAABRoFRtzduniVd9Ga0mteUl1otwEcVJYY+E5U5c0XhmSbU2RUw8+GpG3Y9YyXamVWKNnx+z4VoOFSKkn5p9qfU+8zzeDcqtTl9DF1Yt5WS4l3SXxWXIzq1u46x1R01lxKFRqNTR/9M8ewser2f8AJ1iKmdRxpLvfHL+WOXm0eq2Z8n2GpWc06su2b6P8iy87jIW85fBcrcVt6Wz5n8fnYzTAbKq13alTlN9yyXOWi8T1myvkynKzxFRQX2IdKXjJ5LwTNDpUYxSUYqKWiSSS5JaCy3C1it9TEr8ZrT0prlX1ZU7M3Vw1C3BRjxL68ulPneWnhYtrABZSS0RkTqSm8yeX8gAAKMAAAAAAAAAAAAOS0Meq6mwtGebU3OrwbcIqpHq4X0rdV4vr5XLlrOMW8sp3UJSSwjz1ziHKtFxdpJxfZJNPyYixpGY00cOM6wFGnEOQeQiwpaCMfDcJHut091/m7Vqq+k+pH7Catd/es/Dnoxuluva1atHPWnB9XZNrt7F48vYmdcV8+WJp0KWPNIAACkWwAAAAAAAAAAAAAAAAAAAAAAAAAAAAAAAAAAAAAAAAAAAAAAAAAAAAAAABqvhozVpxjJdkkmvJlPi9zMNPSDpvtg7ejuvQvQHRnKOzGyjGW6PEYz5PpL91VUu6aaf80b+5FNi92MRT9qjJrth01/tz9DUALEbqa31K8rWD20MccbNp5PseTXges3T3X4rVa0clnCDWv3muzsXXy19nUw8ZNOUYtrRtJtcrjgtS6co4SwJTtVCWW8gAAVC2AAAAAAAAAAAAAAAAAAAAf//Z"/>
          <p:cNvSpPr>
            <a:spLocks noChangeAspect="1" noChangeArrowheads="1"/>
          </p:cNvSpPr>
          <p:nvPr/>
        </p:nvSpPr>
        <p:spPr bwMode="auto">
          <a:xfrm>
            <a:off x="2895601" y="9775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9" tIns="34289" rIns="68579" bIns="34289" numCol="1" anchor="t" anchorCtr="0" compatLnSpc="1">
            <a:prstTxWarp prst="textNoShape">
              <a:avLst/>
            </a:prstTxWarp>
          </a:bodyPr>
          <a:lstStyle/>
          <a:p>
            <a:endParaRPr lang="en-GB" sz="949"/>
          </a:p>
        </p:txBody>
      </p:sp>
      <p:grpSp>
        <p:nvGrpSpPr>
          <p:cNvPr id="4" name="Group 3"/>
          <p:cNvGrpSpPr/>
          <p:nvPr/>
        </p:nvGrpSpPr>
        <p:grpSpPr>
          <a:xfrm>
            <a:off x="3009901" y="4022399"/>
            <a:ext cx="1953309" cy="1309876"/>
            <a:chOff x="609214" y="6675185"/>
            <a:chExt cx="3257951" cy="2483913"/>
          </a:xfrm>
        </p:grpSpPr>
        <p:sp>
          <p:nvSpPr>
            <p:cNvPr id="9" name="Rounded Rectangle 8"/>
            <p:cNvSpPr/>
            <p:nvPr/>
          </p:nvSpPr>
          <p:spPr>
            <a:xfrm>
              <a:off x="609214" y="6675185"/>
              <a:ext cx="3257951" cy="248391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t"/>
            <a:lstStyle/>
            <a:p>
              <a:pPr algn="ctr"/>
              <a:r>
                <a:rPr lang="en-GB" sz="2109" dirty="0">
                  <a:solidFill>
                    <a:srgbClr val="FF0000"/>
                  </a:solidFill>
                  <a:latin typeface="Century Gothic" panose="020B0502020202020204" pitchFamily="34" charset="0"/>
                  <a:cs typeface="Aharoni" pitchFamily="2" charset="-79"/>
                </a:rPr>
                <a:t>C</a:t>
              </a:r>
              <a:r>
                <a:rPr lang="en-GB" sz="2109" dirty="0">
                  <a:solidFill>
                    <a:schemeClr val="tx1"/>
                  </a:solidFill>
                  <a:latin typeface="Century Gothic" panose="020B0502020202020204" pitchFamily="34" charset="0"/>
                  <a:cs typeface="Aharoni" pitchFamily="2" charset="-79"/>
                </a:rPr>
                <a:t>oncrete</a:t>
              </a:r>
              <a:endParaRPr lang="en-GB" sz="2109" dirty="0">
                <a:latin typeface="Century Gothic" panose="020B0502020202020204" pitchFamily="34" charset="0"/>
                <a:cs typeface="Aharoni" pitchFamily="2" charset="-79"/>
              </a:endParaRPr>
            </a:p>
          </p:txBody>
        </p:sp>
        <p:pic>
          <p:nvPicPr>
            <p:cNvPr id="1033" name="Picture 9" descr="https://encrypted-tbn2.gstatic.com/images?q=tbn:ANd9GcRUd0KvN4Eg2W7BaUDKG66x7XFAWhdMXHmu4qwGShDZg0QHN7ZA8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533" y="7505825"/>
              <a:ext cx="1524001"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highhopes.com/L2222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2693" y="7505825"/>
              <a:ext cx="1309163" cy="1573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070318" y="3998982"/>
            <a:ext cx="1930394" cy="1309876"/>
            <a:chOff x="4958859" y="6647781"/>
            <a:chExt cx="3113062" cy="2483913"/>
          </a:xfrm>
        </p:grpSpPr>
        <p:sp>
          <p:nvSpPr>
            <p:cNvPr id="11" name="Rounded Rectangle 10"/>
            <p:cNvSpPr/>
            <p:nvPr/>
          </p:nvSpPr>
          <p:spPr>
            <a:xfrm>
              <a:off x="4958859" y="6647781"/>
              <a:ext cx="3113062" cy="248391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t"/>
            <a:lstStyle/>
            <a:p>
              <a:pPr algn="ctr"/>
              <a:r>
                <a:rPr lang="en-GB" sz="2109" dirty="0">
                  <a:solidFill>
                    <a:srgbClr val="FF0000"/>
                  </a:solidFill>
                  <a:latin typeface="Century Gothic" panose="020B0502020202020204" pitchFamily="34" charset="0"/>
                  <a:cs typeface="Aharoni" pitchFamily="2" charset="-79"/>
                </a:rPr>
                <a:t>P</a:t>
              </a:r>
              <a:r>
                <a:rPr lang="en-GB" sz="2109" dirty="0">
                  <a:solidFill>
                    <a:schemeClr val="tx1"/>
                  </a:solidFill>
                  <a:latin typeface="Century Gothic" panose="020B0502020202020204" pitchFamily="34" charset="0"/>
                  <a:cs typeface="Aharoni" pitchFamily="2" charset="-79"/>
                </a:rPr>
                <a:t>ictorial</a:t>
              </a:r>
            </a:p>
          </p:txBody>
        </p:sp>
        <p:pic>
          <p:nvPicPr>
            <p:cNvPr id="1027" name="Picture 3" descr="C:\Users\Nortons\AppData\Local\Microsoft\Windows\Temporary Internet Files\Content.IE5\RTMIU0P1\MC9003182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549" y="7800415"/>
              <a:ext cx="2347837" cy="11860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5839" y="7347443"/>
              <a:ext cx="1392590" cy="1017663"/>
            </a:xfrm>
            <a:prstGeom prst="rect">
              <a:avLst/>
            </a:prstGeom>
          </p:spPr>
        </p:pic>
      </p:grpSp>
      <p:grpSp>
        <p:nvGrpSpPr>
          <p:cNvPr id="19" name="Group 18"/>
          <p:cNvGrpSpPr/>
          <p:nvPr/>
        </p:nvGrpSpPr>
        <p:grpSpPr>
          <a:xfrm>
            <a:off x="7078743" y="3998983"/>
            <a:ext cx="1969443" cy="1280261"/>
            <a:chOff x="9551617" y="6694166"/>
            <a:chExt cx="2846548" cy="2427755"/>
          </a:xfrm>
        </p:grpSpPr>
        <p:sp>
          <p:nvSpPr>
            <p:cNvPr id="12" name="Rounded Rectangle 11"/>
            <p:cNvSpPr/>
            <p:nvPr/>
          </p:nvSpPr>
          <p:spPr>
            <a:xfrm>
              <a:off x="9551617" y="6694166"/>
              <a:ext cx="2846548" cy="242775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t"/>
            <a:lstStyle/>
            <a:p>
              <a:pPr algn="ctr"/>
              <a:r>
                <a:rPr lang="en-GB" sz="2109" dirty="0">
                  <a:solidFill>
                    <a:srgbClr val="FF0000"/>
                  </a:solidFill>
                  <a:latin typeface="Century Gothic" panose="020B0502020202020204" pitchFamily="34" charset="0"/>
                  <a:cs typeface="Aharoni" pitchFamily="2" charset="-79"/>
                </a:rPr>
                <a:t>A</a:t>
              </a:r>
              <a:r>
                <a:rPr lang="en-GB" sz="2109" dirty="0">
                  <a:solidFill>
                    <a:schemeClr val="tx1"/>
                  </a:solidFill>
                  <a:latin typeface="Century Gothic" panose="020B0502020202020204" pitchFamily="34" charset="0"/>
                  <a:cs typeface="Aharoni" pitchFamily="2" charset="-79"/>
                </a:rPr>
                <a:t>bstract</a:t>
              </a:r>
              <a:endParaRPr lang="en-GB" sz="2109" dirty="0">
                <a:latin typeface="Century Gothic" panose="020B0502020202020204" pitchFamily="34" charset="0"/>
                <a:cs typeface="Aharoni" pitchFamily="2" charset="-79"/>
              </a:endParaRPr>
            </a:p>
          </p:txBody>
        </p:sp>
        <p:pic>
          <p:nvPicPr>
            <p:cNvPr id="1038" name="Picture 14" descr="C:\Users\Nortons\AppData\Local\Microsoft\Windows\Temporary Internet Files\Content.IE5\RTMIU0P1\MC9003326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2756" y="7512654"/>
              <a:ext cx="1624267" cy="147379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Holly_alt.pdf"/>
          <p:cNvPicPr/>
          <p:nvPr/>
        </p:nvPicPr>
        <p:blipFill>
          <a:blip r:embed="rId8" cstate="print"/>
          <a:stretch>
            <a:fillRect/>
          </a:stretch>
        </p:blipFill>
        <p:spPr>
          <a:xfrm>
            <a:off x="5151019" y="2519313"/>
            <a:ext cx="1509183" cy="1633214"/>
          </a:xfrm>
          <a:prstGeom prst="rect">
            <a:avLst/>
          </a:prstGeom>
          <a:ln w="12700">
            <a:miter lim="400000"/>
          </a:ln>
        </p:spPr>
      </p:pic>
      <p:sp>
        <p:nvSpPr>
          <p:cNvPr id="6" name="Footer Placeholder 5">
            <a:extLst>
              <a:ext uri="{FF2B5EF4-FFF2-40B4-BE49-F238E27FC236}">
                <a16:creationId xmlns:a16="http://schemas.microsoft.com/office/drawing/2014/main" id="{CC0DEEAD-5A21-AEFC-D467-6C1F78BA377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0157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8367-9202-A0FD-FDDC-68F5954360CE}"/>
              </a:ext>
            </a:extLst>
          </p:cNvPr>
          <p:cNvSpPr>
            <a:spLocks noGrp="1"/>
          </p:cNvSpPr>
          <p:nvPr>
            <p:ph type="title"/>
          </p:nvPr>
        </p:nvSpPr>
        <p:spPr>
          <a:xfrm>
            <a:off x="838200" y="611077"/>
            <a:ext cx="6273800" cy="833663"/>
          </a:xfrm>
        </p:spPr>
        <p:txBody>
          <a:bodyPr anchor="ctr">
            <a:normAutofit/>
          </a:bodyPr>
          <a:lstStyle/>
          <a:p>
            <a:r>
              <a:rPr lang="en-GB"/>
              <a:t>Overview</a:t>
            </a:r>
          </a:p>
        </p:txBody>
      </p:sp>
      <p:sp>
        <p:nvSpPr>
          <p:cNvPr id="23" name="Slide Number Placeholder 3">
            <a:extLst>
              <a:ext uri="{FF2B5EF4-FFF2-40B4-BE49-F238E27FC236}">
                <a16:creationId xmlns:a16="http://schemas.microsoft.com/office/drawing/2014/main" id="{772F93B6-45AA-07E7-262A-DB3AEFFF33A4}"/>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2</a:t>
            </a:fld>
            <a:endParaRPr lang="en-GB" noProof="0"/>
          </a:p>
        </p:txBody>
      </p:sp>
      <p:graphicFrame>
        <p:nvGraphicFramePr>
          <p:cNvPr id="18" name="Content Placeholder 2">
            <a:extLst>
              <a:ext uri="{FF2B5EF4-FFF2-40B4-BE49-F238E27FC236}">
                <a16:creationId xmlns:a16="http://schemas.microsoft.com/office/drawing/2014/main" id="{F8C146B1-12E5-4D0A-A473-A32EF7985310}"/>
              </a:ext>
            </a:extLst>
          </p:cNvPr>
          <p:cNvGraphicFramePr>
            <a:graphicFrameLocks noGrp="1"/>
          </p:cNvGraphicFramePr>
          <p:nvPr>
            <p:ph idx="1"/>
            <p:extLst>
              <p:ext uri="{D42A27DB-BD31-4B8C-83A1-F6EECF244321}">
                <p14:modId xmlns:p14="http://schemas.microsoft.com/office/powerpoint/2010/main" val="2106777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6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a:extLst>
              <a:ext uri="{FF2B5EF4-FFF2-40B4-BE49-F238E27FC236}">
                <a16:creationId xmlns:a16="http://schemas.microsoft.com/office/drawing/2014/main" id="{7006C03B-5975-45A8-9E11-765BA646C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887" y="5483546"/>
            <a:ext cx="4540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3" name="TextBox 5">
            <a:extLst>
              <a:ext uri="{FF2B5EF4-FFF2-40B4-BE49-F238E27FC236}">
                <a16:creationId xmlns:a16="http://schemas.microsoft.com/office/drawing/2014/main" id="{55728E07-3622-411E-A7A0-ED3D84E1EEF8}"/>
              </a:ext>
            </a:extLst>
          </p:cNvPr>
          <p:cNvSpPr txBox="1">
            <a:spLocks noChangeArrowheads="1"/>
          </p:cNvSpPr>
          <p:nvPr/>
        </p:nvSpPr>
        <p:spPr bwMode="auto">
          <a:xfrm>
            <a:off x="8904010" y="5467435"/>
            <a:ext cx="1257300" cy="415925"/>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100" b="1" dirty="0"/>
              <a:t>1 + 1 = 2</a:t>
            </a:r>
          </a:p>
        </p:txBody>
      </p:sp>
      <p:pic>
        <p:nvPicPr>
          <p:cNvPr id="174084" name="Picture 2">
            <a:extLst>
              <a:ext uri="{FF2B5EF4-FFF2-40B4-BE49-F238E27FC236}">
                <a16:creationId xmlns:a16="http://schemas.microsoft.com/office/drawing/2014/main" id="{DB2B398B-E44E-4A23-96FE-C848EA36A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615" y="5483546"/>
            <a:ext cx="43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5" name="Picture 13">
            <a:extLst>
              <a:ext uri="{FF2B5EF4-FFF2-40B4-BE49-F238E27FC236}">
                <a16:creationId xmlns:a16="http://schemas.microsoft.com/office/drawing/2014/main" id="{54B71587-AE6D-4666-A8C3-B14A21EAE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340" y="5493071"/>
            <a:ext cx="4222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6" name="Picture 2">
            <a:extLst>
              <a:ext uri="{FF2B5EF4-FFF2-40B4-BE49-F238E27FC236}">
                <a16:creationId xmlns:a16="http://schemas.microsoft.com/office/drawing/2014/main" id="{888EA8E8-512E-4984-AD11-13C2592F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387" y="5469259"/>
            <a:ext cx="4540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69362689-7926-4199-9114-1D345F76E2CA}"/>
              </a:ext>
            </a:extLst>
          </p:cNvPr>
          <p:cNvSpPr txBox="1"/>
          <p:nvPr/>
        </p:nvSpPr>
        <p:spPr>
          <a:xfrm>
            <a:off x="170909" y="223838"/>
            <a:ext cx="11461110" cy="523220"/>
          </a:xfrm>
          <a:prstGeom prst="rect">
            <a:avLst/>
          </a:prstGeom>
          <a:noFill/>
        </p:spPr>
        <p:txBody>
          <a:bodyPr wrap="square" lIns="91440" tIns="45720" rIns="91440" bIns="45720" rtlCol="0" anchor="t">
            <a:spAutoFit/>
          </a:bodyPr>
          <a:lstStyle/>
          <a:p>
            <a:r>
              <a:rPr lang="en-GB" altLang="en-US" sz="2800" b="1" dirty="0">
                <a:solidFill>
                  <a:schemeClr val="bg1"/>
                </a:solidFill>
                <a:latin typeface="Arial"/>
                <a:cs typeface="Arial"/>
              </a:rPr>
              <a:t>Concrete, pictorial, abstract (CPA)</a:t>
            </a:r>
            <a:endParaRPr lang="en-GB" sz="2800" b="1" dirty="0">
              <a:solidFill>
                <a:schemeClr val="bg1"/>
              </a:solidFill>
              <a:latin typeface="Arial"/>
              <a:cs typeface="Arial"/>
            </a:endParaRPr>
          </a:p>
        </p:txBody>
      </p:sp>
      <p:sp>
        <p:nvSpPr>
          <p:cNvPr id="2" name="TextBox 1">
            <a:extLst>
              <a:ext uri="{FF2B5EF4-FFF2-40B4-BE49-F238E27FC236}">
                <a16:creationId xmlns:a16="http://schemas.microsoft.com/office/drawing/2014/main" id="{90BFF595-B3DE-40C3-D66A-3D64C785F16C}"/>
              </a:ext>
            </a:extLst>
          </p:cNvPr>
          <p:cNvSpPr txBox="1"/>
          <p:nvPr/>
        </p:nvSpPr>
        <p:spPr>
          <a:xfrm>
            <a:off x="365445" y="1529257"/>
            <a:ext cx="11461110" cy="1824025"/>
          </a:xfrm>
          <a:prstGeom prst="rect">
            <a:avLst/>
          </a:prstGeom>
          <a:noFill/>
        </p:spPr>
        <p:txBody>
          <a:bodyPr wrap="square" rtlCol="0">
            <a:spAutoFit/>
          </a:bodyPr>
          <a:lstStyle/>
          <a:p>
            <a:pPr>
              <a:lnSpc>
                <a:spcPct val="120000"/>
              </a:lnSpc>
              <a:defRPr/>
            </a:pPr>
            <a:r>
              <a:rPr lang="en-GB" sz="2400" b="1" dirty="0">
                <a:solidFill>
                  <a:schemeClr val="bg1"/>
                </a:solidFill>
                <a:latin typeface="Segoe UI" panose="020B0502040204020203" pitchFamily="34" charset="0"/>
                <a:cs typeface="Segoe UI" panose="020B0502040204020203" pitchFamily="34" charset="0"/>
              </a:rPr>
              <a:t>CPA </a:t>
            </a:r>
            <a:r>
              <a:rPr lang="en-GB" sz="2400" dirty="0">
                <a:solidFill>
                  <a:schemeClr val="bg1"/>
                </a:solidFill>
                <a:latin typeface="Segoe UI" panose="020B0502040204020203" pitchFamily="34" charset="0"/>
                <a:cs typeface="Segoe UI" panose="020B0502040204020203" pitchFamily="34" charset="0"/>
              </a:rPr>
              <a:t>is an approach to teaching that develops a deep and sustainable understanding of maths. Developed by American psychologist, </a:t>
            </a:r>
            <a:r>
              <a:rPr lang="en-GB" sz="2400" b="1" dirty="0">
                <a:solidFill>
                  <a:schemeClr val="bg1"/>
                </a:solidFill>
                <a:latin typeface="Segoe UI" panose="020B0502040204020203" pitchFamily="34" charset="0"/>
                <a:cs typeface="Segoe UI" panose="020B0502040204020203" pitchFamily="34" charset="0"/>
              </a:rPr>
              <a:t>Jerome Bruner</a:t>
            </a:r>
            <a:r>
              <a:rPr lang="en-GB" sz="2400" dirty="0">
                <a:solidFill>
                  <a:schemeClr val="bg1"/>
                </a:solidFill>
                <a:latin typeface="Segoe UI" panose="020B0502040204020203" pitchFamily="34" charset="0"/>
                <a:cs typeface="Segoe UI" panose="020B0502040204020203" pitchFamily="34" charset="0"/>
              </a:rPr>
              <a:t>, whose premise was that children’s conceptual understanding develops from being actively engaged in three stages of learning: </a:t>
            </a:r>
            <a:r>
              <a:rPr lang="en-GB" sz="2400" b="1" dirty="0">
                <a:solidFill>
                  <a:schemeClr val="bg1"/>
                </a:solidFill>
                <a:latin typeface="Segoe UI" panose="020B0502040204020203" pitchFamily="34" charset="0"/>
                <a:cs typeface="Segoe UI" panose="020B0502040204020203" pitchFamily="34" charset="0"/>
              </a:rPr>
              <a:t>enactive</a:t>
            </a:r>
            <a:r>
              <a:rPr lang="en-GB" sz="2400" dirty="0">
                <a:solidFill>
                  <a:schemeClr val="bg1"/>
                </a:solidFill>
                <a:latin typeface="Segoe UI" panose="020B0502040204020203" pitchFamily="34" charset="0"/>
                <a:cs typeface="Segoe UI" panose="020B0502040204020203" pitchFamily="34" charset="0"/>
              </a:rPr>
              <a:t>, </a:t>
            </a:r>
            <a:r>
              <a:rPr lang="en-GB" sz="2400" b="1" dirty="0">
                <a:solidFill>
                  <a:schemeClr val="bg1"/>
                </a:solidFill>
                <a:latin typeface="Segoe UI" panose="020B0502040204020203" pitchFamily="34" charset="0"/>
                <a:cs typeface="Segoe UI" panose="020B0502040204020203" pitchFamily="34" charset="0"/>
              </a:rPr>
              <a:t>iconic</a:t>
            </a:r>
            <a:r>
              <a:rPr lang="en-GB" sz="2400" dirty="0">
                <a:solidFill>
                  <a:schemeClr val="bg1"/>
                </a:solidFill>
                <a:latin typeface="Segoe UI" panose="020B0502040204020203" pitchFamily="34" charset="0"/>
                <a:cs typeface="Segoe UI" panose="020B0502040204020203" pitchFamily="34" charset="0"/>
              </a:rPr>
              <a:t> and </a:t>
            </a:r>
            <a:r>
              <a:rPr lang="en-GB" sz="2400" b="1" dirty="0">
                <a:solidFill>
                  <a:schemeClr val="bg1"/>
                </a:solidFill>
                <a:latin typeface="Segoe UI" panose="020B0502040204020203" pitchFamily="34" charset="0"/>
                <a:cs typeface="Segoe UI" panose="020B0502040204020203" pitchFamily="34" charset="0"/>
              </a:rPr>
              <a:t>symbolic</a:t>
            </a:r>
            <a:r>
              <a:rPr lang="en-GB" sz="2400" dirty="0">
                <a:solidFill>
                  <a:schemeClr val="bg1"/>
                </a:solidFill>
                <a:latin typeface="Segoe UI" panose="020B0502040204020203" pitchFamily="34" charset="0"/>
                <a:cs typeface="Segoe UI" panose="020B0502040204020203" pitchFamily="34" charset="0"/>
              </a:rPr>
              <a:t>.</a:t>
            </a:r>
          </a:p>
        </p:txBody>
      </p:sp>
      <p:pic>
        <p:nvPicPr>
          <p:cNvPr id="174089" name="Picture 1">
            <a:extLst>
              <a:ext uri="{FF2B5EF4-FFF2-40B4-BE49-F238E27FC236}">
                <a16:creationId xmlns:a16="http://schemas.microsoft.com/office/drawing/2014/main" id="{22EF2990-6983-42F8-A3F4-E870DED769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2935" y="3429000"/>
            <a:ext cx="8837057" cy="1853449"/>
          </a:xfrm>
          <a:prstGeom prst="rect">
            <a:avLst/>
          </a:prstGeom>
          <a:solidFill>
            <a:schemeClr val="bg1"/>
          </a:solidFill>
          <a:ln>
            <a:noFill/>
          </a:ln>
        </p:spPr>
      </p:pic>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020171-0478-4784-8C48-508F07B51E4F}"/>
              </a:ext>
            </a:extLst>
          </p:cNvPr>
          <p:cNvSpPr txBox="1">
            <a:spLocks noChangeArrowheads="1"/>
          </p:cNvSpPr>
          <p:nvPr/>
        </p:nvSpPr>
        <p:spPr bwMode="auto">
          <a:xfrm>
            <a:off x="254105" y="124441"/>
            <a:ext cx="1126125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dirty="0">
                <a:solidFill>
                  <a:schemeClr val="bg1"/>
                </a:solidFill>
                <a:latin typeface="Arial"/>
                <a:cs typeface="Arial"/>
              </a:rPr>
              <a:t>Making connections across concepts</a:t>
            </a:r>
            <a:endParaRPr lang="en-GB" altLang="en-US" sz="2800" dirty="0">
              <a:solidFill>
                <a:schemeClr val="bg1"/>
              </a:solidFill>
              <a:latin typeface="Arial"/>
              <a:cs typeface="Arial"/>
            </a:endParaRPr>
          </a:p>
          <a:p>
            <a:endParaRPr lang="en-GB" altLang="en-US" sz="4400" b="1" dirty="0">
              <a:solidFill>
                <a:schemeClr val="bg1"/>
              </a:solidFill>
              <a:latin typeface="Arial"/>
              <a:cs typeface="Arial"/>
            </a:endParaRPr>
          </a:p>
          <a:p>
            <a:pPr marL="457200" indent="-457200">
              <a:buFont typeface="Arial" panose="020B0604020202020204" pitchFamily="34" charset="0"/>
              <a:buChar char="•"/>
            </a:pPr>
            <a:r>
              <a:rPr lang="en-GB" altLang="en-US" sz="2800" dirty="0">
                <a:solidFill>
                  <a:schemeClr val="bg1"/>
                </a:solidFill>
                <a:latin typeface="Arial"/>
                <a:cs typeface="Arial"/>
              </a:rPr>
              <a:t>Working with arrays for multiplication leads to work on division, area work, algebra, patterns.</a:t>
            </a:r>
          </a:p>
          <a:p>
            <a:pPr>
              <a:buFont typeface="Arial" panose="020B0604020202020204" pitchFamily="34" charset="0"/>
              <a:buChar char="•"/>
            </a:pPr>
            <a:endParaRPr lang="en-GB" altLang="en-US" sz="2800" dirty="0">
              <a:solidFill>
                <a:schemeClr val="bg1"/>
              </a:solidFill>
            </a:endParaRPr>
          </a:p>
          <a:p>
            <a:pPr marL="457200" indent="-457200">
              <a:buFont typeface="Arial" panose="020B0604020202020204" pitchFamily="34" charset="0"/>
              <a:buChar char="•"/>
            </a:pPr>
            <a:r>
              <a:rPr lang="en-GB" altLang="en-US" sz="2800" dirty="0">
                <a:solidFill>
                  <a:schemeClr val="bg1"/>
                </a:solidFill>
                <a:latin typeface="Arial"/>
                <a:cs typeface="Arial"/>
              </a:rPr>
              <a:t>When working with fractions, visual representations of halves and quarters lead to representations of half past and quarter past on a clock, symmetry and turning through angles.</a:t>
            </a:r>
          </a:p>
          <a:p>
            <a:endParaRPr lang="en-GB" altLang="en-US" sz="3200" dirty="0">
              <a:solidFill>
                <a:schemeClr val="tx2"/>
              </a:solidFill>
            </a:endParaRPr>
          </a:p>
        </p:txBody>
      </p:sp>
      <p:pic>
        <p:nvPicPr>
          <p:cNvPr id="106500" name="Picture 4" descr="Image result for fractions half">
            <a:extLst>
              <a:ext uri="{FF2B5EF4-FFF2-40B4-BE49-F238E27FC236}">
                <a16:creationId xmlns:a16="http://schemas.microsoft.com/office/drawing/2014/main" id="{30373C50-4ED4-4B40-8BB7-40D8C71E9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69" y="4402533"/>
            <a:ext cx="2297962" cy="1437679"/>
          </a:xfrm>
          <a:prstGeom prst="rect">
            <a:avLst/>
          </a:prstGeom>
          <a:solidFill>
            <a:schemeClr val="bg1"/>
          </a:solidFill>
          <a:ln>
            <a:noFill/>
          </a:ln>
        </p:spPr>
      </p:pic>
      <p:pic>
        <p:nvPicPr>
          <p:cNvPr id="106502" name="Picture 6" descr="Image result for half past">
            <a:extLst>
              <a:ext uri="{FF2B5EF4-FFF2-40B4-BE49-F238E27FC236}">
                <a16:creationId xmlns:a16="http://schemas.microsoft.com/office/drawing/2014/main" id="{8A35F9E8-633C-420B-A8B8-F9147CA78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161" y="4291861"/>
            <a:ext cx="1659021" cy="165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Right Arrow 2"/>
          <p:cNvSpPr/>
          <p:nvPr/>
        </p:nvSpPr>
        <p:spPr>
          <a:xfrm>
            <a:off x="4473525" y="4866214"/>
            <a:ext cx="949842" cy="489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7409976" y="4876824"/>
            <a:ext cx="949842" cy="4890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rved Left Arrow 3"/>
          <p:cNvSpPr/>
          <p:nvPr/>
        </p:nvSpPr>
        <p:spPr>
          <a:xfrm>
            <a:off x="8657503" y="4434127"/>
            <a:ext cx="985284" cy="1353272"/>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6500"/>
                                        </p:tgtEl>
                                        <p:attrNameLst>
                                          <p:attrName>style.visibility</p:attrName>
                                        </p:attrNameLst>
                                      </p:cBhvr>
                                      <p:to>
                                        <p:strVal val="visible"/>
                                      </p:to>
                                    </p:set>
                                    <p:animEffect transition="in" filter="blinds(horizontal)">
                                      <p:cBhvr>
                                        <p:cTn id="15" dur="500"/>
                                        <p:tgtEl>
                                          <p:spTgt spid="106500"/>
                                        </p:tgtEl>
                                      </p:cBhvr>
                                    </p:animEffect>
                                  </p:childTnLst>
                                </p:cTn>
                              </p:par>
                              <p:par>
                                <p:cTn id="16" presetID="3" presetClass="entr" presetSubtype="10" fill="hold" nodeType="withEffect">
                                  <p:stCondLst>
                                    <p:cond delay="0"/>
                                  </p:stCondLst>
                                  <p:childTnLst>
                                    <p:set>
                                      <p:cBhvr>
                                        <p:cTn id="17" dur="1" fill="hold">
                                          <p:stCondLst>
                                            <p:cond delay="0"/>
                                          </p:stCondLst>
                                        </p:cTn>
                                        <p:tgtEl>
                                          <p:spTgt spid="106502"/>
                                        </p:tgtEl>
                                        <p:attrNameLst>
                                          <p:attrName>style.visibility</p:attrName>
                                        </p:attrNameLst>
                                      </p:cBhvr>
                                      <p:to>
                                        <p:strVal val="visible"/>
                                      </p:to>
                                    </p:set>
                                    <p:animEffect transition="in" filter="blinds(horizontal)">
                                      <p:cBhvr>
                                        <p:cTn id="18"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EE5D8A-3210-4082-ADAE-2BB985821FFE}"/>
              </a:ext>
            </a:extLst>
          </p:cNvPr>
          <p:cNvSpPr>
            <a:spLocks noChangeArrowheads="1"/>
          </p:cNvSpPr>
          <p:nvPr/>
        </p:nvSpPr>
        <p:spPr bwMode="auto">
          <a:xfrm>
            <a:off x="446669" y="429988"/>
            <a:ext cx="103772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dirty="0">
                <a:solidFill>
                  <a:schemeClr val="bg1"/>
                </a:solidFill>
                <a:latin typeface="Arial"/>
                <a:cs typeface="Arial"/>
              </a:rPr>
              <a:t>Deep Learning</a:t>
            </a:r>
          </a:p>
          <a:p>
            <a:endParaRPr lang="en-GB" altLang="en-US" sz="2800" dirty="0">
              <a:solidFill>
                <a:schemeClr val="bg1"/>
              </a:solidFill>
            </a:endParaRPr>
          </a:p>
          <a:p>
            <a:endParaRPr lang="en-GB" altLang="en-US" sz="2800" dirty="0">
              <a:solidFill>
                <a:schemeClr val="bg1"/>
              </a:solidFill>
            </a:endParaRPr>
          </a:p>
          <a:p>
            <a:endParaRPr lang="en-GB" altLang="en-US" sz="2800" dirty="0">
              <a:solidFill>
                <a:schemeClr val="bg1"/>
              </a:solidFill>
            </a:endParaRPr>
          </a:p>
          <a:p>
            <a:pPr lvl="2"/>
            <a:r>
              <a:rPr lang="en-GB" altLang="en-US" sz="2800" dirty="0">
                <a:solidFill>
                  <a:schemeClr val="bg1"/>
                </a:solidFill>
                <a:latin typeface="Arial"/>
                <a:cs typeface="Arial"/>
              </a:rPr>
              <a:t>"..consolidating understanding of mathematical concepts and procedures and making connections among ideas".</a:t>
            </a:r>
          </a:p>
          <a:p>
            <a:r>
              <a:rPr lang="en-GB" altLang="en-US" sz="2800" dirty="0">
                <a:solidFill>
                  <a:schemeClr val="bg1"/>
                </a:solidFill>
                <a:latin typeface="Arial"/>
                <a:cs typeface="Arial"/>
              </a:rPr>
              <a:t>                                                       </a:t>
            </a:r>
          </a:p>
          <a:p>
            <a:pPr algn="r"/>
            <a:r>
              <a:rPr lang="en-GB" altLang="en-US" sz="2800" dirty="0">
                <a:solidFill>
                  <a:schemeClr val="bg1"/>
                </a:solidFill>
                <a:latin typeface="Arial"/>
                <a:cs typeface="Arial"/>
              </a:rPr>
              <a:t>(J Hattie</a:t>
            </a:r>
            <a:r>
              <a:rPr lang="en-GB" altLang="en-US" sz="2800" dirty="0">
                <a:solidFill>
                  <a:schemeClr val="tx2"/>
                </a:solidFill>
                <a:latin typeface="Arial"/>
                <a:cs typeface="Arial"/>
              </a:rPr>
              <a:t>, 2016)</a:t>
            </a:r>
          </a:p>
          <a:p>
            <a:pPr algn="ctr"/>
            <a:r>
              <a:rPr lang="en-GB" altLang="en-US" sz="2400" dirty="0">
                <a:solidFill>
                  <a:schemeClr val="tx2"/>
                </a:solidFill>
                <a:latin typeface="Arial"/>
                <a:cs typeface="Arial"/>
              </a:rPr>
              <a:t>	</a:t>
            </a:r>
          </a:p>
          <a:p>
            <a:endParaRPr lang="en-GB"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Box 1">
            <a:extLst>
              <a:ext uri="{FF2B5EF4-FFF2-40B4-BE49-F238E27FC236}">
                <a16:creationId xmlns:a16="http://schemas.microsoft.com/office/drawing/2014/main" id="{CA78CD59-F986-4B78-8E4E-5891CDDD9040}"/>
              </a:ext>
            </a:extLst>
          </p:cNvPr>
          <p:cNvSpPr txBox="1">
            <a:spLocks noChangeArrowheads="1"/>
          </p:cNvSpPr>
          <p:nvPr/>
        </p:nvSpPr>
        <p:spPr bwMode="auto">
          <a:xfrm>
            <a:off x="321413" y="172668"/>
            <a:ext cx="112255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dirty="0">
                <a:solidFill>
                  <a:schemeClr val="bg1"/>
                </a:solidFill>
                <a:latin typeface="Arial"/>
                <a:cs typeface="Arial"/>
              </a:rPr>
              <a:t>Having lots of discussions</a:t>
            </a:r>
          </a:p>
          <a:p>
            <a:endParaRPr lang="en-GB" altLang="en-US" sz="2800" dirty="0">
              <a:solidFill>
                <a:schemeClr val="bg1"/>
              </a:solidFill>
            </a:endParaRPr>
          </a:p>
          <a:p>
            <a:pPr algn="ctr"/>
            <a:r>
              <a:rPr lang="en-GB" altLang="en-US" sz="2800" dirty="0">
                <a:solidFill>
                  <a:schemeClr val="bg1"/>
                </a:solidFill>
                <a:latin typeface="Arial"/>
                <a:cs typeface="Arial"/>
              </a:rPr>
              <a:t>Representing, thinking, talking, agreeing and disagreeing.</a:t>
            </a:r>
          </a:p>
        </p:txBody>
      </p:sp>
      <p:sp>
        <p:nvSpPr>
          <p:cNvPr id="186371" name="AutoShape 4" descr="Image result for talking clipart">
            <a:extLst>
              <a:ext uri="{FF2B5EF4-FFF2-40B4-BE49-F238E27FC236}">
                <a16:creationId xmlns:a16="http://schemas.microsoft.com/office/drawing/2014/main" id="{53FDCF07-029F-4858-A468-6951785F9B28}"/>
              </a:ext>
            </a:extLst>
          </p:cNvPr>
          <p:cNvSpPr>
            <a:spLocks noChangeAspect="1" noChangeArrowheads="1"/>
          </p:cNvSpPr>
          <p:nvPr/>
        </p:nvSpPr>
        <p:spPr bwMode="auto">
          <a:xfrm>
            <a:off x="155575" y="-1608138"/>
            <a:ext cx="3362325" cy="336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pic>
        <p:nvPicPr>
          <p:cNvPr id="186372" name="Picture 6" descr="Image result for talking clipart">
            <a:extLst>
              <a:ext uri="{FF2B5EF4-FFF2-40B4-BE49-F238E27FC236}">
                <a16:creationId xmlns:a16="http://schemas.microsoft.com/office/drawing/2014/main" id="{DDCC96F0-4712-4F46-89AE-61F7BE96F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527" y="2502127"/>
            <a:ext cx="33623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7AE5737F-F90C-D442-3299-31D2C32A4DCF}"/>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24</a:t>
            </a:fld>
            <a:endParaRPr lang="en-GB" noProof="0"/>
          </a:p>
        </p:txBody>
      </p:sp>
      <p:sp>
        <p:nvSpPr>
          <p:cNvPr id="3" name="Content Placeholder 2">
            <a:extLst>
              <a:ext uri="{FF2B5EF4-FFF2-40B4-BE49-F238E27FC236}">
                <a16:creationId xmlns:a16="http://schemas.microsoft.com/office/drawing/2014/main" id="{3343703D-884B-4AC9-829D-E828529A6D55}"/>
              </a:ext>
            </a:extLst>
          </p:cNvPr>
          <p:cNvSpPr>
            <a:spLocks noGrp="1"/>
          </p:cNvSpPr>
          <p:nvPr>
            <p:ph idx="1"/>
          </p:nvPr>
        </p:nvSpPr>
        <p:spPr>
          <a:xfrm>
            <a:off x="4705350" y="611076"/>
            <a:ext cx="6648448" cy="5738923"/>
          </a:xfrm>
        </p:spPr>
        <p:txBody>
          <a:bodyPr lIns="91440" tIns="45720" rIns="91440" bIns="45720">
            <a:normAutofit/>
          </a:bodyPr>
          <a:lstStyle/>
          <a:p>
            <a:pPr marL="571500" indent="-571500">
              <a:buFont typeface="Arial" panose="020B0604020202020204" pitchFamily="34" charset="0"/>
              <a:buChar char="•"/>
            </a:pPr>
            <a:r>
              <a:rPr lang="en-GB" sz="4000" dirty="0"/>
              <a:t>Number bonds</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r>
              <a:rPr lang="en-GB" sz="4000" dirty="0"/>
              <a:t>Times tables</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r>
              <a:rPr lang="en-GB" sz="4000" dirty="0"/>
              <a:t>Visualisations</a:t>
            </a:r>
          </a:p>
          <a:p>
            <a:pPr marL="571500" indent="-571500">
              <a:buFont typeface="Arial" panose="020B0604020202020204" pitchFamily="34" charset="0"/>
              <a:buChar char="•"/>
            </a:pPr>
            <a:endParaRPr lang="en-GB" sz="4000" dirty="0"/>
          </a:p>
          <a:p>
            <a:pPr marL="571500" indent="-571500">
              <a:buFont typeface="Arial" panose="020B0604020202020204" pitchFamily="34" charset="0"/>
              <a:buChar char="•"/>
            </a:pPr>
            <a:r>
              <a:rPr lang="en-GB" sz="4000" dirty="0"/>
              <a:t>Mathematical language  </a:t>
            </a:r>
          </a:p>
        </p:txBody>
      </p:sp>
      <p:sp>
        <p:nvSpPr>
          <p:cNvPr id="2" name="Title 1">
            <a:extLst>
              <a:ext uri="{FF2B5EF4-FFF2-40B4-BE49-F238E27FC236}">
                <a16:creationId xmlns:a16="http://schemas.microsoft.com/office/drawing/2014/main" id="{C63A24E8-1198-446D-B5F5-D87F03E79827}"/>
              </a:ext>
            </a:extLst>
          </p:cNvPr>
          <p:cNvSpPr>
            <a:spLocks noGrp="1"/>
          </p:cNvSpPr>
          <p:nvPr>
            <p:ph type="title"/>
          </p:nvPr>
        </p:nvSpPr>
        <p:spPr>
          <a:xfrm>
            <a:off x="838200" y="611076"/>
            <a:ext cx="3440502" cy="2064769"/>
          </a:xfrm>
        </p:spPr>
        <p:txBody>
          <a:bodyPr wrap="square" lIns="91440" tIns="45720" rIns="91440" bIns="45720" anchor="t">
            <a:normAutofit fontScale="90000"/>
          </a:bodyPr>
          <a:lstStyle/>
          <a:p>
            <a:pPr>
              <a:lnSpc>
                <a:spcPct val="90000"/>
              </a:lnSpc>
            </a:pPr>
            <a:r>
              <a:rPr lang="en-GB" b="1" i="0" dirty="0">
                <a:effectLst/>
              </a:rPr>
              <a:t>Repetition, over learning and access to appropriate accessible resources.  </a:t>
            </a:r>
            <a:br>
              <a:rPr lang="en-GB" sz="2800" b="0" i="0" dirty="0">
                <a:effectLst/>
              </a:rPr>
            </a:br>
            <a:endParaRPr lang="en-GB" sz="2800" dirty="0"/>
          </a:p>
        </p:txBody>
      </p:sp>
    </p:spTree>
    <p:extLst>
      <p:ext uri="{BB962C8B-B14F-4D97-AF65-F5344CB8AC3E}">
        <p14:creationId xmlns:p14="http://schemas.microsoft.com/office/powerpoint/2010/main" val="149240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18" y="1239927"/>
            <a:ext cx="4008586" cy="4680583"/>
          </a:xfrm>
        </p:spPr>
        <p:txBody>
          <a:bodyPr anchor="ctr">
            <a:normAutofit/>
          </a:bodyPr>
          <a:lstStyle/>
          <a:p>
            <a:r>
              <a:rPr lang="en-GB" sz="5200" b="1" dirty="0">
                <a:latin typeface="Aptos" panose="020B0004020202020204" pitchFamily="34" charset="0"/>
              </a:rPr>
              <a:t>Using Dot Patterns</a:t>
            </a:r>
          </a:p>
        </p:txBody>
      </p:sp>
      <p:sp>
        <p:nvSpPr>
          <p:cNvPr id="3" name="Content Placeholder 2"/>
          <p:cNvSpPr>
            <a:spLocks noGrp="1"/>
          </p:cNvSpPr>
          <p:nvPr>
            <p:ph idx="1"/>
          </p:nvPr>
        </p:nvSpPr>
        <p:spPr>
          <a:xfrm>
            <a:off x="6291923" y="598715"/>
            <a:ext cx="4971824" cy="5321796"/>
          </a:xfrm>
        </p:spPr>
        <p:txBody>
          <a:bodyPr anchor="ctr">
            <a:normAutofit lnSpcReduction="10000"/>
          </a:bodyPr>
          <a:lstStyle/>
          <a:p>
            <a:pPr marL="0" indent="0">
              <a:buNone/>
            </a:pPr>
            <a:r>
              <a:rPr lang="en-GB" sz="3200" dirty="0">
                <a:latin typeface="Aptos" panose="020B0004020202020204" pitchFamily="34" charset="0"/>
              </a:rPr>
              <a:t>Dot patterns</a:t>
            </a:r>
          </a:p>
          <a:p>
            <a:pPr marL="0" indent="0">
              <a:buNone/>
            </a:pPr>
            <a:r>
              <a:rPr lang="en-GB" sz="3200" dirty="0">
                <a:latin typeface="Aptos" panose="020B0004020202020204" pitchFamily="34" charset="0"/>
              </a:rPr>
              <a:t>Bridge the gap between concrete and abstract work</a:t>
            </a:r>
          </a:p>
          <a:p>
            <a:pPr marL="0" indent="0">
              <a:buNone/>
            </a:pPr>
            <a:r>
              <a:rPr lang="en-GB" sz="3200" dirty="0">
                <a:latin typeface="Aptos" panose="020B0004020202020204" pitchFamily="34" charset="0"/>
              </a:rPr>
              <a:t>Will help develop a sense of number </a:t>
            </a:r>
          </a:p>
          <a:p>
            <a:pPr marL="0" indent="0">
              <a:buNone/>
            </a:pPr>
            <a:r>
              <a:rPr lang="en-GB" sz="3200" dirty="0">
                <a:latin typeface="Aptos" panose="020B0004020202020204" pitchFamily="34" charset="0"/>
              </a:rPr>
              <a:t>Will help develop the concept of conservation of number</a:t>
            </a:r>
          </a:p>
          <a:p>
            <a:pPr marL="0" indent="0">
              <a:buNone/>
            </a:pPr>
            <a:r>
              <a:rPr lang="en-GB" sz="3200" dirty="0">
                <a:latin typeface="Aptos" panose="020B0004020202020204" pitchFamily="34" charset="0"/>
              </a:rPr>
              <a:t>Can be linked to familiar patterns </a:t>
            </a:r>
            <a:r>
              <a:rPr lang="en-GB" sz="3200" dirty="0" err="1">
                <a:latin typeface="Aptos" panose="020B0004020202020204" pitchFamily="34" charset="0"/>
              </a:rPr>
              <a:t>eg</a:t>
            </a:r>
            <a:r>
              <a:rPr lang="en-GB" sz="3200" dirty="0">
                <a:latin typeface="Aptos" panose="020B0004020202020204" pitchFamily="34" charset="0"/>
              </a:rPr>
              <a:t> dice or dominoes</a:t>
            </a:r>
          </a:p>
        </p:txBody>
      </p:sp>
    </p:spTree>
    <p:extLst>
      <p:ext uri="{BB962C8B-B14F-4D97-AF65-F5344CB8AC3E}">
        <p14:creationId xmlns:p14="http://schemas.microsoft.com/office/powerpoint/2010/main" val="236977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38881" y="639193"/>
            <a:ext cx="3900461" cy="3573516"/>
          </a:xfrm>
          <a:prstGeom prst="ellipse">
            <a:avLst/>
          </a:prstGeom>
        </p:spPr>
        <p:txBody>
          <a:bodyPr vert="horz" lIns="91440" tIns="45720" rIns="91440" bIns="45720" rtlCol="0" anchor="b">
            <a:normAutofit/>
          </a:bodyPr>
          <a:lstStyle/>
          <a:p>
            <a:r>
              <a:rPr lang="en-US" sz="4600" kern="1200" dirty="0">
                <a:solidFill>
                  <a:schemeClr val="tx1"/>
                </a:solidFill>
                <a:latin typeface="Aptos" panose="020B0004020202020204" pitchFamily="34" charset="0"/>
              </a:rPr>
              <a:t>Numicon</a:t>
            </a:r>
          </a:p>
        </p:txBody>
      </p:sp>
      <p:pic>
        <p:nvPicPr>
          <p:cNvPr id="20485" name="Picture 2" descr="https://content.ncetm.org.uk/images/microsites/early_years_magazine/issue_1/1_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400" y="640080"/>
            <a:ext cx="5550408"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18373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a:latin typeface="Aptos" panose="020B0004020202020204" pitchFamily="34" charset="0"/>
              </a:rPr>
              <a:t>Number Patterns </a:t>
            </a:r>
            <a:r>
              <a:rPr lang="en-GB" sz="1600" dirty="0" err="1">
                <a:latin typeface="Aptos" panose="020B0004020202020204" pitchFamily="34" charset="0"/>
              </a:rPr>
              <a:t>Dorean</a:t>
            </a:r>
            <a:r>
              <a:rPr lang="en-GB" sz="1600" dirty="0">
                <a:latin typeface="Aptos" panose="020B0004020202020204" pitchFamily="34" charset="0"/>
              </a:rPr>
              <a:t> Yeo</a:t>
            </a:r>
          </a:p>
        </p:txBody>
      </p:sp>
      <p:sp>
        <p:nvSpPr>
          <p:cNvPr id="14339" name="Rectangle 3"/>
          <p:cNvSpPr>
            <a:spLocks noGrp="1" noChangeArrowheads="1"/>
          </p:cNvSpPr>
          <p:nvPr>
            <p:ph idx="1"/>
          </p:nvPr>
        </p:nvSpPr>
        <p:spPr>
          <a:xfrm>
            <a:off x="2063750" y="1484313"/>
            <a:ext cx="8229600" cy="4525962"/>
          </a:xfrm>
        </p:spPr>
        <p:txBody>
          <a:bodyPr/>
          <a:lstStyle/>
          <a:p>
            <a:pPr marL="0" indent="0">
              <a:buNone/>
            </a:pPr>
            <a:r>
              <a:rPr lang="en-GB" dirty="0"/>
              <a:t>               </a:t>
            </a:r>
            <a:r>
              <a:rPr lang="en-GB" sz="3600" dirty="0">
                <a:solidFill>
                  <a:srgbClr val="002060"/>
                </a:solidFill>
              </a:rPr>
              <a:t>1                  2                     3</a:t>
            </a:r>
          </a:p>
        </p:txBody>
      </p:sp>
      <p:sp>
        <p:nvSpPr>
          <p:cNvPr id="14340" name="Oval 12"/>
          <p:cNvSpPr>
            <a:spLocks noChangeArrowheads="1"/>
          </p:cNvSpPr>
          <p:nvPr/>
        </p:nvSpPr>
        <p:spPr bwMode="auto">
          <a:xfrm>
            <a:off x="2855913" y="23495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1" name="Oval 13"/>
          <p:cNvSpPr>
            <a:spLocks noChangeArrowheads="1"/>
          </p:cNvSpPr>
          <p:nvPr/>
        </p:nvSpPr>
        <p:spPr bwMode="auto">
          <a:xfrm>
            <a:off x="5087938" y="23495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2" name="Oval 14"/>
          <p:cNvSpPr>
            <a:spLocks noChangeArrowheads="1"/>
          </p:cNvSpPr>
          <p:nvPr/>
        </p:nvSpPr>
        <p:spPr bwMode="auto">
          <a:xfrm>
            <a:off x="5087938" y="3141663"/>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3" name="Oval 15"/>
          <p:cNvSpPr>
            <a:spLocks noChangeArrowheads="1"/>
          </p:cNvSpPr>
          <p:nvPr/>
        </p:nvSpPr>
        <p:spPr bwMode="auto">
          <a:xfrm>
            <a:off x="7680325" y="23495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4" name="Oval 16"/>
          <p:cNvSpPr>
            <a:spLocks noChangeArrowheads="1"/>
          </p:cNvSpPr>
          <p:nvPr/>
        </p:nvSpPr>
        <p:spPr bwMode="auto">
          <a:xfrm>
            <a:off x="7680325" y="3141663"/>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5" name="Oval 17"/>
          <p:cNvSpPr>
            <a:spLocks noChangeArrowheads="1"/>
          </p:cNvSpPr>
          <p:nvPr/>
        </p:nvSpPr>
        <p:spPr bwMode="auto">
          <a:xfrm>
            <a:off x="7680325" y="38608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Footer Placeholder 1">
            <a:extLst>
              <a:ext uri="{FF2B5EF4-FFF2-40B4-BE49-F238E27FC236}">
                <a16:creationId xmlns:a16="http://schemas.microsoft.com/office/drawing/2014/main" id="{828A58E8-6A5A-DCD9-B5A7-04622A24749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8684305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a:latin typeface="Aptos" panose="020B0004020202020204" pitchFamily="34" charset="0"/>
              </a:rPr>
              <a:t>Number patterns </a:t>
            </a:r>
          </a:p>
        </p:txBody>
      </p:sp>
      <p:sp>
        <p:nvSpPr>
          <p:cNvPr id="15363" name="Rectangle 26"/>
          <p:cNvSpPr>
            <a:spLocks noGrp="1" noChangeArrowheads="1"/>
          </p:cNvSpPr>
          <p:nvPr>
            <p:ph idx="1"/>
          </p:nvPr>
        </p:nvSpPr>
        <p:spPr>
          <a:xfrm>
            <a:off x="2063750" y="1484313"/>
            <a:ext cx="8229600" cy="4525962"/>
          </a:xfrm>
        </p:spPr>
        <p:txBody>
          <a:bodyPr>
            <a:normAutofit/>
          </a:bodyPr>
          <a:lstStyle/>
          <a:p>
            <a:pPr marL="0" indent="0">
              <a:buNone/>
            </a:pPr>
            <a:r>
              <a:rPr lang="en-GB" sz="4000" dirty="0">
                <a:solidFill>
                  <a:srgbClr val="002060"/>
                </a:solidFill>
              </a:rPr>
              <a:t>       4                 5                     6</a:t>
            </a:r>
          </a:p>
        </p:txBody>
      </p:sp>
      <p:sp>
        <p:nvSpPr>
          <p:cNvPr id="15364" name="Oval 27"/>
          <p:cNvSpPr>
            <a:spLocks noChangeArrowheads="1"/>
          </p:cNvSpPr>
          <p:nvPr/>
        </p:nvSpPr>
        <p:spPr bwMode="auto">
          <a:xfrm>
            <a:off x="2424113"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5" name="Oval 28"/>
          <p:cNvSpPr>
            <a:spLocks noChangeArrowheads="1"/>
          </p:cNvSpPr>
          <p:nvPr/>
        </p:nvSpPr>
        <p:spPr bwMode="auto">
          <a:xfrm>
            <a:off x="2424113"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6" name="Oval 29"/>
          <p:cNvSpPr>
            <a:spLocks noChangeArrowheads="1"/>
          </p:cNvSpPr>
          <p:nvPr/>
        </p:nvSpPr>
        <p:spPr bwMode="auto">
          <a:xfrm>
            <a:off x="3216275"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7" name="Oval 30"/>
          <p:cNvSpPr>
            <a:spLocks noChangeArrowheads="1"/>
          </p:cNvSpPr>
          <p:nvPr/>
        </p:nvSpPr>
        <p:spPr bwMode="auto">
          <a:xfrm>
            <a:off x="3216275"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8" name="Oval 31"/>
          <p:cNvSpPr>
            <a:spLocks noChangeArrowheads="1"/>
          </p:cNvSpPr>
          <p:nvPr/>
        </p:nvSpPr>
        <p:spPr bwMode="auto">
          <a:xfrm>
            <a:off x="4511675"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9" name="Oval 32"/>
          <p:cNvSpPr>
            <a:spLocks noChangeArrowheads="1"/>
          </p:cNvSpPr>
          <p:nvPr/>
        </p:nvSpPr>
        <p:spPr bwMode="auto">
          <a:xfrm>
            <a:off x="4511675"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0" name="Oval 33"/>
          <p:cNvSpPr>
            <a:spLocks noChangeArrowheads="1"/>
          </p:cNvSpPr>
          <p:nvPr/>
        </p:nvSpPr>
        <p:spPr bwMode="auto">
          <a:xfrm>
            <a:off x="5376863"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1" name="Oval 34"/>
          <p:cNvSpPr>
            <a:spLocks noChangeArrowheads="1"/>
          </p:cNvSpPr>
          <p:nvPr/>
        </p:nvSpPr>
        <p:spPr bwMode="auto">
          <a:xfrm>
            <a:off x="5376863"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2" name="Oval 35"/>
          <p:cNvSpPr>
            <a:spLocks noChangeArrowheads="1"/>
          </p:cNvSpPr>
          <p:nvPr/>
        </p:nvSpPr>
        <p:spPr bwMode="auto">
          <a:xfrm>
            <a:off x="4943475" y="25654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3" name="Oval 36"/>
          <p:cNvSpPr>
            <a:spLocks noChangeArrowheads="1"/>
          </p:cNvSpPr>
          <p:nvPr/>
        </p:nvSpPr>
        <p:spPr bwMode="auto">
          <a:xfrm>
            <a:off x="7248525"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4" name="Oval 37"/>
          <p:cNvSpPr>
            <a:spLocks noChangeArrowheads="1"/>
          </p:cNvSpPr>
          <p:nvPr/>
        </p:nvSpPr>
        <p:spPr bwMode="auto">
          <a:xfrm>
            <a:off x="7248525"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5" name="Oval 38"/>
          <p:cNvSpPr>
            <a:spLocks noChangeArrowheads="1"/>
          </p:cNvSpPr>
          <p:nvPr/>
        </p:nvSpPr>
        <p:spPr bwMode="auto">
          <a:xfrm>
            <a:off x="7248525" y="37163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6" name="Oval 39"/>
          <p:cNvSpPr>
            <a:spLocks noChangeArrowheads="1"/>
          </p:cNvSpPr>
          <p:nvPr/>
        </p:nvSpPr>
        <p:spPr bwMode="auto">
          <a:xfrm>
            <a:off x="8040688"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7" name="Oval 40"/>
          <p:cNvSpPr>
            <a:spLocks noChangeArrowheads="1"/>
          </p:cNvSpPr>
          <p:nvPr/>
        </p:nvSpPr>
        <p:spPr bwMode="auto">
          <a:xfrm>
            <a:off x="8040688"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8" name="Oval 41"/>
          <p:cNvSpPr>
            <a:spLocks noChangeArrowheads="1"/>
          </p:cNvSpPr>
          <p:nvPr/>
        </p:nvSpPr>
        <p:spPr bwMode="auto">
          <a:xfrm>
            <a:off x="8040688" y="37163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Footer Placeholder 1">
            <a:extLst>
              <a:ext uri="{FF2B5EF4-FFF2-40B4-BE49-F238E27FC236}">
                <a16:creationId xmlns:a16="http://schemas.microsoft.com/office/drawing/2014/main" id="{555E100A-85A3-4E1B-A513-DCD0232D9EA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16339885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dirty="0">
                <a:latin typeface="Aptos" panose="020B0004020202020204" pitchFamily="34" charset="0"/>
              </a:rPr>
              <a:t>Number Patterns </a:t>
            </a:r>
          </a:p>
        </p:txBody>
      </p:sp>
      <p:sp>
        <p:nvSpPr>
          <p:cNvPr id="16387" name="Rectangle 6"/>
          <p:cNvSpPr>
            <a:spLocks noGrp="1" noChangeArrowheads="1"/>
          </p:cNvSpPr>
          <p:nvPr>
            <p:ph idx="1"/>
          </p:nvPr>
        </p:nvSpPr>
        <p:spPr>
          <a:xfrm>
            <a:off x="1981200" y="1417639"/>
            <a:ext cx="8229600" cy="4525963"/>
          </a:xfrm>
        </p:spPr>
        <p:txBody>
          <a:bodyPr>
            <a:normAutofit/>
          </a:bodyPr>
          <a:lstStyle/>
          <a:p>
            <a:pPr marL="0" indent="0">
              <a:buNone/>
            </a:pPr>
            <a:r>
              <a:rPr lang="en-GB" sz="4400" dirty="0">
                <a:solidFill>
                  <a:srgbClr val="002060"/>
                </a:solidFill>
              </a:rPr>
              <a:t>      7                 8                 9</a:t>
            </a:r>
          </a:p>
        </p:txBody>
      </p:sp>
      <p:sp>
        <p:nvSpPr>
          <p:cNvPr id="16388" name="Oval 7"/>
          <p:cNvSpPr>
            <a:spLocks noChangeArrowheads="1"/>
          </p:cNvSpPr>
          <p:nvPr/>
        </p:nvSpPr>
        <p:spPr bwMode="auto">
          <a:xfrm>
            <a:off x="4584700"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89" name="Oval 8"/>
          <p:cNvSpPr>
            <a:spLocks noChangeArrowheads="1"/>
          </p:cNvSpPr>
          <p:nvPr/>
        </p:nvSpPr>
        <p:spPr bwMode="auto">
          <a:xfrm>
            <a:off x="4584700"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0" name="Oval 9"/>
          <p:cNvSpPr>
            <a:spLocks noChangeArrowheads="1"/>
          </p:cNvSpPr>
          <p:nvPr/>
        </p:nvSpPr>
        <p:spPr bwMode="auto">
          <a:xfrm>
            <a:off x="4584700" y="37163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1" name="Oval 10"/>
          <p:cNvSpPr>
            <a:spLocks noChangeArrowheads="1"/>
          </p:cNvSpPr>
          <p:nvPr/>
        </p:nvSpPr>
        <p:spPr bwMode="auto">
          <a:xfrm>
            <a:off x="5376863"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2" name="Oval 11"/>
          <p:cNvSpPr>
            <a:spLocks noChangeArrowheads="1"/>
          </p:cNvSpPr>
          <p:nvPr/>
        </p:nvSpPr>
        <p:spPr bwMode="auto">
          <a:xfrm>
            <a:off x="5376863"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3" name="Oval 12"/>
          <p:cNvSpPr>
            <a:spLocks noChangeArrowheads="1"/>
          </p:cNvSpPr>
          <p:nvPr/>
        </p:nvSpPr>
        <p:spPr bwMode="auto">
          <a:xfrm>
            <a:off x="5376863" y="37163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4" name="Oval 13"/>
          <p:cNvSpPr>
            <a:spLocks noChangeArrowheads="1"/>
          </p:cNvSpPr>
          <p:nvPr/>
        </p:nvSpPr>
        <p:spPr bwMode="auto">
          <a:xfrm>
            <a:off x="2424113"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5" name="Oval 14"/>
          <p:cNvSpPr>
            <a:spLocks noChangeArrowheads="1"/>
          </p:cNvSpPr>
          <p:nvPr/>
        </p:nvSpPr>
        <p:spPr bwMode="auto">
          <a:xfrm>
            <a:off x="2424113"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6" name="Oval 15"/>
          <p:cNvSpPr>
            <a:spLocks noChangeArrowheads="1"/>
          </p:cNvSpPr>
          <p:nvPr/>
        </p:nvSpPr>
        <p:spPr bwMode="auto">
          <a:xfrm>
            <a:off x="3216275"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7" name="Oval 16"/>
          <p:cNvSpPr>
            <a:spLocks noChangeArrowheads="1"/>
          </p:cNvSpPr>
          <p:nvPr/>
        </p:nvSpPr>
        <p:spPr bwMode="auto">
          <a:xfrm>
            <a:off x="3216275"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8" name="Oval 17"/>
          <p:cNvSpPr>
            <a:spLocks noChangeArrowheads="1"/>
          </p:cNvSpPr>
          <p:nvPr/>
        </p:nvSpPr>
        <p:spPr bwMode="auto">
          <a:xfrm>
            <a:off x="2782888" y="37179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9" name="Oval 18"/>
          <p:cNvSpPr>
            <a:spLocks noChangeArrowheads="1"/>
          </p:cNvSpPr>
          <p:nvPr/>
        </p:nvSpPr>
        <p:spPr bwMode="auto">
          <a:xfrm>
            <a:off x="2782888" y="451008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0" name="Oval 19"/>
          <p:cNvSpPr>
            <a:spLocks noChangeArrowheads="1"/>
          </p:cNvSpPr>
          <p:nvPr/>
        </p:nvSpPr>
        <p:spPr bwMode="auto">
          <a:xfrm>
            <a:off x="2782888" y="52292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1" name="Oval 23"/>
          <p:cNvSpPr>
            <a:spLocks noChangeArrowheads="1"/>
          </p:cNvSpPr>
          <p:nvPr/>
        </p:nvSpPr>
        <p:spPr bwMode="auto">
          <a:xfrm>
            <a:off x="7104063"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2" name="Oval 24"/>
          <p:cNvSpPr>
            <a:spLocks noChangeArrowheads="1"/>
          </p:cNvSpPr>
          <p:nvPr/>
        </p:nvSpPr>
        <p:spPr bwMode="auto">
          <a:xfrm>
            <a:off x="7104063"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3" name="Oval 25"/>
          <p:cNvSpPr>
            <a:spLocks noChangeArrowheads="1"/>
          </p:cNvSpPr>
          <p:nvPr/>
        </p:nvSpPr>
        <p:spPr bwMode="auto">
          <a:xfrm>
            <a:off x="7969250" y="22050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4" name="Oval 26"/>
          <p:cNvSpPr>
            <a:spLocks noChangeArrowheads="1"/>
          </p:cNvSpPr>
          <p:nvPr/>
        </p:nvSpPr>
        <p:spPr bwMode="auto">
          <a:xfrm>
            <a:off x="7969250" y="29972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5" name="Oval 27"/>
          <p:cNvSpPr>
            <a:spLocks noChangeArrowheads="1"/>
          </p:cNvSpPr>
          <p:nvPr/>
        </p:nvSpPr>
        <p:spPr bwMode="auto">
          <a:xfrm>
            <a:off x="7535863" y="2565400"/>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6" name="Oval 28"/>
          <p:cNvSpPr>
            <a:spLocks noChangeArrowheads="1"/>
          </p:cNvSpPr>
          <p:nvPr/>
        </p:nvSpPr>
        <p:spPr bwMode="auto">
          <a:xfrm>
            <a:off x="7104063" y="37179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7" name="Oval 29"/>
          <p:cNvSpPr>
            <a:spLocks noChangeArrowheads="1"/>
          </p:cNvSpPr>
          <p:nvPr/>
        </p:nvSpPr>
        <p:spPr bwMode="auto">
          <a:xfrm>
            <a:off x="7104063" y="4437063"/>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8" name="Oval 30"/>
          <p:cNvSpPr>
            <a:spLocks noChangeArrowheads="1"/>
          </p:cNvSpPr>
          <p:nvPr/>
        </p:nvSpPr>
        <p:spPr bwMode="auto">
          <a:xfrm>
            <a:off x="7969250" y="37179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9" name="Oval 31"/>
          <p:cNvSpPr>
            <a:spLocks noChangeArrowheads="1"/>
          </p:cNvSpPr>
          <p:nvPr/>
        </p:nvSpPr>
        <p:spPr bwMode="auto">
          <a:xfrm>
            <a:off x="7969250" y="4437063"/>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Oval 9"/>
          <p:cNvSpPr>
            <a:spLocks noChangeArrowheads="1"/>
          </p:cNvSpPr>
          <p:nvPr/>
        </p:nvSpPr>
        <p:spPr bwMode="auto">
          <a:xfrm>
            <a:off x="4584700" y="447060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Oval 9"/>
          <p:cNvSpPr>
            <a:spLocks noChangeArrowheads="1"/>
          </p:cNvSpPr>
          <p:nvPr/>
        </p:nvSpPr>
        <p:spPr bwMode="auto">
          <a:xfrm>
            <a:off x="5390461" y="451008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Footer Placeholder 1">
            <a:extLst>
              <a:ext uri="{FF2B5EF4-FFF2-40B4-BE49-F238E27FC236}">
                <a16:creationId xmlns:a16="http://schemas.microsoft.com/office/drawing/2014/main" id="{78239520-155E-7D0A-3C16-344819EB76E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4293991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B10FE8-4571-D204-6216-8B8F43CB4804}"/>
              </a:ext>
            </a:extLst>
          </p:cNvPr>
          <p:cNvSpPr>
            <a:spLocks noGrp="1"/>
          </p:cNvSpPr>
          <p:nvPr>
            <p:ph type="sldNum" sz="quarter" idx="10"/>
          </p:nvPr>
        </p:nvSpPr>
        <p:spPr>
          <a:xfrm>
            <a:off x="11353800" y="6361475"/>
            <a:ext cx="838200" cy="360000"/>
          </a:xfrm>
        </p:spPr>
        <p:txBody>
          <a:bodyPr anchor="ctr">
            <a:normAutofit/>
          </a:bodyPr>
          <a:lstStyle/>
          <a:p>
            <a:pPr rtl="0">
              <a:spcAft>
                <a:spcPts val="600"/>
              </a:spcAft>
            </a:pPr>
            <a:r>
              <a:rPr lang="en-GB" noProof="0"/>
              <a:t>PAGE </a:t>
            </a:r>
            <a:fld id="{4A9B5881-4007-4345-955A-79C2656F0C49}" type="slidenum">
              <a:rPr lang="en-GB" noProof="0" smtClean="0"/>
              <a:pPr rtl="0">
                <a:spcAft>
                  <a:spcPts val="600"/>
                </a:spcAft>
              </a:pPr>
              <a:t>3</a:t>
            </a:fld>
            <a:endParaRPr lang="en-GB" noProof="0"/>
          </a:p>
        </p:txBody>
      </p:sp>
      <p:sp>
        <p:nvSpPr>
          <p:cNvPr id="3" name="Content Placeholder 2">
            <a:extLst>
              <a:ext uri="{FF2B5EF4-FFF2-40B4-BE49-F238E27FC236}">
                <a16:creationId xmlns:a16="http://schemas.microsoft.com/office/drawing/2014/main" id="{A99528A6-037C-67B2-FE70-1A3E918385FE}"/>
              </a:ext>
            </a:extLst>
          </p:cNvPr>
          <p:cNvSpPr>
            <a:spLocks noGrp="1"/>
          </p:cNvSpPr>
          <p:nvPr>
            <p:ph idx="1"/>
          </p:nvPr>
        </p:nvSpPr>
        <p:spPr>
          <a:xfrm>
            <a:off x="3407229" y="261258"/>
            <a:ext cx="8599714" cy="6100218"/>
          </a:xfrm>
        </p:spPr>
        <p:txBody>
          <a:bodyPr>
            <a:normAutofit fontScale="92500"/>
          </a:bodyPr>
          <a:lstStyle/>
          <a:p>
            <a:pPr>
              <a:buNone/>
            </a:pPr>
            <a:r>
              <a:rPr lang="en-GB" sz="3200" b="0" i="0" dirty="0">
                <a:effectLst/>
              </a:rPr>
              <a:t>Dyscalculia is a </a:t>
            </a:r>
            <a:r>
              <a:rPr lang="en-GB" sz="3200" b="0" i="0" u="sng" dirty="0">
                <a:effectLst/>
                <a:hlinkClick r:id="rId2">
                  <a:extLst>
                    <a:ext uri="{A12FA001-AC4F-418D-AE19-62706E023703}">
                      <ahyp:hlinkClr xmlns:ahyp="http://schemas.microsoft.com/office/drawing/2018/hyperlinkcolor" val="tx"/>
                    </a:ext>
                  </a:extLst>
                </a:hlinkClick>
              </a:rPr>
              <a:t>neurodevelopmental learning difference</a:t>
            </a:r>
            <a:r>
              <a:rPr lang="en-GB" sz="3200" b="0" i="0" dirty="0">
                <a:effectLst/>
              </a:rPr>
              <a:t> which can co-occur with a range of other specific learning needs.</a:t>
            </a:r>
          </a:p>
          <a:p>
            <a:pPr>
              <a:buNone/>
            </a:pPr>
            <a:r>
              <a:rPr lang="en-GB" sz="3200" b="0" i="0" dirty="0">
                <a:effectLst/>
              </a:rPr>
              <a:t>Dyscalculia can be described as</a:t>
            </a:r>
            <a:r>
              <a:rPr lang="en-GB" sz="3200" b="1" i="0" dirty="0">
                <a:effectLst/>
              </a:rPr>
              <a:t> </a:t>
            </a:r>
            <a:r>
              <a:rPr lang="en-GB" sz="3200" b="0" i="0" dirty="0">
                <a:effectLst/>
              </a:rPr>
              <a:t>a specific difficulty in understanding number and number processes which persists despite the provision of appropriate learning opportunities. It is distinguishable from other challenges associated with numeracy and mathematics due to the:</a:t>
            </a:r>
          </a:p>
          <a:p>
            <a:pPr>
              <a:buFont typeface="Arial" panose="020B0604020202020204" pitchFamily="34" charset="0"/>
              <a:buChar char="•"/>
            </a:pPr>
            <a:r>
              <a:rPr lang="en-GB" sz="3200" b="0" i="0" dirty="0">
                <a:effectLst/>
              </a:rPr>
              <a:t>Persistent inability to understand and or retrieve numerical facts from memory</a:t>
            </a:r>
          </a:p>
          <a:p>
            <a:pPr>
              <a:buFont typeface="Arial" panose="020B0604020202020204" pitchFamily="34" charset="0"/>
              <a:buChar char="•"/>
            </a:pPr>
            <a:r>
              <a:rPr lang="en-GB" sz="3200" b="0" i="0" dirty="0">
                <a:effectLst/>
              </a:rPr>
              <a:t>Use of underdeveloped procedures and processes</a:t>
            </a:r>
          </a:p>
          <a:p>
            <a:pPr>
              <a:buFont typeface="Arial" panose="020B0604020202020204" pitchFamily="34" charset="0"/>
              <a:buChar char="•"/>
            </a:pPr>
            <a:r>
              <a:rPr lang="en-GB" sz="3200" b="0" i="0" dirty="0">
                <a:effectLst/>
              </a:rPr>
              <a:t>Severity of difficulties with </a:t>
            </a:r>
            <a:r>
              <a:rPr lang="en-GB" sz="3200" b="1" i="0" dirty="0">
                <a:effectLst/>
              </a:rPr>
              <a:t>number sense</a:t>
            </a:r>
            <a:r>
              <a:rPr lang="en-GB" sz="3200" b="0" i="0" dirty="0">
                <a:effectLst/>
              </a:rPr>
              <a:t>.   </a:t>
            </a:r>
          </a:p>
          <a:p>
            <a:endParaRPr lang="en-GB" sz="2400" dirty="0"/>
          </a:p>
        </p:txBody>
      </p:sp>
      <p:sp>
        <p:nvSpPr>
          <p:cNvPr id="2" name="Title 1">
            <a:extLst>
              <a:ext uri="{FF2B5EF4-FFF2-40B4-BE49-F238E27FC236}">
                <a16:creationId xmlns:a16="http://schemas.microsoft.com/office/drawing/2014/main" id="{8C98166E-54A1-8F4F-5AA8-0DD5540128E2}"/>
              </a:ext>
            </a:extLst>
          </p:cNvPr>
          <p:cNvSpPr>
            <a:spLocks noGrp="1"/>
          </p:cNvSpPr>
          <p:nvPr>
            <p:ph type="title"/>
          </p:nvPr>
        </p:nvSpPr>
        <p:spPr>
          <a:xfrm>
            <a:off x="838200" y="611076"/>
            <a:ext cx="2405743" cy="3198924"/>
          </a:xfrm>
        </p:spPr>
        <p:txBody>
          <a:bodyPr wrap="square" anchor="t">
            <a:normAutofit/>
          </a:bodyPr>
          <a:lstStyle/>
          <a:p>
            <a:pPr>
              <a:lnSpc>
                <a:spcPct val="90000"/>
              </a:lnSpc>
            </a:pPr>
            <a:r>
              <a:rPr lang="en-GB" sz="3100" b="1" i="0" dirty="0">
                <a:effectLst/>
              </a:rPr>
              <a:t>Scottish Working Definition of Dyscalculia</a:t>
            </a:r>
            <a:br>
              <a:rPr lang="en-GB" sz="3100" b="1" i="0" dirty="0">
                <a:effectLst/>
              </a:rPr>
            </a:br>
            <a:endParaRPr lang="en-GB" sz="3100" dirty="0"/>
          </a:p>
        </p:txBody>
      </p:sp>
    </p:spTree>
    <p:extLst>
      <p:ext uri="{BB962C8B-B14F-4D97-AF65-F5344CB8AC3E}">
        <p14:creationId xmlns:p14="http://schemas.microsoft.com/office/powerpoint/2010/main" val="316725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dirty="0">
                <a:latin typeface="Aptos" panose="020B0004020202020204" pitchFamily="34" charset="0"/>
              </a:rPr>
              <a:t>Number Patterns</a:t>
            </a:r>
          </a:p>
        </p:txBody>
      </p:sp>
      <p:sp>
        <p:nvSpPr>
          <p:cNvPr id="17411" name="Rectangle 4"/>
          <p:cNvSpPr>
            <a:spLocks noGrp="1" noChangeArrowheads="1"/>
          </p:cNvSpPr>
          <p:nvPr>
            <p:ph idx="1"/>
          </p:nvPr>
        </p:nvSpPr>
        <p:spPr>
          <a:xfrm>
            <a:off x="1981200" y="1237457"/>
            <a:ext cx="8229600" cy="4525963"/>
          </a:xfrm>
        </p:spPr>
        <p:txBody>
          <a:bodyPr/>
          <a:lstStyle/>
          <a:p>
            <a:pPr marL="0" indent="0">
              <a:buNone/>
            </a:pPr>
            <a:r>
              <a:rPr lang="en-GB" dirty="0"/>
              <a:t>  				                        </a:t>
            </a:r>
            <a:r>
              <a:rPr lang="en-GB" sz="4400" dirty="0">
                <a:solidFill>
                  <a:srgbClr val="002060"/>
                </a:solidFill>
              </a:rPr>
              <a:t>10        </a:t>
            </a:r>
            <a:r>
              <a:rPr lang="en-GB" dirty="0"/>
              <a:t>             </a:t>
            </a:r>
          </a:p>
        </p:txBody>
      </p:sp>
      <p:sp>
        <p:nvSpPr>
          <p:cNvPr id="17412" name="Oval 5"/>
          <p:cNvSpPr>
            <a:spLocks noChangeArrowheads="1"/>
          </p:cNvSpPr>
          <p:nvPr/>
        </p:nvSpPr>
        <p:spPr bwMode="auto">
          <a:xfrm>
            <a:off x="5375275" y="227647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3" name="Oval 6"/>
          <p:cNvSpPr>
            <a:spLocks noChangeArrowheads="1"/>
          </p:cNvSpPr>
          <p:nvPr/>
        </p:nvSpPr>
        <p:spPr bwMode="auto">
          <a:xfrm>
            <a:off x="5375275" y="30686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4" name="Oval 7"/>
          <p:cNvSpPr>
            <a:spLocks noChangeArrowheads="1"/>
          </p:cNvSpPr>
          <p:nvPr/>
        </p:nvSpPr>
        <p:spPr bwMode="auto">
          <a:xfrm>
            <a:off x="6240463" y="227647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5" name="Oval 8"/>
          <p:cNvSpPr>
            <a:spLocks noChangeArrowheads="1"/>
          </p:cNvSpPr>
          <p:nvPr/>
        </p:nvSpPr>
        <p:spPr bwMode="auto">
          <a:xfrm>
            <a:off x="6240463" y="30686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6" name="Oval 9"/>
          <p:cNvSpPr>
            <a:spLocks noChangeArrowheads="1"/>
          </p:cNvSpPr>
          <p:nvPr/>
        </p:nvSpPr>
        <p:spPr bwMode="auto">
          <a:xfrm>
            <a:off x="5807075" y="263683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7" name="Oval 10"/>
          <p:cNvSpPr>
            <a:spLocks noChangeArrowheads="1"/>
          </p:cNvSpPr>
          <p:nvPr/>
        </p:nvSpPr>
        <p:spPr bwMode="auto">
          <a:xfrm>
            <a:off x="5375275" y="37179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8" name="Oval 11"/>
          <p:cNvSpPr>
            <a:spLocks noChangeArrowheads="1"/>
          </p:cNvSpPr>
          <p:nvPr/>
        </p:nvSpPr>
        <p:spPr bwMode="auto">
          <a:xfrm>
            <a:off x="5375275" y="451008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9" name="Oval 12"/>
          <p:cNvSpPr>
            <a:spLocks noChangeArrowheads="1"/>
          </p:cNvSpPr>
          <p:nvPr/>
        </p:nvSpPr>
        <p:spPr bwMode="auto">
          <a:xfrm>
            <a:off x="6240463" y="3717925"/>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0" name="Oval 13"/>
          <p:cNvSpPr>
            <a:spLocks noChangeArrowheads="1"/>
          </p:cNvSpPr>
          <p:nvPr/>
        </p:nvSpPr>
        <p:spPr bwMode="auto">
          <a:xfrm>
            <a:off x="6240463" y="451008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1" name="Oval 14"/>
          <p:cNvSpPr>
            <a:spLocks noChangeArrowheads="1"/>
          </p:cNvSpPr>
          <p:nvPr/>
        </p:nvSpPr>
        <p:spPr bwMode="auto">
          <a:xfrm>
            <a:off x="5807075" y="4078288"/>
            <a:ext cx="431800"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Footer Placeholder 1">
            <a:extLst>
              <a:ext uri="{FF2B5EF4-FFF2-40B4-BE49-F238E27FC236}">
                <a16:creationId xmlns:a16="http://schemas.microsoft.com/office/drawing/2014/main" id="{428E913F-E801-473F-917C-3EC788F9731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12006893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a:latin typeface="Aptos" panose="020B0004020202020204" pitchFamily="34" charset="0"/>
              </a:rPr>
              <a:t>Chinn Patterns</a:t>
            </a:r>
          </a:p>
        </p:txBody>
      </p:sp>
      <p:sp>
        <p:nvSpPr>
          <p:cNvPr id="71" name="Rounded Rectangle 70"/>
          <p:cNvSpPr/>
          <p:nvPr/>
        </p:nvSpPr>
        <p:spPr>
          <a:xfrm>
            <a:off x="2424114" y="1844676"/>
            <a:ext cx="3743325"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Oval 71"/>
          <p:cNvSpPr/>
          <p:nvPr/>
        </p:nvSpPr>
        <p:spPr>
          <a:xfrm>
            <a:off x="2927350" y="22764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ounded Rectangle 78"/>
          <p:cNvSpPr/>
          <p:nvPr/>
        </p:nvSpPr>
        <p:spPr>
          <a:xfrm>
            <a:off x="2279651" y="4149726"/>
            <a:ext cx="3744913"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Oval 80"/>
          <p:cNvSpPr/>
          <p:nvPr/>
        </p:nvSpPr>
        <p:spPr>
          <a:xfrm>
            <a:off x="2711450" y="4437064"/>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Oval 83"/>
          <p:cNvSpPr/>
          <p:nvPr/>
        </p:nvSpPr>
        <p:spPr>
          <a:xfrm>
            <a:off x="2711450" y="52292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6383338" y="1916114"/>
            <a:ext cx="3744912"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ounded Rectangle 20"/>
          <p:cNvSpPr/>
          <p:nvPr/>
        </p:nvSpPr>
        <p:spPr>
          <a:xfrm>
            <a:off x="6383338" y="4076701"/>
            <a:ext cx="3744912"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p:cNvSpPr/>
          <p:nvPr/>
        </p:nvSpPr>
        <p:spPr>
          <a:xfrm>
            <a:off x="7375939" y="2290763"/>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Oval 22"/>
          <p:cNvSpPr/>
          <p:nvPr/>
        </p:nvSpPr>
        <p:spPr>
          <a:xfrm>
            <a:off x="6816725" y="2997200"/>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p:cNvSpPr/>
          <p:nvPr/>
        </p:nvSpPr>
        <p:spPr>
          <a:xfrm>
            <a:off x="6816725" y="22764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Oval 24"/>
          <p:cNvSpPr/>
          <p:nvPr/>
        </p:nvSpPr>
        <p:spPr>
          <a:xfrm>
            <a:off x="6743700" y="4508501"/>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7319963" y="4508501"/>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p:cNvSpPr/>
          <p:nvPr/>
        </p:nvSpPr>
        <p:spPr>
          <a:xfrm>
            <a:off x="6743700"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p:nvPr/>
        </p:nvSpPr>
        <p:spPr>
          <a:xfrm>
            <a:off x="7319963"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Footer Placeholder 1">
            <a:extLst>
              <a:ext uri="{FF2B5EF4-FFF2-40B4-BE49-F238E27FC236}">
                <a16:creationId xmlns:a16="http://schemas.microsoft.com/office/drawing/2014/main" id="{C19752A2-19E1-1E6C-855D-CC893A94745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3294356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dirty="0">
                <a:latin typeface="Aptos" panose="020B0004020202020204" pitchFamily="34" charset="0"/>
              </a:rPr>
              <a:t>Chinn Patterns (5 and a bit</a:t>
            </a:r>
            <a:r>
              <a:rPr lang="en-GB" dirty="0"/>
              <a:t>)</a:t>
            </a:r>
          </a:p>
        </p:txBody>
      </p:sp>
      <p:sp>
        <p:nvSpPr>
          <p:cNvPr id="19459" name="Content Placeholder 2"/>
          <p:cNvSpPr>
            <a:spLocks noGrp="1"/>
          </p:cNvSpPr>
          <p:nvPr>
            <p:ph idx="1"/>
          </p:nvPr>
        </p:nvSpPr>
        <p:spPr/>
        <p:txBody>
          <a:bodyPr/>
          <a:lstStyle/>
          <a:p>
            <a:endParaRPr lang="en-GB"/>
          </a:p>
        </p:txBody>
      </p:sp>
      <p:sp>
        <p:nvSpPr>
          <p:cNvPr id="71" name="Rounded Rectangle 70"/>
          <p:cNvSpPr/>
          <p:nvPr/>
        </p:nvSpPr>
        <p:spPr>
          <a:xfrm>
            <a:off x="2208214" y="2060576"/>
            <a:ext cx="3743325"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Oval 71"/>
          <p:cNvSpPr/>
          <p:nvPr/>
        </p:nvSpPr>
        <p:spPr>
          <a:xfrm>
            <a:off x="2927350" y="22764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Oval 72"/>
          <p:cNvSpPr/>
          <p:nvPr/>
        </p:nvSpPr>
        <p:spPr>
          <a:xfrm>
            <a:off x="2927350" y="2852739"/>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Oval 73"/>
          <p:cNvSpPr/>
          <p:nvPr/>
        </p:nvSpPr>
        <p:spPr>
          <a:xfrm>
            <a:off x="3575050" y="2276476"/>
            <a:ext cx="217488"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Oval 74"/>
          <p:cNvSpPr/>
          <p:nvPr/>
        </p:nvSpPr>
        <p:spPr>
          <a:xfrm>
            <a:off x="3575050" y="2852739"/>
            <a:ext cx="217488"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Oval 75"/>
          <p:cNvSpPr/>
          <p:nvPr/>
        </p:nvSpPr>
        <p:spPr>
          <a:xfrm>
            <a:off x="3216275" y="2565400"/>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Oval 76"/>
          <p:cNvSpPr/>
          <p:nvPr/>
        </p:nvSpPr>
        <p:spPr>
          <a:xfrm>
            <a:off x="4151313" y="22764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ounded Rectangle 78"/>
          <p:cNvSpPr/>
          <p:nvPr/>
        </p:nvSpPr>
        <p:spPr>
          <a:xfrm>
            <a:off x="2279651" y="4076701"/>
            <a:ext cx="3744913"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Oval 80"/>
          <p:cNvSpPr/>
          <p:nvPr/>
        </p:nvSpPr>
        <p:spPr>
          <a:xfrm>
            <a:off x="2711450" y="4437064"/>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Oval 81"/>
          <p:cNvSpPr/>
          <p:nvPr/>
        </p:nvSpPr>
        <p:spPr>
          <a:xfrm>
            <a:off x="3432175" y="4437064"/>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Oval 82"/>
          <p:cNvSpPr/>
          <p:nvPr/>
        </p:nvSpPr>
        <p:spPr>
          <a:xfrm>
            <a:off x="8183563" y="3284539"/>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Oval 83"/>
          <p:cNvSpPr/>
          <p:nvPr/>
        </p:nvSpPr>
        <p:spPr>
          <a:xfrm>
            <a:off x="2711450" y="52292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Oval 84"/>
          <p:cNvSpPr/>
          <p:nvPr/>
        </p:nvSpPr>
        <p:spPr>
          <a:xfrm>
            <a:off x="3432175" y="52292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Oval 85"/>
          <p:cNvSpPr/>
          <p:nvPr/>
        </p:nvSpPr>
        <p:spPr>
          <a:xfrm>
            <a:off x="4151313" y="4437064"/>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Oval 86"/>
          <p:cNvSpPr/>
          <p:nvPr/>
        </p:nvSpPr>
        <p:spPr>
          <a:xfrm>
            <a:off x="4151313" y="52292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Rounded Rectangle 87"/>
          <p:cNvSpPr/>
          <p:nvPr/>
        </p:nvSpPr>
        <p:spPr>
          <a:xfrm>
            <a:off x="6240464" y="2060576"/>
            <a:ext cx="3743325"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Rounded Rectangle 88"/>
          <p:cNvSpPr/>
          <p:nvPr/>
        </p:nvSpPr>
        <p:spPr>
          <a:xfrm>
            <a:off x="6456364" y="4149726"/>
            <a:ext cx="3743325" cy="1800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Oval 89"/>
          <p:cNvSpPr/>
          <p:nvPr/>
        </p:nvSpPr>
        <p:spPr>
          <a:xfrm>
            <a:off x="6816725" y="242093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Oval 90"/>
          <p:cNvSpPr/>
          <p:nvPr/>
        </p:nvSpPr>
        <p:spPr>
          <a:xfrm>
            <a:off x="6816725" y="3284539"/>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Oval 91"/>
          <p:cNvSpPr/>
          <p:nvPr/>
        </p:nvSpPr>
        <p:spPr>
          <a:xfrm>
            <a:off x="7535863" y="24923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Oval 92"/>
          <p:cNvSpPr/>
          <p:nvPr/>
        </p:nvSpPr>
        <p:spPr>
          <a:xfrm>
            <a:off x="7175500" y="2852739"/>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Oval 93"/>
          <p:cNvSpPr/>
          <p:nvPr/>
        </p:nvSpPr>
        <p:spPr>
          <a:xfrm>
            <a:off x="3071813" y="4868864"/>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Oval 94"/>
          <p:cNvSpPr/>
          <p:nvPr/>
        </p:nvSpPr>
        <p:spPr>
          <a:xfrm>
            <a:off x="8183563" y="2492376"/>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Oval 95"/>
          <p:cNvSpPr/>
          <p:nvPr/>
        </p:nvSpPr>
        <p:spPr>
          <a:xfrm>
            <a:off x="7535863" y="3284539"/>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Oval 96"/>
          <p:cNvSpPr/>
          <p:nvPr/>
        </p:nvSpPr>
        <p:spPr>
          <a:xfrm flipV="1">
            <a:off x="8751001" y="2490718"/>
            <a:ext cx="296163"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8" name="Oval 97"/>
          <p:cNvSpPr/>
          <p:nvPr/>
        </p:nvSpPr>
        <p:spPr>
          <a:xfrm>
            <a:off x="8183563" y="3213100"/>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Oval 99"/>
          <p:cNvSpPr/>
          <p:nvPr/>
        </p:nvSpPr>
        <p:spPr>
          <a:xfrm>
            <a:off x="7464425" y="43656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Oval 100"/>
          <p:cNvSpPr/>
          <p:nvPr/>
        </p:nvSpPr>
        <p:spPr>
          <a:xfrm>
            <a:off x="6888163" y="43656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Oval 101"/>
          <p:cNvSpPr/>
          <p:nvPr/>
        </p:nvSpPr>
        <p:spPr>
          <a:xfrm>
            <a:off x="8112125" y="43656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 name="Oval 102"/>
          <p:cNvSpPr/>
          <p:nvPr/>
        </p:nvSpPr>
        <p:spPr>
          <a:xfrm>
            <a:off x="7464425"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4" name="Oval 103"/>
          <p:cNvSpPr/>
          <p:nvPr/>
        </p:nvSpPr>
        <p:spPr>
          <a:xfrm>
            <a:off x="6959600"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5" name="Oval 104"/>
          <p:cNvSpPr/>
          <p:nvPr/>
        </p:nvSpPr>
        <p:spPr>
          <a:xfrm>
            <a:off x="7175500" y="4724401"/>
            <a:ext cx="215900"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Oval 106"/>
          <p:cNvSpPr/>
          <p:nvPr/>
        </p:nvSpPr>
        <p:spPr>
          <a:xfrm>
            <a:off x="8832850" y="4365625"/>
            <a:ext cx="215900"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Oval 107"/>
          <p:cNvSpPr/>
          <p:nvPr/>
        </p:nvSpPr>
        <p:spPr>
          <a:xfrm>
            <a:off x="8112125"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9" name="Oval 108"/>
          <p:cNvSpPr/>
          <p:nvPr/>
        </p:nvSpPr>
        <p:spPr>
          <a:xfrm>
            <a:off x="8832850" y="5157789"/>
            <a:ext cx="2159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Footer Placeholder 1">
            <a:extLst>
              <a:ext uri="{FF2B5EF4-FFF2-40B4-BE49-F238E27FC236}">
                <a16:creationId xmlns:a16="http://schemas.microsoft.com/office/drawing/2014/main" id="{DC5D3065-41A4-2D4C-D061-B2640ED68C8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414275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3569" b="14993"/>
          <a:stretch/>
        </p:blipFill>
        <p:spPr>
          <a:xfrm>
            <a:off x="838200" y="754148"/>
            <a:ext cx="10515600" cy="4995575"/>
          </a:xfrm>
          <a:prstGeom prst="rect">
            <a:avLst/>
          </a:prstGeom>
        </p:spPr>
      </p:pic>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6015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7A3B9F-0E3B-4066-ABDF-C0C7EA135D28}"/>
              </a:ext>
            </a:extLst>
          </p:cNvPr>
          <p:cNvSpPr/>
          <p:nvPr/>
        </p:nvSpPr>
        <p:spPr>
          <a:xfrm>
            <a:off x="645858" y="5110423"/>
            <a:ext cx="10906061" cy="671540"/>
          </a:xfrm>
          <a:prstGeom prst="rect">
            <a:avLst/>
          </a:prstGeom>
          <a:noFill/>
        </p:spPr>
        <p:txBody>
          <a:bodyPr vert="horz" lIns="91440" tIns="45720" rIns="91440" bIns="45720" rtlCol="0" anchor="ctr">
            <a:normAutofit fontScale="92500"/>
          </a:bodyPr>
          <a:lstStyle/>
          <a:p>
            <a:pPr algn="ctr">
              <a:lnSpc>
                <a:spcPct val="90000"/>
              </a:lnSpc>
              <a:spcBef>
                <a:spcPct val="0"/>
              </a:spcBef>
              <a:spcAft>
                <a:spcPts val="600"/>
              </a:spcAft>
            </a:pPr>
            <a:r>
              <a:rPr lang="en-US" sz="4100" kern="1200" dirty="0">
                <a:solidFill>
                  <a:schemeClr val="bg1"/>
                </a:solidFill>
                <a:latin typeface="+mj-lt"/>
                <a:ea typeface="+mj-ea"/>
                <a:cs typeface="+mj-cs"/>
              </a:rPr>
              <a:t> </a:t>
            </a:r>
            <a:r>
              <a:rPr lang="en-US" sz="4100" kern="1200" dirty="0">
                <a:solidFill>
                  <a:schemeClr val="bg1"/>
                </a:solidFill>
                <a:latin typeface="Aptos" panose="020B0004020202020204" pitchFamily="34" charset="0"/>
                <a:ea typeface="+mj-ea"/>
                <a:cs typeface="+mj-cs"/>
              </a:rPr>
              <a:t>by Mike Ollerton, Simon Gregg and Helen Williams </a:t>
            </a:r>
          </a:p>
        </p:txBody>
      </p:sp>
      <p:pic>
        <p:nvPicPr>
          <p:cNvPr id="4" name="Content Placeholder 3">
            <a:extLst>
              <a:ext uri="{FF2B5EF4-FFF2-40B4-BE49-F238E27FC236}">
                <a16:creationId xmlns:a16="http://schemas.microsoft.com/office/drawing/2014/main" id="{EA98BDCD-28AF-46BF-89AE-A12D9C168F36}"/>
              </a:ext>
            </a:extLst>
          </p:cNvPr>
          <p:cNvPicPr>
            <a:picLocks noGrp="1" noChangeAspect="1"/>
          </p:cNvPicPr>
          <p:nvPr>
            <p:ph idx="1"/>
          </p:nvPr>
        </p:nvPicPr>
        <p:blipFill>
          <a:blip r:embed="rId2"/>
          <a:stretch>
            <a:fillRect/>
          </a:stretch>
        </p:blipFill>
        <p:spPr>
          <a:xfrm>
            <a:off x="2804634" y="804672"/>
            <a:ext cx="6582733" cy="3554676"/>
          </a:xfrm>
          <a:prstGeom prst="rect">
            <a:avLst/>
          </a:prstGeom>
          <a:effectLst/>
        </p:spPr>
      </p:pic>
      <p:sp>
        <p:nvSpPr>
          <p:cNvPr id="2" name="Footer Placeholder 1">
            <a:extLst>
              <a:ext uri="{FF2B5EF4-FFF2-40B4-BE49-F238E27FC236}">
                <a16:creationId xmlns:a16="http://schemas.microsoft.com/office/drawing/2014/main" id="{1C5E55EE-46BB-D825-A950-0A93A79754B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338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nit bird">
            <a:extLst>
              <a:ext uri="{FF2B5EF4-FFF2-40B4-BE49-F238E27FC236}">
                <a16:creationId xmlns:a16="http://schemas.microsoft.com/office/drawing/2014/main" id="{230C4E03-5470-44A4-9504-6255F00CE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98688"/>
            <a:ext cx="3394075" cy="3394075"/>
          </a:xfrm>
          <a:prstGeom prst="rect">
            <a:avLst/>
          </a:prstGeom>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E2F6BF75-AB3E-4940-B476-FCAAB8D0A44C}"/>
              </a:ext>
            </a:extLst>
          </p:cNvPr>
          <p:cNvPicPr>
            <a:picLocks noGrp="1" noChangeAspect="1"/>
          </p:cNvPicPr>
          <p:nvPr>
            <p:ph idx="1"/>
          </p:nvPr>
        </p:nvPicPr>
        <p:blipFill>
          <a:blip r:embed="rId3"/>
          <a:stretch>
            <a:fillRect/>
          </a:stretch>
        </p:blipFill>
        <p:spPr>
          <a:xfrm>
            <a:off x="4303713" y="2198688"/>
            <a:ext cx="7050088" cy="3394075"/>
          </a:xfrm>
          <a:prstGeom prst="rect">
            <a:avLst/>
          </a:prstGeom>
        </p:spPr>
      </p:pic>
      <p:sp>
        <p:nvSpPr>
          <p:cNvPr id="2" name="Title 1">
            <a:extLst>
              <a:ext uri="{FF2B5EF4-FFF2-40B4-BE49-F238E27FC236}">
                <a16:creationId xmlns:a16="http://schemas.microsoft.com/office/drawing/2014/main" id="{717B9DC0-5643-40F0-9CEB-58135501E3B2}"/>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dirty="0">
                <a:latin typeface="Aptos" panose="020B0004020202020204" pitchFamily="34" charset="0"/>
              </a:rPr>
              <a:t>Ronit Bird</a:t>
            </a:r>
          </a:p>
        </p:txBody>
      </p:sp>
      <p:sp>
        <p:nvSpPr>
          <p:cNvPr id="3" name="Footer Placeholder 2">
            <a:extLst>
              <a:ext uri="{FF2B5EF4-FFF2-40B4-BE49-F238E27FC236}">
                <a16:creationId xmlns:a16="http://schemas.microsoft.com/office/drawing/2014/main" id="{F8FE13D7-772C-4D0D-227C-D9A6A34034F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152048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FA8103-75C9-49DC-B28A-86E3AFB2AD2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8947" y="918546"/>
            <a:ext cx="5773140" cy="4979334"/>
          </a:xfrm>
          <a:prstGeom prst="rect">
            <a:avLst/>
          </a:prstGeom>
        </p:spPr>
      </p:pic>
      <p:sp>
        <p:nvSpPr>
          <p:cNvPr id="2" name="Footer Placeholder 1">
            <a:extLst>
              <a:ext uri="{FF2B5EF4-FFF2-40B4-BE49-F238E27FC236}">
                <a16:creationId xmlns:a16="http://schemas.microsoft.com/office/drawing/2014/main" id="{D7CB93E0-A9FB-C695-47F7-236247F58C2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3072775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0268-AAB8-4F6F-8DF4-E14CFC78D247}"/>
              </a:ext>
            </a:extLst>
          </p:cNvPr>
          <p:cNvSpPr>
            <a:spLocks noGrp="1"/>
          </p:cNvSpPr>
          <p:nvPr>
            <p:ph type="title"/>
          </p:nvPr>
        </p:nvSpPr>
        <p:spPr>
          <a:xfrm>
            <a:off x="8052497" y="1056640"/>
            <a:ext cx="3197660" cy="3125746"/>
          </a:xfrm>
        </p:spPr>
        <p:txBody>
          <a:bodyPr vert="horz" lIns="91440" tIns="45720" rIns="91440" bIns="45720" rtlCol="0" anchor="b">
            <a:normAutofit fontScale="90000"/>
          </a:bodyPr>
          <a:lstStyle/>
          <a:p>
            <a:r>
              <a:rPr lang="en-US" sz="7200" kern="1200" dirty="0">
                <a:solidFill>
                  <a:schemeClr val="tx1"/>
                </a:solidFill>
                <a:latin typeface="Aptos" panose="020B0004020202020204" pitchFamily="34" charset="0"/>
              </a:rPr>
              <a:t>Why use them?</a:t>
            </a:r>
          </a:p>
        </p:txBody>
      </p:sp>
      <p:graphicFrame>
        <p:nvGraphicFramePr>
          <p:cNvPr id="5" name="Content Placeholder 2">
            <a:extLst>
              <a:ext uri="{FF2B5EF4-FFF2-40B4-BE49-F238E27FC236}">
                <a16:creationId xmlns:a16="http://schemas.microsoft.com/office/drawing/2014/main" id="{D4C50108-CC7E-473B-9BF9-EF3C39CF4A4C}"/>
              </a:ext>
            </a:extLst>
          </p:cNvPr>
          <p:cNvGraphicFramePr>
            <a:graphicFrameLocks noGrp="1"/>
          </p:cNvGraphicFramePr>
          <p:nvPr>
            <p:ph idx="1"/>
          </p:nvPr>
        </p:nvGraphicFramePr>
        <p:xfrm>
          <a:off x="697609" y="39315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1D62E20-4FE9-E2FF-41AA-92C601CE93C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4119098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736F-AAB5-47A0-B534-BF2CADEF96A4}"/>
              </a:ext>
            </a:extLst>
          </p:cNvPr>
          <p:cNvSpPr>
            <a:spLocks noGrp="1"/>
          </p:cNvSpPr>
          <p:nvPr>
            <p:ph type="title"/>
          </p:nvPr>
        </p:nvSpPr>
        <p:spPr>
          <a:xfrm>
            <a:off x="457201" y="723406"/>
            <a:ext cx="3234018" cy="3826728"/>
          </a:xfrm>
        </p:spPr>
        <p:txBody>
          <a:bodyPr vert="horz" lIns="91440" tIns="45720" rIns="91440" bIns="45720" rtlCol="0" anchor="b">
            <a:normAutofit fontScale="90000"/>
          </a:bodyPr>
          <a:lstStyle/>
          <a:p>
            <a:pPr algn="ctr"/>
            <a:r>
              <a:rPr lang="en-US" sz="6400" kern="1200" dirty="0">
                <a:solidFill>
                  <a:schemeClr val="tx1"/>
                </a:solidFill>
                <a:latin typeface="Aptos" panose="020B0004020202020204" pitchFamily="34" charset="0"/>
              </a:rPr>
              <a:t>Two </a:t>
            </a:r>
            <a:r>
              <a:rPr lang="en-US" sz="6400" kern="1200" dirty="0" err="1">
                <a:solidFill>
                  <a:schemeClr val="tx1"/>
                </a:solidFill>
                <a:latin typeface="Aptos" panose="020B0004020202020204" pitchFamily="34" charset="0"/>
              </a:rPr>
              <a:t>coloured</a:t>
            </a:r>
            <a:r>
              <a:rPr lang="en-US" sz="6400" kern="1200" dirty="0">
                <a:solidFill>
                  <a:schemeClr val="tx1"/>
                </a:solidFill>
                <a:latin typeface="Aptos" panose="020B0004020202020204" pitchFamily="34" charset="0"/>
              </a:rPr>
              <a:t> counters</a:t>
            </a:r>
          </a:p>
        </p:txBody>
      </p:sp>
      <p:pic>
        <p:nvPicPr>
          <p:cNvPr id="5" name="Content Placeholder 4">
            <a:extLst>
              <a:ext uri="{FF2B5EF4-FFF2-40B4-BE49-F238E27FC236}">
                <a16:creationId xmlns:a16="http://schemas.microsoft.com/office/drawing/2014/main" id="{A2300A5E-F178-4C68-8E5C-BBE6F4303CDF}"/>
              </a:ext>
            </a:extLst>
          </p:cNvPr>
          <p:cNvPicPr>
            <a:picLocks noGrp="1" noChangeAspect="1"/>
          </p:cNvPicPr>
          <p:nvPr>
            <p:ph idx="1"/>
          </p:nvPr>
        </p:nvPicPr>
        <p:blipFill rotWithShape="1">
          <a:blip r:embed="rId2"/>
          <a:srcRect r="511" b="1"/>
          <a:stretch/>
        </p:blipFill>
        <p:spPr>
          <a:xfrm>
            <a:off x="5578526" y="643469"/>
            <a:ext cx="5306791" cy="5571062"/>
          </a:xfrm>
          <a:prstGeom prst="rect">
            <a:avLst/>
          </a:prstGeom>
        </p:spPr>
      </p:pic>
      <p:sp>
        <p:nvSpPr>
          <p:cNvPr id="3" name="Footer Placeholder 2">
            <a:extLst>
              <a:ext uri="{FF2B5EF4-FFF2-40B4-BE49-F238E27FC236}">
                <a16:creationId xmlns:a16="http://schemas.microsoft.com/office/drawing/2014/main" id="{1F276F1D-56B4-4419-ABA9-23A49014409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US" kern="1200">
              <a:solidFill>
                <a:schemeClr val="tx1">
                  <a:alpha val="60000"/>
                </a:schemeClr>
              </a:solidFill>
              <a:latin typeface="+mn-lt"/>
              <a:ea typeface="+mn-ea"/>
              <a:cs typeface="+mn-cs"/>
            </a:endParaRPr>
          </a:p>
        </p:txBody>
      </p:sp>
    </p:spTree>
    <p:extLst>
      <p:ext uri="{BB962C8B-B14F-4D97-AF65-F5344CB8AC3E}">
        <p14:creationId xmlns:p14="http://schemas.microsoft.com/office/powerpoint/2010/main" val="66966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04086" y="1517531"/>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Oval 6"/>
          <p:cNvSpPr/>
          <p:nvPr/>
        </p:nvSpPr>
        <p:spPr>
          <a:xfrm>
            <a:off x="6736009" y="152347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Oval 7"/>
          <p:cNvSpPr/>
          <p:nvPr/>
        </p:nvSpPr>
        <p:spPr>
          <a:xfrm>
            <a:off x="6804188" y="418508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Oval 8"/>
          <p:cNvSpPr/>
          <p:nvPr/>
        </p:nvSpPr>
        <p:spPr>
          <a:xfrm>
            <a:off x="4170067" y="4186948"/>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Oval 9"/>
          <p:cNvSpPr/>
          <p:nvPr/>
        </p:nvSpPr>
        <p:spPr>
          <a:xfrm>
            <a:off x="5412581" y="2930688"/>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Footer Placeholder 1">
            <a:extLst>
              <a:ext uri="{FF2B5EF4-FFF2-40B4-BE49-F238E27FC236}">
                <a16:creationId xmlns:a16="http://schemas.microsoft.com/office/drawing/2014/main" id="{0022C7F6-F2D1-4F3C-8D24-BCA2ADEFA2E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313368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a:extLst>
              <a:ext uri="{FF2B5EF4-FFF2-40B4-BE49-F238E27FC236}">
                <a16:creationId xmlns:a16="http://schemas.microsoft.com/office/drawing/2014/main" id="{41A4A66D-7CCC-45B1-A39E-A5894FFA963B}"/>
              </a:ext>
            </a:extLst>
          </p:cNvPr>
          <p:cNvSpPr txBox="1">
            <a:spLocks/>
          </p:cNvSpPr>
          <p:nvPr/>
        </p:nvSpPr>
        <p:spPr bwMode="auto">
          <a:xfrm>
            <a:off x="838200" y="611077"/>
            <a:ext cx="6273800" cy="833663"/>
          </a:xfrm>
          <a:prstGeom prst="rect">
            <a:avLst/>
          </a:prstGeom>
          <a:solidFill>
            <a:schemeClr val="accent2">
              <a:lumMod val="50000"/>
            </a:schemeClr>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108000" rIns="91440" bIns="10800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indent="0" fontAlgn="auto">
              <a:spcBef>
                <a:spcPct val="0"/>
              </a:spcBef>
              <a:spcAft>
                <a:spcPts val="600"/>
              </a:spcAft>
              <a:buClrTx/>
              <a:buSzTx/>
              <a:tabLst/>
              <a:defRPr/>
            </a:pPr>
            <a:r>
              <a:rPr kumimoji="0" lang="en-US" altLang="en-US" sz="4000" b="1" i="0" u="none" strike="noStrike" cap="none" spc="0" normalizeH="0" baseline="0">
                <a:ln>
                  <a:noFill/>
                </a:ln>
                <a:solidFill>
                  <a:schemeClr val="bg1"/>
                </a:solidFill>
                <a:effectLst/>
                <a:uLnTx/>
                <a:uFillTx/>
                <a:latin typeface="+mj-lt"/>
                <a:ea typeface="+mj-ea"/>
                <a:cs typeface="+mj-cs"/>
              </a:rPr>
              <a:t>What we know:</a:t>
            </a:r>
          </a:p>
        </p:txBody>
      </p:sp>
      <p:sp>
        <p:nvSpPr>
          <p:cNvPr id="2" name="Content Placeholder 2">
            <a:extLst>
              <a:ext uri="{FF2B5EF4-FFF2-40B4-BE49-F238E27FC236}">
                <a16:creationId xmlns:a16="http://schemas.microsoft.com/office/drawing/2014/main" id="{92B02FA8-3DFA-42DD-BCCA-9F6111A8FE8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r>
              <a:rPr kumimoji="0" lang="en-US" b="0" i="0" u="none" strike="noStrike" cap="none" spc="0" normalizeH="0" baseline="0" dirty="0">
                <a:ln>
                  <a:noFill/>
                </a:ln>
                <a:solidFill>
                  <a:schemeClr val="bg1"/>
                </a:solidFill>
                <a:effectLst/>
                <a:uLnTx/>
                <a:uFillTx/>
              </a:rPr>
              <a:t>Less research has been done into dyscalculia than into dyslexia.</a:t>
            </a: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r>
              <a:rPr kumimoji="0" lang="en-US" b="0" i="0" u="none" strike="noStrike" cap="none" spc="0" normalizeH="0" baseline="0" dirty="0">
                <a:ln>
                  <a:noFill/>
                </a:ln>
                <a:solidFill>
                  <a:schemeClr val="bg1"/>
                </a:solidFill>
                <a:effectLst/>
                <a:uLnTx/>
                <a:uFillTx/>
              </a:rPr>
              <a:t>Around 4-6% of the population have dyscalculia whilst  4 -10% are dyslexic.</a:t>
            </a: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r>
              <a:rPr kumimoji="0" lang="en-US" b="0" i="0" u="none" strike="noStrike" cap="none" spc="0" normalizeH="0" baseline="0" dirty="0">
                <a:ln>
                  <a:noFill/>
                </a:ln>
                <a:solidFill>
                  <a:schemeClr val="bg1"/>
                </a:solidFill>
                <a:effectLst/>
                <a:uLnTx/>
                <a:uFillTx/>
              </a:rPr>
              <a:t>Learners whose parents have dyscalculia are ten times more likely to have it.</a:t>
            </a: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r>
              <a:rPr kumimoji="0" lang="en-US" b="0" i="0" u="none" strike="noStrike" cap="none" spc="0" normalizeH="0" baseline="0" dirty="0">
                <a:ln>
                  <a:noFill/>
                </a:ln>
                <a:solidFill>
                  <a:schemeClr val="bg1"/>
                </a:solidFill>
                <a:effectLst/>
                <a:uLnTx/>
                <a:uFillTx/>
              </a:rPr>
              <a:t>50% of learners with dyscalculia have siblings who also have it.</a:t>
            </a: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a:p>
            <a:pPr marL="228600" marR="0" lvl="0" indent="-228600" defTabSz="914400" eaLnBrk="1" fontAlgn="auto" hangingPunct="1">
              <a:lnSpc>
                <a:spcPct val="90000"/>
              </a:lnSpc>
              <a:spcBef>
                <a:spcPts val="1000"/>
              </a:spcBef>
              <a:spcAft>
                <a:spcPts val="0"/>
              </a:spcAft>
              <a:buClr>
                <a:schemeClr val="accent2"/>
              </a:buClr>
              <a:buSzTx/>
              <a:buFont typeface="Wingdings" panose="05000000000000000000" pitchFamily="2" charset="2"/>
              <a:buChar char="§"/>
              <a:tabLst/>
              <a:defRPr/>
            </a:pPr>
            <a:endParaRPr kumimoji="0" lang="en-US" sz="2000" b="0" i="0" u="none" strike="noStrike" cap="none" spc="0" normalizeH="0" baseline="0" dirty="0">
              <a:ln>
                <a:noFill/>
              </a:ln>
              <a:solidFill>
                <a:schemeClr val="bg1"/>
              </a:solidFill>
              <a:effectLst/>
              <a:uLnTx/>
              <a:uFillTx/>
            </a:endParaRPr>
          </a:p>
        </p:txBody>
      </p:sp>
      <p:sp>
        <p:nvSpPr>
          <p:cNvPr id="63496" name="Slide Number Placeholder 3">
            <a:extLst>
              <a:ext uri="{FF2B5EF4-FFF2-40B4-BE49-F238E27FC236}">
                <a16:creationId xmlns:a16="http://schemas.microsoft.com/office/drawing/2014/main" id="{A455BCFE-427B-B381-8674-EE02E427F7B5}"/>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4</a:t>
            </a:fld>
            <a:endParaRPr lang="en-GB" noProof="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04086" y="1517531"/>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Oval 6"/>
          <p:cNvSpPr/>
          <p:nvPr/>
        </p:nvSpPr>
        <p:spPr>
          <a:xfrm>
            <a:off x="6736009" y="152347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Oval 7"/>
          <p:cNvSpPr/>
          <p:nvPr/>
        </p:nvSpPr>
        <p:spPr>
          <a:xfrm>
            <a:off x="6804188" y="418508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Oval 8"/>
          <p:cNvSpPr/>
          <p:nvPr/>
        </p:nvSpPr>
        <p:spPr>
          <a:xfrm>
            <a:off x="4170067" y="4186948"/>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Oval 9"/>
          <p:cNvSpPr/>
          <p:nvPr/>
        </p:nvSpPr>
        <p:spPr>
          <a:xfrm>
            <a:off x="5412581" y="2930688"/>
            <a:ext cx="685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rgbClr val="FF0000"/>
              </a:solidFill>
            </a:endParaRPr>
          </a:p>
        </p:txBody>
      </p:sp>
      <p:sp>
        <p:nvSpPr>
          <p:cNvPr id="2" name="Footer Placeholder 1">
            <a:extLst>
              <a:ext uri="{FF2B5EF4-FFF2-40B4-BE49-F238E27FC236}">
                <a16:creationId xmlns:a16="http://schemas.microsoft.com/office/drawing/2014/main" id="{181A0ECC-37D3-4D61-87D7-8D869A336FA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943425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04086" y="1517531"/>
            <a:ext cx="685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Oval 6"/>
          <p:cNvSpPr/>
          <p:nvPr/>
        </p:nvSpPr>
        <p:spPr>
          <a:xfrm>
            <a:off x="6736009" y="152347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Oval 7"/>
          <p:cNvSpPr/>
          <p:nvPr/>
        </p:nvSpPr>
        <p:spPr>
          <a:xfrm>
            <a:off x="6804188" y="4185084"/>
            <a:ext cx="685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Oval 8"/>
          <p:cNvSpPr/>
          <p:nvPr/>
        </p:nvSpPr>
        <p:spPr>
          <a:xfrm>
            <a:off x="4170067" y="4186948"/>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Oval 9"/>
          <p:cNvSpPr/>
          <p:nvPr/>
        </p:nvSpPr>
        <p:spPr>
          <a:xfrm>
            <a:off x="5412581" y="2930688"/>
            <a:ext cx="685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Footer Placeholder 1">
            <a:extLst>
              <a:ext uri="{FF2B5EF4-FFF2-40B4-BE49-F238E27FC236}">
                <a16:creationId xmlns:a16="http://schemas.microsoft.com/office/drawing/2014/main" id="{2729961B-B497-4F2D-B074-621D582DDD5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1989576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10271E3-AE3A-4DD2-8069-D8525BE99784}"/>
              </a:ext>
            </a:extLst>
          </p:cNvPr>
          <p:cNvSpPr/>
          <p:nvPr/>
        </p:nvSpPr>
        <p:spPr>
          <a:xfrm>
            <a:off x="4174007" y="260037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Oval 7">
            <a:extLst>
              <a:ext uri="{FF2B5EF4-FFF2-40B4-BE49-F238E27FC236}">
                <a16:creationId xmlns:a16="http://schemas.microsoft.com/office/drawing/2014/main" id="{4C5030F3-E3E4-4339-AA98-1E6F73CC432A}"/>
              </a:ext>
            </a:extLst>
          </p:cNvPr>
          <p:cNvSpPr/>
          <p:nvPr/>
        </p:nvSpPr>
        <p:spPr>
          <a:xfrm>
            <a:off x="5551623" y="260037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Oval 8">
            <a:extLst>
              <a:ext uri="{FF2B5EF4-FFF2-40B4-BE49-F238E27FC236}">
                <a16:creationId xmlns:a16="http://schemas.microsoft.com/office/drawing/2014/main" id="{53044BAE-E319-4961-9F3D-779698CEE304}"/>
              </a:ext>
            </a:extLst>
          </p:cNvPr>
          <p:cNvSpPr/>
          <p:nvPr/>
        </p:nvSpPr>
        <p:spPr>
          <a:xfrm>
            <a:off x="6935254" y="2600372"/>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Title 1">
            <a:extLst>
              <a:ext uri="{FF2B5EF4-FFF2-40B4-BE49-F238E27FC236}">
                <a16:creationId xmlns:a16="http://schemas.microsoft.com/office/drawing/2014/main" id="{6DB0D9BD-ADBD-4F06-945D-7F554ECFD14E}"/>
              </a:ext>
            </a:extLst>
          </p:cNvPr>
          <p:cNvSpPr>
            <a:spLocks noGrp="1"/>
          </p:cNvSpPr>
          <p:nvPr>
            <p:ph type="title"/>
          </p:nvPr>
        </p:nvSpPr>
        <p:spPr/>
        <p:txBody>
          <a:bodyPr/>
          <a:lstStyle/>
          <a:p>
            <a:r>
              <a:rPr lang="en-GB" dirty="0">
                <a:latin typeface="Aptos" panose="020B0004020202020204" pitchFamily="34" charset="0"/>
              </a:rPr>
              <a:t>Visual Algebra</a:t>
            </a:r>
          </a:p>
        </p:txBody>
      </p:sp>
      <p:sp>
        <p:nvSpPr>
          <p:cNvPr id="4" name="TextBox 3">
            <a:extLst>
              <a:ext uri="{FF2B5EF4-FFF2-40B4-BE49-F238E27FC236}">
                <a16:creationId xmlns:a16="http://schemas.microsoft.com/office/drawing/2014/main" id="{DBE4B975-003B-4B84-83F7-F5E0F4D36B79}"/>
              </a:ext>
            </a:extLst>
          </p:cNvPr>
          <p:cNvSpPr txBox="1"/>
          <p:nvPr/>
        </p:nvSpPr>
        <p:spPr>
          <a:xfrm>
            <a:off x="4174008" y="3847788"/>
            <a:ext cx="4196750" cy="854080"/>
          </a:xfrm>
          <a:prstGeom prst="rect">
            <a:avLst/>
          </a:prstGeom>
          <a:noFill/>
        </p:spPr>
        <p:txBody>
          <a:bodyPr wrap="square" rtlCol="0">
            <a:spAutoFit/>
          </a:bodyPr>
          <a:lstStyle/>
          <a:p>
            <a:r>
              <a:rPr lang="en-GB" sz="4950" dirty="0">
                <a:solidFill>
                  <a:schemeClr val="bg1"/>
                </a:solidFill>
              </a:rPr>
              <a:t>2x  +   y  = 10</a:t>
            </a:r>
          </a:p>
        </p:txBody>
      </p:sp>
      <p:sp>
        <p:nvSpPr>
          <p:cNvPr id="3" name="Footer Placeholder 2">
            <a:extLst>
              <a:ext uri="{FF2B5EF4-FFF2-40B4-BE49-F238E27FC236}">
                <a16:creationId xmlns:a16="http://schemas.microsoft.com/office/drawing/2014/main" id="{636B73E9-7FCF-4E9B-8EEE-6A4EA20A327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4978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53618" y="1239927"/>
            <a:ext cx="4008586" cy="4680583"/>
          </a:xfrm>
        </p:spPr>
        <p:txBody>
          <a:bodyPr anchor="ctr">
            <a:normAutofit/>
          </a:bodyPr>
          <a:lstStyle/>
          <a:p>
            <a:pPr eaLnBrk="1" hangingPunct="1"/>
            <a:r>
              <a:rPr lang="en-GB" altLang="en-US" sz="5200"/>
              <a:t>What is the Bar Model?</a:t>
            </a:r>
          </a:p>
        </p:txBody>
      </p:sp>
      <p:sp>
        <p:nvSpPr>
          <p:cNvPr id="3075" name="Content Placeholder 2"/>
          <p:cNvSpPr>
            <a:spLocks noGrp="1"/>
          </p:cNvSpPr>
          <p:nvPr>
            <p:ph idx="1"/>
          </p:nvPr>
        </p:nvSpPr>
        <p:spPr>
          <a:xfrm>
            <a:off x="6302809" y="728299"/>
            <a:ext cx="4971824" cy="5454787"/>
          </a:xfrm>
        </p:spPr>
        <p:txBody>
          <a:bodyPr anchor="ctr">
            <a:normAutofit/>
          </a:bodyPr>
          <a:lstStyle/>
          <a:p>
            <a:pPr marL="0" indent="0" eaLnBrk="1" hangingPunct="1">
              <a:buNone/>
              <a:defRPr/>
            </a:pPr>
            <a:endParaRPr lang="en-GB" altLang="en-US" sz="1900" dirty="0"/>
          </a:p>
          <a:p>
            <a:pPr marL="0" indent="0" eaLnBrk="1" hangingPunct="1">
              <a:buNone/>
              <a:defRPr/>
            </a:pPr>
            <a:endParaRPr lang="en-GB" altLang="en-US" sz="1900" dirty="0"/>
          </a:p>
          <a:p>
            <a:pPr marL="0" indent="0" eaLnBrk="1" hangingPunct="1">
              <a:buNone/>
              <a:defRPr/>
            </a:pPr>
            <a:endParaRPr lang="en-GB" altLang="en-US" sz="1900" dirty="0"/>
          </a:p>
          <a:p>
            <a:pPr marL="0" indent="0" eaLnBrk="1" hangingPunct="1">
              <a:buNone/>
              <a:defRPr/>
            </a:pPr>
            <a:endParaRPr lang="en-GB" altLang="en-US" sz="1900" dirty="0"/>
          </a:p>
          <a:p>
            <a:pPr marL="0" indent="0" eaLnBrk="1" hangingPunct="1">
              <a:buNone/>
              <a:defRPr/>
            </a:pPr>
            <a:endParaRPr lang="en-GB" altLang="en-US" sz="1900" dirty="0"/>
          </a:p>
          <a:p>
            <a:pPr marL="0" indent="0" eaLnBrk="1" hangingPunct="1">
              <a:buNone/>
              <a:defRPr/>
            </a:pPr>
            <a:r>
              <a:rPr lang="en-GB" altLang="en-US" dirty="0"/>
              <a:t>The bar model exposes the relationships within the structure of the mathematics.</a:t>
            </a:r>
          </a:p>
          <a:p>
            <a:pPr marL="0" indent="0" eaLnBrk="1" hangingPunct="1">
              <a:buNone/>
              <a:defRPr/>
            </a:pPr>
            <a:endParaRPr lang="en-GB" altLang="en-US" dirty="0"/>
          </a:p>
          <a:p>
            <a:pPr marL="0" indent="0" eaLnBrk="1" hangingPunct="1">
              <a:buNone/>
              <a:defRPr/>
            </a:pPr>
            <a:r>
              <a:rPr lang="en-GB" altLang="en-US" dirty="0"/>
              <a:t> It is used to find the unknown elements in the context of </a:t>
            </a:r>
            <a:r>
              <a:rPr lang="en-GB" altLang="en-US" dirty="0">
                <a:ea typeface="ＭＳ Ｐゴシック" pitchFamily="34" charset="-128"/>
              </a:rPr>
              <a:t>part/part/ whole relationships</a:t>
            </a:r>
            <a:r>
              <a:rPr lang="en-GB" altLang="en-US" dirty="0"/>
              <a:t>. </a:t>
            </a:r>
          </a:p>
          <a:p>
            <a:pPr marL="0" indent="0" eaLnBrk="1" hangingPunct="1">
              <a:buNone/>
              <a:defRPr/>
            </a:pPr>
            <a:endParaRPr lang="en-GB" altLang="en-US" dirty="0"/>
          </a:p>
          <a:p>
            <a:pPr marL="0" indent="0" eaLnBrk="1" hangingPunct="1">
              <a:buNone/>
              <a:defRPr/>
            </a:pPr>
            <a:r>
              <a:rPr lang="en-GB" altLang="en-US" dirty="0"/>
              <a:t>This </a:t>
            </a:r>
            <a:r>
              <a:rPr lang="en-GB" altLang="en-US" dirty="0">
                <a:ea typeface="ＭＳ Ｐゴシック" pitchFamily="34" charset="-128"/>
              </a:rPr>
              <a:t>supports the development of algebraic thinking.</a:t>
            </a:r>
          </a:p>
          <a:p>
            <a:pPr eaLnBrk="1" hangingPunct="1">
              <a:buFont typeface="Arial" charset="0"/>
              <a:buChar char="•"/>
              <a:defRPr/>
            </a:pPr>
            <a:endParaRPr lang="en-GB" altLang="en-US" sz="1900" dirty="0"/>
          </a:p>
          <a:p>
            <a:pPr eaLnBrk="1" hangingPunct="1">
              <a:buFont typeface="Arial" charset="0"/>
              <a:buChar char="•"/>
              <a:defRPr/>
            </a:pPr>
            <a:endParaRPr lang="en-GB" altLang="en-US" sz="1900" dirty="0"/>
          </a:p>
          <a:p>
            <a:pPr eaLnBrk="1" hangingPunct="1">
              <a:buFont typeface="Arial" charset="0"/>
              <a:buChar char="•"/>
              <a:defRPr/>
            </a:pPr>
            <a:endParaRPr lang="en-GB" altLang="en-US" sz="1900" dirty="0"/>
          </a:p>
          <a:p>
            <a:pPr eaLnBrk="1" hangingPunct="1">
              <a:buFont typeface="Arial" charset="0"/>
              <a:buChar char="•"/>
              <a:defRPr/>
            </a:pPr>
            <a:endParaRPr lang="en-GB" altLang="en-US" sz="1900" dirty="0"/>
          </a:p>
          <a:p>
            <a:pPr marL="0" indent="0">
              <a:buNone/>
              <a:defRPr/>
            </a:pPr>
            <a:endParaRPr lang="en-GB" altLang="en-US" sz="1900" dirty="0"/>
          </a:p>
        </p:txBody>
      </p:sp>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p>
        </p:txBody>
      </p:sp>
    </p:spTree>
    <p:extLst>
      <p:ext uri="{BB962C8B-B14F-4D97-AF65-F5344CB8AC3E}">
        <p14:creationId xmlns:p14="http://schemas.microsoft.com/office/powerpoint/2010/main" val="316203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Bar Modelling</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825" b="1"/>
          <a:stretch/>
        </p:blipFill>
        <p:spPr bwMode="auto">
          <a:xfrm>
            <a:off x="4864608" y="1249189"/>
            <a:ext cx="6846363" cy="42083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GB"/>
              <a:t>www.judyhornigold.co.uk</a:t>
            </a:r>
            <a:endParaRPr lang="en-US" b="1"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3300404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9" y="507160"/>
            <a:ext cx="2993571" cy="5438730"/>
          </a:xfrm>
        </p:spPr>
        <p:txBody>
          <a:bodyPr>
            <a:normAutofit/>
          </a:bodyPr>
          <a:lstStyle/>
          <a:p>
            <a:r>
              <a:rPr lang="en-GB" sz="4000" b="1" dirty="0"/>
              <a:t>Types of Bar Model</a:t>
            </a:r>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GB">
              <a:solidFill>
                <a:schemeClr val="tx1">
                  <a:lumMod val="50000"/>
                  <a:lumOff val="50000"/>
                </a:schemeClr>
              </a:solidFill>
            </a:endParaRPr>
          </a:p>
        </p:txBody>
      </p:sp>
      <p:sp>
        <p:nvSpPr>
          <p:cNvPr id="7" name="TextBox 6">
            <a:extLst>
              <a:ext uri="{FF2B5EF4-FFF2-40B4-BE49-F238E27FC236}">
                <a16:creationId xmlns:a16="http://schemas.microsoft.com/office/drawing/2014/main" id="{18DCE1D4-A19F-4035-9EC7-820934E544EE}"/>
              </a:ext>
            </a:extLst>
          </p:cNvPr>
          <p:cNvSpPr txBox="1"/>
          <p:nvPr/>
        </p:nvSpPr>
        <p:spPr>
          <a:xfrm>
            <a:off x="9872134" y="6870700"/>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2" tooltip="http://pngimg.com/download/6310">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3"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graphicFrame>
        <p:nvGraphicFramePr>
          <p:cNvPr id="9" name="Content Placeholder 2">
            <a:extLst>
              <a:ext uri="{FF2B5EF4-FFF2-40B4-BE49-F238E27FC236}">
                <a16:creationId xmlns:a16="http://schemas.microsoft.com/office/drawing/2014/main" id="{ECFA898E-5139-4583-93A4-AD76F13986D9}"/>
              </a:ext>
            </a:extLst>
          </p:cNvPr>
          <p:cNvGraphicFramePr>
            <a:graphicFrameLocks noGrp="1"/>
          </p:cNvGraphicFramePr>
          <p:nvPr>
            <p:ph idx="1"/>
            <p:extLst>
              <p:ext uri="{D42A27DB-BD31-4B8C-83A1-F6EECF244321}">
                <p14:modId xmlns:p14="http://schemas.microsoft.com/office/powerpoint/2010/main" val="3778782782"/>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5268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000" y="640823"/>
            <a:ext cx="3418659" cy="5583148"/>
          </a:xfrm>
        </p:spPr>
        <p:txBody>
          <a:bodyPr anchor="ctr">
            <a:normAutofit/>
          </a:bodyPr>
          <a:lstStyle/>
          <a:p>
            <a:r>
              <a:rPr lang="en-GB" sz="5400"/>
              <a:t>Thomas and James  Problem</a:t>
            </a:r>
          </a:p>
        </p:txBody>
      </p:sp>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p>
        </p:txBody>
      </p:sp>
      <p:graphicFrame>
        <p:nvGraphicFramePr>
          <p:cNvPr id="7" name="Content Placeholder 4">
            <a:extLst>
              <a:ext uri="{FF2B5EF4-FFF2-40B4-BE49-F238E27FC236}">
                <a16:creationId xmlns:a16="http://schemas.microsoft.com/office/drawing/2014/main" id="{E9A4A946-C3CA-43DC-930F-B5D56728A93A}"/>
              </a:ext>
            </a:extLst>
          </p:cNvPr>
          <p:cNvGraphicFramePr>
            <a:graphicFrameLocks noGrp="1"/>
          </p:cNvGraphicFramePr>
          <p:nvPr>
            <p:ph idx="1"/>
            <p:extLst>
              <p:ext uri="{D42A27DB-BD31-4B8C-83A1-F6EECF244321}">
                <p14:modId xmlns:p14="http://schemas.microsoft.com/office/powerpoint/2010/main" val="6867740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949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12E6A11-DB26-4ACA-BBD5-54844AB7A84E}"/>
              </a:ext>
            </a:extLst>
          </p:cNvPr>
          <p:cNvPicPr>
            <a:picLocks noGrp="1" noChangeAspect="1"/>
          </p:cNvPicPr>
          <p:nvPr>
            <p:ph idx="1"/>
          </p:nvPr>
        </p:nvPicPr>
        <p:blipFill>
          <a:blip r:embed="rId2"/>
          <a:stretch>
            <a:fillRect/>
          </a:stretch>
        </p:blipFill>
        <p:spPr>
          <a:xfrm>
            <a:off x="990600" y="1967298"/>
            <a:ext cx="10134600" cy="2863023"/>
          </a:xfrm>
          <a:prstGeom prst="rect">
            <a:avLst/>
          </a:prstGeom>
        </p:spPr>
      </p:pic>
      <p:sp>
        <p:nvSpPr>
          <p:cNvPr id="4" name="Footer Placeholder 3">
            <a:extLst>
              <a:ext uri="{FF2B5EF4-FFF2-40B4-BE49-F238E27FC236}">
                <a16:creationId xmlns:a16="http://schemas.microsoft.com/office/drawing/2014/main" id="{CFB1B5F4-1B54-4945-9298-0666A53F646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546941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Thomas and James Problem</a:t>
            </a:r>
          </a:p>
        </p:txBody>
      </p:sp>
      <p:sp>
        <p:nvSpPr>
          <p:cNvPr id="3" name="Content Placeholder 2"/>
          <p:cNvSpPr>
            <a:spLocks noGrp="1"/>
          </p:cNvSpPr>
          <p:nvPr>
            <p:ph idx="1"/>
          </p:nvPr>
        </p:nvSpPr>
        <p:spPr>
          <a:xfrm>
            <a:off x="838200" y="1825625"/>
            <a:ext cx="11353800" cy="4351338"/>
          </a:xfrm>
        </p:spPr>
        <p:txBody>
          <a:bodyPr/>
          <a:lstStyle/>
          <a:p>
            <a:endParaRPr lang="en-GB" dirty="0"/>
          </a:p>
          <a:p>
            <a:pPr marL="0" indent="0">
              <a:buNone/>
            </a:pPr>
            <a:r>
              <a:rPr lang="en-GB" dirty="0"/>
              <a:t>Thomas</a:t>
            </a:r>
          </a:p>
          <a:p>
            <a:pPr marL="0" indent="0">
              <a:buNone/>
            </a:pPr>
            <a:endParaRPr lang="en-GB" dirty="0"/>
          </a:p>
          <a:p>
            <a:pPr marL="0" indent="0">
              <a:buNone/>
            </a:pPr>
            <a:r>
              <a:rPr lang="en-GB" dirty="0"/>
              <a:t>										          £200     </a:t>
            </a:r>
          </a:p>
          <a:p>
            <a:pPr marL="0" indent="0">
              <a:buNone/>
            </a:pPr>
            <a:r>
              <a:rPr lang="en-GB" dirty="0"/>
              <a:t>James</a:t>
            </a:r>
          </a:p>
        </p:txBody>
      </p:sp>
      <p:graphicFrame>
        <p:nvGraphicFramePr>
          <p:cNvPr id="4" name="Table 3"/>
          <p:cNvGraphicFramePr>
            <a:graphicFrameLocks noGrp="1"/>
          </p:cNvGraphicFramePr>
          <p:nvPr/>
        </p:nvGraphicFramePr>
        <p:xfrm>
          <a:off x="2352842" y="2158434"/>
          <a:ext cx="8128000" cy="87690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16225852"/>
                    </a:ext>
                  </a:extLst>
                </a:gridCol>
                <a:gridCol w="2032000">
                  <a:extLst>
                    <a:ext uri="{9D8B030D-6E8A-4147-A177-3AD203B41FA5}">
                      <a16:colId xmlns:a16="http://schemas.microsoft.com/office/drawing/2014/main" val="168932486"/>
                    </a:ext>
                  </a:extLst>
                </a:gridCol>
                <a:gridCol w="2032000">
                  <a:extLst>
                    <a:ext uri="{9D8B030D-6E8A-4147-A177-3AD203B41FA5}">
                      <a16:colId xmlns:a16="http://schemas.microsoft.com/office/drawing/2014/main" val="3729801431"/>
                    </a:ext>
                  </a:extLst>
                </a:gridCol>
                <a:gridCol w="2032000">
                  <a:extLst>
                    <a:ext uri="{9D8B030D-6E8A-4147-A177-3AD203B41FA5}">
                      <a16:colId xmlns:a16="http://schemas.microsoft.com/office/drawing/2014/main" val="3290815458"/>
                    </a:ext>
                  </a:extLst>
                </a:gridCol>
              </a:tblGrid>
              <a:tr h="87690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46902140"/>
                  </a:ext>
                </a:extLst>
              </a:tr>
            </a:tbl>
          </a:graphicData>
        </a:graphic>
      </p:graphicFrame>
      <p:graphicFrame>
        <p:nvGraphicFramePr>
          <p:cNvPr id="5" name="Table 4"/>
          <p:cNvGraphicFramePr>
            <a:graphicFrameLocks noGrp="1"/>
          </p:cNvGraphicFramePr>
          <p:nvPr/>
        </p:nvGraphicFramePr>
        <p:xfrm>
          <a:off x="2352842" y="3795219"/>
          <a:ext cx="2026653" cy="775305"/>
        </p:xfrm>
        <a:graphic>
          <a:graphicData uri="http://schemas.openxmlformats.org/drawingml/2006/table">
            <a:tbl>
              <a:tblPr firstRow="1" bandRow="1">
                <a:tableStyleId>{5C22544A-7EE6-4342-B048-85BDC9FD1C3A}</a:tableStyleId>
              </a:tblPr>
              <a:tblGrid>
                <a:gridCol w="2026653">
                  <a:extLst>
                    <a:ext uri="{9D8B030D-6E8A-4147-A177-3AD203B41FA5}">
                      <a16:colId xmlns:a16="http://schemas.microsoft.com/office/drawing/2014/main" val="958014042"/>
                    </a:ext>
                  </a:extLst>
                </a:gridCol>
              </a:tblGrid>
              <a:tr h="77530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32953192"/>
                  </a:ext>
                </a:extLst>
              </a:tr>
            </a:tbl>
          </a:graphicData>
        </a:graphic>
      </p:graphicFrame>
      <p:sp>
        <p:nvSpPr>
          <p:cNvPr id="6" name="Footer Placeholder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105C0AE1-A4D5-4F65-87A8-4B918701C0A3}"/>
                  </a:ext>
                </a:extLst>
              </p14:cNvPr>
              <p14:cNvContentPartPr/>
              <p14:nvPr/>
            </p14:nvContentPartPr>
            <p14:xfrm>
              <a:off x="10264629" y="1908455"/>
              <a:ext cx="564480" cy="2712240"/>
            </p14:xfrm>
          </p:contentPart>
        </mc:Choice>
        <mc:Fallback xmlns="">
          <p:pic>
            <p:nvPicPr>
              <p:cNvPr id="13" name="Ink 12">
                <a:extLst>
                  <a:ext uri="{FF2B5EF4-FFF2-40B4-BE49-F238E27FC236}">
                    <a16:creationId xmlns:a16="http://schemas.microsoft.com/office/drawing/2014/main" id="{105C0AE1-A4D5-4F65-87A8-4B918701C0A3}"/>
                  </a:ext>
                </a:extLst>
              </p:cNvPr>
              <p:cNvPicPr/>
              <p:nvPr/>
            </p:nvPicPr>
            <p:blipFill>
              <a:blip r:embed="rId3"/>
              <a:stretch>
                <a:fillRect/>
              </a:stretch>
            </p:blipFill>
            <p:spPr>
              <a:xfrm>
                <a:off x="10228989" y="1872455"/>
                <a:ext cx="636120" cy="2783880"/>
              </a:xfrm>
              <a:prstGeom prst="rect">
                <a:avLst/>
              </a:prstGeom>
            </p:spPr>
          </p:pic>
        </mc:Fallback>
      </mc:AlternateContent>
    </p:spTree>
    <p:extLst>
      <p:ext uri="{BB962C8B-B14F-4D97-AF65-F5344CB8AC3E}">
        <p14:creationId xmlns:p14="http://schemas.microsoft.com/office/powerpoint/2010/main" val="54443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FBBA-4581-B7E1-CF5C-1B0A52845E7D}"/>
              </a:ext>
            </a:extLst>
          </p:cNvPr>
          <p:cNvSpPr>
            <a:spLocks noGrp="1"/>
          </p:cNvSpPr>
          <p:nvPr>
            <p:ph type="ctrTitle"/>
          </p:nvPr>
        </p:nvSpPr>
        <p:spPr>
          <a:xfrm>
            <a:off x="1524000" y="1122363"/>
            <a:ext cx="9144000" cy="2387600"/>
          </a:xfrm>
        </p:spPr>
        <p:txBody>
          <a:bodyPr wrap="square" anchor="b">
            <a:normAutofit/>
          </a:bodyPr>
          <a:lstStyle/>
          <a:p>
            <a:r>
              <a:rPr lang="en-GB" dirty="0"/>
              <a:t>Why identify?</a:t>
            </a:r>
          </a:p>
        </p:txBody>
      </p:sp>
      <p:sp>
        <p:nvSpPr>
          <p:cNvPr id="3" name="Content Placeholder 2">
            <a:extLst>
              <a:ext uri="{FF2B5EF4-FFF2-40B4-BE49-F238E27FC236}">
                <a16:creationId xmlns:a16="http://schemas.microsoft.com/office/drawing/2014/main" id="{3A4841E3-52A9-41D5-355F-D371F9A093C0}"/>
              </a:ext>
            </a:extLst>
          </p:cNvPr>
          <p:cNvSpPr>
            <a:spLocks noGrp="1"/>
          </p:cNvSpPr>
          <p:nvPr>
            <p:ph type="subTitle" idx="1"/>
          </p:nvPr>
        </p:nvSpPr>
        <p:spPr>
          <a:xfrm>
            <a:off x="1524000" y="3602038"/>
            <a:ext cx="9144000" cy="1655762"/>
          </a:xfrm>
        </p:spPr>
        <p:txBody>
          <a:bodyPr wrap="square" anchor="t">
            <a:normAutofit/>
          </a:bodyPr>
          <a:lstStyle/>
          <a:p>
            <a:r>
              <a:rPr lang="en-GB" b="0" i="0">
                <a:effectLst/>
              </a:rPr>
              <a:t>The identification of dyscalculia and the understanding of what it means can be extremely important to the learner’s wellbeing and their family and this should not be underestimated.</a:t>
            </a:r>
            <a:endParaRPr lang="en-GB" dirty="0"/>
          </a:p>
        </p:txBody>
      </p:sp>
    </p:spTree>
    <p:extLst>
      <p:ext uri="{BB962C8B-B14F-4D97-AF65-F5344CB8AC3E}">
        <p14:creationId xmlns:p14="http://schemas.microsoft.com/office/powerpoint/2010/main" val="204664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18FF0F-A8A1-4E03-E7D5-FE24D9AC42F9}"/>
              </a:ext>
            </a:extLst>
          </p:cNvPr>
          <p:cNvPicPr>
            <a:picLocks noGrp="1" noChangeAspect="1"/>
          </p:cNvPicPr>
          <p:nvPr>
            <p:ph idx="1"/>
          </p:nvPr>
        </p:nvPicPr>
        <p:blipFill>
          <a:blip r:embed="rId2"/>
          <a:srcRect l="23826" t="20196" r="24529" b="16881"/>
          <a:stretch/>
        </p:blipFill>
        <p:spPr>
          <a:xfrm>
            <a:off x="1943986" y="365125"/>
            <a:ext cx="8878187" cy="6084520"/>
          </a:xfrm>
        </p:spPr>
      </p:pic>
    </p:spTree>
    <p:extLst>
      <p:ext uri="{BB962C8B-B14F-4D97-AF65-F5344CB8AC3E}">
        <p14:creationId xmlns:p14="http://schemas.microsoft.com/office/powerpoint/2010/main" val="2167435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3BDEFBB-7729-B716-113E-F39A391DE784}"/>
              </a:ext>
            </a:extLst>
          </p:cNvPr>
          <p:cNvGraphicFramePr>
            <a:graphicFrameLocks noGrp="1"/>
          </p:cNvGraphicFramePr>
          <p:nvPr>
            <p:ph idx="1"/>
            <p:extLst>
              <p:ext uri="{D42A27DB-BD31-4B8C-83A1-F6EECF244321}">
                <p14:modId xmlns:p14="http://schemas.microsoft.com/office/powerpoint/2010/main" val="334919804"/>
              </p:ext>
            </p:extLst>
          </p:nvPr>
        </p:nvGraphicFramePr>
        <p:xfrm>
          <a:off x="685800" y="772886"/>
          <a:ext cx="10817923" cy="4816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614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A8013-084C-4723-A867-15D3FCB7CA1A}"/>
              </a:ext>
            </a:extLst>
          </p:cNvPr>
          <p:cNvSpPr>
            <a:spLocks noGrp="1"/>
          </p:cNvSpPr>
          <p:nvPr>
            <p:ph idx="1"/>
          </p:nvPr>
        </p:nvSpPr>
        <p:spPr>
          <a:xfrm>
            <a:off x="671389" y="471770"/>
            <a:ext cx="10972800" cy="5355593"/>
          </a:xfrm>
        </p:spPr>
        <p:txBody>
          <a:bodyPr/>
          <a:lstStyle/>
          <a:p>
            <a:pPr marL="457200" indent="-457200">
              <a:lnSpc>
                <a:spcPct val="130000"/>
              </a:lnSpc>
              <a:buChar char="•"/>
            </a:pPr>
            <a:r>
              <a:rPr lang="en-GB" sz="2800" dirty="0">
                <a:effectLst/>
                <a:latin typeface="Segoe UI" panose="020B0502040204020203" pitchFamily="34" charset="0"/>
                <a:ea typeface="Times New Roman" panose="02020603050405020304" pitchFamily="18" charset="0"/>
                <a:cs typeface="Segoe UI" panose="020B0502040204020203" pitchFamily="34" charset="0"/>
              </a:rPr>
              <a:t>These difficulties often </a:t>
            </a:r>
            <a:r>
              <a:rPr lang="en-GB" sz="2800" b="1" dirty="0">
                <a:effectLst/>
                <a:latin typeface="Segoe UI" panose="020B0502040204020203" pitchFamily="34" charset="0"/>
                <a:ea typeface="Times New Roman" panose="02020603050405020304" pitchFamily="18" charset="0"/>
                <a:cs typeface="Segoe UI" panose="020B0502040204020203" pitchFamily="34" charset="0"/>
              </a:rPr>
              <a:t>do not reflect an individual's cognitive abilities.</a:t>
            </a:r>
            <a:r>
              <a:rPr lang="en-GB" sz="2800" dirty="0">
                <a:effectLst/>
                <a:latin typeface="Segoe UI" panose="020B0502040204020203" pitchFamily="34" charset="0"/>
                <a:ea typeface="Times New Roman" panose="02020603050405020304" pitchFamily="18" charset="0"/>
                <a:cs typeface="Segoe UI" panose="020B0502040204020203" pitchFamily="34" charset="0"/>
              </a:rPr>
              <a:t> They may not be typical of performance in other areas and </a:t>
            </a:r>
            <a:r>
              <a:rPr lang="en-GB" sz="2800" b="1" dirty="0">
                <a:effectLst/>
                <a:latin typeface="Segoe UI" panose="020B0502040204020203" pitchFamily="34" charset="0"/>
                <a:ea typeface="Times New Roman" panose="02020603050405020304" pitchFamily="18" charset="0"/>
                <a:cs typeface="Segoe UI" panose="020B0502040204020203" pitchFamily="34" charset="0"/>
              </a:rPr>
              <a:t>cannot be attributed to other factors</a:t>
            </a:r>
            <a:r>
              <a:rPr lang="en-GB" sz="2800" dirty="0">
                <a:effectLst/>
                <a:latin typeface="Segoe UI" panose="020B0502040204020203" pitchFamily="34" charset="0"/>
                <a:ea typeface="Times New Roman" panose="02020603050405020304" pitchFamily="18" charset="0"/>
                <a:cs typeface="Segoe UI" panose="020B0502040204020203" pitchFamily="34" charset="0"/>
              </a:rPr>
              <a:t>, for example </a:t>
            </a:r>
            <a:r>
              <a:rPr lang="en-GB" sz="2800" b="1" dirty="0">
                <a:effectLst/>
                <a:latin typeface="Segoe UI" panose="020B0502040204020203" pitchFamily="34" charset="0"/>
                <a:ea typeface="Times New Roman" panose="02020603050405020304" pitchFamily="18" charset="0"/>
                <a:cs typeface="Segoe UI" panose="020B0502040204020203" pitchFamily="34" charset="0"/>
              </a:rPr>
              <a:t>gaps in learning, developmental, genetic</a:t>
            </a:r>
            <a:r>
              <a:rPr lang="en-GB" sz="2800" dirty="0">
                <a:effectLst/>
                <a:latin typeface="Segoe UI" panose="020B0502040204020203" pitchFamily="34" charset="0"/>
                <a:ea typeface="Times New Roman" panose="02020603050405020304" pitchFamily="18" charset="0"/>
                <a:cs typeface="Segoe UI" panose="020B0502040204020203" pitchFamily="34" charset="0"/>
              </a:rPr>
              <a:t> and </a:t>
            </a:r>
            <a:r>
              <a:rPr lang="en-GB" sz="2800" b="1" dirty="0">
                <a:effectLst/>
                <a:latin typeface="Segoe UI" panose="020B0502040204020203" pitchFamily="34" charset="0"/>
                <a:ea typeface="Times New Roman" panose="02020603050405020304" pitchFamily="18" charset="0"/>
                <a:cs typeface="Segoe UI" panose="020B0502040204020203" pitchFamily="34" charset="0"/>
              </a:rPr>
              <a:t>neurodevelopmental differences</a:t>
            </a:r>
            <a:r>
              <a:rPr lang="en-GB" sz="2800" dirty="0">
                <a:effectLst/>
                <a:latin typeface="Segoe UI" panose="020B0502040204020203" pitchFamily="34" charset="0"/>
                <a:ea typeface="Times New Roman" panose="02020603050405020304" pitchFamily="18" charset="0"/>
                <a:cs typeface="Segoe UI" panose="020B0502040204020203" pitchFamily="34" charset="0"/>
              </a:rPr>
              <a:t> which include autism, dyslexia, FASD, ADHD, intellectual disabilities. </a:t>
            </a:r>
            <a:endParaRPr lang="en-GB" sz="2800" dirty="0">
              <a:latin typeface="Segoe UI" panose="020B0502040204020203" pitchFamily="34" charset="0"/>
              <a:ea typeface="Times New Roman" panose="02020603050405020304" pitchFamily="18" charset="0"/>
              <a:cs typeface="Segoe UI" panose="020B0502040204020203" pitchFamily="34" charset="0"/>
            </a:endParaRPr>
          </a:p>
          <a:p>
            <a:pPr marL="457200" indent="-457200">
              <a:buChar char="•"/>
            </a:pPr>
            <a:r>
              <a:rPr lang="en-GB" sz="2800" dirty="0">
                <a:effectLst/>
                <a:latin typeface="Segoe UI" panose="020B0502040204020203" pitchFamily="34" charset="0"/>
                <a:ea typeface="Times New Roman" panose="02020603050405020304" pitchFamily="18" charset="0"/>
                <a:cs typeface="Segoe UI" panose="020B0502040204020203" pitchFamily="34" charset="0"/>
              </a:rPr>
              <a:t>The impact of dyscalculia as a barrier to learning varies according to the learning and teaching environment.</a:t>
            </a:r>
            <a:r>
              <a:rPr lang="en-GB" sz="2800" dirty="0">
                <a:latin typeface="Segoe UI" panose="020B0502040204020203" pitchFamily="34" charset="0"/>
                <a:ea typeface="Times New Roman" panose="02020603050405020304" pitchFamily="18" charset="0"/>
                <a:cs typeface="Segoe UI" panose="020B0502040204020203" pitchFamily="34" charset="0"/>
              </a:rPr>
              <a:t>  </a:t>
            </a:r>
            <a:endParaRPr lang="en-GB" sz="2800" dirty="0">
              <a:effectLst/>
              <a:latin typeface="Segoe UI" panose="020B0502040204020203" pitchFamily="34" charset="0"/>
              <a:ea typeface="Times New Roman" panose="02020603050405020304" pitchFamily="18" charset="0"/>
              <a:cs typeface="Segoe UI" panose="020B0502040204020203" pitchFamily="34" charset="0"/>
            </a:endParaRPr>
          </a:p>
          <a:p>
            <a:pPr marL="457200" indent="-457200">
              <a:buChar char="•"/>
            </a:pPr>
            <a:endParaRPr lang="en-GB"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9871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8219B50-3042-D6D4-ACD8-78644891D017}"/>
              </a:ext>
            </a:extLst>
          </p:cNvPr>
          <p:cNvGraphicFramePr>
            <a:graphicFrameLocks noGrp="1"/>
          </p:cNvGraphicFramePr>
          <p:nvPr>
            <p:ph idx="1"/>
            <p:extLst>
              <p:ext uri="{D42A27DB-BD31-4B8C-83A1-F6EECF244321}">
                <p14:modId xmlns:p14="http://schemas.microsoft.com/office/powerpoint/2010/main" val="3333042426"/>
              </p:ext>
            </p:extLst>
          </p:nvPr>
        </p:nvGraphicFramePr>
        <p:xfrm>
          <a:off x="685800" y="337457"/>
          <a:ext cx="10853057" cy="590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540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4A6DD9-A254-479B-81AC-9FC5ADB94E45}"/>
              </a:ext>
            </a:extLst>
          </p:cNvPr>
          <p:cNvSpPr txBox="1"/>
          <p:nvPr/>
        </p:nvSpPr>
        <p:spPr bwMode="auto">
          <a:xfrm>
            <a:off x="666751" y="830263"/>
            <a:ext cx="10836972" cy="711200"/>
          </a:xfrm>
          <a:prstGeom prst="rect">
            <a:avLst/>
          </a:prstGeom>
          <a:noFill/>
          <a:ln>
            <a:noFill/>
          </a:ln>
        </p:spPr>
        <p:txBody>
          <a:bodyPr vert="horz" wrap="square" lIns="91440" tIns="45720" rIns="91440" bIns="45720" numCol="1" anchor="ctr" anchorCtr="0" compatLnSpc="1">
            <a:prstTxWarp prst="textNoShape">
              <a:avLst/>
            </a:prstTxWarp>
            <a:normAutofit/>
          </a:bodyPr>
          <a:lstStyle/>
          <a:p>
            <a:pPr fontAlgn="base">
              <a:spcBef>
                <a:spcPct val="0"/>
              </a:spcBef>
              <a:spcAft>
                <a:spcPts val="600"/>
              </a:spcAft>
            </a:pPr>
            <a:r>
              <a:rPr lang="en-US" sz="3000" b="1">
                <a:solidFill>
                  <a:srgbClr val="00ABB5"/>
                </a:solidFill>
                <a:effectLst/>
                <a:latin typeface="+mj-lt"/>
                <a:ea typeface="+mj-ea"/>
                <a:cs typeface="+mj-cs"/>
              </a:rPr>
              <a:t>Dyscalculia Identification Pathway </a:t>
            </a:r>
          </a:p>
        </p:txBody>
      </p:sp>
      <p:pic>
        <p:nvPicPr>
          <p:cNvPr id="10" name="Picture 4">
            <a:extLst>
              <a:ext uri="{FF2B5EF4-FFF2-40B4-BE49-F238E27FC236}">
                <a16:creationId xmlns:a16="http://schemas.microsoft.com/office/drawing/2014/main" id="{A3FC270B-715F-A17F-2284-A632A15E1E29}"/>
              </a:ext>
            </a:extLst>
          </p:cNvPr>
          <p:cNvPicPr>
            <a:picLocks noChangeAspect="1"/>
          </p:cNvPicPr>
          <p:nvPr/>
        </p:nvPicPr>
        <p:blipFill>
          <a:blip r:embed="rId3"/>
          <a:stretch>
            <a:fillRect/>
          </a:stretch>
        </p:blipFill>
        <p:spPr>
          <a:xfrm>
            <a:off x="685800" y="2863533"/>
            <a:ext cx="5384800" cy="1750060"/>
          </a:xfrm>
          <a:prstGeom prst="rect">
            <a:avLst/>
          </a:prstGeom>
          <a:noFill/>
        </p:spPr>
      </p:pic>
      <p:sp>
        <p:nvSpPr>
          <p:cNvPr id="9" name="TextBox 8">
            <a:extLst>
              <a:ext uri="{FF2B5EF4-FFF2-40B4-BE49-F238E27FC236}">
                <a16:creationId xmlns:a16="http://schemas.microsoft.com/office/drawing/2014/main" id="{4670878E-B608-4E7D-8829-A2DEBFF34860}"/>
              </a:ext>
            </a:extLst>
          </p:cNvPr>
          <p:cNvSpPr txBox="1"/>
          <p:nvPr/>
        </p:nvSpPr>
        <p:spPr bwMode="auto">
          <a:xfrm>
            <a:off x="6273800" y="1887538"/>
            <a:ext cx="5384800" cy="3702050"/>
          </a:xfrm>
          <a:prstGeom prst="rect">
            <a:avLst/>
          </a:prstGeom>
          <a:noFill/>
          <a:ln>
            <a:noFill/>
          </a:ln>
        </p:spPr>
        <p:txBody>
          <a:bodyPr vert="horz" wrap="square" lIns="91440" tIns="45720" rIns="91440" bIns="45720" numCol="1" anchor="t" anchorCtr="0" compatLnSpc="1">
            <a:prstTxWarp prst="textNoShape">
              <a:avLst/>
            </a:prstTxWarp>
            <a:normAutofit/>
          </a:bodyPr>
          <a:lstStyle/>
          <a:p>
            <a:pPr marR="495300" lvl="0" fontAlgn="base">
              <a:lnSpc>
                <a:spcPct val="90000"/>
              </a:lnSpc>
              <a:spcBef>
                <a:spcPct val="20000"/>
              </a:spcBef>
              <a:spcAft>
                <a:spcPct val="0"/>
              </a:spcAft>
              <a:buSzPts val="1000"/>
              <a:tabLst>
                <a:tab pos="457200" algn="l"/>
              </a:tabLst>
            </a:pPr>
            <a:endParaRPr lang="en-US" sz="2200" baseline="0" dirty="0">
              <a:solidFill>
                <a:schemeClr val="bg1"/>
              </a:solidFill>
              <a:effectLst/>
            </a:endParaRPr>
          </a:p>
          <a:p>
            <a:pPr marR="495300" lvl="0" fontAlgn="base">
              <a:lnSpc>
                <a:spcPct val="90000"/>
              </a:lnSpc>
              <a:spcBef>
                <a:spcPct val="20000"/>
              </a:spcBef>
              <a:spcAft>
                <a:spcPct val="0"/>
              </a:spcAft>
              <a:buSzPts val="1000"/>
              <a:tabLst>
                <a:tab pos="457200" algn="l"/>
              </a:tabLst>
            </a:pPr>
            <a:r>
              <a:rPr lang="en-US" sz="2200" baseline="0" dirty="0">
                <a:solidFill>
                  <a:schemeClr val="bg1"/>
                </a:solidFill>
              </a:rPr>
              <a:t>Use a </a:t>
            </a:r>
            <a:r>
              <a:rPr lang="en-US" sz="2200" baseline="0" dirty="0" err="1">
                <a:solidFill>
                  <a:schemeClr val="bg1"/>
                </a:solidFill>
              </a:rPr>
              <a:t>contextualised</a:t>
            </a:r>
            <a:r>
              <a:rPr lang="en-US" sz="2200" baseline="0" dirty="0">
                <a:solidFill>
                  <a:schemeClr val="bg1"/>
                </a:solidFill>
              </a:rPr>
              <a:t> ,</a:t>
            </a:r>
            <a:r>
              <a:rPr lang="en-US" sz="2200" baseline="0" dirty="0">
                <a:solidFill>
                  <a:schemeClr val="bg1"/>
                </a:solidFill>
                <a:effectLst/>
              </a:rPr>
              <a:t> dynamic and holistic assessment approach in the same way we do for dyslexia. </a:t>
            </a:r>
          </a:p>
          <a:p>
            <a:pPr marR="495300" lvl="0" fontAlgn="base">
              <a:lnSpc>
                <a:spcPct val="90000"/>
              </a:lnSpc>
              <a:spcBef>
                <a:spcPct val="20000"/>
              </a:spcBef>
              <a:spcAft>
                <a:spcPct val="0"/>
              </a:spcAft>
              <a:buSzPts val="1000"/>
              <a:tabLst>
                <a:tab pos="457200" algn="l"/>
              </a:tabLst>
            </a:pPr>
            <a:r>
              <a:rPr lang="en-US" sz="2200" baseline="0" dirty="0">
                <a:solidFill>
                  <a:schemeClr val="bg1"/>
                </a:solidFill>
              </a:rPr>
              <a:t>I</a:t>
            </a:r>
            <a:r>
              <a:rPr lang="en-US" sz="2200" baseline="0" dirty="0">
                <a:solidFill>
                  <a:schemeClr val="bg1"/>
                </a:solidFill>
                <a:effectLst/>
              </a:rPr>
              <a:t>nvolve learners and families in the process</a:t>
            </a:r>
          </a:p>
          <a:p>
            <a:pPr marR="495300" lvl="0" fontAlgn="base">
              <a:lnSpc>
                <a:spcPct val="90000"/>
              </a:lnSpc>
              <a:spcBef>
                <a:spcPct val="20000"/>
              </a:spcBef>
              <a:spcAft>
                <a:spcPct val="0"/>
              </a:spcAft>
              <a:buSzPts val="1000"/>
              <a:tabLst>
                <a:tab pos="457200" algn="l"/>
              </a:tabLst>
            </a:pPr>
            <a:r>
              <a:rPr lang="en-US" sz="2200" baseline="0" dirty="0">
                <a:solidFill>
                  <a:schemeClr val="bg1"/>
                </a:solidFill>
              </a:rPr>
              <a:t>Be mindful that </a:t>
            </a:r>
            <a:r>
              <a:rPr lang="en-US" sz="2200" baseline="0" dirty="0">
                <a:solidFill>
                  <a:schemeClr val="bg1"/>
                </a:solidFill>
                <a:effectLst/>
              </a:rPr>
              <a:t> parents, carer is and children over 12 years old have the legal right to request an assessment and this should be started within 10 weeks of the request. </a:t>
            </a:r>
          </a:p>
        </p:txBody>
      </p:sp>
    </p:spTree>
    <p:extLst>
      <p:ext uri="{BB962C8B-B14F-4D97-AF65-F5344CB8AC3E}">
        <p14:creationId xmlns:p14="http://schemas.microsoft.com/office/powerpoint/2010/main" val="1986577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9AABB-BDC6-DD8B-4730-925BAEE12530}"/>
              </a:ext>
            </a:extLst>
          </p:cNvPr>
          <p:cNvPicPr>
            <a:picLocks noGrp="1" noChangeAspect="1"/>
          </p:cNvPicPr>
          <p:nvPr>
            <p:ph idx="1"/>
          </p:nvPr>
        </p:nvPicPr>
        <p:blipFill>
          <a:blip r:embed="rId2"/>
          <a:srcRect l="28226" t="14819" r="31336" b="8128"/>
          <a:stretch/>
        </p:blipFill>
        <p:spPr>
          <a:xfrm>
            <a:off x="1989222" y="-125787"/>
            <a:ext cx="6609346" cy="7083864"/>
          </a:xfrm>
        </p:spPr>
      </p:pic>
    </p:spTree>
    <p:extLst>
      <p:ext uri="{BB962C8B-B14F-4D97-AF65-F5344CB8AC3E}">
        <p14:creationId xmlns:p14="http://schemas.microsoft.com/office/powerpoint/2010/main" val="153080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00E-708A-E94D-28EC-F118F1B906F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46D15F8-49C3-91EA-4BBA-D1440CCF6C1E}"/>
              </a:ext>
            </a:extLst>
          </p:cNvPr>
          <p:cNvPicPr>
            <a:picLocks noGrp="1" noChangeAspect="1"/>
          </p:cNvPicPr>
          <p:nvPr>
            <p:ph idx="1"/>
          </p:nvPr>
        </p:nvPicPr>
        <p:blipFill>
          <a:blip r:embed="rId2"/>
          <a:srcRect l="20760" t="18875" r="20760" b="11078"/>
          <a:stretch/>
        </p:blipFill>
        <p:spPr>
          <a:xfrm>
            <a:off x="1138989" y="89171"/>
            <a:ext cx="9914022" cy="6679658"/>
          </a:xfrm>
        </p:spPr>
      </p:pic>
    </p:spTree>
    <p:extLst>
      <p:ext uri="{BB962C8B-B14F-4D97-AF65-F5344CB8AC3E}">
        <p14:creationId xmlns:p14="http://schemas.microsoft.com/office/powerpoint/2010/main" val="143426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955589-B65E-8973-9066-565DB7091E55}"/>
              </a:ext>
            </a:extLst>
          </p:cNvPr>
          <p:cNvPicPr>
            <a:picLocks noGrp="1" noChangeAspect="1"/>
          </p:cNvPicPr>
          <p:nvPr>
            <p:ph idx="1"/>
          </p:nvPr>
        </p:nvPicPr>
        <p:blipFill>
          <a:blip r:embed="rId2"/>
          <a:srcRect l="34240" t="16334" r="35365" b="8366"/>
          <a:stretch/>
        </p:blipFill>
        <p:spPr>
          <a:xfrm>
            <a:off x="827313" y="86378"/>
            <a:ext cx="4593772" cy="6401507"/>
          </a:xfrm>
        </p:spPr>
      </p:pic>
      <p:pic>
        <p:nvPicPr>
          <p:cNvPr id="7" name="Picture 6">
            <a:extLst>
              <a:ext uri="{FF2B5EF4-FFF2-40B4-BE49-F238E27FC236}">
                <a16:creationId xmlns:a16="http://schemas.microsoft.com/office/drawing/2014/main" id="{D1B22867-0057-06A2-8F7C-259630721103}"/>
              </a:ext>
            </a:extLst>
          </p:cNvPr>
          <p:cNvPicPr>
            <a:picLocks noChangeAspect="1"/>
          </p:cNvPicPr>
          <p:nvPr/>
        </p:nvPicPr>
        <p:blipFill>
          <a:blip r:embed="rId3"/>
          <a:srcRect l="34553" t="18413" r="35179" b="11746"/>
          <a:stretch/>
        </p:blipFill>
        <p:spPr>
          <a:xfrm>
            <a:off x="6531428" y="242889"/>
            <a:ext cx="4811487" cy="6244996"/>
          </a:xfrm>
          <a:prstGeom prst="rect">
            <a:avLst/>
          </a:prstGeom>
        </p:spPr>
      </p:pic>
    </p:spTree>
    <p:extLst>
      <p:ext uri="{BB962C8B-B14F-4D97-AF65-F5344CB8AC3E}">
        <p14:creationId xmlns:p14="http://schemas.microsoft.com/office/powerpoint/2010/main" val="3243559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96F1B0-1AE5-0275-C46C-34DD45B29D7C}"/>
              </a:ext>
            </a:extLst>
          </p:cNvPr>
          <p:cNvPicPr>
            <a:picLocks noGrp="1" noChangeAspect="1"/>
          </p:cNvPicPr>
          <p:nvPr>
            <p:ph idx="1"/>
          </p:nvPr>
        </p:nvPicPr>
        <p:blipFill>
          <a:blip r:embed="rId2"/>
          <a:srcRect l="33254" t="29343" r="35928" b="8616"/>
          <a:stretch/>
        </p:blipFill>
        <p:spPr>
          <a:xfrm>
            <a:off x="3320144" y="174619"/>
            <a:ext cx="5453742" cy="6175927"/>
          </a:xfrm>
        </p:spPr>
      </p:pic>
    </p:spTree>
    <p:extLst>
      <p:ext uri="{BB962C8B-B14F-4D97-AF65-F5344CB8AC3E}">
        <p14:creationId xmlns:p14="http://schemas.microsoft.com/office/powerpoint/2010/main" val="1899112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960E-58CD-2411-F4CC-07B7B1EB1BC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563EC35-405E-E839-46ED-591D3DFAFE7B}"/>
              </a:ext>
            </a:extLst>
          </p:cNvPr>
          <p:cNvPicPr>
            <a:picLocks noGrp="1" noChangeAspect="1"/>
          </p:cNvPicPr>
          <p:nvPr>
            <p:ph idx="1"/>
          </p:nvPr>
        </p:nvPicPr>
        <p:blipFill>
          <a:blip r:embed="rId2"/>
          <a:srcRect l="33535" t="15833" r="35506" b="11617"/>
          <a:stretch/>
        </p:blipFill>
        <p:spPr>
          <a:xfrm>
            <a:off x="522512" y="236269"/>
            <a:ext cx="4844145" cy="6385461"/>
          </a:xfrm>
        </p:spPr>
      </p:pic>
      <p:pic>
        <p:nvPicPr>
          <p:cNvPr id="7" name="Picture 6">
            <a:extLst>
              <a:ext uri="{FF2B5EF4-FFF2-40B4-BE49-F238E27FC236}">
                <a16:creationId xmlns:a16="http://schemas.microsoft.com/office/drawing/2014/main" id="{68166C8B-DDCE-0A40-4BDC-72B21D665304}"/>
              </a:ext>
            </a:extLst>
          </p:cNvPr>
          <p:cNvPicPr>
            <a:picLocks noChangeAspect="1"/>
          </p:cNvPicPr>
          <p:nvPr/>
        </p:nvPicPr>
        <p:blipFill>
          <a:blip r:embed="rId3"/>
          <a:srcRect l="34553" t="16984" r="34911" b="10318"/>
          <a:stretch/>
        </p:blipFill>
        <p:spPr>
          <a:xfrm>
            <a:off x="6389913" y="215738"/>
            <a:ext cx="4844144" cy="6487188"/>
          </a:xfrm>
          <a:prstGeom prst="rect">
            <a:avLst/>
          </a:prstGeom>
        </p:spPr>
      </p:pic>
    </p:spTree>
    <p:extLst>
      <p:ext uri="{BB962C8B-B14F-4D97-AF65-F5344CB8AC3E}">
        <p14:creationId xmlns:p14="http://schemas.microsoft.com/office/powerpoint/2010/main" val="4143136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7EAC-3DF4-F7A0-FE9E-5B9249CD2EB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E706423-39B0-8A51-710C-BEF4F8121D28}"/>
              </a:ext>
            </a:extLst>
          </p:cNvPr>
          <p:cNvPicPr>
            <a:picLocks noGrp="1" noChangeAspect="1"/>
          </p:cNvPicPr>
          <p:nvPr>
            <p:ph idx="1"/>
          </p:nvPr>
        </p:nvPicPr>
        <p:blipFill>
          <a:blip r:embed="rId2"/>
          <a:srcRect l="34546" t="30946" r="37116" b="9812"/>
          <a:stretch/>
        </p:blipFill>
        <p:spPr>
          <a:xfrm>
            <a:off x="2971801" y="149578"/>
            <a:ext cx="5453742" cy="6413194"/>
          </a:xfrm>
        </p:spPr>
      </p:pic>
    </p:spTree>
    <p:extLst>
      <p:ext uri="{BB962C8B-B14F-4D97-AF65-F5344CB8AC3E}">
        <p14:creationId xmlns:p14="http://schemas.microsoft.com/office/powerpoint/2010/main" val="195187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normAutofit/>
          </a:bodyPr>
          <a:lstStyle/>
          <a:p>
            <a:r>
              <a:rPr lang="en-GB">
                <a:latin typeface="Aptos" panose="020B0004020202020204" pitchFamily="34" charset="0"/>
              </a:rPr>
              <a:t>Indicators of Dyscalculia</a:t>
            </a:r>
          </a:p>
        </p:txBody>
      </p:sp>
      <p:sp>
        <p:nvSpPr>
          <p:cNvPr id="3" name="Content Placeholder 2"/>
          <p:cNvSpPr>
            <a:spLocks noGrp="1"/>
          </p:cNvSpPr>
          <p:nvPr>
            <p:ph idx="1"/>
          </p:nvPr>
        </p:nvSpPr>
        <p:spPr>
          <a:xfrm>
            <a:off x="838200" y="1690688"/>
            <a:ext cx="10276114" cy="4106290"/>
          </a:xfrm>
        </p:spPr>
        <p:txBody>
          <a:bodyPr>
            <a:noAutofit/>
          </a:bodyPr>
          <a:lstStyle/>
          <a:p>
            <a:r>
              <a:rPr lang="en-GB" sz="2400" dirty="0">
                <a:latin typeface="Aptos" panose="020B0004020202020204" pitchFamily="34" charset="0"/>
              </a:rPr>
              <a:t>An inability to subitise even very small quantities</a:t>
            </a:r>
          </a:p>
          <a:p>
            <a:r>
              <a:rPr lang="en-GB" sz="2400" dirty="0">
                <a:latin typeface="Aptos" panose="020B0004020202020204" pitchFamily="34" charset="0"/>
              </a:rPr>
              <a:t>Poor number sense</a:t>
            </a:r>
          </a:p>
          <a:p>
            <a:r>
              <a:rPr lang="en-GB" sz="2400" dirty="0">
                <a:latin typeface="Aptos" panose="020B0004020202020204" pitchFamily="34" charset="0"/>
              </a:rPr>
              <a:t>Inability to generalise</a:t>
            </a:r>
          </a:p>
          <a:p>
            <a:r>
              <a:rPr lang="en-GB" sz="2400" dirty="0">
                <a:latin typeface="Aptos" panose="020B0004020202020204" pitchFamily="34" charset="0"/>
              </a:rPr>
              <a:t>Magnitude processing difficulty</a:t>
            </a:r>
          </a:p>
          <a:p>
            <a:r>
              <a:rPr lang="en-GB" sz="2400" dirty="0">
                <a:latin typeface="Aptos" panose="020B0004020202020204" pitchFamily="34" charset="0"/>
              </a:rPr>
              <a:t>An inability to estimate whether a numerical answer is reasonable</a:t>
            </a:r>
          </a:p>
          <a:p>
            <a:r>
              <a:rPr lang="en-GB" sz="2400" dirty="0">
                <a:latin typeface="Aptos" panose="020B0004020202020204" pitchFamily="34" charset="0"/>
              </a:rPr>
              <a:t>Inability to notice patterns</a:t>
            </a:r>
          </a:p>
          <a:p>
            <a:r>
              <a:rPr lang="en-GB" sz="2400" dirty="0">
                <a:latin typeface="Aptos" panose="020B0004020202020204" pitchFamily="34" charset="0"/>
              </a:rPr>
              <a:t>Immature strategies- for example counting all instead of counting on</a:t>
            </a:r>
          </a:p>
          <a:p>
            <a:r>
              <a:rPr lang="en-GB" sz="2400" dirty="0">
                <a:latin typeface="Aptos" panose="020B0004020202020204" pitchFamily="34" charset="0"/>
              </a:rPr>
              <a:t>Directional confusion</a:t>
            </a:r>
          </a:p>
          <a:p>
            <a:r>
              <a:rPr lang="en-GB" sz="2400" dirty="0">
                <a:latin typeface="Aptos" panose="020B0004020202020204" pitchFamily="34" charset="0"/>
              </a:rPr>
              <a:t>Problems with all aspects of money</a:t>
            </a:r>
          </a:p>
          <a:p>
            <a:r>
              <a:rPr lang="en-GB" sz="2400" dirty="0">
                <a:latin typeface="Aptos" panose="020B0004020202020204" pitchFamily="34" charset="0"/>
              </a:rPr>
              <a:t>Marked delay in learning to tell the time</a:t>
            </a:r>
          </a:p>
        </p:txBody>
      </p:sp>
    </p:spTree>
    <p:extLst>
      <p:ext uri="{BB962C8B-B14F-4D97-AF65-F5344CB8AC3E}">
        <p14:creationId xmlns:p14="http://schemas.microsoft.com/office/powerpoint/2010/main" val="3655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FD8C-BC73-4384-AF4D-93575359FF34}"/>
              </a:ext>
            </a:extLst>
          </p:cNvPr>
          <p:cNvSpPr>
            <a:spLocks noGrp="1"/>
          </p:cNvSpPr>
          <p:nvPr>
            <p:ph type="title"/>
          </p:nvPr>
        </p:nvSpPr>
        <p:spPr>
          <a:xfrm>
            <a:off x="666751" y="830263"/>
            <a:ext cx="10836972" cy="711200"/>
          </a:xfrm>
        </p:spPr>
        <p:txBody>
          <a:bodyPr wrap="square" anchor="ctr">
            <a:normAutofit fontScale="90000"/>
          </a:bodyPr>
          <a:lstStyle/>
          <a:p>
            <a:r>
              <a:rPr lang="en-GB"/>
              <a:t>Identification of dyscalculia</a:t>
            </a:r>
          </a:p>
        </p:txBody>
      </p:sp>
      <p:graphicFrame>
        <p:nvGraphicFramePr>
          <p:cNvPr id="5" name="Content Placeholder 2">
            <a:extLst>
              <a:ext uri="{FF2B5EF4-FFF2-40B4-BE49-F238E27FC236}">
                <a16:creationId xmlns:a16="http://schemas.microsoft.com/office/drawing/2014/main" id="{E8DC22F1-E19F-4D6E-1C2F-31A780B6FECA}"/>
              </a:ext>
            </a:extLst>
          </p:cNvPr>
          <p:cNvGraphicFramePr>
            <a:graphicFrameLocks noGrp="1"/>
          </p:cNvGraphicFramePr>
          <p:nvPr>
            <p:ph idx="1"/>
            <p:extLst>
              <p:ext uri="{D42A27DB-BD31-4B8C-83A1-F6EECF244321}">
                <p14:modId xmlns:p14="http://schemas.microsoft.com/office/powerpoint/2010/main" val="2928429163"/>
              </p:ext>
            </p:extLst>
          </p:nvPr>
        </p:nvGraphicFramePr>
        <p:xfrm>
          <a:off x="685800" y="1887538"/>
          <a:ext cx="10817923" cy="3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737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0156-74A8-90EA-5944-E40D87A9DCC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0DDD286-4EA4-01E9-0CAC-BEE4D8BFC96B}"/>
              </a:ext>
            </a:extLst>
          </p:cNvPr>
          <p:cNvPicPr>
            <a:picLocks noGrp="1" noChangeAspect="1"/>
          </p:cNvPicPr>
          <p:nvPr>
            <p:ph idx="1"/>
          </p:nvPr>
        </p:nvPicPr>
        <p:blipFill>
          <a:blip r:embed="rId2"/>
          <a:srcRect l="20308" t="29343" r="22700" b="8115"/>
          <a:stretch/>
        </p:blipFill>
        <p:spPr>
          <a:xfrm>
            <a:off x="1023257" y="289750"/>
            <a:ext cx="9688286" cy="5980421"/>
          </a:xfrm>
        </p:spPr>
      </p:pic>
    </p:spTree>
    <p:extLst>
      <p:ext uri="{BB962C8B-B14F-4D97-AF65-F5344CB8AC3E}">
        <p14:creationId xmlns:p14="http://schemas.microsoft.com/office/powerpoint/2010/main" val="2990002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2C9B-2615-4F5B-A288-6CE51D2908C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mj-lt"/>
                <a:ea typeface="+mj-ea"/>
                <a:cs typeface="+mj-cs"/>
              </a:rPr>
              <a:t>What is </a:t>
            </a:r>
            <a:r>
              <a:rPr lang="en-US" sz="6600" kern="1200" dirty="0" err="1">
                <a:solidFill>
                  <a:schemeClr val="tx1"/>
                </a:solidFill>
                <a:latin typeface="+mj-lt"/>
                <a:ea typeface="+mj-ea"/>
                <a:cs typeface="+mj-cs"/>
              </a:rPr>
              <a:t>Maths</a:t>
            </a:r>
            <a:r>
              <a:rPr lang="en-US" sz="6600" kern="1200" dirty="0">
                <a:solidFill>
                  <a:schemeClr val="tx1"/>
                </a:solidFill>
                <a:latin typeface="+mj-lt"/>
                <a:ea typeface="+mj-ea"/>
                <a:cs typeface="+mj-cs"/>
              </a:rPr>
              <a:t> Anxiety?</a:t>
            </a:r>
          </a:p>
        </p:txBody>
      </p:sp>
      <p:pic>
        <p:nvPicPr>
          <p:cNvPr id="5" name="Content Placeholder 4" descr="A picture containing person, young, boy, sitting&#10;&#10;Description automatically generated">
            <a:extLst>
              <a:ext uri="{FF2B5EF4-FFF2-40B4-BE49-F238E27FC236}">
                <a16:creationId xmlns:a16="http://schemas.microsoft.com/office/drawing/2014/main" id="{C443B131-8996-4F80-BF15-E1FCECB54C8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169" b="7200"/>
          <a:stretch/>
        </p:blipFill>
        <p:spPr>
          <a:xfrm>
            <a:off x="4654296" y="993868"/>
            <a:ext cx="7214616" cy="4842832"/>
          </a:xfrm>
          <a:prstGeom prst="rect">
            <a:avLst/>
          </a:prstGeom>
        </p:spPr>
      </p:pic>
      <p:sp>
        <p:nvSpPr>
          <p:cNvPr id="3" name="Footer Placeholder 2">
            <a:extLst>
              <a:ext uri="{FF2B5EF4-FFF2-40B4-BE49-F238E27FC236}">
                <a16:creationId xmlns:a16="http://schemas.microsoft.com/office/drawing/2014/main" id="{0F8BDEE5-493A-475A-A4A6-E4CAF8D3829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a:t>www.judyhornigold.co.uk</a:t>
            </a:r>
            <a:endParaRPr lang="en-US" kern="1200">
              <a:solidFill>
                <a:schemeClr val="tx1">
                  <a:tint val="75000"/>
                </a:schemeClr>
              </a:solidFill>
              <a:latin typeface="+mn-lt"/>
              <a:ea typeface="+mn-ea"/>
              <a:cs typeface="+mn-cs"/>
            </a:endParaRPr>
          </a:p>
        </p:txBody>
      </p:sp>
      <p:sp>
        <p:nvSpPr>
          <p:cNvPr id="6" name="TextBox 5">
            <a:extLst>
              <a:ext uri="{FF2B5EF4-FFF2-40B4-BE49-F238E27FC236}">
                <a16:creationId xmlns:a16="http://schemas.microsoft.com/office/drawing/2014/main" id="{EE07DB88-1461-47F9-99DD-193C64A0A08B}"/>
              </a:ext>
            </a:extLst>
          </p:cNvPr>
          <p:cNvSpPr txBox="1"/>
          <p:nvPr/>
        </p:nvSpPr>
        <p:spPr>
          <a:xfrm>
            <a:off x="9571488" y="5636645"/>
            <a:ext cx="229742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flickr.com/photos/wecometolearn/838324571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274957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10C0DC-CDB9-448D-85DD-5EDA20868905}"/>
              </a:ext>
            </a:extLst>
          </p:cNvPr>
          <p:cNvSpPr>
            <a:spLocks noGrp="1"/>
          </p:cNvSpPr>
          <p:nvPr>
            <p:ph type="title"/>
          </p:nvPr>
        </p:nvSpPr>
        <p:spPr>
          <a:xfrm>
            <a:off x="0" y="1"/>
            <a:ext cx="2362200" cy="6721472"/>
          </a:xfrm>
        </p:spPr>
        <p:txBody>
          <a:bodyPr vert="horz" lIns="91440" tIns="45720" rIns="91440" bIns="45720" rtlCol="0" anchor="ctr">
            <a:normAutofit/>
          </a:bodyPr>
          <a:lstStyle/>
          <a:p>
            <a:r>
              <a:rPr lang="en-US"/>
              <a:t>Pearson.com</a:t>
            </a:r>
          </a:p>
        </p:txBody>
      </p:sp>
      <p:pic>
        <p:nvPicPr>
          <p:cNvPr id="4" name="Content Placeholder 3">
            <a:extLst>
              <a:ext uri="{FF2B5EF4-FFF2-40B4-BE49-F238E27FC236}">
                <a16:creationId xmlns:a16="http://schemas.microsoft.com/office/drawing/2014/main" id="{9A9BD0F9-95D8-4658-AB3E-84AEA7B5B082}"/>
              </a:ext>
            </a:extLst>
          </p:cNvPr>
          <p:cNvPicPr>
            <a:picLocks noGrp="1" noChangeAspect="1"/>
          </p:cNvPicPr>
          <p:nvPr>
            <p:ph idx="1"/>
          </p:nvPr>
        </p:nvPicPr>
        <p:blipFill rotWithShape="1">
          <a:blip r:embed="rId2"/>
          <a:stretch/>
        </p:blipFill>
        <p:spPr>
          <a:xfrm>
            <a:off x="2603500" y="264700"/>
            <a:ext cx="9405968" cy="5361400"/>
          </a:xfrm>
          <a:prstGeom prst="rect">
            <a:avLst/>
          </a:prstGeom>
          <a:noFill/>
          <a:effectLst/>
        </p:spPr>
      </p:pic>
      <p:sp>
        <p:nvSpPr>
          <p:cNvPr id="12" name="Slide Number Placeholder 3">
            <a:extLst>
              <a:ext uri="{FF2B5EF4-FFF2-40B4-BE49-F238E27FC236}">
                <a16:creationId xmlns:a16="http://schemas.microsoft.com/office/drawing/2014/main" id="{5B126182-852C-AAFE-18BC-354188136162}"/>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63</a:t>
            </a:fld>
            <a:endParaRPr lang="en-GB" noProof="0"/>
          </a:p>
        </p:txBody>
      </p:sp>
    </p:spTree>
    <p:extLst>
      <p:ext uri="{BB962C8B-B14F-4D97-AF65-F5344CB8AC3E}">
        <p14:creationId xmlns:p14="http://schemas.microsoft.com/office/powerpoint/2010/main" val="931568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239927"/>
            <a:ext cx="3327400" cy="4680583"/>
          </a:xfrm>
        </p:spPr>
        <p:txBody>
          <a:bodyPr anchor="ctr">
            <a:normAutofit/>
          </a:bodyPr>
          <a:lstStyle/>
          <a:p>
            <a:r>
              <a:rPr lang="en-GB" sz="5200" dirty="0">
                <a:latin typeface="Aptos" panose="020B0004020202020204" pitchFamily="34" charset="0"/>
              </a:rPr>
              <a:t>Maths Anxiety- Definitions</a:t>
            </a:r>
          </a:p>
        </p:txBody>
      </p:sp>
      <p:sp>
        <p:nvSpPr>
          <p:cNvPr id="3" name="Content Placeholder 2"/>
          <p:cNvSpPr>
            <a:spLocks noGrp="1"/>
          </p:cNvSpPr>
          <p:nvPr>
            <p:ph idx="1"/>
          </p:nvPr>
        </p:nvSpPr>
        <p:spPr>
          <a:xfrm>
            <a:off x="4140200" y="330200"/>
            <a:ext cx="7835900" cy="6026149"/>
          </a:xfrm>
        </p:spPr>
        <p:txBody>
          <a:bodyPr anchor="ctr">
            <a:normAutofit/>
          </a:bodyPr>
          <a:lstStyle/>
          <a:p>
            <a:pPr>
              <a:buNone/>
            </a:pPr>
            <a:r>
              <a:rPr lang="en-US" sz="3600" dirty="0">
                <a:latin typeface="Aptos" panose="020B0004020202020204" pitchFamily="34" charset="0"/>
              </a:rPr>
              <a:t>	</a:t>
            </a:r>
            <a:r>
              <a:rPr lang="en-US" sz="3600" dirty="0" err="1">
                <a:latin typeface="Aptos" panose="020B0004020202020204" pitchFamily="34" charset="0"/>
              </a:rPr>
              <a:t>Maths</a:t>
            </a:r>
            <a:r>
              <a:rPr lang="en-US" sz="3600" dirty="0">
                <a:latin typeface="Aptos" panose="020B0004020202020204" pitchFamily="34" charset="0"/>
              </a:rPr>
              <a:t> anxiety has been defined as </a:t>
            </a:r>
          </a:p>
          <a:p>
            <a:pPr>
              <a:buNone/>
            </a:pPr>
            <a:endParaRPr lang="en-US" sz="3600" dirty="0">
              <a:latin typeface="Aptos" panose="020B0004020202020204" pitchFamily="34" charset="0"/>
            </a:endParaRPr>
          </a:p>
          <a:p>
            <a:pPr>
              <a:buNone/>
            </a:pPr>
            <a:r>
              <a:rPr lang="en-US" sz="3600" dirty="0">
                <a:latin typeface="Aptos" panose="020B0004020202020204" pitchFamily="34" charset="0"/>
              </a:rPr>
              <a:t>	</a:t>
            </a:r>
            <a:r>
              <a:rPr lang="en-US" sz="3600" i="1" dirty="0">
                <a:latin typeface="Aptos" panose="020B0004020202020204" pitchFamily="34" charset="0"/>
              </a:rPr>
              <a:t>‘the panic, helplessness, paralysis, and mental disorganization that arises among some people when they are required to solve a mathematical problem</a:t>
            </a:r>
            <a:r>
              <a:rPr lang="en-US" sz="3600" dirty="0">
                <a:latin typeface="Aptos" panose="020B0004020202020204" pitchFamily="34" charset="0"/>
              </a:rPr>
              <a:t>.’</a:t>
            </a:r>
          </a:p>
          <a:p>
            <a:pPr>
              <a:buNone/>
            </a:pPr>
            <a:endParaRPr lang="en-US" sz="2400" dirty="0">
              <a:latin typeface="Aptos" panose="020B0004020202020204" pitchFamily="34" charset="0"/>
            </a:endParaRPr>
          </a:p>
          <a:p>
            <a:pPr>
              <a:buNone/>
            </a:pPr>
            <a:r>
              <a:rPr lang="en-US" sz="2400" dirty="0">
                <a:latin typeface="Aptos" panose="020B0004020202020204" pitchFamily="34" charset="0"/>
              </a:rPr>
              <a:t>		Tobias and </a:t>
            </a:r>
            <a:r>
              <a:rPr lang="en-US" sz="2400" dirty="0" err="1">
                <a:latin typeface="Aptos" panose="020B0004020202020204" pitchFamily="34" charset="0"/>
              </a:rPr>
              <a:t>Weissbrod</a:t>
            </a:r>
            <a:r>
              <a:rPr lang="en-US" sz="2400" dirty="0">
                <a:latin typeface="Aptos" panose="020B0004020202020204" pitchFamily="34" charset="0"/>
              </a:rPr>
              <a:t> (1980)</a:t>
            </a:r>
          </a:p>
          <a:p>
            <a:pPr lvl="4">
              <a:buNone/>
            </a:pPr>
            <a:r>
              <a:rPr lang="en-US" sz="2400" dirty="0">
                <a:latin typeface="Aptos" panose="020B0004020202020204" pitchFamily="34" charset="0"/>
              </a:rPr>
              <a:t>                                                     </a:t>
            </a:r>
          </a:p>
        </p:txBody>
      </p:sp>
    </p:spTree>
    <p:extLst>
      <p:ext uri="{BB962C8B-B14F-4D97-AF65-F5344CB8AC3E}">
        <p14:creationId xmlns:p14="http://schemas.microsoft.com/office/powerpoint/2010/main" val="4029181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1336329"/>
            <a:ext cx="3082472" cy="4382588"/>
          </a:xfrm>
        </p:spPr>
        <p:txBody>
          <a:bodyPr anchor="ctr">
            <a:normAutofit/>
          </a:bodyPr>
          <a:lstStyle/>
          <a:p>
            <a:r>
              <a:rPr lang="en-GB" sz="5400" dirty="0">
                <a:latin typeface="Aptos" panose="020B0004020202020204" pitchFamily="34" charset="0"/>
              </a:rPr>
              <a:t>Maths Anxiety can be related to:</a:t>
            </a:r>
          </a:p>
        </p:txBody>
      </p:sp>
      <p:sp>
        <p:nvSpPr>
          <p:cNvPr id="3" name="Content Placeholder 2"/>
          <p:cNvSpPr>
            <a:spLocks noGrp="1"/>
          </p:cNvSpPr>
          <p:nvPr>
            <p:ph idx="1"/>
          </p:nvPr>
        </p:nvSpPr>
        <p:spPr>
          <a:xfrm>
            <a:off x="4559300" y="1336328"/>
            <a:ext cx="6797549" cy="4912071"/>
          </a:xfrm>
        </p:spPr>
        <p:txBody>
          <a:bodyPr anchor="ctr">
            <a:normAutofit/>
          </a:bodyPr>
          <a:lstStyle/>
          <a:p>
            <a:pPr marL="0" indent="0">
              <a:buNone/>
            </a:pPr>
            <a:r>
              <a:rPr lang="en-US" sz="2800" b="1" dirty="0">
                <a:latin typeface="Aptos" panose="020B0004020202020204" pitchFamily="34" charset="0"/>
              </a:rPr>
              <a:t>Life Experiences</a:t>
            </a:r>
          </a:p>
          <a:p>
            <a:r>
              <a:rPr lang="en-US" sz="2800" dirty="0">
                <a:latin typeface="Aptos" panose="020B0004020202020204" pitchFamily="34" charset="0"/>
              </a:rPr>
              <a:t>attitudes of parents, teachers or other  people in the learning environment</a:t>
            </a:r>
          </a:p>
          <a:p>
            <a:r>
              <a:rPr lang="en-US" sz="2800" dirty="0">
                <a:latin typeface="Aptos" panose="020B0004020202020204" pitchFamily="34" charset="0"/>
              </a:rPr>
              <a:t>some specific incident in a student’s </a:t>
            </a:r>
            <a:r>
              <a:rPr lang="en-US" sz="2800" dirty="0" err="1">
                <a:latin typeface="Aptos" panose="020B0004020202020204" pitchFamily="34" charset="0"/>
              </a:rPr>
              <a:t>maths</a:t>
            </a:r>
            <a:r>
              <a:rPr lang="en-US" sz="2800" dirty="0">
                <a:latin typeface="Aptos" panose="020B0004020202020204" pitchFamily="34" charset="0"/>
              </a:rPr>
              <a:t> history which was frightening or embarrassing</a:t>
            </a:r>
          </a:p>
          <a:p>
            <a:r>
              <a:rPr lang="en-US" sz="2800" dirty="0">
                <a:latin typeface="Aptos" panose="020B0004020202020204" pitchFamily="34" charset="0"/>
              </a:rPr>
              <a:t>poor self-concept caused by past history of failure </a:t>
            </a:r>
          </a:p>
          <a:p>
            <a:endParaRPr lang="en-GB" sz="2000"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GB"/>
              <a:t>www.judyhornigold.co.uk</a:t>
            </a:r>
          </a:p>
        </p:txBody>
      </p:sp>
    </p:spTree>
    <p:extLst>
      <p:ext uri="{BB962C8B-B14F-4D97-AF65-F5344CB8AC3E}">
        <p14:creationId xmlns:p14="http://schemas.microsoft.com/office/powerpoint/2010/main" val="20490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1336329"/>
            <a:ext cx="3260272" cy="4382588"/>
          </a:xfrm>
        </p:spPr>
        <p:txBody>
          <a:bodyPr anchor="ctr">
            <a:normAutofit/>
          </a:bodyPr>
          <a:lstStyle/>
          <a:p>
            <a:r>
              <a:rPr lang="en-GB" sz="5400" dirty="0">
                <a:latin typeface="Aptos" panose="020B0004020202020204" pitchFamily="34" charset="0"/>
              </a:rPr>
              <a:t>Maths Anxiety can be related to:</a:t>
            </a:r>
          </a:p>
        </p:txBody>
      </p:sp>
      <p:sp>
        <p:nvSpPr>
          <p:cNvPr id="3" name="Content Placeholder 2"/>
          <p:cNvSpPr>
            <a:spLocks noGrp="1"/>
          </p:cNvSpPr>
          <p:nvPr>
            <p:ph idx="1"/>
          </p:nvPr>
        </p:nvSpPr>
        <p:spPr>
          <a:xfrm>
            <a:off x="4635500" y="927100"/>
            <a:ext cx="6721349" cy="4791817"/>
          </a:xfrm>
        </p:spPr>
        <p:txBody>
          <a:bodyPr anchor="ctr">
            <a:normAutofit/>
          </a:bodyPr>
          <a:lstStyle/>
          <a:p>
            <a:pPr marL="0" indent="0">
              <a:buNone/>
            </a:pPr>
            <a:r>
              <a:rPr lang="en-US" b="1" dirty="0">
                <a:latin typeface="Aptos" panose="020B0004020202020204" pitchFamily="34" charset="0"/>
              </a:rPr>
              <a:t>Teaching Techniques</a:t>
            </a:r>
          </a:p>
          <a:p>
            <a:pPr marL="0" indent="0">
              <a:buNone/>
            </a:pPr>
            <a:r>
              <a:rPr lang="en-US" dirty="0">
                <a:latin typeface="Aptos" panose="020B0004020202020204" pitchFamily="34" charset="0"/>
              </a:rPr>
              <a:t>Anxiety can be caused by teaching techniques which emphasize:</a:t>
            </a:r>
          </a:p>
          <a:p>
            <a:pPr lvl="1"/>
            <a:r>
              <a:rPr lang="en-US" sz="2800" dirty="0">
                <a:latin typeface="Aptos" panose="020B0004020202020204" pitchFamily="34" charset="0"/>
              </a:rPr>
              <a:t> timed activities</a:t>
            </a:r>
          </a:p>
          <a:p>
            <a:pPr lvl="1"/>
            <a:r>
              <a:rPr lang="en-US" sz="2800" dirty="0">
                <a:latin typeface="Aptos" panose="020B0004020202020204" pitchFamily="34" charset="0"/>
              </a:rPr>
              <a:t> the </a:t>
            </a:r>
            <a:r>
              <a:rPr lang="en-US" sz="2800" b="1" i="1" dirty="0">
                <a:latin typeface="Aptos" panose="020B0004020202020204" pitchFamily="34" charset="0"/>
              </a:rPr>
              <a:t>right</a:t>
            </a:r>
            <a:r>
              <a:rPr lang="en-US" sz="2800" dirty="0">
                <a:latin typeface="Aptos" panose="020B0004020202020204" pitchFamily="34" charset="0"/>
              </a:rPr>
              <a:t> answer</a:t>
            </a:r>
          </a:p>
          <a:p>
            <a:pPr lvl="1"/>
            <a:r>
              <a:rPr lang="en-US" sz="2800" dirty="0">
                <a:latin typeface="Aptos" panose="020B0004020202020204" pitchFamily="34" charset="0"/>
              </a:rPr>
              <a:t> speed in getting the answer</a:t>
            </a:r>
          </a:p>
          <a:p>
            <a:pPr lvl="1"/>
            <a:r>
              <a:rPr lang="en-US" sz="2800" dirty="0">
                <a:latin typeface="Aptos" panose="020B0004020202020204" pitchFamily="34" charset="0"/>
              </a:rPr>
              <a:t> competition among students</a:t>
            </a:r>
          </a:p>
          <a:p>
            <a:pPr lvl="1"/>
            <a:r>
              <a:rPr lang="en-US" sz="2800" dirty="0">
                <a:latin typeface="Aptos" panose="020B0004020202020204" pitchFamily="34" charset="0"/>
              </a:rPr>
              <a:t> working in isolation</a:t>
            </a:r>
          </a:p>
          <a:p>
            <a:pPr lvl="1"/>
            <a:r>
              <a:rPr lang="en-US" sz="2800" dirty="0">
                <a:latin typeface="Aptos" panose="020B0004020202020204" pitchFamily="34" charset="0"/>
              </a:rPr>
              <a:t> memorization rather than understanding</a:t>
            </a:r>
          </a:p>
          <a:p>
            <a:endParaRPr lang="en-GB" sz="2000"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GB"/>
              <a:t>www.judyhornigold.co.uk</a:t>
            </a:r>
          </a:p>
        </p:txBody>
      </p:sp>
    </p:spTree>
    <p:extLst>
      <p:ext uri="{BB962C8B-B14F-4D97-AF65-F5344CB8AC3E}">
        <p14:creationId xmlns:p14="http://schemas.microsoft.com/office/powerpoint/2010/main" val="33988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93361" cy="1325563"/>
          </a:xfrm>
        </p:spPr>
        <p:txBody>
          <a:bodyPr>
            <a:normAutofit/>
          </a:bodyPr>
          <a:lstStyle/>
          <a:p>
            <a:r>
              <a:rPr lang="en-GB" dirty="0">
                <a:latin typeface="Aptos" panose="020B0004020202020204" pitchFamily="34" charset="0"/>
              </a:rPr>
              <a:t>Maths lessons</a:t>
            </a:r>
          </a:p>
        </p:txBody>
      </p:sp>
      <p:sp>
        <p:nvSpPr>
          <p:cNvPr id="3" name="Content Placeholder 2"/>
          <p:cNvSpPr>
            <a:spLocks noGrp="1"/>
          </p:cNvSpPr>
          <p:nvPr>
            <p:ph idx="1"/>
          </p:nvPr>
        </p:nvSpPr>
        <p:spPr>
          <a:xfrm>
            <a:off x="838200" y="1825625"/>
            <a:ext cx="5393361" cy="4351338"/>
          </a:xfrm>
        </p:spPr>
        <p:txBody>
          <a:bodyPr>
            <a:normAutofit/>
          </a:bodyPr>
          <a:lstStyle/>
          <a:p>
            <a:pPr marL="0" indent="0">
              <a:buNone/>
            </a:pPr>
            <a:r>
              <a:rPr lang="en-US" sz="3200" dirty="0">
                <a:latin typeface="Aptos" panose="020B0004020202020204" pitchFamily="34" charset="0"/>
              </a:rPr>
              <a:t>“</a:t>
            </a:r>
            <a:r>
              <a:rPr lang="en-US" sz="3200" i="1" dirty="0">
                <a:latin typeface="Aptos" panose="020B0004020202020204" pitchFamily="34" charset="0"/>
              </a:rPr>
              <a:t>Evidence suggests that math anxiety results more from the way the subject is presented than from the subject itself</a:t>
            </a:r>
            <a:r>
              <a:rPr lang="en-US" sz="3200" dirty="0">
                <a:latin typeface="Aptos" panose="020B0004020202020204" pitchFamily="34" charset="0"/>
              </a:rPr>
              <a:t>.”  </a:t>
            </a:r>
          </a:p>
          <a:p>
            <a:endParaRPr lang="en-US" dirty="0"/>
          </a:p>
          <a:p>
            <a:endParaRPr lang="en-US" dirty="0"/>
          </a:p>
          <a:p>
            <a:pPr marL="0" indent="0">
              <a:buNone/>
            </a:pPr>
            <a:r>
              <a:rPr lang="en-US" dirty="0"/>
              <a:t> 					</a:t>
            </a:r>
          </a:p>
          <a:p>
            <a:pPr marL="0" indent="0">
              <a:buNone/>
            </a:pPr>
            <a:r>
              <a:rPr lang="en-US" dirty="0">
                <a:latin typeface="Aptos" panose="020B0004020202020204" pitchFamily="34" charset="0"/>
              </a:rPr>
              <a:t>J. Greenwood  (1984)</a:t>
            </a:r>
          </a:p>
          <a:p>
            <a:endParaRPr lang="en-GB" dirty="0"/>
          </a:p>
        </p:txBody>
      </p:sp>
      <p:pic>
        <p:nvPicPr>
          <p:cNvPr id="6146" name="Picture 2" descr="C:\Users\Judy\AppData\Local\Microsoft\Windows\Temporary Internet Files\Content.IE5\YOLHMTX0\MC900310818[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87184" y="1332469"/>
            <a:ext cx="3781051" cy="354908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GB"/>
              <a:t>www.judyhornigold.co.uk</a:t>
            </a:r>
          </a:p>
        </p:txBody>
      </p:sp>
    </p:spTree>
    <p:extLst>
      <p:ext uri="{BB962C8B-B14F-4D97-AF65-F5344CB8AC3E}">
        <p14:creationId xmlns:p14="http://schemas.microsoft.com/office/powerpoint/2010/main" val="1657742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77A1-E318-4E4F-BE27-F891299FD4C8}"/>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r>
              <a:rPr lang="en-US" sz="6000" dirty="0">
                <a:latin typeface="Aptos" panose="020B0004020202020204" pitchFamily="34" charset="0"/>
              </a:rPr>
              <a:t>Climbing a broken ladder</a:t>
            </a:r>
          </a:p>
        </p:txBody>
      </p:sp>
      <p:pic>
        <p:nvPicPr>
          <p:cNvPr id="4" name="Content Placeholder 3">
            <a:extLst>
              <a:ext uri="{FF2B5EF4-FFF2-40B4-BE49-F238E27FC236}">
                <a16:creationId xmlns:a16="http://schemas.microsoft.com/office/drawing/2014/main" id="{570A9A96-F593-41F0-9AA0-8DDEE13495DC}"/>
              </a:ext>
            </a:extLst>
          </p:cNvPr>
          <p:cNvPicPr>
            <a:picLocks noGrp="1" noChangeAspect="1"/>
          </p:cNvPicPr>
          <p:nvPr>
            <p:ph idx="1"/>
          </p:nvPr>
        </p:nvPicPr>
        <p:blipFill rotWithShape="1">
          <a:blip r:embed="rId2"/>
          <a:srcRect t="3297" r="-1" b="9495"/>
          <a:stretch/>
        </p:blipFill>
        <p:spPr>
          <a:xfrm>
            <a:off x="809243" y="809244"/>
            <a:ext cx="3017520" cy="5239512"/>
          </a:xfrm>
          <a:prstGeom prst="rect">
            <a:avLst/>
          </a:prstGeom>
          <a:effectLst/>
        </p:spPr>
      </p:pic>
      <p:sp>
        <p:nvSpPr>
          <p:cNvPr id="3" name="Footer Placeholder 2">
            <a:extLst>
              <a:ext uri="{FF2B5EF4-FFF2-40B4-BE49-F238E27FC236}">
                <a16:creationId xmlns:a16="http://schemas.microsoft.com/office/drawing/2014/main" id="{2AB84B69-E583-44FE-BD4A-C1A9DA7CCC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656782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E413-599B-4972-A909-57364E59A512}"/>
              </a:ext>
            </a:extLst>
          </p:cNvPr>
          <p:cNvSpPr>
            <a:spLocks noGrp="1"/>
          </p:cNvSpPr>
          <p:nvPr>
            <p:ph type="title"/>
          </p:nvPr>
        </p:nvSpPr>
        <p:spPr/>
        <p:txBody>
          <a:bodyPr/>
          <a:lstStyle/>
          <a:p>
            <a:r>
              <a:rPr lang="en-GB" dirty="0">
                <a:latin typeface="Aptos" panose="020B0004020202020204" pitchFamily="34" charset="0"/>
              </a:rPr>
              <a:t>Growth Zone Model</a:t>
            </a:r>
          </a:p>
        </p:txBody>
      </p:sp>
      <p:pic>
        <p:nvPicPr>
          <p:cNvPr id="4" name="Content Placeholder 3">
            <a:extLst>
              <a:ext uri="{FF2B5EF4-FFF2-40B4-BE49-F238E27FC236}">
                <a16:creationId xmlns:a16="http://schemas.microsoft.com/office/drawing/2014/main" id="{782A7535-F717-4603-A839-4566CAF5C886}"/>
              </a:ext>
            </a:extLst>
          </p:cNvPr>
          <p:cNvPicPr>
            <a:picLocks noGrp="1" noChangeAspect="1"/>
          </p:cNvPicPr>
          <p:nvPr>
            <p:ph sz="half" idx="1"/>
          </p:nvPr>
        </p:nvPicPr>
        <p:blipFill>
          <a:blip r:embed="rId2"/>
          <a:stretch>
            <a:fillRect/>
          </a:stretch>
        </p:blipFill>
        <p:spPr>
          <a:xfrm>
            <a:off x="1747837" y="2177256"/>
            <a:ext cx="3362325" cy="3648075"/>
          </a:xfrm>
          <a:prstGeom prst="rect">
            <a:avLst/>
          </a:prstGeom>
        </p:spPr>
      </p:pic>
      <p:sp>
        <p:nvSpPr>
          <p:cNvPr id="8" name="Content Placeholder 7">
            <a:extLst>
              <a:ext uri="{FF2B5EF4-FFF2-40B4-BE49-F238E27FC236}">
                <a16:creationId xmlns:a16="http://schemas.microsoft.com/office/drawing/2014/main" id="{4CD1C1EB-38F3-4745-B6D1-9CF68A461EB8}"/>
              </a:ext>
            </a:extLst>
          </p:cNvPr>
          <p:cNvSpPr>
            <a:spLocks noGrp="1"/>
          </p:cNvSpPr>
          <p:nvPr>
            <p:ph sz="half" idx="2"/>
          </p:nvPr>
        </p:nvSpPr>
        <p:spPr>
          <a:xfrm>
            <a:off x="6096000" y="276120"/>
            <a:ext cx="5715000" cy="6442731"/>
          </a:xfrm>
        </p:spPr>
        <p:txBody>
          <a:bodyPr>
            <a:normAutofit/>
          </a:bodyPr>
          <a:lstStyle/>
          <a:p>
            <a:pPr marL="0" indent="0">
              <a:buNone/>
            </a:pPr>
            <a:r>
              <a:rPr lang="en-GB" b="1" dirty="0">
                <a:latin typeface="Aptos" panose="020B0004020202020204" pitchFamily="34" charset="0"/>
              </a:rPr>
              <a:t>The comfort zone </a:t>
            </a:r>
          </a:p>
          <a:p>
            <a:r>
              <a:rPr lang="en-GB" dirty="0">
                <a:latin typeface="Aptos" panose="020B0004020202020204" pitchFamily="34" charset="0"/>
              </a:rPr>
              <a:t> familiar tasks independently, </a:t>
            </a:r>
          </a:p>
          <a:p>
            <a:r>
              <a:rPr lang="en-GB" dirty="0">
                <a:latin typeface="Aptos" panose="020B0004020202020204" pitchFamily="34" charset="0"/>
              </a:rPr>
              <a:t>building  self-confidence </a:t>
            </a:r>
          </a:p>
          <a:p>
            <a:r>
              <a:rPr lang="en-GB" dirty="0">
                <a:latin typeface="Aptos" panose="020B0004020202020204" pitchFamily="34" charset="0"/>
              </a:rPr>
              <a:t>practice and automaticity </a:t>
            </a:r>
          </a:p>
          <a:p>
            <a:pPr marL="0" indent="0">
              <a:buNone/>
            </a:pPr>
            <a:r>
              <a:rPr lang="en-GB" b="1" dirty="0">
                <a:latin typeface="Aptos" panose="020B0004020202020204" pitchFamily="34" charset="0"/>
              </a:rPr>
              <a:t>The growth zone </a:t>
            </a:r>
          </a:p>
          <a:p>
            <a:r>
              <a:rPr lang="en-GB" dirty="0">
                <a:latin typeface="Aptos" panose="020B0004020202020204" pitchFamily="34" charset="0"/>
              </a:rPr>
              <a:t> new learning happens</a:t>
            </a:r>
          </a:p>
          <a:p>
            <a:r>
              <a:rPr lang="en-GB" dirty="0">
                <a:latin typeface="Aptos" panose="020B0004020202020204" pitchFamily="34" charset="0"/>
              </a:rPr>
              <a:t> safe to make mistakes, get stuck, require support</a:t>
            </a:r>
          </a:p>
          <a:p>
            <a:r>
              <a:rPr lang="en-GB" dirty="0">
                <a:latin typeface="Aptos" panose="020B0004020202020204" pitchFamily="34" charset="0"/>
              </a:rPr>
              <a:t> activities may be challenging and tiring </a:t>
            </a:r>
          </a:p>
          <a:p>
            <a:pPr marL="0" indent="0">
              <a:buNone/>
            </a:pPr>
            <a:r>
              <a:rPr lang="en-GB" b="1" dirty="0">
                <a:latin typeface="Aptos" panose="020B0004020202020204" pitchFamily="34" charset="0"/>
              </a:rPr>
              <a:t>The anxiety zone </a:t>
            </a:r>
            <a:endParaRPr lang="en-GB" dirty="0">
              <a:latin typeface="Aptos" panose="020B0004020202020204" pitchFamily="34" charset="0"/>
            </a:endParaRPr>
          </a:p>
          <a:p>
            <a:r>
              <a:rPr lang="en-GB" dirty="0">
                <a:latin typeface="Aptos" panose="020B0004020202020204" pitchFamily="34" charset="0"/>
              </a:rPr>
              <a:t>Beyond learner’s reach for now</a:t>
            </a:r>
          </a:p>
          <a:p>
            <a:r>
              <a:rPr lang="en-GB" dirty="0">
                <a:latin typeface="Aptos" panose="020B0004020202020204" pitchFamily="34" charset="0"/>
              </a:rPr>
              <a:t>threat rather than challenge, </a:t>
            </a:r>
          </a:p>
          <a:p>
            <a:r>
              <a:rPr lang="en-GB" dirty="0">
                <a:latin typeface="Aptos" panose="020B0004020202020204" pitchFamily="34" charset="0"/>
              </a:rPr>
              <a:t>stress increases, cognition decreases, and little or no learning </a:t>
            </a:r>
          </a:p>
        </p:txBody>
      </p:sp>
    </p:spTree>
    <p:extLst>
      <p:ext uri="{BB962C8B-B14F-4D97-AF65-F5344CB8AC3E}">
        <p14:creationId xmlns:p14="http://schemas.microsoft.com/office/powerpoint/2010/main" val="355055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8D721F-E43A-2D09-C42B-021B51222E12}"/>
              </a:ext>
            </a:extLst>
          </p:cNvPr>
          <p:cNvSpPr>
            <a:spLocks noGrp="1"/>
          </p:cNvSpPr>
          <p:nvPr>
            <p:ph type="title"/>
          </p:nvPr>
        </p:nvSpPr>
        <p:spPr>
          <a:xfrm>
            <a:off x="666751" y="461255"/>
            <a:ext cx="10836972" cy="1449216"/>
          </a:xfrm>
        </p:spPr>
        <p:txBody>
          <a:bodyPr/>
          <a:lstStyle/>
          <a:p>
            <a:r>
              <a:rPr lang="en-GB" b="0" i="0" dirty="0"/>
              <a:t>Dyscalculia can affect:</a:t>
            </a:r>
            <a:br>
              <a:rPr lang="en-US" dirty="0"/>
            </a:br>
            <a:endParaRPr lang="en-US" dirty="0"/>
          </a:p>
        </p:txBody>
      </p:sp>
      <p:graphicFrame>
        <p:nvGraphicFramePr>
          <p:cNvPr id="5" name="Content Placeholder 2">
            <a:extLst>
              <a:ext uri="{FF2B5EF4-FFF2-40B4-BE49-F238E27FC236}">
                <a16:creationId xmlns:a16="http://schemas.microsoft.com/office/drawing/2014/main" id="{07EFE61D-46F5-9A0A-A2AB-1792D7FAD88B}"/>
              </a:ext>
            </a:extLst>
          </p:cNvPr>
          <p:cNvGraphicFramePr>
            <a:graphicFrameLocks noGrp="1"/>
          </p:cNvGraphicFramePr>
          <p:nvPr>
            <p:ph idx="1"/>
            <p:extLst>
              <p:ext uri="{D42A27DB-BD31-4B8C-83A1-F6EECF244321}">
                <p14:modId xmlns:p14="http://schemas.microsoft.com/office/powerpoint/2010/main" val="2686903602"/>
              </p:ext>
            </p:extLst>
          </p:nvPr>
        </p:nvGraphicFramePr>
        <p:xfrm>
          <a:off x="685800" y="1887538"/>
          <a:ext cx="10817923" cy="3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674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965DB3-774C-4117-9D02-615A5857D2CB}"/>
              </a:ext>
            </a:extLst>
          </p:cNvPr>
          <p:cNvSpPr>
            <a:spLocks noGrp="1"/>
          </p:cNvSpPr>
          <p:nvPr>
            <p:ph type="title"/>
          </p:nvPr>
        </p:nvSpPr>
        <p:spPr>
          <a:xfrm>
            <a:off x="2294395" y="286288"/>
            <a:ext cx="2928533" cy="711200"/>
          </a:xfrm>
        </p:spPr>
        <p:txBody>
          <a:bodyPr lIns="91440" tIns="45720" rIns="91440" bIns="45720" anchor="t">
            <a:normAutofit/>
          </a:bodyPr>
          <a:lstStyle/>
          <a:p>
            <a:pPr>
              <a:lnSpc>
                <a:spcPct val="90000"/>
              </a:lnSpc>
            </a:pPr>
            <a:r>
              <a:rPr lang="en-US" sz="3700" dirty="0">
                <a:cs typeface="Arial"/>
              </a:rPr>
              <a:t>Reflections </a:t>
            </a:r>
          </a:p>
        </p:txBody>
      </p:sp>
      <p:sp>
        <p:nvSpPr>
          <p:cNvPr id="18" name="Content Placeholder 3">
            <a:extLst>
              <a:ext uri="{FF2B5EF4-FFF2-40B4-BE49-F238E27FC236}">
                <a16:creationId xmlns:a16="http://schemas.microsoft.com/office/drawing/2014/main" id="{2824AF68-07FF-4E65-92CB-FD5AD708B97E}"/>
              </a:ext>
            </a:extLst>
          </p:cNvPr>
          <p:cNvSpPr>
            <a:spLocks noGrp="1"/>
          </p:cNvSpPr>
          <p:nvPr>
            <p:ph sz="half" idx="1"/>
          </p:nvPr>
        </p:nvSpPr>
        <p:spPr>
          <a:xfrm>
            <a:off x="1779135" y="1877292"/>
            <a:ext cx="8738850" cy="4525963"/>
          </a:xfrm>
        </p:spPr>
        <p:txBody>
          <a:bodyPr lIns="91440" tIns="45720" rIns="91440" bIns="45720" anchor="t"/>
          <a:lstStyle/>
          <a:p>
            <a:endParaRPr lang="en-US">
              <a:cs typeface="Calibri"/>
            </a:endParaRPr>
          </a:p>
          <a:p>
            <a:endParaRPr lang="en-US">
              <a:ea typeface="+mn-lt"/>
              <a:cs typeface="+mn-lt"/>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Content Placeholder 3">
            <a:extLst>
              <a:ext uri="{FF2B5EF4-FFF2-40B4-BE49-F238E27FC236}">
                <a16:creationId xmlns:a16="http://schemas.microsoft.com/office/drawing/2014/main" id="{E199CA39-5EC1-2ACE-E94F-6F23EDD2839B}"/>
              </a:ext>
            </a:extLst>
          </p:cNvPr>
          <p:cNvSpPr txBox="1">
            <a:spLocks/>
          </p:cNvSpPr>
          <p:nvPr/>
        </p:nvSpPr>
        <p:spPr>
          <a:xfrm>
            <a:off x="415763" y="1954329"/>
            <a:ext cx="11377853" cy="4569095"/>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solidFill>
                  <a:schemeClr val="bg1"/>
                </a:solidFill>
                <a:latin typeface="Segoe UI" panose="020B0502040204020203" pitchFamily="34" charset="0"/>
                <a:cs typeface="Segoe UI" panose="020B0502040204020203" pitchFamily="34" charset="0"/>
              </a:rPr>
              <a:t>How could you make use of the Scottish Definition of Dyscalculia in your setting?</a:t>
            </a:r>
          </a:p>
          <a:p>
            <a:endParaRPr lang="en-US" dirty="0">
              <a:solidFill>
                <a:schemeClr val="bg1"/>
              </a:solidFill>
              <a:latin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cs typeface="Segoe UI" panose="020B0502040204020203" pitchFamily="34" charset="0"/>
              </a:rPr>
              <a:t>What are the key messages you take away from this presentation?</a:t>
            </a:r>
          </a:p>
          <a:p>
            <a:endParaRPr lang="en-US" dirty="0">
              <a:solidFill>
                <a:schemeClr val="bg1"/>
              </a:solidFill>
              <a:latin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cs typeface="Segoe UI" panose="020B0502040204020203" pitchFamily="34" charset="0"/>
              </a:rPr>
              <a:t>How can this definition be shared more widely in your setting and what are the professional learning needs of your colleagues?</a:t>
            </a:r>
          </a:p>
          <a:p>
            <a:endParaRPr lang="en-US" dirty="0">
              <a:solidFill>
                <a:schemeClr val="bg1"/>
              </a:solidFill>
              <a:cs typeface="Calibri"/>
            </a:endParaRPr>
          </a:p>
          <a:p>
            <a:endParaRPr lang="en-US" dirty="0">
              <a:cs typeface="Calibri"/>
            </a:endParaRPr>
          </a:p>
          <a:p>
            <a:endParaRPr lang="en-US" dirty="0">
              <a:cs typeface="Calibri"/>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253D1169-58DA-3892-B5CD-C256385A71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78" y="142723"/>
            <a:ext cx="1712881" cy="1614400"/>
          </a:xfrm>
          <a:prstGeom prst="rect">
            <a:avLst/>
          </a:prstGeom>
          <a:noFill/>
          <a:ln>
            <a:noFill/>
          </a:ln>
        </p:spPr>
      </p:pic>
      <p:pic>
        <p:nvPicPr>
          <p:cNvPr id="10" name="Picture 9" descr="This is the Education Scotland, Inclusion, Wellbeing and Equalities logo. It is blue green and yellow.">
            <a:extLst>
              <a:ext uri="{FF2B5EF4-FFF2-40B4-BE49-F238E27FC236}">
                <a16:creationId xmlns:a16="http://schemas.microsoft.com/office/drawing/2014/main" id="{BA2F872F-1976-927B-1D91-5B1C005CED53}"/>
              </a:ext>
            </a:extLst>
          </p:cNvPr>
          <p:cNvPicPr>
            <a:picLocks noChangeAspect="1"/>
          </p:cNvPicPr>
          <p:nvPr/>
        </p:nvPicPr>
        <p:blipFill>
          <a:blip r:embed="rId4"/>
          <a:stretch>
            <a:fillRect/>
          </a:stretch>
        </p:blipFill>
        <p:spPr>
          <a:xfrm>
            <a:off x="10257194" y="104716"/>
            <a:ext cx="1814937" cy="913105"/>
          </a:xfrm>
          <a:prstGeom prst="rect">
            <a:avLst/>
          </a:prstGeom>
        </p:spPr>
      </p:pic>
    </p:spTree>
    <p:extLst>
      <p:ext uri="{BB962C8B-B14F-4D97-AF65-F5344CB8AC3E}">
        <p14:creationId xmlns:p14="http://schemas.microsoft.com/office/powerpoint/2010/main" val="219959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40DA-1979-4528-BF45-4A4D89B068CA}"/>
              </a:ext>
            </a:extLst>
          </p:cNvPr>
          <p:cNvSpPr>
            <a:spLocks noGrp="1"/>
          </p:cNvSpPr>
          <p:nvPr>
            <p:ph type="title"/>
          </p:nvPr>
        </p:nvSpPr>
        <p:spPr>
          <a:xfrm>
            <a:off x="0" y="1"/>
            <a:ext cx="4305300" cy="6721472"/>
          </a:xfrm>
        </p:spPr>
        <p:txBody>
          <a:bodyPr lIns="91440" tIns="45720" rIns="91440" bIns="45720" anchor="ctr">
            <a:normAutofit/>
          </a:bodyPr>
          <a:lstStyle/>
          <a:p>
            <a:pPr>
              <a:spcBef>
                <a:spcPts val="0"/>
              </a:spcBef>
              <a:spcAft>
                <a:spcPts val="100"/>
              </a:spcAft>
            </a:pPr>
            <a:r>
              <a:rPr lang="en-GB" kern="1500"/>
              <a:t>Dyscalculia can be associated</a:t>
            </a:r>
            <a:r>
              <a:rPr lang="en-GB" kern="1500">
                <a:ln>
                  <a:noFill/>
                </a:ln>
                <a:effectLst/>
              </a:rPr>
              <a:t> with </a:t>
            </a:r>
            <a:r>
              <a:rPr lang="en-GB" kern="1500"/>
              <a:t>difficulties</a:t>
            </a:r>
            <a:r>
              <a:rPr lang="en-GB" kern="1500">
                <a:ln>
                  <a:noFill/>
                </a:ln>
                <a:effectLst/>
              </a:rPr>
              <a:t> with two fundamental numerical concepts</a:t>
            </a:r>
            <a:br>
              <a:rPr lang="en-GB" kern="1500">
                <a:ln>
                  <a:noFill/>
                </a:ln>
                <a:effectLst/>
              </a:rPr>
            </a:br>
            <a:r>
              <a:rPr lang="en-GB" kern="1500">
                <a:ln>
                  <a:noFill/>
                </a:ln>
                <a:effectLst/>
              </a:rPr>
              <a:t> </a:t>
            </a:r>
            <a:br>
              <a:rPr lang="en-GB" kern="1500">
                <a:ln>
                  <a:noFill/>
                </a:ln>
                <a:effectLst/>
              </a:rPr>
            </a:br>
            <a:endParaRPr lang="en-GB"/>
          </a:p>
        </p:txBody>
      </p:sp>
      <p:sp>
        <p:nvSpPr>
          <p:cNvPr id="8" name="Slide Number Placeholder 3">
            <a:extLst>
              <a:ext uri="{FF2B5EF4-FFF2-40B4-BE49-F238E27FC236}">
                <a16:creationId xmlns:a16="http://schemas.microsoft.com/office/drawing/2014/main" id="{F290DB68-A17A-F5B2-ED64-220AE1E7ED79}"/>
              </a:ext>
            </a:extLst>
          </p:cNvPr>
          <p:cNvSpPr>
            <a:spLocks noGrp="1"/>
          </p:cNvSpPr>
          <p:nvPr>
            <p:ph type="sldNum" sz="quarter" idx="10"/>
          </p:nvPr>
        </p:nvSpPr>
        <p:spPr>
          <a:xfrm>
            <a:off x="11353800" y="6361475"/>
            <a:ext cx="838200" cy="360000"/>
          </a:xfrm>
        </p:spPr>
        <p:txBody>
          <a:bodyPr/>
          <a:lstStyle/>
          <a:p>
            <a:pPr rtl="0">
              <a:spcAft>
                <a:spcPts val="600"/>
              </a:spcAft>
            </a:pPr>
            <a:r>
              <a:rPr lang="en-GB" noProof="0"/>
              <a:t>PAGE </a:t>
            </a:r>
            <a:fld id="{4A9B5881-4007-4345-955A-79C2656F0C49}" type="slidenum">
              <a:rPr lang="en-GB" noProof="0" smtClean="0"/>
              <a:pPr rtl="0">
                <a:spcAft>
                  <a:spcPts val="600"/>
                </a:spcAft>
              </a:pPr>
              <a:t>8</a:t>
            </a:fld>
            <a:endParaRPr lang="en-GB" noProof="0"/>
          </a:p>
        </p:txBody>
      </p:sp>
      <p:graphicFrame>
        <p:nvGraphicFramePr>
          <p:cNvPr id="3" name="Diagram 2"/>
          <p:cNvGraphicFramePr/>
          <p:nvPr>
            <p:extLst>
              <p:ext uri="{D42A27DB-BD31-4B8C-83A1-F6EECF244321}">
                <p14:modId xmlns:p14="http://schemas.microsoft.com/office/powerpoint/2010/main" val="877237541"/>
              </p:ext>
            </p:extLst>
          </p:nvPr>
        </p:nvGraphicFramePr>
        <p:xfrm>
          <a:off x="4705350" y="365124"/>
          <a:ext cx="6648448"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58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8784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968208" y="14127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935760" y="42210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67608" y="28537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34945" y="37638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www.judyhornigold.co.uk</a:t>
            </a:r>
          </a:p>
        </p:txBody>
      </p:sp>
    </p:spTree>
    <p:extLst>
      <p:ext uri="{BB962C8B-B14F-4D97-AF65-F5344CB8AC3E}">
        <p14:creationId xmlns:p14="http://schemas.microsoft.com/office/powerpoint/2010/main" val="212931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9031_TF67543618_Win32" id="{05102B2C-44CC-4DB4-B10A-57E05FC1801B}" vid="{0A2FF393-EBA0-40ED-AD03-65AA7B29D3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Facet</Template>
  <TotalTime>7493</TotalTime>
  <Words>3310</Words>
  <Application>Microsoft Office PowerPoint</Application>
  <PresentationFormat>Widescreen</PresentationFormat>
  <Paragraphs>388</Paragraphs>
  <Slides>70</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ＭＳ Ｐゴシック</vt:lpstr>
      <vt:lpstr>Aptos</vt:lpstr>
      <vt:lpstr>Arial</vt:lpstr>
      <vt:lpstr>Calibri</vt:lpstr>
      <vt:lpstr>Calibri Light</vt:lpstr>
      <vt:lpstr>Century Gothic</vt:lpstr>
      <vt:lpstr>Exo 2</vt:lpstr>
      <vt:lpstr>inherit</vt:lpstr>
      <vt:lpstr>Roboto</vt:lpstr>
      <vt:lpstr>Segoe UI</vt:lpstr>
      <vt:lpstr>Symbol</vt:lpstr>
      <vt:lpstr>Wingdings</vt:lpstr>
      <vt:lpstr>Office Theme</vt:lpstr>
      <vt:lpstr>Dyscalculia and Math Anxiety </vt:lpstr>
      <vt:lpstr>Overview</vt:lpstr>
      <vt:lpstr>Scottish Working Definition of Dyscalculia </vt:lpstr>
      <vt:lpstr>PowerPoint Presentation</vt:lpstr>
      <vt:lpstr>PowerPoint Presentation</vt:lpstr>
      <vt:lpstr>Indicators of Dyscalculia</vt:lpstr>
      <vt:lpstr>Dyscalculia can affect: </vt:lpstr>
      <vt:lpstr>Dyscalculia can be associated with difficulties with two fundamental numerical concepts   </vt:lpstr>
      <vt:lpstr>PowerPoint Presentation</vt:lpstr>
      <vt:lpstr>PowerPoint Presentation</vt:lpstr>
      <vt:lpstr>PowerPoint Presentation</vt:lpstr>
      <vt:lpstr>PowerPoint Presentation</vt:lpstr>
      <vt:lpstr>PowerPoint Presentation</vt:lpstr>
      <vt:lpstr>Numerical stroop</vt:lpstr>
      <vt:lpstr>PowerPoint Presentation</vt:lpstr>
      <vt:lpstr>Strategies to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Repetition, over learning and access to appropriate accessible resources.   </vt:lpstr>
      <vt:lpstr>Using Dot Patterns</vt:lpstr>
      <vt:lpstr>Numicon</vt:lpstr>
      <vt:lpstr>Number Patterns Dorean Yeo</vt:lpstr>
      <vt:lpstr>Number patterns </vt:lpstr>
      <vt:lpstr>Number Patterns </vt:lpstr>
      <vt:lpstr>Number Patterns</vt:lpstr>
      <vt:lpstr>Chinn Patterns</vt:lpstr>
      <vt:lpstr>Chinn Patterns (5 and a bit)</vt:lpstr>
      <vt:lpstr>PowerPoint Presentation</vt:lpstr>
      <vt:lpstr>PowerPoint Presentation</vt:lpstr>
      <vt:lpstr>Ronit Bird</vt:lpstr>
      <vt:lpstr>PowerPoint Presentation</vt:lpstr>
      <vt:lpstr>Why use them?</vt:lpstr>
      <vt:lpstr>Two coloured counters</vt:lpstr>
      <vt:lpstr>PowerPoint Presentation</vt:lpstr>
      <vt:lpstr>PowerPoint Presentation</vt:lpstr>
      <vt:lpstr>PowerPoint Presentation</vt:lpstr>
      <vt:lpstr>Visual Algebra</vt:lpstr>
      <vt:lpstr>What is the Bar Model?</vt:lpstr>
      <vt:lpstr>Bar Modelling</vt:lpstr>
      <vt:lpstr>Types of Bar Model</vt:lpstr>
      <vt:lpstr>Thomas and James  Problem</vt:lpstr>
      <vt:lpstr>PowerPoint Presentation</vt:lpstr>
      <vt:lpstr>Thomas and James Problem</vt:lpstr>
      <vt:lpstr>Why identify?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dyscalculia</vt:lpstr>
      <vt:lpstr>PowerPoint Presentation</vt:lpstr>
      <vt:lpstr>What is Maths Anxiety?</vt:lpstr>
      <vt:lpstr>Pearson.com</vt:lpstr>
      <vt:lpstr>Maths Anxiety- Definitions</vt:lpstr>
      <vt:lpstr>Maths Anxiety can be related to:</vt:lpstr>
      <vt:lpstr>Maths Anxiety can be related to:</vt:lpstr>
      <vt:lpstr>Maths lessons</vt:lpstr>
      <vt:lpstr>Climbing a broken ladder</vt:lpstr>
      <vt:lpstr>Growth Zone Model</vt:lpstr>
      <vt:lpstr>Reflections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Little, Ailsa</dc:creator>
  <cp:lastModifiedBy>Little, Ailsa</cp:lastModifiedBy>
  <cp:revision>26</cp:revision>
  <dcterms:created xsi:type="dcterms:W3CDTF">2025-04-29T12:38:35Z</dcterms:created>
  <dcterms:modified xsi:type="dcterms:W3CDTF">2025-05-20T14:35:36Z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3750b7-94b5-4b05-b3b0-f7f4a358dbcf_Enabled">
    <vt:lpwstr>true</vt:lpwstr>
  </property>
  <property fmtid="{D5CDD505-2E9C-101B-9397-08002B2CF9AE}" pid="3" name="MSIP_Label_3b3750b7-94b5-4b05-b3b0-f7f4a358dbcf_SetDate">
    <vt:lpwstr>2025-05-20T14:35:20Z</vt:lpwstr>
  </property>
  <property fmtid="{D5CDD505-2E9C-101B-9397-08002B2CF9AE}" pid="4" name="MSIP_Label_3b3750b7-94b5-4b05-b3b0-f7f4a358dbcf_Method">
    <vt:lpwstr>Privileged</vt:lpwstr>
  </property>
  <property fmtid="{D5CDD505-2E9C-101B-9397-08002B2CF9AE}" pid="5" name="MSIP_Label_3b3750b7-94b5-4b05-b3b0-f7f4a358dbcf_Name">
    <vt:lpwstr>3b3750b7-94b5-4b05-b3b0-f7f4a358dbcf</vt:lpwstr>
  </property>
  <property fmtid="{D5CDD505-2E9C-101B-9397-08002B2CF9AE}" pid="6" name="MSIP_Label_3b3750b7-94b5-4b05-b3b0-f7f4a358dbcf_SiteId">
    <vt:lpwstr>bd2e1df6-8d5a-4867-a647-487c2a7402de</vt:lpwstr>
  </property>
  <property fmtid="{D5CDD505-2E9C-101B-9397-08002B2CF9AE}" pid="7" name="MSIP_Label_3b3750b7-94b5-4b05-b3b0-f7f4a358dbcf_ActionId">
    <vt:lpwstr>52094b45-255b-4f62-899c-380e527bd243</vt:lpwstr>
  </property>
  <property fmtid="{D5CDD505-2E9C-101B-9397-08002B2CF9AE}" pid="8" name="MSIP_Label_3b3750b7-94b5-4b05-b3b0-f7f4a358dbcf_ContentBits">
    <vt:lpwstr>3</vt:lpwstr>
  </property>
  <property fmtid="{D5CDD505-2E9C-101B-9397-08002B2CF9AE}" pid="9" name="MSIP_Label_3b3750b7-94b5-4b05-b3b0-f7f4a358dbcf_Tag">
    <vt:lpwstr>10, 0, 1, 1</vt:lpwstr>
  </property>
  <property fmtid="{D5CDD505-2E9C-101B-9397-08002B2CF9AE}" pid="10" name="ClassificationContentMarkingFooterLocations">
    <vt:lpwstr>Office Theme:11</vt:lpwstr>
  </property>
  <property fmtid="{D5CDD505-2E9C-101B-9397-08002B2CF9AE}" pid="11" name="ClassificationContentMarkingFooterText">
    <vt:lpwstr>PUBLIC</vt:lpwstr>
  </property>
  <property fmtid="{D5CDD505-2E9C-101B-9397-08002B2CF9AE}" pid="12" name="ClassificationContentMarkingHeaderLocations">
    <vt:lpwstr>Office Theme:10</vt:lpwstr>
  </property>
  <property fmtid="{D5CDD505-2E9C-101B-9397-08002B2CF9AE}" pid="13" name="ClassificationContentMarkingHeaderText">
    <vt:lpwstr>PUBLIC</vt:lpwstr>
  </property>
</Properties>
</file>