
<file path=[Content_Types].xml><?xml version="1.0" encoding="utf-8"?>
<Types xmlns="http://schemas.openxmlformats.org/package/2006/content-types">
  <Default Extension="html"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0" r:id="rId3"/>
    <p:sldId id="278" r:id="rId4"/>
    <p:sldId id="298" r:id="rId5"/>
    <p:sldId id="279" r:id="rId6"/>
    <p:sldId id="299" r:id="rId7"/>
    <p:sldId id="300" r:id="rId8"/>
    <p:sldId id="301" r:id="rId9"/>
    <p:sldId id="302" r:id="rId10"/>
    <p:sldId id="258" r:id="rId11"/>
    <p:sldId id="260" r:id="rId12"/>
    <p:sldId id="291" r:id="rId13"/>
    <p:sldId id="305" r:id="rId14"/>
    <p:sldId id="304" r:id="rId15"/>
    <p:sldId id="262" r:id="rId16"/>
    <p:sldId id="274" r:id="rId17"/>
    <p:sldId id="275" r:id="rId18"/>
    <p:sldId id="261" r:id="rId19"/>
    <p:sldId id="265" r:id="rId20"/>
    <p:sldId id="263" r:id="rId21"/>
    <p:sldId id="264" r:id="rId22"/>
    <p:sldId id="266" r:id="rId23"/>
    <p:sldId id="267" r:id="rId24"/>
    <p:sldId id="268" r:id="rId25"/>
    <p:sldId id="269" r:id="rId26"/>
    <p:sldId id="270" r:id="rId27"/>
    <p:sldId id="271" r:id="rId28"/>
    <p:sldId id="276" r:id="rId29"/>
    <p:sldId id="303" r:id="rId30"/>
    <p:sldId id="272" r:id="rId31"/>
    <p:sldId id="306" r:id="rId32"/>
    <p:sldId id="3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4660"/>
  </p:normalViewPr>
  <p:slideViewPr>
    <p:cSldViewPr snapToGrid="0">
      <p:cViewPr>
        <p:scale>
          <a:sx n="66" d="100"/>
          <a:sy n="66" d="100"/>
        </p:scale>
        <p:origin x="57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3CF73-5E37-4578-8514-70C2C9989A86}"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025BF-1A3B-425A-9185-6C442D14D4B3}" type="slidenum">
              <a:rPr lang="en-GB" smtClean="0"/>
              <a:t>‹#›</a:t>
            </a:fld>
            <a:endParaRPr lang="en-GB"/>
          </a:p>
        </p:txBody>
      </p:sp>
    </p:spTree>
    <p:extLst>
      <p:ext uri="{BB962C8B-B14F-4D97-AF65-F5344CB8AC3E}">
        <p14:creationId xmlns:p14="http://schemas.microsoft.com/office/powerpoint/2010/main" val="61508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rriam-webster.com/dictionary/stimming?pronunciation&amp;lang=en_us&amp;dir=s&amp;file=stimmin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merriam-webster.com/dictionary/self-stimulator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is a range of diagnosed neurodevelopmental conditions, which commonly co-occur including autism, ADHD, intellectual disability, </a:t>
            </a:r>
            <a:r>
              <a:rPr lang="en-GB" sz="1200" dirty="0" err="1"/>
              <a:t>fetal</a:t>
            </a:r>
            <a:r>
              <a:rPr lang="en-GB" sz="1200" dirty="0"/>
              <a:t> alcohol spectrum disorder (FASD), developmental co-ordination disorder (DCD) (previous known as dyspraxia), developmental language disorder (DLD) and specific learning difficulties. Although not all adults are identified or diagnosed formally, we now understand that: • 10-15% of the population have one or more neurodevelopmental conditions and these usually co-occur • 2-3% of the population are autistic • 3-5% have ADHD • 6-17% have FASD • around 8% have DLD • 2-6% have DCD Although these are not mental health conditions, the consequence of being neurodivergent in our current society, is that co-occurring mental health conditions are common</a:t>
            </a:r>
          </a:p>
          <a:p>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2</a:t>
            </a:fld>
            <a:endParaRPr lang="en-GB"/>
          </a:p>
        </p:txBody>
      </p:sp>
    </p:spTree>
    <p:extLst>
      <p:ext uri="{BB962C8B-B14F-4D97-AF65-F5344CB8AC3E}">
        <p14:creationId xmlns:p14="http://schemas.microsoft.com/office/powerpoint/2010/main" val="334785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Autistic people told us: “The hardest part is conversations with colleagues. Or working out should I have conversations with them? I understand what people mean but because that’s not my main challenge, I can ignore how difficult that is.” “I was off work for about 6 months. Burnout. Panic attacks and stuff like that. That was probably the motivation for leaving there.” “There’re at least two phases to being employed; you’re new; you’re established. All adaptations for autistic people in the workplace are for people who are new. There’s never a ‘What would you like and what can we do to support you at this point?’”</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18</a:t>
            </a:fld>
            <a:endParaRPr lang="en-GB"/>
          </a:p>
        </p:txBody>
      </p:sp>
    </p:spTree>
    <p:extLst>
      <p:ext uri="{BB962C8B-B14F-4D97-AF65-F5344CB8AC3E}">
        <p14:creationId xmlns:p14="http://schemas.microsoft.com/office/powerpoint/2010/main" val="3532923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Research found that less than half of autistic employees who discussed reasonable adjustments had them implemented. A common theme in conversations with neurodivergent people is that they are implemented for a short time and then forgotten about. Maintaining them as long as needed is crucial. Employers should actively ensure that plans agreed are being implemented. Employers should be proactive, offering adjustments in advance including for recruitment processes (e.g., extra processing time for interview and questions provided in advance). </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19</a:t>
            </a:fld>
            <a:endParaRPr lang="en-GB"/>
          </a:p>
        </p:txBody>
      </p:sp>
    </p:spTree>
    <p:extLst>
      <p:ext uri="{BB962C8B-B14F-4D97-AF65-F5344CB8AC3E}">
        <p14:creationId xmlns:p14="http://schemas.microsoft.com/office/powerpoint/2010/main" val="73034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framework has been developed by Doherty et al. (2023) and they have given permission for us to share it. It is a helpful way to think about practical support, reasonable adjustments and accommodations</a:t>
            </a:r>
          </a:p>
          <a:p>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22</a:t>
            </a:fld>
            <a:endParaRPr lang="en-GB"/>
          </a:p>
        </p:txBody>
      </p:sp>
    </p:spTree>
    <p:extLst>
      <p:ext uri="{BB962C8B-B14F-4D97-AF65-F5344CB8AC3E}">
        <p14:creationId xmlns:p14="http://schemas.microsoft.com/office/powerpoint/2010/main" val="824612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757575"/>
                </a:solidFill>
                <a:effectLst/>
                <a:latin typeface="inherit"/>
              </a:rPr>
              <a:t>stimming</a:t>
            </a:r>
            <a:r>
              <a:rPr lang="en-GB" b="0" i="0" u="none" strike="noStrike" dirty="0">
                <a:solidFill>
                  <a:srgbClr val="0074CC"/>
                </a:solidFill>
                <a:effectLst/>
                <a:latin typeface="Open Sans" panose="020B0606030504020204" pitchFamily="34" charset="0"/>
                <a:hlinkClick r:id="rId3" tooltip="How to pronounce stimming (audio)"/>
              </a:rPr>
              <a:t> </a:t>
            </a:r>
            <a:endParaRPr lang="en-GB" b="0" i="0" dirty="0">
              <a:solidFill>
                <a:srgbClr val="757575"/>
              </a:solidFill>
              <a:effectLst/>
              <a:latin typeface="inherit"/>
            </a:endParaRPr>
          </a:p>
          <a:p>
            <a:pPr algn="l" fontAlgn="base"/>
            <a:r>
              <a:rPr lang="en-GB" b="1" i="0" dirty="0">
                <a:solidFill>
                  <a:srgbClr val="212529"/>
                </a:solidFill>
                <a:effectLst/>
                <a:latin typeface="inherit"/>
              </a:rPr>
              <a:t>: </a:t>
            </a:r>
            <a:r>
              <a:rPr lang="en-GB" b="0" i="0" dirty="0">
                <a:solidFill>
                  <a:srgbClr val="212529"/>
                </a:solidFill>
                <a:effectLst/>
                <a:latin typeface="Open Sans" panose="020B0606030504020204" pitchFamily="34" charset="0"/>
              </a:rPr>
              <a:t>a </a:t>
            </a:r>
            <a:r>
              <a:rPr lang="en-GB" b="0" i="0" u="none" strike="noStrike" dirty="0">
                <a:solidFill>
                  <a:srgbClr val="0074CC"/>
                </a:solidFill>
                <a:effectLst/>
                <a:latin typeface="Open Sans" panose="020B0606030504020204" pitchFamily="34" charset="0"/>
                <a:hlinkClick r:id="rId4"/>
              </a:rPr>
              <a:t>self-stimulatory</a:t>
            </a:r>
            <a:r>
              <a:rPr lang="en-GB" b="0" i="0" dirty="0">
                <a:solidFill>
                  <a:srgbClr val="212529"/>
                </a:solidFill>
                <a:effectLst/>
                <a:latin typeface="Open Sans" panose="020B0606030504020204" pitchFamily="34" charset="0"/>
              </a:rPr>
              <a:t> behaviour that is marked by a repetitive action or movement of the body (such as repeatedly tapping on objects or the ears, snapping the fingers, blinking the eyes, rocking from side to side, or grunting) and is typically associated with certain conditions (such as autism)</a:t>
            </a:r>
          </a:p>
          <a:p>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25</a:t>
            </a:fld>
            <a:endParaRPr lang="en-GB"/>
          </a:p>
        </p:txBody>
      </p:sp>
    </p:spTree>
    <p:extLst>
      <p:ext uri="{BB962C8B-B14F-4D97-AF65-F5344CB8AC3E}">
        <p14:creationId xmlns:p14="http://schemas.microsoft.com/office/powerpoint/2010/main" val="177575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26</a:t>
            </a:fld>
            <a:endParaRPr lang="en-GB"/>
          </a:p>
        </p:txBody>
      </p:sp>
    </p:spTree>
    <p:extLst>
      <p:ext uri="{BB962C8B-B14F-4D97-AF65-F5344CB8AC3E}">
        <p14:creationId xmlns:p14="http://schemas.microsoft.com/office/powerpoint/2010/main" val="405663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As with all people, each autistic person has their own unique profile of strengths, abilities and challenges.  For this reason, it is important that approaches to support are responsive to the individual.  There are however, some common threads underlying the autistic experience which it can be helpful to consider when planning for support.   The Scottish Government Different Minds website was created in partnership with autistic people: </a:t>
            </a:r>
          </a:p>
          <a:p>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3</a:t>
            </a:fld>
            <a:endParaRPr lang="en-GB"/>
          </a:p>
        </p:txBody>
      </p:sp>
    </p:spTree>
    <p:extLst>
      <p:ext uri="{BB962C8B-B14F-4D97-AF65-F5344CB8AC3E}">
        <p14:creationId xmlns:p14="http://schemas.microsoft.com/office/powerpoint/2010/main" val="133489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In the autism community, many self-advocates and their allies prefer terminology such as “Autistic,” “Autistic person,” or “Autistic individual” because we understand autism as an inherent part of an individual’s identity </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4</a:t>
            </a:fld>
            <a:endParaRPr lang="en-GB"/>
          </a:p>
        </p:txBody>
      </p:sp>
    </p:spTree>
    <p:extLst>
      <p:ext uri="{BB962C8B-B14F-4D97-AF65-F5344CB8AC3E}">
        <p14:creationId xmlns:p14="http://schemas.microsoft.com/office/powerpoint/2010/main" val="386609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effectLst/>
                <a:latin typeface="Hind" panose="02000000000000000000" pitchFamily="2" charset="0"/>
                <a:cs typeface="Hind" panose="02000000000000000000" pitchFamily="2" charset="0"/>
              </a:rPr>
              <a:t>If these four aspects are not appropriately supported, an autistic person can experience anxiety and distress.  For children and young people, there is a reciprocal relationship between the autistic learner and the environment – this includes the physical environment and the people around them. With appropriate understanding and </a:t>
            </a:r>
            <a:r>
              <a:rPr kumimoji="0" lang="en-US" altLang="en-US" sz="1200" b="0" i="0" u="none" strike="noStrike" cap="none" normalizeH="0" baseline="0" dirty="0" err="1">
                <a:ln>
                  <a:noFill/>
                </a:ln>
                <a:effectLst/>
                <a:latin typeface="Hind" panose="02000000000000000000" pitchFamily="2" charset="0"/>
                <a:cs typeface="Hind" panose="02000000000000000000" pitchFamily="2" charset="0"/>
              </a:rPr>
              <a:t>adjustments,autistic</a:t>
            </a:r>
            <a:r>
              <a:rPr kumimoji="0" lang="en-US" altLang="en-US" sz="1200" b="0" i="0" u="none" strike="noStrike" cap="none" normalizeH="0" baseline="0" dirty="0">
                <a:ln>
                  <a:noFill/>
                </a:ln>
                <a:effectLst/>
                <a:latin typeface="Hind" panose="02000000000000000000" pitchFamily="2" charset="0"/>
                <a:cs typeface="Hind" panose="02000000000000000000" pitchFamily="2" charset="0"/>
              </a:rPr>
              <a:t> people can flourish.  </a:t>
            </a:r>
            <a:endParaRPr kumimoji="0" lang="en-US" altLang="en-US" sz="12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effectLst/>
                <a:latin typeface="Hind" panose="02000000000000000000" pitchFamily="2" charset="0"/>
                <a:cs typeface="Hind" panose="02000000000000000000" pitchFamily="2" charset="0"/>
              </a:rPr>
              <a:t>Autism is not a linear scale running from ‘high functioning’ to ‘low functioning’, which are unhelpful terms. Instead, autism varies in several different ways – sensory differences, levels of anxiety, social skills and executive functions all vary both from person to person and from time to time. </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5</a:t>
            </a:fld>
            <a:endParaRPr lang="en-GB"/>
          </a:p>
        </p:txBody>
      </p:sp>
    </p:spTree>
    <p:extLst>
      <p:ext uri="{BB962C8B-B14F-4D97-AF65-F5344CB8AC3E}">
        <p14:creationId xmlns:p14="http://schemas.microsoft.com/office/powerpoint/2010/main" val="276115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one study, fewer than half of those who requested adjustments had them implemented. Autistic people we spoke to said: “We need a sea change in attitudes to neurodivergent people.” “My whole job history is typical of a late diagnosed autistic person. I’ve had so many jobs and careers. They lasted a maximum of 5 years… I felt like I wasn’t taken seriously. They didn’t take account of me being autistic.” “What helps me stay in the job? People who remember I’m autistic. In my experience that’s like 1% of people. In every scenario I have to remind people that this is a thing for me. When I do that, the change is made for a month, then it goes back…. Not having that ongoing support makes it challenging.”</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11</a:t>
            </a:fld>
            <a:endParaRPr lang="en-GB"/>
          </a:p>
        </p:txBody>
      </p:sp>
    </p:spTree>
    <p:extLst>
      <p:ext uri="{BB962C8B-B14F-4D97-AF65-F5344CB8AC3E}">
        <p14:creationId xmlns:p14="http://schemas.microsoft.com/office/powerpoint/2010/main" val="135169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Diagnosed autistic aged 50. Next slide has a link to an article from The Times about her understanding of how being autistic affected her at work. Mention women and girls.</a:t>
            </a:r>
          </a:p>
        </p:txBody>
      </p:sp>
      <p:sp>
        <p:nvSpPr>
          <p:cNvPr id="4" name="Slide Number Placeholder 3"/>
          <p:cNvSpPr>
            <a:spLocks noGrp="1"/>
          </p:cNvSpPr>
          <p:nvPr>
            <p:ph type="sldNum" sz="quarter" idx="5"/>
          </p:nvPr>
        </p:nvSpPr>
        <p:spPr/>
        <p:txBody>
          <a:bodyPr/>
          <a:lstStyle/>
          <a:p>
            <a:fld id="{15F025BF-1A3B-425A-9185-6C442D14D4B3}" type="slidenum">
              <a:rPr lang="en-GB" smtClean="0"/>
              <a:t>13</a:t>
            </a:fld>
            <a:endParaRPr lang="en-GB"/>
          </a:p>
        </p:txBody>
      </p:sp>
    </p:spTree>
    <p:extLst>
      <p:ext uri="{BB962C8B-B14F-4D97-AF65-F5344CB8AC3E}">
        <p14:creationId xmlns:p14="http://schemas.microsoft.com/office/powerpoint/2010/main" val="368528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Nearly 75% of autistic people surveyed, report masking all or some of the time to avoid being perceived as visibly autistic. This means that some aspects of the working environment seem to be tolerated by individuals, but this does not mean that adjustments are not required. The NAIT Guide to Autistic Masking and Autistic Masking: </a:t>
            </a:r>
            <a:r>
              <a:rPr lang="en-GB" sz="1200" dirty="0" err="1"/>
              <a:t>Allanah’s</a:t>
            </a:r>
            <a:r>
              <a:rPr lang="en-GB" sz="1200" dirty="0"/>
              <a:t> Story were developed with autistic people.</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15</a:t>
            </a:fld>
            <a:endParaRPr lang="en-GB"/>
          </a:p>
        </p:txBody>
      </p:sp>
    </p:spTree>
    <p:extLst>
      <p:ext uri="{BB962C8B-B14F-4D97-AF65-F5344CB8AC3E}">
        <p14:creationId xmlns:p14="http://schemas.microsoft.com/office/powerpoint/2010/main" val="1808645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Kerry Murphy (2023) has created a helpful visual about zones of practice. She makes reference to a growth, learning, curious and comfort zone</a:t>
            </a:r>
            <a:endParaRPr lang="en-GB" dirty="0"/>
          </a:p>
        </p:txBody>
      </p:sp>
      <p:sp>
        <p:nvSpPr>
          <p:cNvPr id="4" name="Slide Number Placeholder 3"/>
          <p:cNvSpPr>
            <a:spLocks noGrp="1"/>
          </p:cNvSpPr>
          <p:nvPr>
            <p:ph type="sldNum" sz="quarter" idx="5"/>
          </p:nvPr>
        </p:nvSpPr>
        <p:spPr/>
        <p:txBody>
          <a:bodyPr/>
          <a:lstStyle/>
          <a:p>
            <a:fld id="{15F025BF-1A3B-425A-9185-6C442D14D4B3}" type="slidenum">
              <a:rPr lang="en-GB" smtClean="0"/>
              <a:t>16</a:t>
            </a:fld>
            <a:endParaRPr lang="en-GB"/>
          </a:p>
        </p:txBody>
      </p:sp>
    </p:spTree>
    <p:extLst>
      <p:ext uri="{BB962C8B-B14F-4D97-AF65-F5344CB8AC3E}">
        <p14:creationId xmlns:p14="http://schemas.microsoft.com/office/powerpoint/2010/main" val="1735291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very important. There is also one for health professionals but the messages are applicable across other workplace settings.</a:t>
            </a:r>
          </a:p>
        </p:txBody>
      </p:sp>
      <p:sp>
        <p:nvSpPr>
          <p:cNvPr id="4" name="Slide Number Placeholder 3"/>
          <p:cNvSpPr>
            <a:spLocks noGrp="1"/>
          </p:cNvSpPr>
          <p:nvPr>
            <p:ph type="sldNum" sz="quarter" idx="5"/>
          </p:nvPr>
        </p:nvSpPr>
        <p:spPr/>
        <p:txBody>
          <a:bodyPr/>
          <a:lstStyle/>
          <a:p>
            <a:fld id="{15F025BF-1A3B-425A-9185-6C442D14D4B3}" type="slidenum">
              <a:rPr lang="en-GB" smtClean="0"/>
              <a:t>17</a:t>
            </a:fld>
            <a:endParaRPr lang="en-GB"/>
          </a:p>
        </p:txBody>
      </p:sp>
    </p:spTree>
    <p:extLst>
      <p:ext uri="{BB962C8B-B14F-4D97-AF65-F5344CB8AC3E}">
        <p14:creationId xmlns:p14="http://schemas.microsoft.com/office/powerpoint/2010/main" val="298092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E422-C43F-88C8-DE0F-82F8748D8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7FD3E0-E482-5B3F-BB88-D4175B5AA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8D156C-7CD7-7F2E-C96B-77457EC3BD0B}"/>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5" name="Footer Placeholder 4">
            <a:extLst>
              <a:ext uri="{FF2B5EF4-FFF2-40B4-BE49-F238E27FC236}">
                <a16:creationId xmlns:a16="http://schemas.microsoft.com/office/drawing/2014/main" id="{5E952FA2-37AA-D5E5-891C-35B95F403A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5CC14E-800A-6768-077F-679CB5E1B53C}"/>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141401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AF66-7848-4377-12E6-EDC3D5E1B9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490AA2-E637-60C8-C271-BAE6C17C6A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050E37-172F-79B6-159D-73BED3E1F17C}"/>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5" name="Footer Placeholder 4">
            <a:extLst>
              <a:ext uri="{FF2B5EF4-FFF2-40B4-BE49-F238E27FC236}">
                <a16:creationId xmlns:a16="http://schemas.microsoft.com/office/drawing/2014/main" id="{56B7F01E-5668-7C37-062E-B3A1F61C1A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4747D-7071-BC55-2D3A-E6BEBC414AB1}"/>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263806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606D2-D0FD-D486-1B2F-2229C02926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F6350-4AA5-06F6-06CC-98629AB925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A9ED2-0657-725C-89D5-E396D62DCA36}"/>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5" name="Footer Placeholder 4">
            <a:extLst>
              <a:ext uri="{FF2B5EF4-FFF2-40B4-BE49-F238E27FC236}">
                <a16:creationId xmlns:a16="http://schemas.microsoft.com/office/drawing/2014/main" id="{432486A6-7BC4-79A4-65EE-AD41482D7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BC47F-42EE-581F-83DD-2C0FF00E10A9}"/>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281935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0183-4A1A-A0E2-ADA3-6F4C79A66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CD3724-9E01-DBCA-2172-996EFB6AA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5FBA6-3704-CABD-98A4-CF3A9A6A3959}"/>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5" name="Footer Placeholder 4">
            <a:extLst>
              <a:ext uri="{FF2B5EF4-FFF2-40B4-BE49-F238E27FC236}">
                <a16:creationId xmlns:a16="http://schemas.microsoft.com/office/drawing/2014/main" id="{EFC97F7A-D95E-FB20-6B03-A7EBD11BD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F8670-0025-70E4-CA73-9EF275649954}"/>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13017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1AA4-79BD-C1F4-BE0D-15CB6C7F1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9C7D87-3129-1BAE-AEA3-FA7BDC848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2A8A3-D177-B0FB-5ED1-2A2E75FFF5D7}"/>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5" name="Footer Placeholder 4">
            <a:extLst>
              <a:ext uri="{FF2B5EF4-FFF2-40B4-BE49-F238E27FC236}">
                <a16:creationId xmlns:a16="http://schemas.microsoft.com/office/drawing/2014/main" id="{62F3B5A1-9C0E-5BD5-A868-13F091C811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92768-AE83-DE09-E8E3-4D2E01A31A8C}"/>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28368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BFDA-3A18-732A-B49B-83563A4801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D58BD5-AD53-0CD9-9967-D98292002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57D72F-E19A-DC85-7C9F-9D829C6D95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F09F9C-93F8-9A9E-8F83-E60562AFEFC2}"/>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6" name="Footer Placeholder 5">
            <a:extLst>
              <a:ext uri="{FF2B5EF4-FFF2-40B4-BE49-F238E27FC236}">
                <a16:creationId xmlns:a16="http://schemas.microsoft.com/office/drawing/2014/main" id="{4BD5B9B1-D19D-5B89-32FB-5666FAE063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84B52A-126F-E0E8-04B1-E626D4F6AE8C}"/>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54790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A20D-2175-CE3E-EF1C-86ED4CDE73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BECDF2-09E9-8C93-DAA5-5FB513519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F7FBF2-7696-0738-5D50-399C02512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DC455D-3F1A-A020-FF3E-0C7DD4C747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44858-7211-0BFA-1D1A-4C8B48ED76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B31560-6F60-0F79-C8FA-41C9930918C2}"/>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8" name="Footer Placeholder 7">
            <a:extLst>
              <a:ext uri="{FF2B5EF4-FFF2-40B4-BE49-F238E27FC236}">
                <a16:creationId xmlns:a16="http://schemas.microsoft.com/office/drawing/2014/main" id="{40492438-96F0-4D19-FE5F-56CE4B43EA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C68EF9-E3BB-DD74-A797-6C8549DCBA23}"/>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388269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256D-E1D1-F45D-78D3-F99278757D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BAB094-2E4C-72F6-7830-78FD72B0CACF}"/>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4" name="Footer Placeholder 3">
            <a:extLst>
              <a:ext uri="{FF2B5EF4-FFF2-40B4-BE49-F238E27FC236}">
                <a16:creationId xmlns:a16="http://schemas.microsoft.com/office/drawing/2014/main" id="{AE550B75-2598-306E-2FD7-2EA7221DD9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88FCE9-56B2-F466-C306-A76C573F45D3}"/>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42445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24887-1E03-2AFC-B00A-559F315FF947}"/>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3" name="Footer Placeholder 2">
            <a:extLst>
              <a:ext uri="{FF2B5EF4-FFF2-40B4-BE49-F238E27FC236}">
                <a16:creationId xmlns:a16="http://schemas.microsoft.com/office/drawing/2014/main" id="{5638570F-5C36-F501-536D-C42DEE87A5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D9CA8B-E28D-8149-FA99-C6C89B6C5AEF}"/>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421466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F60A-26C3-F49A-0A98-9185247F7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13B7D4-4C05-1823-FFC4-1232D1D90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84488D-EB42-C86C-EB00-38C20A649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55130-428E-3045-E151-F59EF2926129}"/>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6" name="Footer Placeholder 5">
            <a:extLst>
              <a:ext uri="{FF2B5EF4-FFF2-40B4-BE49-F238E27FC236}">
                <a16:creationId xmlns:a16="http://schemas.microsoft.com/office/drawing/2014/main" id="{454EE55F-935C-C4AC-00DC-41913ACDC9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2EEAD1-8AA5-EEF6-038F-358B5D870781}"/>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301894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F11E-5212-CADD-A85B-1B54D098C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96756B-38D1-9C14-1AC4-C0EE1DB7E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7DB589-C196-DC8D-CC6D-DC1CCEBEB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A389E-21B8-7861-196F-03FD4CD55321}"/>
              </a:ext>
            </a:extLst>
          </p:cNvPr>
          <p:cNvSpPr>
            <a:spLocks noGrp="1"/>
          </p:cNvSpPr>
          <p:nvPr>
            <p:ph type="dt" sz="half" idx="10"/>
          </p:nvPr>
        </p:nvSpPr>
        <p:spPr/>
        <p:txBody>
          <a:bodyPr/>
          <a:lstStyle/>
          <a:p>
            <a:fld id="{169F9585-7A70-4247-8B13-BA49393C4386}" type="datetimeFigureOut">
              <a:rPr lang="en-GB" smtClean="0"/>
              <a:t>12/12/2024</a:t>
            </a:fld>
            <a:endParaRPr lang="en-GB"/>
          </a:p>
        </p:txBody>
      </p:sp>
      <p:sp>
        <p:nvSpPr>
          <p:cNvPr id="6" name="Footer Placeholder 5">
            <a:extLst>
              <a:ext uri="{FF2B5EF4-FFF2-40B4-BE49-F238E27FC236}">
                <a16:creationId xmlns:a16="http://schemas.microsoft.com/office/drawing/2014/main" id="{B937ED35-6128-537F-9740-50050ADA27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A4A121-6F54-E453-DEE7-40560BDF81F5}"/>
              </a:ext>
            </a:extLst>
          </p:cNvPr>
          <p:cNvSpPr>
            <a:spLocks noGrp="1"/>
          </p:cNvSpPr>
          <p:nvPr>
            <p:ph type="sldNum" sz="quarter" idx="12"/>
          </p:nvPr>
        </p:nvSpPr>
        <p:spPr/>
        <p:txBody>
          <a:bodyPr/>
          <a:lstStyle/>
          <a:p>
            <a:fld id="{2438AAC1-4C35-4287-A549-77411BF81B89}" type="slidenum">
              <a:rPr lang="en-GB" smtClean="0"/>
              <a:t>‹#›</a:t>
            </a:fld>
            <a:endParaRPr lang="en-GB"/>
          </a:p>
        </p:txBody>
      </p:sp>
    </p:spTree>
    <p:extLst>
      <p:ext uri="{BB962C8B-B14F-4D97-AF65-F5344CB8AC3E}">
        <p14:creationId xmlns:p14="http://schemas.microsoft.com/office/powerpoint/2010/main" val="331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6B8882-6F4F-A036-1F51-5ED0A79FCC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FC28C9-640D-87F9-076D-B24E1526C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6FB400-D1EC-C1DE-CA28-4EB293020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F9585-7A70-4247-8B13-BA49393C4386}" type="datetimeFigureOut">
              <a:rPr lang="en-GB" smtClean="0"/>
              <a:t>12/12/2024</a:t>
            </a:fld>
            <a:endParaRPr lang="en-GB"/>
          </a:p>
        </p:txBody>
      </p:sp>
      <p:sp>
        <p:nvSpPr>
          <p:cNvPr id="5" name="Footer Placeholder 4">
            <a:extLst>
              <a:ext uri="{FF2B5EF4-FFF2-40B4-BE49-F238E27FC236}">
                <a16:creationId xmlns:a16="http://schemas.microsoft.com/office/drawing/2014/main" id="{51FCEAA6-995C-3A27-E5DD-0250AF750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51D372-F142-A6EA-B7FE-C2612B3CD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8AAC1-4C35-4287-A549-77411BF81B89}" type="slidenum">
              <a:rPr lang="en-GB" smtClean="0"/>
              <a:t>‹#›</a:t>
            </a:fld>
            <a:endParaRPr lang="en-GB"/>
          </a:p>
        </p:txBody>
      </p:sp>
      <p:sp>
        <p:nvSpPr>
          <p:cNvPr id="9" name="TextBox 8">
            <a:extLst>
              <a:ext uri="{FF2B5EF4-FFF2-40B4-BE49-F238E27FC236}">
                <a16:creationId xmlns:a16="http://schemas.microsoft.com/office/drawing/2014/main" id="{EE916395-F3E4-FE16-48D5-FBF91143C2F2}"/>
              </a:ext>
            </a:extLst>
          </p:cNvPr>
          <p:cNvSpPr txBox="1"/>
          <p:nvPr userDrawn="1">
            <p:extLst>
              <p:ext uri="{1162E1C5-73C7-4A58-AE30-91384D911F3F}">
                <p184:classification xmlns:p184="http://schemas.microsoft.com/office/powerpoint/2018/4/main" val="hdr"/>
              </p:ext>
            </p:extLst>
          </p:nvPr>
        </p:nvSpPr>
        <p:spPr>
          <a:xfrm>
            <a:off x="5865813" y="190500"/>
            <a:ext cx="488950" cy="152400"/>
          </a:xfrm>
          <a:prstGeom prst="rect">
            <a:avLst/>
          </a:prstGeom>
        </p:spPr>
        <p:txBody>
          <a:bodyPr horzOverflow="overflow" lIns="0" tIns="0" rIns="0" bIns="0">
            <a:spAutoFit/>
          </a:bodyPr>
          <a:lstStyle/>
          <a:p>
            <a:pPr algn="l"/>
            <a:r>
              <a:rPr lang="en-GB" sz="1000">
                <a:solidFill>
                  <a:srgbClr val="0078D7"/>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B1CAE5BA-039B-F378-0215-70BA883A36A7}"/>
              </a:ext>
            </a:extLst>
          </p:cNvPr>
          <p:cNvSpPr txBox="1"/>
          <p:nvPr userDrawn="1">
            <p:extLst>
              <p:ext uri="{1162E1C5-73C7-4A58-AE30-91384D911F3F}">
                <p184:classification xmlns:p184="http://schemas.microsoft.com/office/powerpoint/2018/4/main" val="ftr"/>
              </p:ext>
            </p:extLst>
          </p:nvPr>
        </p:nvSpPr>
        <p:spPr>
          <a:xfrm>
            <a:off x="5865813" y="6515100"/>
            <a:ext cx="488950" cy="152400"/>
          </a:xfrm>
          <a:prstGeom prst="rect">
            <a:avLst/>
          </a:prstGeom>
        </p:spPr>
        <p:txBody>
          <a:bodyPr horzOverflow="overflow" lIns="0" tIns="0" rIns="0" bIns="0">
            <a:spAutoFit/>
          </a:bodyPr>
          <a:lstStyle/>
          <a:p>
            <a:pPr algn="l"/>
            <a:r>
              <a:rPr lang="en-GB" sz="1000">
                <a:solidFill>
                  <a:srgbClr val="0078D7"/>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569380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ht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hyperlink" Target="https://www.thetimes.com/life-style/health-fitness/article/nina-hossain-my-autism-diagnosis-at-50-explained-so-much-lxfn55rv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6lp09wSMP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taywelloh.co.uk/neurodiversity-at-work-how-occupational-health-can-help/" TargetMode="External"/><Relationship Id="rId2" Type="http://schemas.openxmlformats.org/officeDocument/2006/relationships/hyperlink" Target="https://www.neurodivergentemabler.com/resources.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ps.org.uk/psychologist/neurodiversity-not-just-those-we-wor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3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37">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3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162E6A-03CA-B671-62F5-D13096269846}"/>
              </a:ext>
            </a:extLst>
          </p:cNvPr>
          <p:cNvSpPr>
            <a:spLocks noGrp="1"/>
          </p:cNvSpPr>
          <p:nvPr>
            <p:ph type="ctrTitle"/>
          </p:nvPr>
        </p:nvSpPr>
        <p:spPr>
          <a:xfrm>
            <a:off x="1314824" y="735106"/>
            <a:ext cx="10053763" cy="2928470"/>
          </a:xfrm>
        </p:spPr>
        <p:txBody>
          <a:bodyPr anchor="b">
            <a:normAutofit/>
          </a:bodyPr>
          <a:lstStyle/>
          <a:p>
            <a:pPr algn="l"/>
            <a:r>
              <a:rPr lang="en-GB" dirty="0">
                <a:solidFill>
                  <a:srgbClr val="FFFFFF"/>
                </a:solidFill>
              </a:rPr>
              <a:t>Neurodiversity in the workplace </a:t>
            </a:r>
          </a:p>
        </p:txBody>
      </p:sp>
      <p:sp>
        <p:nvSpPr>
          <p:cNvPr id="3" name="Subtitle 2">
            <a:extLst>
              <a:ext uri="{FF2B5EF4-FFF2-40B4-BE49-F238E27FC236}">
                <a16:creationId xmlns:a16="http://schemas.microsoft.com/office/drawing/2014/main" id="{CEDF9F62-57E3-FD91-0913-4E13F7C3E8EF}"/>
              </a:ext>
            </a:extLst>
          </p:cNvPr>
          <p:cNvSpPr>
            <a:spLocks noGrp="1"/>
          </p:cNvSpPr>
          <p:nvPr>
            <p:ph type="subTitle" idx="1"/>
          </p:nvPr>
        </p:nvSpPr>
        <p:spPr>
          <a:xfrm>
            <a:off x="952500" y="4398682"/>
            <a:ext cx="10739576" cy="2459318"/>
          </a:xfrm>
        </p:spPr>
        <p:txBody>
          <a:bodyPr anchor="ctr">
            <a:normAutofit fontScale="25000" lnSpcReduction="20000"/>
          </a:bodyPr>
          <a:lstStyle/>
          <a:p>
            <a:pPr algn="l"/>
            <a:endParaRPr lang="en-GB" dirty="0"/>
          </a:p>
          <a:p>
            <a:pPr algn="l"/>
            <a:r>
              <a:rPr lang="en-GB" sz="14400" b="1" dirty="0"/>
              <a:t>Sharron Harper</a:t>
            </a:r>
          </a:p>
          <a:p>
            <a:pPr algn="l"/>
            <a:r>
              <a:rPr lang="en-GB" sz="14400" b="1" dirty="0"/>
              <a:t>Depute Principal Educational Psychologist</a:t>
            </a:r>
          </a:p>
          <a:p>
            <a:pPr algn="l"/>
            <a:r>
              <a:rPr lang="en-GB" sz="14400" b="1" dirty="0"/>
              <a:t>Dumfries and Galloway Council</a:t>
            </a:r>
          </a:p>
          <a:p>
            <a:pPr algn="l"/>
            <a:r>
              <a:rPr lang="en-GB" sz="14400" b="1" dirty="0"/>
              <a:t>13</a:t>
            </a:r>
            <a:r>
              <a:rPr lang="en-GB" sz="14400" b="1" baseline="30000" dirty="0"/>
              <a:t>th</a:t>
            </a:r>
            <a:r>
              <a:rPr lang="en-GB" sz="14400" b="1" dirty="0"/>
              <a:t> December 2024</a:t>
            </a:r>
          </a:p>
        </p:txBody>
      </p:sp>
    </p:spTree>
    <p:extLst>
      <p:ext uri="{BB962C8B-B14F-4D97-AF65-F5344CB8AC3E}">
        <p14:creationId xmlns:p14="http://schemas.microsoft.com/office/powerpoint/2010/main" val="40162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iterate>
                                    <p:tmPct val="10000"/>
                                  </p:iterate>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700"/>
                                        <p:tgtEl>
                                          <p:spTgt spid="3">
                                            <p:txEl>
                                              <p:pRg st="4" end="4"/>
                                            </p:txEl>
                                          </p:spTgt>
                                        </p:tgtEl>
                                      </p:cBhvr>
                                    </p:animEffect>
                                  </p:childTnLst>
                                </p:cTn>
                              </p:par>
                              <p:par>
                                <p:cTn id="23" presetID="10" presetClass="entr" presetSubtype="0" fill="hold" grpId="0" nodeType="withEffect">
                                  <p:stCondLst>
                                    <p:cond delay="500"/>
                                  </p:stCondLst>
                                  <p:iterate>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0864E-8559-BC5C-4C98-D4F2ABA34D9C}"/>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The Neurotypical Majority</a:t>
            </a:r>
          </a:p>
        </p:txBody>
      </p:sp>
      <p:sp>
        <p:nvSpPr>
          <p:cNvPr id="3" name="Content Placeholder 2">
            <a:extLst>
              <a:ext uri="{FF2B5EF4-FFF2-40B4-BE49-F238E27FC236}">
                <a16:creationId xmlns:a16="http://schemas.microsoft.com/office/drawing/2014/main" id="{6448BACA-A63C-9F5D-95B4-B9442E007030}"/>
              </a:ext>
            </a:extLst>
          </p:cNvPr>
          <p:cNvSpPr>
            <a:spLocks noGrp="1"/>
          </p:cNvSpPr>
          <p:nvPr>
            <p:ph idx="1"/>
          </p:nvPr>
        </p:nvSpPr>
        <p:spPr>
          <a:xfrm>
            <a:off x="1371599" y="2318197"/>
            <a:ext cx="9724031" cy="3683358"/>
          </a:xfrm>
        </p:spPr>
        <p:txBody>
          <a:bodyPr anchor="ctr">
            <a:normAutofit/>
          </a:bodyPr>
          <a:lstStyle/>
          <a:p>
            <a:r>
              <a:rPr lang="en-GB" sz="3600" dirty="0"/>
              <a:t>Our society is largely designed for the neurotypical majority, and living and working in this environment can require greater effort for neurodivergent people, with the outcome that individuals may be more likely to feel overwhelmed and overloaded or to experience meltdowns and shutdowns</a:t>
            </a:r>
            <a:r>
              <a:rPr lang="en-GB" sz="2000" dirty="0"/>
              <a:t>.</a:t>
            </a:r>
          </a:p>
        </p:txBody>
      </p:sp>
    </p:spTree>
    <p:extLst>
      <p:ext uri="{BB962C8B-B14F-4D97-AF65-F5344CB8AC3E}">
        <p14:creationId xmlns:p14="http://schemas.microsoft.com/office/powerpoint/2010/main" val="115653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6B354-B75D-88CC-3EEB-4663BD2C0C92}"/>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Employment Data</a:t>
            </a:r>
          </a:p>
        </p:txBody>
      </p:sp>
      <p:sp>
        <p:nvSpPr>
          <p:cNvPr id="3" name="Content Placeholder 2">
            <a:extLst>
              <a:ext uri="{FF2B5EF4-FFF2-40B4-BE49-F238E27FC236}">
                <a16:creationId xmlns:a16="http://schemas.microsoft.com/office/drawing/2014/main" id="{66A36382-B529-0608-A50C-1667BF0B92E5}"/>
              </a:ext>
            </a:extLst>
          </p:cNvPr>
          <p:cNvSpPr>
            <a:spLocks noGrp="1"/>
          </p:cNvSpPr>
          <p:nvPr>
            <p:ph idx="1"/>
          </p:nvPr>
        </p:nvSpPr>
        <p:spPr>
          <a:xfrm>
            <a:off x="459350" y="1981200"/>
            <a:ext cx="11732649" cy="4330700"/>
          </a:xfrm>
        </p:spPr>
        <p:txBody>
          <a:bodyPr anchor="ctr">
            <a:noAutofit/>
          </a:bodyPr>
          <a:lstStyle/>
          <a:p>
            <a:r>
              <a:rPr lang="en-GB" sz="3200" dirty="0"/>
              <a:t>Recent data reports that 29% of autistic people are in employment (UK Office for National Statistics, 2021).</a:t>
            </a:r>
          </a:p>
          <a:p>
            <a:r>
              <a:rPr lang="en-GB" sz="3200" dirty="0"/>
              <a:t> Current statistics may under-estimate the number of autistic and neurodivergent people in employment </a:t>
            </a:r>
          </a:p>
          <a:p>
            <a:r>
              <a:rPr lang="en-GB" sz="3200" dirty="0"/>
              <a:t>Data about employment rates for neurodivergent people is hard to collect due to under-recognition or delays in diagnosis in adults</a:t>
            </a:r>
          </a:p>
          <a:p>
            <a:r>
              <a:rPr lang="en-GB" sz="3200" dirty="0"/>
              <a:t> It is estimated that around half of autistic employees (self-identifying or diagnosed) do not share that they are neurodivergent.</a:t>
            </a:r>
          </a:p>
        </p:txBody>
      </p:sp>
    </p:spTree>
    <p:extLst>
      <p:ext uri="{BB962C8B-B14F-4D97-AF65-F5344CB8AC3E}">
        <p14:creationId xmlns:p14="http://schemas.microsoft.com/office/powerpoint/2010/main" val="93699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AA39C-A8E6-B521-BCBE-A0784B8FEB18}"/>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Employment Barriers</a:t>
            </a:r>
          </a:p>
        </p:txBody>
      </p:sp>
      <p:sp>
        <p:nvSpPr>
          <p:cNvPr id="3" name="Content Placeholder 2">
            <a:extLst>
              <a:ext uri="{FF2B5EF4-FFF2-40B4-BE49-F238E27FC236}">
                <a16:creationId xmlns:a16="http://schemas.microsoft.com/office/drawing/2014/main" id="{8D4CFB34-27E2-AF59-7D00-0ADDC98F4846}"/>
              </a:ext>
            </a:extLst>
          </p:cNvPr>
          <p:cNvSpPr>
            <a:spLocks noGrp="1"/>
          </p:cNvSpPr>
          <p:nvPr>
            <p:ph idx="1"/>
          </p:nvPr>
        </p:nvSpPr>
        <p:spPr>
          <a:xfrm>
            <a:off x="1371599" y="1597432"/>
            <a:ext cx="9724031" cy="5260568"/>
          </a:xfrm>
        </p:spPr>
        <p:txBody>
          <a:bodyPr anchor="ctr">
            <a:normAutofit fontScale="92500" lnSpcReduction="20000"/>
          </a:bodyPr>
          <a:lstStyle/>
          <a:p>
            <a:pPr marL="0" indent="0">
              <a:buNone/>
            </a:pPr>
            <a:r>
              <a:rPr lang="en-GB" sz="4000" dirty="0"/>
              <a:t>Research findings:</a:t>
            </a:r>
          </a:p>
          <a:p>
            <a:r>
              <a:rPr lang="en-GB" sz="4000" dirty="0"/>
              <a:t>Significant barriers to employment are experienced by autistic people-including stigma and discrimination-which can negatively impact mental health and job performance.</a:t>
            </a:r>
          </a:p>
          <a:p>
            <a:r>
              <a:rPr lang="en-GB" sz="4000" dirty="0"/>
              <a:t>Employment is often precarious (short term, part-time, low paid) and individuals are under-employed or overqualified for the roles they have. </a:t>
            </a:r>
          </a:p>
          <a:p>
            <a:r>
              <a:rPr lang="en-GB" sz="4000" dirty="0"/>
              <a:t>High likelihood of masking and non-disclosure (non-sharing) amongst those in employment. </a:t>
            </a:r>
          </a:p>
          <a:p>
            <a:endParaRPr lang="en-GB" sz="2000" dirty="0"/>
          </a:p>
        </p:txBody>
      </p:sp>
    </p:spTree>
    <p:extLst>
      <p:ext uri="{BB962C8B-B14F-4D97-AF65-F5344CB8AC3E}">
        <p14:creationId xmlns:p14="http://schemas.microsoft.com/office/powerpoint/2010/main" val="336704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48E3B-57A4-3DD5-E101-FD572A4E2EED}"/>
              </a:ext>
            </a:extLst>
          </p:cNvPr>
          <p:cNvSpPr>
            <a:spLocks noGrp="1"/>
          </p:cNvSpPr>
          <p:nvPr>
            <p:ph type="title"/>
          </p:nvPr>
        </p:nvSpPr>
        <p:spPr>
          <a:xfrm>
            <a:off x="466722" y="586855"/>
            <a:ext cx="3201366" cy="3387497"/>
          </a:xfrm>
        </p:spPr>
        <p:txBody>
          <a:bodyPr anchor="b">
            <a:normAutofit/>
          </a:bodyPr>
          <a:lstStyle/>
          <a:p>
            <a:pPr algn="r"/>
            <a:endParaRPr lang="en-GB" sz="4000" dirty="0">
              <a:solidFill>
                <a:srgbClr val="FFFFFF"/>
              </a:solidFill>
            </a:endParaRPr>
          </a:p>
        </p:txBody>
      </p:sp>
      <p:pic>
        <p:nvPicPr>
          <p:cNvPr id="5" name="Content Placeholder 4">
            <a:extLst>
              <a:ext uri="{FF2B5EF4-FFF2-40B4-BE49-F238E27FC236}">
                <a16:creationId xmlns:a16="http://schemas.microsoft.com/office/drawing/2014/main" id="{3FBE92A8-A98C-B292-6457-B671D6EC48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1269" y="2946400"/>
            <a:ext cx="952500" cy="952500"/>
          </a:xfrm>
        </p:spPr>
      </p:pic>
      <p:pic>
        <p:nvPicPr>
          <p:cNvPr id="11" name="Picture 10" descr="A person in a pink dress">
            <a:extLst>
              <a:ext uri="{FF2B5EF4-FFF2-40B4-BE49-F238E27FC236}">
                <a16:creationId xmlns:a16="http://schemas.microsoft.com/office/drawing/2014/main" id="{5D072F06-5072-7950-8C3B-3BD5238D8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00" y="-30418"/>
            <a:ext cx="12268065" cy="6878279"/>
          </a:xfrm>
          <a:prstGeom prst="rect">
            <a:avLst/>
          </a:prstGeom>
        </p:spPr>
      </p:pic>
    </p:spTree>
    <p:extLst>
      <p:ext uri="{BB962C8B-B14F-4D97-AF65-F5344CB8AC3E}">
        <p14:creationId xmlns:p14="http://schemas.microsoft.com/office/powerpoint/2010/main" val="178706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64A15-8469-8F6C-9FC8-8613FE293FE5}"/>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Nina Hossain ITV Newsreader </a:t>
            </a:r>
          </a:p>
        </p:txBody>
      </p:sp>
      <p:sp>
        <p:nvSpPr>
          <p:cNvPr id="3" name="Content Placeholder 2">
            <a:extLst>
              <a:ext uri="{FF2B5EF4-FFF2-40B4-BE49-F238E27FC236}">
                <a16:creationId xmlns:a16="http://schemas.microsoft.com/office/drawing/2014/main" id="{77C7972B-23EB-8A1F-363C-D76FC8784351}"/>
              </a:ext>
            </a:extLst>
          </p:cNvPr>
          <p:cNvSpPr>
            <a:spLocks noGrp="1"/>
          </p:cNvSpPr>
          <p:nvPr>
            <p:ph idx="1"/>
          </p:nvPr>
        </p:nvSpPr>
        <p:spPr>
          <a:xfrm>
            <a:off x="459351" y="1622745"/>
            <a:ext cx="11571688" cy="5117102"/>
          </a:xfrm>
        </p:spPr>
        <p:txBody>
          <a:bodyPr anchor="ctr">
            <a:normAutofit/>
          </a:bodyPr>
          <a:lstStyle/>
          <a:p>
            <a:pPr marL="0" indent="0">
              <a:buNone/>
            </a:pPr>
            <a:r>
              <a:rPr lang="en-GB" sz="2000" dirty="0">
                <a:hlinkClick r:id="rId2"/>
              </a:rPr>
              <a:t>https://www.thetimes.com/life-style/health-fitness/article/nina-hossain-my-autism-diagnosis-at-50-explained-so-much-lxfn55rvc</a:t>
            </a:r>
            <a:endParaRPr lang="en-GB" sz="2000" dirty="0"/>
          </a:p>
          <a:p>
            <a:pPr marL="0" indent="0">
              <a:buNone/>
            </a:pPr>
            <a:r>
              <a:rPr lang="en-GB" sz="1400" b="0" i="0" dirty="0">
                <a:solidFill>
                  <a:srgbClr val="333333"/>
                </a:solidFill>
                <a:effectLst/>
                <a:latin typeface="TimesDigitalW04-Regular"/>
              </a:rPr>
              <a:t>“</a:t>
            </a:r>
            <a:r>
              <a:rPr lang="en-GB" sz="1800" b="0" i="0" dirty="0">
                <a:solidFill>
                  <a:srgbClr val="333333"/>
                </a:solidFill>
                <a:effectLst/>
                <a:latin typeface="TimesDigitalW04-Regular"/>
              </a:rPr>
              <a:t>My happy place is a live TV studio, where it’s totally unpredictable but I don’t have to mask anything,” she explains. “But in the office it’s different. I find small talk excruciating. So if you see me walking along a corridor with my head down, I’m not being scary or aloof — things I’ve been called at work. I just can’t pretend.</a:t>
            </a:r>
          </a:p>
          <a:p>
            <a:pPr marL="0" indent="0">
              <a:buNone/>
            </a:pPr>
            <a:r>
              <a:rPr lang="en-GB" sz="1800" b="0" i="0" dirty="0">
                <a:solidFill>
                  <a:srgbClr val="333333"/>
                </a:solidFill>
                <a:effectLst/>
                <a:latin typeface="TimesDigitalW04-Regular"/>
              </a:rPr>
              <a:t>Her “worst-case scenario” is someone changing the Autocue script she’s written and only finding out when she reads it live on air. “The super-positive aspect of the way my brain works is that attention to detail and being a pedant, which is really good for journalism,” she says. “But something like that can just make my brain explode.”</a:t>
            </a:r>
            <a:endParaRPr lang="en-GB" sz="1800" dirty="0">
              <a:solidFill>
                <a:srgbClr val="333333"/>
              </a:solidFill>
              <a:latin typeface="TimesDigitalW04-Regular"/>
            </a:endParaRPr>
          </a:p>
          <a:p>
            <a:pPr marL="0" indent="0">
              <a:buNone/>
            </a:pPr>
            <a:r>
              <a:rPr lang="en-GB" sz="1800" b="0" i="0" dirty="0">
                <a:solidFill>
                  <a:srgbClr val="333333"/>
                </a:solidFill>
                <a:effectLst/>
                <a:latin typeface="TimesDigitalW04-Regular"/>
              </a:rPr>
              <a:t>Then there was the boss who noticed, eight years ago, that Hossain was suffering from cyclical autistic burnout, commonly caused by prolonged periods of exhaustion or high stress — although they didn’t realise that’s what it was at the time. “Looking back, it’s obvious,” she says. “He’d give me a task and I’d be fine for the first four weeks, but by week five or six the wheels would be coming off and I’d need a break from it to reset and not burn out.”</a:t>
            </a:r>
          </a:p>
          <a:p>
            <a:pPr marL="0" indent="0">
              <a:buNone/>
            </a:pPr>
            <a:r>
              <a:rPr lang="en-GB" sz="1800" b="0" i="0" dirty="0">
                <a:solidFill>
                  <a:srgbClr val="333333"/>
                </a:solidFill>
                <a:effectLst/>
                <a:latin typeface="TimesDigitalW04-Regular"/>
              </a:rPr>
              <a:t>Hossain is bothered by misconceptions around autism and dismisses the idea that “everyone’s a little bit on the spectrum” “You can be neurotypical and find small talk hard or irritating noise hard,” she says. “But if it’s not pervasive and chipping away at your mental health, it doesn’t mean you’re a little bit autistic. It just means you can’t deal with small talk.”</a:t>
            </a:r>
            <a:endParaRPr lang="en-GB" sz="1800" dirty="0"/>
          </a:p>
        </p:txBody>
      </p:sp>
    </p:spTree>
    <p:extLst>
      <p:ext uri="{BB962C8B-B14F-4D97-AF65-F5344CB8AC3E}">
        <p14:creationId xmlns:p14="http://schemas.microsoft.com/office/powerpoint/2010/main" val="59329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0472C-FC63-759F-BA11-EE3064CA0193}"/>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Masking</a:t>
            </a:r>
          </a:p>
        </p:txBody>
      </p:sp>
      <p:sp>
        <p:nvSpPr>
          <p:cNvPr id="3" name="Content Placeholder 2">
            <a:extLst>
              <a:ext uri="{FF2B5EF4-FFF2-40B4-BE49-F238E27FC236}">
                <a16:creationId xmlns:a16="http://schemas.microsoft.com/office/drawing/2014/main" id="{D8F6F0D4-54EC-27C9-5C62-3366C14C3E76}"/>
              </a:ext>
            </a:extLst>
          </p:cNvPr>
          <p:cNvSpPr>
            <a:spLocks noGrp="1"/>
          </p:cNvSpPr>
          <p:nvPr>
            <p:ph idx="1"/>
          </p:nvPr>
        </p:nvSpPr>
        <p:spPr>
          <a:xfrm>
            <a:off x="965201" y="1891970"/>
            <a:ext cx="10130430" cy="4671492"/>
          </a:xfrm>
        </p:spPr>
        <p:txBody>
          <a:bodyPr anchor="ctr">
            <a:noAutofit/>
          </a:bodyPr>
          <a:lstStyle/>
          <a:p>
            <a:pPr marL="0" indent="0">
              <a:buNone/>
            </a:pPr>
            <a:r>
              <a:rPr lang="en-GB" sz="3200" b="1" dirty="0"/>
              <a:t>Masking is a coping or self-preservation strategy used by many neurodivergent individuals, as a kind of stigma management strategy to avoid being judged negatively for being themselves, and to prevent discrimination and harassment. It involves covering up or suppressing natural and actual internal feelings, preferences, and reactions to sensory, communication and social experiences. Sometimes this is a deliberate decision but often it is unconscious. Masking can serve a necessary purpose but is also immensely tiring and can come at a cost to mental health and wellbeing. </a:t>
            </a:r>
          </a:p>
        </p:txBody>
      </p:sp>
    </p:spTree>
    <p:extLst>
      <p:ext uri="{BB962C8B-B14F-4D97-AF65-F5344CB8AC3E}">
        <p14:creationId xmlns:p14="http://schemas.microsoft.com/office/powerpoint/2010/main" val="291423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2B205-B15C-7669-48C4-B426C9118063}"/>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The Neurodiversity-affirming Zones of Practice </a:t>
            </a:r>
          </a:p>
        </p:txBody>
      </p:sp>
      <p:sp>
        <p:nvSpPr>
          <p:cNvPr id="5" name="TextBox 4">
            <a:extLst>
              <a:ext uri="{FF2B5EF4-FFF2-40B4-BE49-F238E27FC236}">
                <a16:creationId xmlns:a16="http://schemas.microsoft.com/office/drawing/2014/main" id="{C44CD225-E637-DCD3-6857-8190CEBAE7E9}"/>
              </a:ext>
            </a:extLst>
          </p:cNvPr>
          <p:cNvSpPr txBox="1"/>
          <p:nvPr/>
        </p:nvSpPr>
        <p:spPr>
          <a:xfrm>
            <a:off x="3048000" y="2828836"/>
            <a:ext cx="6096000" cy="369332"/>
          </a:xfrm>
          <a:prstGeom prst="rect">
            <a:avLst/>
          </a:prstGeom>
          <a:noFill/>
        </p:spPr>
        <p:txBody>
          <a:bodyPr wrap="square">
            <a:spAutoFit/>
          </a:bodyPr>
          <a:lstStyle/>
          <a:p>
            <a:r>
              <a:rPr lang="en-GB" sz="1800" dirty="0"/>
              <a:t> </a:t>
            </a:r>
          </a:p>
        </p:txBody>
      </p:sp>
      <p:pic>
        <p:nvPicPr>
          <p:cNvPr id="3074" name="Picture 2" descr="and Kerry Murphy’s neurodiversity-affirming zones of practice">
            <a:extLst>
              <a:ext uri="{FF2B5EF4-FFF2-40B4-BE49-F238E27FC236}">
                <a16:creationId xmlns:a16="http://schemas.microsoft.com/office/drawing/2014/main" id="{B94B0214-D27A-746F-EC54-9DC9001B94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58130" y="2317750"/>
            <a:ext cx="6550378"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3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BFA03-6DBB-5D6B-4F94-CA37AF3B8AF1}"/>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National Autism Implementation Team (NAIT) Practice Based Guidelines</a:t>
            </a:r>
          </a:p>
        </p:txBody>
      </p:sp>
      <p:pic>
        <p:nvPicPr>
          <p:cNvPr id="6146" name="Picture 2" descr="Beyond Accommodations: Supporting Autistic Professionals in Education ...">
            <a:extLst>
              <a:ext uri="{FF2B5EF4-FFF2-40B4-BE49-F238E27FC236}">
                <a16:creationId xmlns:a16="http://schemas.microsoft.com/office/drawing/2014/main" id="{789D72DD-61B8-1D4C-0C5B-9E8054337E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8468" y="1703672"/>
            <a:ext cx="6102416" cy="474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51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6DD53-F80D-11CF-4602-FD97AA507878}"/>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Neuro-affirming approaches/ Embracing Neurodiversity</a:t>
            </a:r>
          </a:p>
        </p:txBody>
      </p:sp>
      <p:sp>
        <p:nvSpPr>
          <p:cNvPr id="3" name="Content Placeholder 2">
            <a:extLst>
              <a:ext uri="{FF2B5EF4-FFF2-40B4-BE49-F238E27FC236}">
                <a16:creationId xmlns:a16="http://schemas.microsoft.com/office/drawing/2014/main" id="{E3D91CDB-7A6F-F293-8CA5-870C3B35671F}"/>
              </a:ext>
            </a:extLst>
          </p:cNvPr>
          <p:cNvSpPr>
            <a:spLocks noGrp="1"/>
          </p:cNvSpPr>
          <p:nvPr>
            <p:ph idx="1"/>
          </p:nvPr>
        </p:nvSpPr>
        <p:spPr>
          <a:xfrm>
            <a:off x="1371599" y="2318197"/>
            <a:ext cx="9724031" cy="3683358"/>
          </a:xfrm>
        </p:spPr>
        <p:txBody>
          <a:bodyPr anchor="ctr">
            <a:noAutofit/>
          </a:bodyPr>
          <a:lstStyle/>
          <a:p>
            <a:r>
              <a:rPr lang="en-GB" sz="2400" b="1" dirty="0"/>
              <a:t>Employers should foster a culture of acceptance by modelling and promoting inclusivity and diversity, and providing resources for support and advocacy. </a:t>
            </a:r>
          </a:p>
          <a:p>
            <a:r>
              <a:rPr lang="en-GB" sz="2400" b="1" dirty="0"/>
              <a:t>This means listening to and learning from neurodivergent people about how we can all improve employment experiences.</a:t>
            </a:r>
          </a:p>
          <a:p>
            <a:r>
              <a:rPr lang="en-GB" sz="2400" b="1" dirty="0"/>
              <a:t>Actively create a workplace culture where everyone feels accepted and valued and different neurotypes are expected. </a:t>
            </a:r>
          </a:p>
          <a:p>
            <a:r>
              <a:rPr lang="en-GB" sz="2400" b="1" dirty="0"/>
              <a:t>Language and mindsets matter. </a:t>
            </a:r>
          </a:p>
          <a:p>
            <a:r>
              <a:rPr lang="en-GB" sz="2400" b="1" dirty="0"/>
              <a:t>Recognise discrimination and stigma and challenge it</a:t>
            </a:r>
          </a:p>
          <a:p>
            <a:r>
              <a:rPr lang="en-GB" sz="2400" b="1" dirty="0"/>
              <a:t>Stay open to learning/reflecting how well you understand what ‘neuro-affirming’ workplaces look and feel like for neurodivergent people.</a:t>
            </a:r>
          </a:p>
        </p:txBody>
      </p:sp>
    </p:spTree>
    <p:extLst>
      <p:ext uri="{BB962C8B-B14F-4D97-AF65-F5344CB8AC3E}">
        <p14:creationId xmlns:p14="http://schemas.microsoft.com/office/powerpoint/2010/main" val="393591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07513-6F76-DF87-49C4-CA9CDA6D869B}"/>
              </a:ext>
            </a:extLst>
          </p:cNvPr>
          <p:cNvSpPr>
            <a:spLocks noGrp="1"/>
          </p:cNvSpPr>
          <p:nvPr>
            <p:ph type="title"/>
          </p:nvPr>
        </p:nvSpPr>
        <p:spPr>
          <a:xfrm>
            <a:off x="1371599" y="294538"/>
            <a:ext cx="9895951" cy="1033669"/>
          </a:xfrm>
        </p:spPr>
        <p:txBody>
          <a:bodyPr>
            <a:normAutofit/>
          </a:bodyPr>
          <a:lstStyle/>
          <a:p>
            <a:r>
              <a:rPr lang="en-GB" sz="3400">
                <a:solidFill>
                  <a:srgbClr val="FFFFFF"/>
                </a:solidFill>
              </a:rPr>
              <a:t>Provide and maintain reasonable adjustments and accommodations </a:t>
            </a:r>
          </a:p>
        </p:txBody>
      </p:sp>
      <p:sp>
        <p:nvSpPr>
          <p:cNvPr id="3" name="Content Placeholder 2">
            <a:extLst>
              <a:ext uri="{FF2B5EF4-FFF2-40B4-BE49-F238E27FC236}">
                <a16:creationId xmlns:a16="http://schemas.microsoft.com/office/drawing/2014/main" id="{9B4BEFFE-D000-9BA6-EE29-A2AE0D535DB2}"/>
              </a:ext>
            </a:extLst>
          </p:cNvPr>
          <p:cNvSpPr>
            <a:spLocks noGrp="1"/>
          </p:cNvSpPr>
          <p:nvPr>
            <p:ph idx="1"/>
          </p:nvPr>
        </p:nvSpPr>
        <p:spPr>
          <a:xfrm>
            <a:off x="1371599" y="2318197"/>
            <a:ext cx="9724031" cy="3683358"/>
          </a:xfrm>
        </p:spPr>
        <p:txBody>
          <a:bodyPr anchor="ctr">
            <a:noAutofit/>
          </a:bodyPr>
          <a:lstStyle/>
          <a:p>
            <a:r>
              <a:rPr lang="en-GB" dirty="0"/>
              <a:t>Work with neurodivergent employees to offer, provide and maintain reasonable adjustments which help them to perform their job duties or role. </a:t>
            </a:r>
          </a:p>
          <a:p>
            <a:r>
              <a:rPr lang="en-GB" dirty="0"/>
              <a:t>These accommodations may include modifications to the </a:t>
            </a:r>
            <a:r>
              <a:rPr lang="en-GB" b="1" dirty="0"/>
              <a:t>physical environment</a:t>
            </a:r>
            <a:r>
              <a:rPr lang="en-GB" dirty="0"/>
              <a:t>, the </a:t>
            </a:r>
            <a:r>
              <a:rPr lang="en-GB" dirty="0">
                <a:solidFill>
                  <a:srgbClr val="FF0000"/>
                </a:solidFill>
              </a:rPr>
              <a:t>social environment</a:t>
            </a:r>
            <a:r>
              <a:rPr lang="en-GB" dirty="0"/>
              <a:t>, around </a:t>
            </a:r>
            <a:r>
              <a:rPr lang="en-GB" dirty="0">
                <a:solidFill>
                  <a:srgbClr val="00B050"/>
                </a:solidFill>
              </a:rPr>
              <a:t>social expectations</a:t>
            </a:r>
            <a:r>
              <a:rPr lang="en-GB" dirty="0"/>
              <a:t>, </a:t>
            </a:r>
            <a:r>
              <a:rPr lang="en-GB" dirty="0">
                <a:solidFill>
                  <a:srgbClr val="00B0F0"/>
                </a:solidFill>
              </a:rPr>
              <a:t>work routines</a:t>
            </a:r>
            <a:r>
              <a:rPr lang="en-GB" dirty="0"/>
              <a:t>, and </a:t>
            </a:r>
            <a:r>
              <a:rPr lang="en-GB" dirty="0">
                <a:solidFill>
                  <a:schemeClr val="accent2">
                    <a:lumMod val="75000"/>
                  </a:schemeClr>
                </a:solidFill>
              </a:rPr>
              <a:t>communication. </a:t>
            </a:r>
          </a:p>
          <a:p>
            <a:r>
              <a:rPr lang="en-GB" dirty="0"/>
              <a:t>These adjustments should be maintained and revisited regularly</a:t>
            </a:r>
          </a:p>
          <a:p>
            <a:r>
              <a:rPr lang="en-GB" dirty="0"/>
              <a:t>Adjustments required can change over time. </a:t>
            </a:r>
          </a:p>
          <a:p>
            <a:r>
              <a:rPr lang="en-GB" dirty="0"/>
              <a:t>Always try to be a flexible employer and to facilitate manageable workloads  </a:t>
            </a:r>
          </a:p>
        </p:txBody>
      </p:sp>
    </p:spTree>
    <p:extLst>
      <p:ext uri="{BB962C8B-B14F-4D97-AF65-F5344CB8AC3E}">
        <p14:creationId xmlns:p14="http://schemas.microsoft.com/office/powerpoint/2010/main" val="132792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09B89B-27D2-7ED8-67B9-E7CFFF4750C1}"/>
              </a:ext>
            </a:extLst>
          </p:cNvPr>
          <p:cNvSpPr>
            <a:spLocks noGrp="1"/>
          </p:cNvSpPr>
          <p:nvPr>
            <p:ph type="title"/>
          </p:nvPr>
        </p:nvSpPr>
        <p:spPr>
          <a:xfrm>
            <a:off x="3436193" y="629207"/>
            <a:ext cx="3091607" cy="1655483"/>
          </a:xfrm>
        </p:spPr>
        <p:txBody>
          <a:bodyPr anchor="b">
            <a:normAutofit/>
          </a:bodyPr>
          <a:lstStyle/>
          <a:p>
            <a:endParaRPr lang="en-GB" sz="3700" dirty="0"/>
          </a:p>
        </p:txBody>
      </p:sp>
      <p:pic>
        <p:nvPicPr>
          <p:cNvPr id="4" name="Content Placeholder 3" descr="A diagram of a child&amp;#39;s brain&#10;&#10;Description automatically generated">
            <a:extLst>
              <a:ext uri="{FF2B5EF4-FFF2-40B4-BE49-F238E27FC236}">
                <a16:creationId xmlns:a16="http://schemas.microsoft.com/office/drawing/2014/main" id="{835BE5A5-597C-30AA-6AD5-3CE34740F56E}"/>
              </a:ext>
            </a:extLst>
          </p:cNvPr>
          <p:cNvPicPr>
            <a:picLocks noChangeAspect="1"/>
          </p:cNvPicPr>
          <p:nvPr/>
        </p:nvPicPr>
        <p:blipFill rotWithShape="1">
          <a:blip r:embed="rId3"/>
          <a:srcRect t="10239" r="-1" b="10795"/>
          <a:stretch/>
        </p:blipFill>
        <p:spPr>
          <a:xfrm>
            <a:off x="86628" y="-174234"/>
            <a:ext cx="7777193" cy="6408739"/>
          </a:xfrm>
          <a:prstGeom prst="rect">
            <a:avLst/>
          </a:prstGeom>
        </p:spPr>
      </p:pic>
      <p:sp>
        <p:nvSpPr>
          <p:cNvPr id="8" name="Content Placeholder 7">
            <a:extLst>
              <a:ext uri="{FF2B5EF4-FFF2-40B4-BE49-F238E27FC236}">
                <a16:creationId xmlns:a16="http://schemas.microsoft.com/office/drawing/2014/main" id="{225E61D3-4ACF-4652-3AAB-F49D929798BC}"/>
              </a:ext>
            </a:extLst>
          </p:cNvPr>
          <p:cNvSpPr>
            <a:spLocks noGrp="1"/>
          </p:cNvSpPr>
          <p:nvPr>
            <p:ph idx="1"/>
          </p:nvPr>
        </p:nvSpPr>
        <p:spPr>
          <a:xfrm>
            <a:off x="8643193" y="101600"/>
            <a:ext cx="2942813" cy="5857073"/>
          </a:xfrm>
        </p:spPr>
        <p:txBody>
          <a:bodyPr vert="horz" lIns="91440" tIns="45720" rIns="91440" bIns="45720" rtlCol="0">
            <a:noAutofit/>
          </a:bodyPr>
          <a:lstStyle/>
          <a:p>
            <a:r>
              <a:rPr lang="en-US" dirty="0">
                <a:ea typeface="+mn-lt"/>
                <a:cs typeface="+mn-lt"/>
              </a:rPr>
              <a:t>It is estimated that around 1 in 7 people (more than 15% of people in the UK) have neuro-developmental differences, including autism, which are observed when they learn and process information in a particular way.</a:t>
            </a:r>
            <a:endParaRPr lang="en-US" dirty="0">
              <a:cs typeface="Calibri"/>
            </a:endParaRPr>
          </a:p>
        </p:txBody>
      </p:sp>
      <p:sp>
        <p:nvSpPr>
          <p:cNvPr id="15" name="Rectangle 1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277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9511C-9E5D-2266-F25A-FA9908952AE4}"/>
              </a:ext>
            </a:extLst>
          </p:cNvPr>
          <p:cNvSpPr>
            <a:spLocks noGrp="1"/>
          </p:cNvSpPr>
          <p:nvPr>
            <p:ph type="title"/>
          </p:nvPr>
        </p:nvSpPr>
        <p:spPr>
          <a:xfrm>
            <a:off x="1371599" y="294538"/>
            <a:ext cx="9895951" cy="1033669"/>
          </a:xfrm>
        </p:spPr>
        <p:txBody>
          <a:bodyPr>
            <a:normAutofit/>
          </a:bodyPr>
          <a:lstStyle/>
          <a:p>
            <a:r>
              <a:rPr lang="en-GB" sz="3400" dirty="0">
                <a:solidFill>
                  <a:srgbClr val="FFFFFF"/>
                </a:solidFill>
              </a:rPr>
              <a:t>Provide safe and trusting environments for disclosure/sharing of diagnosis </a:t>
            </a:r>
          </a:p>
        </p:txBody>
      </p:sp>
      <p:sp>
        <p:nvSpPr>
          <p:cNvPr id="3" name="Content Placeholder 2">
            <a:extLst>
              <a:ext uri="{FF2B5EF4-FFF2-40B4-BE49-F238E27FC236}">
                <a16:creationId xmlns:a16="http://schemas.microsoft.com/office/drawing/2014/main" id="{55A464CD-237D-5F16-0528-A1D0B8192A4B}"/>
              </a:ext>
            </a:extLst>
          </p:cNvPr>
          <p:cNvSpPr>
            <a:spLocks noGrp="1"/>
          </p:cNvSpPr>
          <p:nvPr>
            <p:ph idx="1"/>
          </p:nvPr>
        </p:nvSpPr>
        <p:spPr>
          <a:xfrm>
            <a:off x="1371599" y="1761422"/>
            <a:ext cx="9724031" cy="5096577"/>
          </a:xfrm>
        </p:spPr>
        <p:txBody>
          <a:bodyPr anchor="ctr">
            <a:normAutofit fontScale="92500" lnSpcReduction="20000"/>
          </a:bodyPr>
          <a:lstStyle/>
          <a:p>
            <a:endParaRPr lang="en-GB" sz="1700" dirty="0"/>
          </a:p>
          <a:p>
            <a:r>
              <a:rPr lang="en-GB" sz="3000" dirty="0"/>
              <a:t>When individuals choose to disclose/share, they should feel supported to be open about being autistic or neurodivergent. </a:t>
            </a:r>
            <a:r>
              <a:rPr lang="en-GB" sz="3000" dirty="0">
                <a:solidFill>
                  <a:srgbClr val="FF0000"/>
                </a:solidFill>
              </a:rPr>
              <a:t>All staff should seek to create a safe and trusting environment for disclosure of diagnosis (formal diagnosis or self-identification). </a:t>
            </a:r>
            <a:r>
              <a:rPr lang="en-GB" sz="3000" dirty="0"/>
              <a:t>Disclosure is complicated and individuals have the right to choose whether or not they disclose/ share, to whom and when, e.g. at interview, in training or at a point when they feel reasonable adjustments are required.</a:t>
            </a:r>
          </a:p>
          <a:p>
            <a:r>
              <a:rPr lang="en-GB" sz="3000" dirty="0"/>
              <a:t>Respect privacy and only share an individual’s diagnosis </a:t>
            </a:r>
            <a:r>
              <a:rPr lang="en-GB" sz="3000" dirty="0">
                <a:solidFill>
                  <a:srgbClr val="FF0000"/>
                </a:solidFill>
              </a:rPr>
              <a:t>with clear permission. </a:t>
            </a:r>
          </a:p>
          <a:p>
            <a:r>
              <a:rPr lang="en-GB" sz="3000" dirty="0"/>
              <a:t>Colleagues and employees may recognise differences and consider someone might be neurodivergent but </a:t>
            </a:r>
            <a:r>
              <a:rPr lang="en-GB" sz="3000" dirty="0">
                <a:solidFill>
                  <a:srgbClr val="FF0000"/>
                </a:solidFill>
              </a:rPr>
              <a:t>it is important not to try to diagnose or label other people in the workplace</a:t>
            </a:r>
            <a:r>
              <a:rPr lang="en-GB" sz="2400" dirty="0"/>
              <a:t>. </a:t>
            </a:r>
          </a:p>
          <a:p>
            <a:pPr marL="0" indent="0">
              <a:buNone/>
            </a:pPr>
            <a:endParaRPr lang="en-GB" sz="1700" dirty="0"/>
          </a:p>
        </p:txBody>
      </p:sp>
    </p:spTree>
    <p:extLst>
      <p:ext uri="{BB962C8B-B14F-4D97-AF65-F5344CB8AC3E}">
        <p14:creationId xmlns:p14="http://schemas.microsoft.com/office/powerpoint/2010/main" val="2890385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ED4BE-4022-A69A-D41F-D7E801B275D6}"/>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Support self-advocacy and shared advocacy </a:t>
            </a:r>
          </a:p>
        </p:txBody>
      </p:sp>
      <p:sp>
        <p:nvSpPr>
          <p:cNvPr id="3" name="Content Placeholder 2">
            <a:extLst>
              <a:ext uri="{FF2B5EF4-FFF2-40B4-BE49-F238E27FC236}">
                <a16:creationId xmlns:a16="http://schemas.microsoft.com/office/drawing/2014/main" id="{F193D350-7658-3E97-3DEA-56BD938F5EF2}"/>
              </a:ext>
            </a:extLst>
          </p:cNvPr>
          <p:cNvSpPr>
            <a:spLocks noGrp="1"/>
          </p:cNvSpPr>
          <p:nvPr>
            <p:ph idx="1"/>
          </p:nvPr>
        </p:nvSpPr>
        <p:spPr>
          <a:xfrm>
            <a:off x="1371599" y="1622744"/>
            <a:ext cx="9724031" cy="4940717"/>
          </a:xfrm>
        </p:spPr>
        <p:txBody>
          <a:bodyPr anchor="ctr">
            <a:noAutofit/>
          </a:bodyPr>
          <a:lstStyle/>
          <a:p>
            <a:r>
              <a:rPr lang="en-GB" dirty="0"/>
              <a:t>Create a culture where people feel safe to speak up about their needs, whether or not they are formally diagnosed. </a:t>
            </a:r>
          </a:p>
          <a:p>
            <a:r>
              <a:rPr lang="en-GB" dirty="0"/>
              <a:t>Employers should encourage neurodivergent individuals to self-advocate their needs and provide opportunities for them to express their concerns and suggestions for improving the workplace. This can help to create a more supportive and inclusive environment for all employees. Although self-advocacy is positive, we should also remember that for some people, sometimes having to always self-advocate is stressful and having others to advocate alongside you can be incredibly empowering.</a:t>
            </a:r>
          </a:p>
        </p:txBody>
      </p:sp>
    </p:spTree>
    <p:extLst>
      <p:ext uri="{BB962C8B-B14F-4D97-AF65-F5344CB8AC3E}">
        <p14:creationId xmlns:p14="http://schemas.microsoft.com/office/powerpoint/2010/main" val="357271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2DF54-27F2-71C9-0DF8-D439B93D5BF4}"/>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The Autistic SPACE Framework* </a:t>
            </a:r>
          </a:p>
        </p:txBody>
      </p:sp>
      <p:pic>
        <p:nvPicPr>
          <p:cNvPr id="5124" name="Picture 4" descr="Autistic SPACE: a novel framework for meeting the needs of autistic ...">
            <a:extLst>
              <a:ext uri="{FF2B5EF4-FFF2-40B4-BE49-F238E27FC236}">
                <a16:creationId xmlns:a16="http://schemas.microsoft.com/office/drawing/2014/main" id="{062C1F5B-F0B8-8689-87D9-B36428873B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7706" y="2317750"/>
            <a:ext cx="6511226"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44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44A1B-2C8F-F2BE-2911-5905C82A9DE4}"/>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Sensory adjustments</a:t>
            </a:r>
          </a:p>
        </p:txBody>
      </p:sp>
      <p:sp>
        <p:nvSpPr>
          <p:cNvPr id="3" name="Content Placeholder 2">
            <a:extLst>
              <a:ext uri="{FF2B5EF4-FFF2-40B4-BE49-F238E27FC236}">
                <a16:creationId xmlns:a16="http://schemas.microsoft.com/office/drawing/2014/main" id="{92B58285-DF92-F6CE-066E-F1A6F7A10DA4}"/>
              </a:ext>
            </a:extLst>
          </p:cNvPr>
          <p:cNvSpPr>
            <a:spLocks noGrp="1"/>
          </p:cNvSpPr>
          <p:nvPr>
            <p:ph idx="1"/>
          </p:nvPr>
        </p:nvSpPr>
        <p:spPr>
          <a:xfrm>
            <a:off x="1371599" y="2318197"/>
            <a:ext cx="9724031" cy="3683358"/>
          </a:xfrm>
        </p:spPr>
        <p:txBody>
          <a:bodyPr anchor="ctr">
            <a:normAutofit/>
          </a:bodyPr>
          <a:lstStyle/>
          <a:p>
            <a:r>
              <a:rPr lang="en-GB" sz="3200" dirty="0"/>
              <a:t>Understand different sensory preferences and make adjustments to the physical environment. Consider lighting, noise, temperature, distractions or interruptions, smells, touch, social demands, movement and seating needs. Allow for breaks and ‘safe spaces’ where people can go if feeling overwhelmed or overstimulated. Consider break and eating/ drinking spaces as well as workspaces</a:t>
            </a:r>
            <a:r>
              <a:rPr lang="en-GB" sz="2000" dirty="0"/>
              <a:t>.</a:t>
            </a:r>
          </a:p>
        </p:txBody>
      </p:sp>
    </p:spTree>
    <p:extLst>
      <p:ext uri="{BB962C8B-B14F-4D97-AF65-F5344CB8AC3E}">
        <p14:creationId xmlns:p14="http://schemas.microsoft.com/office/powerpoint/2010/main" val="3050836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CD7B7-1BDF-D710-5D30-FD314DFDFE11}"/>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Predictability in the workplace</a:t>
            </a:r>
          </a:p>
        </p:txBody>
      </p:sp>
      <p:sp>
        <p:nvSpPr>
          <p:cNvPr id="3" name="Content Placeholder 2">
            <a:extLst>
              <a:ext uri="{FF2B5EF4-FFF2-40B4-BE49-F238E27FC236}">
                <a16:creationId xmlns:a16="http://schemas.microsoft.com/office/drawing/2014/main" id="{76C68A1C-9DE4-4F0C-735C-98E265264379}"/>
              </a:ext>
            </a:extLst>
          </p:cNvPr>
          <p:cNvSpPr>
            <a:spLocks noGrp="1"/>
          </p:cNvSpPr>
          <p:nvPr>
            <p:ph idx="1"/>
          </p:nvPr>
        </p:nvSpPr>
        <p:spPr>
          <a:xfrm>
            <a:off x="1371599" y="1726058"/>
            <a:ext cx="9724031" cy="4993241"/>
          </a:xfrm>
        </p:spPr>
        <p:txBody>
          <a:bodyPr anchor="ctr">
            <a:noAutofit/>
          </a:bodyPr>
          <a:lstStyle/>
          <a:p>
            <a:r>
              <a:rPr lang="en-GB" sz="3200" dirty="0"/>
              <a:t>Provide structure and routine in a range of ways, e.g., </a:t>
            </a:r>
            <a:r>
              <a:rPr lang="en-GB" sz="3200" dirty="0">
                <a:solidFill>
                  <a:srgbClr val="FF0000"/>
                </a:solidFill>
              </a:rPr>
              <a:t>clear deadlines, sending meeting invites, questions and agendas in advance; starting and finishing meetings on time, and following the expected agenda; making seating and spaces predictable.</a:t>
            </a:r>
            <a:r>
              <a:rPr lang="en-GB" sz="3200" dirty="0"/>
              <a:t> </a:t>
            </a:r>
          </a:p>
          <a:p>
            <a:r>
              <a:rPr lang="en-GB" sz="3200" dirty="0"/>
              <a:t>Avoid disrupted expectations and when unavoidable changes happen, explain these clearly and try to create clear alternative plans. </a:t>
            </a:r>
          </a:p>
          <a:p>
            <a:r>
              <a:rPr lang="en-GB" sz="3200" dirty="0"/>
              <a:t>Some individuals may need time and space to recover from unexpected things happening</a:t>
            </a:r>
          </a:p>
        </p:txBody>
      </p:sp>
    </p:spTree>
    <p:extLst>
      <p:ext uri="{BB962C8B-B14F-4D97-AF65-F5344CB8AC3E}">
        <p14:creationId xmlns:p14="http://schemas.microsoft.com/office/powerpoint/2010/main" val="85252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721C6-CC5F-84B5-D68A-65FDFCD1DD64}"/>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Acceptance </a:t>
            </a:r>
          </a:p>
        </p:txBody>
      </p:sp>
      <p:sp>
        <p:nvSpPr>
          <p:cNvPr id="3" name="Content Placeholder 2">
            <a:extLst>
              <a:ext uri="{FF2B5EF4-FFF2-40B4-BE49-F238E27FC236}">
                <a16:creationId xmlns:a16="http://schemas.microsoft.com/office/drawing/2014/main" id="{ABF40E5D-6C38-8A2E-D394-F24A9DC9E26B}"/>
              </a:ext>
            </a:extLst>
          </p:cNvPr>
          <p:cNvSpPr>
            <a:spLocks noGrp="1"/>
          </p:cNvSpPr>
          <p:nvPr>
            <p:ph idx="1"/>
          </p:nvPr>
        </p:nvSpPr>
        <p:spPr>
          <a:xfrm>
            <a:off x="1371599" y="2318197"/>
            <a:ext cx="9724031" cy="3683358"/>
          </a:xfrm>
        </p:spPr>
        <p:txBody>
          <a:bodyPr anchor="ctr">
            <a:noAutofit/>
          </a:bodyPr>
          <a:lstStyle/>
          <a:p>
            <a:r>
              <a:rPr lang="en-GB" sz="3200" dirty="0"/>
              <a:t>Be an understanding colleague and accept that accommodations may be necessary. </a:t>
            </a:r>
          </a:p>
          <a:p>
            <a:r>
              <a:rPr lang="en-GB" sz="3200" dirty="0"/>
              <a:t>Accept different thinking styles and sensory, social and communication preferences during work (including break times or during meetings) or for before and after work plans. For example, some neurodivergent people find that ‘</a:t>
            </a:r>
            <a:r>
              <a:rPr lang="en-GB" sz="3200" dirty="0">
                <a:solidFill>
                  <a:srgbClr val="FF0000"/>
                </a:solidFill>
              </a:rPr>
              <a:t>stimming</a:t>
            </a:r>
            <a:r>
              <a:rPr lang="en-GB" sz="3200" dirty="0"/>
              <a:t>’ is a really effective way to feel calm but may mask or avoid stimming because they fear this  might not be accepted in the workplace.</a:t>
            </a:r>
          </a:p>
        </p:txBody>
      </p:sp>
    </p:spTree>
    <p:extLst>
      <p:ext uri="{BB962C8B-B14F-4D97-AF65-F5344CB8AC3E}">
        <p14:creationId xmlns:p14="http://schemas.microsoft.com/office/powerpoint/2010/main" val="480186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7A16AF-FA93-2DC0-2D3B-A8C05642E20A}"/>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Communication considerations</a:t>
            </a:r>
          </a:p>
        </p:txBody>
      </p:sp>
      <p:sp>
        <p:nvSpPr>
          <p:cNvPr id="3" name="Content Placeholder 2">
            <a:extLst>
              <a:ext uri="{FF2B5EF4-FFF2-40B4-BE49-F238E27FC236}">
                <a16:creationId xmlns:a16="http://schemas.microsoft.com/office/drawing/2014/main" id="{9BE43E93-2F3B-11FF-5E9C-0BACC90495CA}"/>
              </a:ext>
            </a:extLst>
          </p:cNvPr>
          <p:cNvSpPr>
            <a:spLocks noGrp="1"/>
          </p:cNvSpPr>
          <p:nvPr>
            <p:ph idx="1"/>
          </p:nvPr>
        </p:nvSpPr>
        <p:spPr>
          <a:xfrm>
            <a:off x="1371599" y="1726058"/>
            <a:ext cx="9724031" cy="5131942"/>
          </a:xfrm>
        </p:spPr>
        <p:txBody>
          <a:bodyPr anchor="ctr">
            <a:normAutofit fontScale="47500" lnSpcReduction="20000"/>
          </a:bodyPr>
          <a:lstStyle/>
          <a:p>
            <a:r>
              <a:rPr lang="en-GB" sz="6700" dirty="0"/>
              <a:t>Above all, be clear and direct in your communication. </a:t>
            </a:r>
          </a:p>
          <a:p>
            <a:r>
              <a:rPr lang="en-GB" sz="6700" dirty="0"/>
              <a:t>Ask employees about preferences and adjustments they would find helpful, and wherever possible seek to put these in place. Review these adjustments regularly.</a:t>
            </a:r>
          </a:p>
          <a:p>
            <a:r>
              <a:rPr lang="en-GB" sz="6700" dirty="0"/>
              <a:t>Agree preferred modes of communication e.g. written rather than verbal engagement where this better meets an individual’s communication style; provide visual/written information as well as verbal information; suggest email or online communication if phone calls or face-to-face conversations cause anxiety.</a:t>
            </a:r>
          </a:p>
          <a:p>
            <a:r>
              <a:rPr lang="en-GB" sz="6700" dirty="0"/>
              <a:t>Time for processing and responding to information may be needed for some people, as opposed to expecting responses in the moment. </a:t>
            </a:r>
          </a:p>
        </p:txBody>
      </p:sp>
    </p:spTree>
    <p:extLst>
      <p:ext uri="{BB962C8B-B14F-4D97-AF65-F5344CB8AC3E}">
        <p14:creationId xmlns:p14="http://schemas.microsoft.com/office/powerpoint/2010/main" val="286993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54B1A-D57E-3A18-A1B5-A79BDEBB310D}"/>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Empathy and shared responsibility</a:t>
            </a:r>
          </a:p>
        </p:txBody>
      </p:sp>
      <p:sp>
        <p:nvSpPr>
          <p:cNvPr id="3" name="Content Placeholder 2">
            <a:extLst>
              <a:ext uri="{FF2B5EF4-FFF2-40B4-BE49-F238E27FC236}">
                <a16:creationId xmlns:a16="http://schemas.microsoft.com/office/drawing/2014/main" id="{3DF9FD43-569C-E1CB-25DD-0E18C33A2B03}"/>
              </a:ext>
            </a:extLst>
          </p:cNvPr>
          <p:cNvSpPr>
            <a:spLocks noGrp="1"/>
          </p:cNvSpPr>
          <p:nvPr>
            <p:ph idx="1"/>
          </p:nvPr>
        </p:nvSpPr>
        <p:spPr>
          <a:xfrm>
            <a:off x="1371599" y="1885279"/>
            <a:ext cx="9724031" cy="4116276"/>
          </a:xfrm>
        </p:spPr>
        <p:txBody>
          <a:bodyPr anchor="ctr">
            <a:normAutofit lnSpcReduction="10000"/>
          </a:bodyPr>
          <a:lstStyle/>
          <a:p>
            <a:r>
              <a:rPr lang="en-GB" sz="3200" dirty="0"/>
              <a:t>Recognise shared responsibility between neurodivergent and neurotypical colleagues/clients/customers for getting things right.</a:t>
            </a:r>
          </a:p>
          <a:p>
            <a:r>
              <a:rPr lang="en-GB" sz="3200" b="1" dirty="0"/>
              <a:t>Neurotypical ways of communicating are not better, just different</a:t>
            </a:r>
            <a:r>
              <a:rPr lang="en-GB" sz="3200" dirty="0"/>
              <a:t>. </a:t>
            </a:r>
          </a:p>
          <a:p>
            <a:r>
              <a:rPr lang="en-GB" sz="3200" dirty="0"/>
              <a:t>Make an extra effort to support positive relationships at work. One way of doing this is to ask individuals directly and to avoid assumptions about what has been understood or communicated</a:t>
            </a:r>
          </a:p>
        </p:txBody>
      </p:sp>
    </p:spTree>
    <p:extLst>
      <p:ext uri="{BB962C8B-B14F-4D97-AF65-F5344CB8AC3E}">
        <p14:creationId xmlns:p14="http://schemas.microsoft.com/office/powerpoint/2010/main" val="4109674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3EA7F-2434-B298-E8C3-22F8366EA155}"/>
              </a:ext>
            </a:extLst>
          </p:cNvPr>
          <p:cNvSpPr>
            <a:spLocks noGrp="1"/>
          </p:cNvSpPr>
          <p:nvPr>
            <p:ph type="title"/>
          </p:nvPr>
        </p:nvSpPr>
        <p:spPr>
          <a:xfrm>
            <a:off x="1371599" y="294538"/>
            <a:ext cx="9895951" cy="1033669"/>
          </a:xfrm>
        </p:spPr>
        <p:txBody>
          <a:bodyPr>
            <a:normAutofit fontScale="90000"/>
          </a:bodyPr>
          <a:lstStyle/>
          <a:p>
            <a:r>
              <a:rPr lang="en-GB" sz="4000" dirty="0">
                <a:solidFill>
                  <a:srgbClr val="FFFFFF"/>
                </a:solidFill>
              </a:rPr>
              <a:t>National Autism Implementation Team Core Values</a:t>
            </a:r>
          </a:p>
        </p:txBody>
      </p:sp>
      <p:pic>
        <p:nvPicPr>
          <p:cNvPr id="4" name="Content Placeholder 3">
            <a:extLst>
              <a:ext uri="{FF2B5EF4-FFF2-40B4-BE49-F238E27FC236}">
                <a16:creationId xmlns:a16="http://schemas.microsoft.com/office/drawing/2014/main" id="{17E25399-61A5-8B86-9319-26F5D36CD9D2}"/>
              </a:ext>
            </a:extLst>
          </p:cNvPr>
          <p:cNvPicPr>
            <a:picLocks noGrp="1" noChangeAspect="1"/>
          </p:cNvPicPr>
          <p:nvPr>
            <p:ph idx="1"/>
          </p:nvPr>
        </p:nvPicPr>
        <p:blipFill>
          <a:blip r:embed="rId2"/>
          <a:stretch>
            <a:fillRect/>
          </a:stretch>
        </p:blipFill>
        <p:spPr>
          <a:xfrm>
            <a:off x="2229493" y="1885278"/>
            <a:ext cx="6267236" cy="4678183"/>
          </a:xfrm>
          <a:prstGeom prst="rect">
            <a:avLst/>
          </a:prstGeom>
        </p:spPr>
      </p:pic>
    </p:spTree>
    <p:extLst>
      <p:ext uri="{BB962C8B-B14F-4D97-AF65-F5344CB8AC3E}">
        <p14:creationId xmlns:p14="http://schemas.microsoft.com/office/powerpoint/2010/main" val="1036430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A051A-BEFD-5BA8-3146-9C7B2FD69BE8}"/>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Key Messages</a:t>
            </a:r>
          </a:p>
        </p:txBody>
      </p:sp>
      <p:sp>
        <p:nvSpPr>
          <p:cNvPr id="3" name="Content Placeholder 2">
            <a:extLst>
              <a:ext uri="{FF2B5EF4-FFF2-40B4-BE49-F238E27FC236}">
                <a16:creationId xmlns:a16="http://schemas.microsoft.com/office/drawing/2014/main" id="{132FCD05-705B-4AB6-E9E6-56720496665D}"/>
              </a:ext>
            </a:extLst>
          </p:cNvPr>
          <p:cNvSpPr>
            <a:spLocks noGrp="1"/>
          </p:cNvSpPr>
          <p:nvPr>
            <p:ph idx="1"/>
          </p:nvPr>
        </p:nvSpPr>
        <p:spPr>
          <a:xfrm>
            <a:off x="1371599" y="2318197"/>
            <a:ext cx="9724031" cy="3683358"/>
          </a:xfrm>
        </p:spPr>
        <p:txBody>
          <a:bodyPr anchor="ctr">
            <a:normAutofit lnSpcReduction="10000"/>
          </a:bodyPr>
          <a:lstStyle/>
          <a:p>
            <a:r>
              <a:rPr lang="en-GB" sz="3200" dirty="0"/>
              <a:t>Celebrate difference</a:t>
            </a:r>
          </a:p>
          <a:p>
            <a:r>
              <a:rPr lang="en-GB" sz="3200" dirty="0">
                <a:solidFill>
                  <a:srgbClr val="FF0000"/>
                </a:solidFill>
              </a:rPr>
              <a:t>Always be kind </a:t>
            </a:r>
          </a:p>
          <a:p>
            <a:r>
              <a:rPr lang="en-GB" sz="3200" dirty="0"/>
              <a:t>Ask the individual what you can do to help </a:t>
            </a:r>
          </a:p>
          <a:p>
            <a:r>
              <a:rPr lang="en-GB" sz="3200" dirty="0"/>
              <a:t>Don’t make </a:t>
            </a:r>
            <a:r>
              <a:rPr lang="en-GB" sz="3200" dirty="0" err="1"/>
              <a:t>asumptions</a:t>
            </a:r>
            <a:r>
              <a:rPr lang="en-GB" sz="3200" dirty="0"/>
              <a:t> or judge others</a:t>
            </a:r>
          </a:p>
          <a:p>
            <a:r>
              <a:rPr lang="en-GB" sz="3200" dirty="0"/>
              <a:t>Try not to take things personally</a:t>
            </a:r>
          </a:p>
          <a:p>
            <a:r>
              <a:rPr lang="en-GB" sz="3200" dirty="0">
                <a:solidFill>
                  <a:srgbClr val="FF0000"/>
                </a:solidFill>
              </a:rPr>
              <a:t>Try to be neuro-affirming</a:t>
            </a:r>
          </a:p>
          <a:p>
            <a:r>
              <a:rPr lang="en-GB" sz="3200" dirty="0"/>
              <a:t>Just be ‘good enough’  - you don’t need to be perfect! </a:t>
            </a:r>
          </a:p>
          <a:p>
            <a:pPr marL="0" indent="0">
              <a:buNone/>
            </a:pPr>
            <a:endParaRPr lang="en-GB" sz="2000" dirty="0"/>
          </a:p>
        </p:txBody>
      </p:sp>
    </p:spTree>
    <p:extLst>
      <p:ext uri="{BB962C8B-B14F-4D97-AF65-F5344CB8AC3E}">
        <p14:creationId xmlns:p14="http://schemas.microsoft.com/office/powerpoint/2010/main" val="41935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67A29-C7A6-C8E0-C58A-1C3BD2ABF5F0}"/>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dirty="0">
                <a:solidFill>
                  <a:srgbClr val="FFFFFF"/>
                </a:solidFill>
                <a:latin typeface="+mj-lt"/>
                <a:ea typeface="+mj-ea"/>
                <a:cs typeface="+mj-cs"/>
              </a:rPr>
              <a:t>What is Autism?</a:t>
            </a:r>
          </a:p>
        </p:txBody>
      </p:sp>
      <p:sp>
        <p:nvSpPr>
          <p:cNvPr id="3" name="Content Placeholder 2">
            <a:extLst>
              <a:ext uri="{FF2B5EF4-FFF2-40B4-BE49-F238E27FC236}">
                <a16:creationId xmlns:a16="http://schemas.microsoft.com/office/drawing/2014/main" id="{7B9099DB-6362-25AD-60EF-6DBA14A99DB2}"/>
              </a:ext>
            </a:extLst>
          </p:cNvPr>
          <p:cNvSpPr>
            <a:spLocks noGrp="1"/>
          </p:cNvSpPr>
          <p:nvPr>
            <p:ph idx="1"/>
          </p:nvPr>
        </p:nvSpPr>
        <p:spPr>
          <a:xfrm>
            <a:off x="1371599" y="2318197"/>
            <a:ext cx="9724031" cy="3683358"/>
          </a:xfrm>
        </p:spPr>
        <p:txBody>
          <a:bodyPr vert="horz" lIns="91440" tIns="45720" rIns="91440" bIns="45720" rtlCol="0" anchor="ctr">
            <a:normAutofit fontScale="92500" lnSpcReduction="20000"/>
          </a:bodyPr>
          <a:lstStyle/>
          <a:p>
            <a:pPr marL="0" indent="0">
              <a:buNone/>
            </a:pPr>
            <a:endParaRPr lang="en-US" sz="1900" b="0" i="0" dirty="0">
              <a:effectLst/>
            </a:endParaRPr>
          </a:p>
          <a:p>
            <a:endParaRPr lang="en-US" sz="1900" b="0" i="0" dirty="0">
              <a:effectLst/>
            </a:endParaRPr>
          </a:p>
          <a:p>
            <a:pPr marL="0" indent="0">
              <a:buNone/>
            </a:pPr>
            <a:endParaRPr lang="en-US" sz="1900" b="0" i="0" dirty="0">
              <a:effectLst/>
            </a:endParaRPr>
          </a:p>
          <a:p>
            <a:pPr marL="0" indent="0">
              <a:buNone/>
            </a:pPr>
            <a:r>
              <a:rPr lang="en-US" sz="3600" b="0" i="0" dirty="0">
                <a:effectLst/>
              </a:rPr>
              <a:t>Autism is a lifelong neurodevelopmental difference affecting the way a person communicates and interacts with others, how information is processed and how the person makes sense of the world.  </a:t>
            </a:r>
            <a:endParaRPr lang="en-US" sz="3600" dirty="0"/>
          </a:p>
          <a:p>
            <a:endParaRPr lang="en-US" sz="1900" b="0" i="0" dirty="0">
              <a:effectLst/>
            </a:endParaRPr>
          </a:p>
          <a:p>
            <a:endParaRPr lang="en-US" sz="1900" b="0" i="0" dirty="0">
              <a:effectLst/>
            </a:endParaRPr>
          </a:p>
          <a:p>
            <a:r>
              <a:rPr lang="en-US" sz="3900" dirty="0">
                <a:hlinkClick r:id="rId3"/>
              </a:rPr>
              <a:t>https://youtu.be/6lp09wSMPeM</a:t>
            </a:r>
            <a:endParaRPr lang="en-US" sz="3900" dirty="0"/>
          </a:p>
          <a:p>
            <a:endParaRPr lang="en-US" sz="1900" dirty="0"/>
          </a:p>
          <a:p>
            <a:endParaRPr lang="en-US" sz="1900" b="0" i="0" dirty="0">
              <a:effectLst/>
            </a:endParaRPr>
          </a:p>
          <a:p>
            <a:endParaRPr lang="en-US" sz="1900" dirty="0"/>
          </a:p>
          <a:p>
            <a:endParaRPr lang="en-US" sz="1900" dirty="0"/>
          </a:p>
          <a:p>
            <a:endParaRPr lang="en-US" sz="1900" dirty="0"/>
          </a:p>
          <a:p>
            <a:pPr marL="0"/>
            <a:endParaRPr lang="en-US" sz="1900" dirty="0"/>
          </a:p>
        </p:txBody>
      </p:sp>
    </p:spTree>
    <p:extLst>
      <p:ext uri="{BB962C8B-B14F-4D97-AF65-F5344CB8AC3E}">
        <p14:creationId xmlns:p14="http://schemas.microsoft.com/office/powerpoint/2010/main" val="3731869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D494A-D7CC-EBF2-69C5-B551B6A35908}"/>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Useful resources and links</a:t>
            </a:r>
          </a:p>
        </p:txBody>
      </p:sp>
      <p:sp>
        <p:nvSpPr>
          <p:cNvPr id="3" name="Content Placeholder 2">
            <a:extLst>
              <a:ext uri="{FF2B5EF4-FFF2-40B4-BE49-F238E27FC236}">
                <a16:creationId xmlns:a16="http://schemas.microsoft.com/office/drawing/2014/main" id="{2F3D3FA6-E024-E9EF-B279-9DDF940C3723}"/>
              </a:ext>
            </a:extLst>
          </p:cNvPr>
          <p:cNvSpPr>
            <a:spLocks noGrp="1"/>
          </p:cNvSpPr>
          <p:nvPr>
            <p:ph idx="1"/>
          </p:nvPr>
        </p:nvSpPr>
        <p:spPr>
          <a:xfrm>
            <a:off x="1371599" y="2318197"/>
            <a:ext cx="9724031" cy="3683358"/>
          </a:xfrm>
        </p:spPr>
        <p:txBody>
          <a:bodyPr anchor="ctr">
            <a:noAutofit/>
          </a:bodyPr>
          <a:lstStyle/>
          <a:p>
            <a:r>
              <a:rPr lang="en-GB" sz="2000" dirty="0"/>
              <a:t>Neurodivergent </a:t>
            </a:r>
            <a:r>
              <a:rPr lang="en-GB" sz="2000" dirty="0" err="1"/>
              <a:t>emabler</a:t>
            </a:r>
            <a:r>
              <a:rPr lang="en-GB" sz="2000" dirty="0"/>
              <a:t>, Workplace adjustments for executive dysfunction </a:t>
            </a:r>
            <a:r>
              <a:rPr lang="en-GB" sz="2000" dirty="0">
                <a:hlinkClick r:id="rId2"/>
              </a:rPr>
              <a:t>https://www.neurodivergentemabler.com/resources.php</a:t>
            </a:r>
            <a:endParaRPr lang="en-GB" sz="2000" dirty="0"/>
          </a:p>
          <a:p>
            <a:r>
              <a:rPr lang="en-GB" sz="2000" dirty="0"/>
              <a:t> AGCAS Reasonable Adjustments: Neurodiversity https://www.agcas.org.uk/write/MediaUploads/Resources/Disability%20TG/Reasonable_Adjustments_- _Neurodiversity.pdf </a:t>
            </a:r>
          </a:p>
          <a:p>
            <a:r>
              <a:rPr lang="en-GB" sz="2000" dirty="0"/>
              <a:t> </a:t>
            </a:r>
            <a:r>
              <a:rPr lang="en-GB" sz="2000" dirty="0" err="1"/>
              <a:t>Autistica</a:t>
            </a:r>
            <a:r>
              <a:rPr lang="en-GB" sz="2000" dirty="0"/>
              <a:t> Employers Guide to Neurodiversity https://www.autistica.org.uk/get-involved/employers </a:t>
            </a:r>
          </a:p>
          <a:p>
            <a:r>
              <a:rPr lang="en-GB" sz="2000" dirty="0"/>
              <a:t> Employers guide to ADHD in the workplace (ADHD coalition) https://www.scottishadhdcoalition.org/adhd-and-employment/ o Neurodiversity Hub resources for employers https://www.neurodiversityhub.org/resources-foremployers o</a:t>
            </a:r>
          </a:p>
          <a:p>
            <a:r>
              <a:rPr lang="en-GB" sz="2000" dirty="0"/>
              <a:t> Neurodiversity at work, how Occupational Health can help </a:t>
            </a:r>
            <a:r>
              <a:rPr lang="en-GB" sz="2000" dirty="0">
                <a:hlinkClick r:id="rId3"/>
              </a:rPr>
              <a:t>https://www.staywelloh.co.uk/neurodiversity-at-work-how-occupational-health-can-help/</a:t>
            </a:r>
            <a:endParaRPr lang="en-GB" sz="2000" dirty="0"/>
          </a:p>
        </p:txBody>
      </p:sp>
    </p:spTree>
    <p:extLst>
      <p:ext uri="{BB962C8B-B14F-4D97-AF65-F5344CB8AC3E}">
        <p14:creationId xmlns:p14="http://schemas.microsoft.com/office/powerpoint/2010/main" val="732929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EF95E-26A4-B30D-42C4-FD1A6C74BC26}"/>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Single profession support groups </a:t>
            </a:r>
          </a:p>
        </p:txBody>
      </p:sp>
      <p:sp>
        <p:nvSpPr>
          <p:cNvPr id="3" name="Content Placeholder 2">
            <a:extLst>
              <a:ext uri="{FF2B5EF4-FFF2-40B4-BE49-F238E27FC236}">
                <a16:creationId xmlns:a16="http://schemas.microsoft.com/office/drawing/2014/main" id="{6C7C7783-E02A-8640-5D5D-30AB0CA721B7}"/>
              </a:ext>
            </a:extLst>
          </p:cNvPr>
          <p:cNvSpPr>
            <a:spLocks noGrp="1"/>
          </p:cNvSpPr>
          <p:nvPr>
            <p:ph idx="1"/>
          </p:nvPr>
        </p:nvSpPr>
        <p:spPr>
          <a:xfrm>
            <a:off x="1371599" y="2318197"/>
            <a:ext cx="9724031" cy="3683358"/>
          </a:xfrm>
        </p:spPr>
        <p:txBody>
          <a:bodyPr anchor="ctr">
            <a:normAutofit/>
          </a:bodyPr>
          <a:lstStyle/>
          <a:p>
            <a:r>
              <a:rPr lang="en-GB" sz="2000"/>
              <a:t>These are groups where neurodivergent peers can connect, be supported and advocate collectively. Here are some examples:</a:t>
            </a:r>
          </a:p>
          <a:p>
            <a:r>
              <a:rPr lang="en-GB" sz="2000"/>
              <a:t>On being neurodivergent in the SLT Workforce: https://www.youtube.com/watch?v=tSIs-A1xQ4 </a:t>
            </a:r>
          </a:p>
          <a:p>
            <a:r>
              <a:rPr lang="en-GB" sz="2000"/>
              <a:t> Autistic Doctors International https://autisticdoctorsinternational.com/ </a:t>
            </a:r>
          </a:p>
          <a:p>
            <a:r>
              <a:rPr lang="en-GB" sz="2000"/>
              <a:t> British Psychological Society, Neurodiversity is not just for those we work with </a:t>
            </a:r>
            <a:r>
              <a:rPr lang="en-GB" sz="2000">
                <a:hlinkClick r:id="rId2"/>
              </a:rPr>
              <a:t>https://www.bps.org.uk/psychologist/neurodiversity-not-just-those-we-work</a:t>
            </a:r>
            <a:endParaRPr lang="en-GB" sz="2000"/>
          </a:p>
          <a:p>
            <a:r>
              <a:rPr lang="en-GB" sz="2000"/>
              <a:t> RCN Neurodiversity guidance https://www.rcn.org.uk/get-help/member-support-services/peer-support-services/neurodiversityguidance </a:t>
            </a:r>
          </a:p>
        </p:txBody>
      </p:sp>
    </p:spTree>
    <p:extLst>
      <p:ext uri="{BB962C8B-B14F-4D97-AF65-F5344CB8AC3E}">
        <p14:creationId xmlns:p14="http://schemas.microsoft.com/office/powerpoint/2010/main" val="723781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637BF-B7C5-A0EA-0313-AB03A23C4AD7}"/>
              </a:ext>
            </a:extLst>
          </p:cNvPr>
          <p:cNvSpPr>
            <a:spLocks noGrp="1"/>
          </p:cNvSpPr>
          <p:nvPr>
            <p:ph type="title"/>
          </p:nvPr>
        </p:nvSpPr>
        <p:spPr>
          <a:xfrm>
            <a:off x="1371599" y="294538"/>
            <a:ext cx="9895951" cy="1033669"/>
          </a:xfrm>
        </p:spPr>
        <p:txBody>
          <a:bodyPr>
            <a:normAutofit/>
          </a:bodyPr>
          <a:lstStyle/>
          <a:p>
            <a:r>
              <a:rPr lang="en-GB" sz="4000">
                <a:solidFill>
                  <a:srgbClr val="FFFFFF"/>
                </a:solidFill>
              </a:rPr>
              <a:t>Useful reading and references</a:t>
            </a:r>
          </a:p>
        </p:txBody>
      </p:sp>
      <p:sp>
        <p:nvSpPr>
          <p:cNvPr id="3" name="Content Placeholder 2">
            <a:extLst>
              <a:ext uri="{FF2B5EF4-FFF2-40B4-BE49-F238E27FC236}">
                <a16:creationId xmlns:a16="http://schemas.microsoft.com/office/drawing/2014/main" id="{9E5FF751-79AE-46CC-6EA2-D7422C25BE37}"/>
              </a:ext>
            </a:extLst>
          </p:cNvPr>
          <p:cNvSpPr>
            <a:spLocks noGrp="1"/>
          </p:cNvSpPr>
          <p:nvPr>
            <p:ph idx="1"/>
          </p:nvPr>
        </p:nvSpPr>
        <p:spPr>
          <a:xfrm>
            <a:off x="1371599" y="2318197"/>
            <a:ext cx="9724031" cy="3683358"/>
          </a:xfrm>
        </p:spPr>
        <p:txBody>
          <a:bodyPr anchor="ctr">
            <a:normAutofit/>
          </a:bodyPr>
          <a:lstStyle/>
          <a:p>
            <a:r>
              <a:rPr lang="en-GB" sz="2000"/>
              <a:t>Doherty, M., McCowan, S., &amp; Shaw, S.C. K. (2023). Autistic SPACE: a novel framework for meeting the needs of autistic people in healthcare settings. British Journal of Hospital Medicine, 1-9. doi: 10.12968/hmed.2023.0006. Epub 2023 Apr 17. PMID: 37127416.</a:t>
            </a:r>
          </a:p>
          <a:p>
            <a:r>
              <a:rPr lang="en-GB" sz="2000"/>
              <a:t>Wharmby, P. (2023) Untypical: How the World Isn’t Built for Autistic People and What We Should All Do About It HarperCollins Publishers</a:t>
            </a:r>
          </a:p>
          <a:p>
            <a:r>
              <a:rPr lang="en-GB" sz="2000"/>
              <a:t>Lindsay, S., Osten, V., Rezai, M., &amp; Bui, S. (2021). Disclosure and workplace accommodations for people with autism: A systematic review. Disability and rehabilitation, 43(5), 597-610</a:t>
            </a:r>
          </a:p>
          <a:p>
            <a:r>
              <a:rPr lang="en-GB" sz="2000"/>
              <a:t>Huang, Y., Hwang, Y. I., Arnold, S. R., Lawson, L. P., Richdale, A. L., &amp; Trollor, J. N. (2022). Autistic adults’ experiences of diagnosis disclosure. Journal of Autism and Developmental Disorders, 1-7.</a:t>
            </a:r>
          </a:p>
        </p:txBody>
      </p:sp>
    </p:spTree>
    <p:extLst>
      <p:ext uri="{BB962C8B-B14F-4D97-AF65-F5344CB8AC3E}">
        <p14:creationId xmlns:p14="http://schemas.microsoft.com/office/powerpoint/2010/main" val="422747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A2DD89-009B-BF13-0642-883637FD2DAA}"/>
              </a:ext>
            </a:extLst>
          </p:cNvPr>
          <p:cNvSpPr>
            <a:spLocks noGrp="1"/>
          </p:cNvSpPr>
          <p:nvPr>
            <p:ph type="title"/>
          </p:nvPr>
        </p:nvSpPr>
        <p:spPr>
          <a:xfrm>
            <a:off x="1371599" y="294538"/>
            <a:ext cx="9895951" cy="1033669"/>
          </a:xfrm>
        </p:spPr>
        <p:txBody>
          <a:bodyPr>
            <a:normAutofit/>
          </a:bodyPr>
          <a:lstStyle/>
          <a:p>
            <a:r>
              <a:rPr lang="en-GB" sz="4000" dirty="0">
                <a:solidFill>
                  <a:schemeClr val="bg1"/>
                </a:solidFill>
              </a:rPr>
              <a:t>A wee word about terminology</a:t>
            </a:r>
          </a:p>
        </p:txBody>
      </p:sp>
      <p:sp>
        <p:nvSpPr>
          <p:cNvPr id="3" name="Content Placeholder 2">
            <a:extLst>
              <a:ext uri="{FF2B5EF4-FFF2-40B4-BE49-F238E27FC236}">
                <a16:creationId xmlns:a16="http://schemas.microsoft.com/office/drawing/2014/main" id="{43C55211-65EE-AF8E-BD1E-385E243AE5FC}"/>
              </a:ext>
            </a:extLst>
          </p:cNvPr>
          <p:cNvSpPr>
            <a:spLocks noGrp="1"/>
          </p:cNvSpPr>
          <p:nvPr>
            <p:ph idx="1"/>
          </p:nvPr>
        </p:nvSpPr>
        <p:spPr>
          <a:xfrm>
            <a:off x="1371599" y="2318197"/>
            <a:ext cx="9724031" cy="3683358"/>
          </a:xfrm>
        </p:spPr>
        <p:txBody>
          <a:bodyPr anchor="ctr">
            <a:normAutofit fontScale="85000" lnSpcReduction="20000"/>
          </a:bodyPr>
          <a:lstStyle/>
          <a:p>
            <a:pPr marL="0" indent="0">
              <a:buNone/>
            </a:pPr>
            <a:r>
              <a:rPr lang="en-GB" dirty="0">
                <a:solidFill>
                  <a:srgbClr val="FF0000"/>
                </a:solidFill>
                <a:latin typeface="+mn-lt"/>
              </a:rPr>
              <a:t>Neurotypical: </a:t>
            </a:r>
            <a:r>
              <a:rPr lang="en-GB" dirty="0">
                <a:latin typeface="+mn-lt"/>
              </a:rPr>
              <a:t>the most common pattern of skills and differences seen in over 80% of the population </a:t>
            </a:r>
          </a:p>
          <a:p>
            <a:pPr marL="0" indent="0">
              <a:buNone/>
            </a:pPr>
            <a:r>
              <a:rPr lang="en-GB" dirty="0">
                <a:solidFill>
                  <a:srgbClr val="FF0000"/>
                </a:solidFill>
                <a:latin typeface="+mn-lt"/>
              </a:rPr>
              <a:t>Neurodivergent: </a:t>
            </a:r>
            <a:r>
              <a:rPr lang="en-GB" dirty="0">
                <a:latin typeface="+mn-lt"/>
              </a:rPr>
              <a:t>a different profile of skills and differences seen in less than 20% of the population. </a:t>
            </a:r>
          </a:p>
          <a:p>
            <a:pPr marL="0" indent="0">
              <a:buNone/>
            </a:pPr>
            <a:r>
              <a:rPr lang="en-GB" dirty="0">
                <a:solidFill>
                  <a:srgbClr val="FF0000"/>
                </a:solidFill>
                <a:latin typeface="+mn-lt"/>
              </a:rPr>
              <a:t>Neurodiverse:</a:t>
            </a:r>
            <a:r>
              <a:rPr lang="en-GB" dirty="0">
                <a:latin typeface="+mn-lt"/>
              </a:rPr>
              <a:t> all of us together/the whole population. The many different ways our brains work and learn. </a:t>
            </a:r>
          </a:p>
          <a:p>
            <a:pPr marL="0" indent="0">
              <a:buNone/>
            </a:pPr>
            <a:r>
              <a:rPr lang="en-GB" dirty="0">
                <a:solidFill>
                  <a:srgbClr val="FF0000"/>
                </a:solidFill>
                <a:latin typeface="+mn-lt"/>
              </a:rPr>
              <a:t>Neuro-affirming:</a:t>
            </a:r>
            <a:r>
              <a:rPr lang="en-GB" dirty="0">
                <a:latin typeface="+mn-lt"/>
              </a:rPr>
              <a:t> </a:t>
            </a:r>
            <a:r>
              <a:rPr lang="en-GB" b="0" i="0" dirty="0">
                <a:solidFill>
                  <a:srgbClr val="000020"/>
                </a:solidFill>
                <a:effectLst/>
                <a:latin typeface="+mn-lt"/>
              </a:rPr>
              <a:t>embracing all types of brains/respecting that</a:t>
            </a:r>
            <a:r>
              <a:rPr lang="en-GB" b="0" dirty="0">
                <a:solidFill>
                  <a:srgbClr val="000020"/>
                </a:solidFill>
                <a:latin typeface="+mn-lt"/>
              </a:rPr>
              <a:t> d</a:t>
            </a:r>
            <a:r>
              <a:rPr lang="en-GB" dirty="0">
                <a:latin typeface="+mn-lt"/>
              </a:rPr>
              <a:t>ifferences are not negative things that need to be “fixed”.</a:t>
            </a:r>
          </a:p>
          <a:p>
            <a:pPr marL="0" indent="0">
              <a:buNone/>
            </a:pPr>
            <a:r>
              <a:rPr lang="en-GB" dirty="0">
                <a:solidFill>
                  <a:srgbClr val="FF0000"/>
                </a:solidFill>
                <a:latin typeface="+mn-lt"/>
              </a:rPr>
              <a:t>Neurodevelopmental Disorders:</a:t>
            </a:r>
            <a:r>
              <a:rPr lang="en-GB" dirty="0">
                <a:latin typeface="+mn-lt"/>
              </a:rPr>
              <a:t> medical labels/diagnoses used when assessing neurodivergent people</a:t>
            </a:r>
            <a:r>
              <a:rPr lang="en-GB" dirty="0"/>
              <a:t>. </a:t>
            </a:r>
          </a:p>
          <a:p>
            <a:pPr marL="0" indent="0">
              <a:buNone/>
            </a:pPr>
            <a:r>
              <a:rPr lang="en-GB" dirty="0">
                <a:solidFill>
                  <a:srgbClr val="FF0000"/>
                </a:solidFill>
              </a:rPr>
              <a:t>Identity-First Language </a:t>
            </a:r>
            <a:r>
              <a:rPr lang="en-GB" dirty="0"/>
              <a:t>– ‘autistic person’</a:t>
            </a:r>
          </a:p>
          <a:p>
            <a:endParaRPr lang="en-GB" sz="2000" dirty="0"/>
          </a:p>
        </p:txBody>
      </p:sp>
    </p:spTree>
    <p:extLst>
      <p:ext uri="{BB962C8B-B14F-4D97-AF65-F5344CB8AC3E}">
        <p14:creationId xmlns:p14="http://schemas.microsoft.com/office/powerpoint/2010/main" val="321350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0" name="Rectangle 208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Rectangle 209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Rectangle 209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Rectangle 209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0DDFA-ECB5-0893-C4B0-CC994E9B84B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The autistic experience</a:t>
            </a:r>
          </a:p>
        </p:txBody>
      </p:sp>
      <p:sp>
        <p:nvSpPr>
          <p:cNvPr id="3" name="Content Placeholder 2">
            <a:extLst>
              <a:ext uri="{FF2B5EF4-FFF2-40B4-BE49-F238E27FC236}">
                <a16:creationId xmlns:a16="http://schemas.microsoft.com/office/drawing/2014/main" id="{DE6B1536-5C2F-7AA5-D130-237D0A84FBE7}"/>
              </a:ext>
            </a:extLst>
          </p:cNvPr>
          <p:cNvSpPr>
            <a:spLocks noGrp="1"/>
          </p:cNvSpPr>
          <p:nvPr>
            <p:ph idx="1"/>
          </p:nvPr>
        </p:nvSpPr>
        <p:spPr>
          <a:xfrm>
            <a:off x="8572499" y="390832"/>
            <a:ext cx="3233585" cy="873612"/>
          </a:xfrm>
        </p:spPr>
        <p:txBody>
          <a:bodyPr vert="horz" lIns="91440" tIns="45720" rIns="91440" bIns="45720" rtlCol="0" anchor="ctr">
            <a:normAutofit/>
          </a:bodyPr>
          <a:lstStyle/>
          <a:p>
            <a:pPr marL="0" marR="0" lvl="0" indent="0" fontAlgn="base">
              <a:spcAft>
                <a:spcPts val="600"/>
              </a:spcAft>
              <a:buClrTx/>
              <a:buSzTx/>
              <a:buNone/>
              <a:tabLst/>
            </a:pPr>
            <a:r>
              <a:rPr kumimoji="0" lang="en-US" altLang="en-US" sz="2000" b="0" i="0" u="none" strike="noStrike" kern="1200" cap="none" normalizeH="0" baseline="0">
                <a:ln>
                  <a:noFill/>
                </a:ln>
                <a:solidFill>
                  <a:srgbClr val="FFFFFF"/>
                </a:solidFill>
                <a:effectLst/>
                <a:latin typeface="+mn-lt"/>
                <a:ea typeface="+mn-ea"/>
                <a:cs typeface="+mn-cs"/>
              </a:rPr>
              <a:t>        </a:t>
            </a:r>
          </a:p>
        </p:txBody>
      </p:sp>
      <p:pic>
        <p:nvPicPr>
          <p:cNvPr id="2050" name="Picture 2">
            <a:extLst>
              <a:ext uri="{FF2B5EF4-FFF2-40B4-BE49-F238E27FC236}">
                <a16:creationId xmlns:a16="http://schemas.microsoft.com/office/drawing/2014/main" id="{6A94C5AA-3C41-E640-680C-1863499433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8902" y="1966293"/>
            <a:ext cx="7514194" cy="44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4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03D76-438A-29D1-F5A1-BD63C0C8E409}"/>
              </a:ext>
            </a:extLst>
          </p:cNvPr>
          <p:cNvSpPr>
            <a:spLocks noGrp="1"/>
          </p:cNvSpPr>
          <p:nvPr>
            <p:ph type="title"/>
          </p:nvPr>
        </p:nvSpPr>
        <p:spPr>
          <a:xfrm>
            <a:off x="1371599" y="294538"/>
            <a:ext cx="9895951" cy="1033669"/>
          </a:xfrm>
        </p:spPr>
        <p:txBody>
          <a:bodyPr>
            <a:normAutofit/>
          </a:bodyPr>
          <a:lstStyle/>
          <a:p>
            <a:r>
              <a:rPr lang="en-GB" sz="4000" dirty="0">
                <a:solidFill>
                  <a:schemeClr val="bg1"/>
                </a:solidFill>
              </a:rPr>
              <a:t>What differences might we notice #1? </a:t>
            </a:r>
          </a:p>
        </p:txBody>
      </p:sp>
      <p:sp>
        <p:nvSpPr>
          <p:cNvPr id="3" name="Content Placeholder 2">
            <a:extLst>
              <a:ext uri="{FF2B5EF4-FFF2-40B4-BE49-F238E27FC236}">
                <a16:creationId xmlns:a16="http://schemas.microsoft.com/office/drawing/2014/main" id="{E3C0C381-B3F2-48A4-B808-C54D775FC2E8}"/>
              </a:ext>
            </a:extLst>
          </p:cNvPr>
          <p:cNvSpPr>
            <a:spLocks noGrp="1"/>
          </p:cNvSpPr>
          <p:nvPr>
            <p:ph idx="1"/>
          </p:nvPr>
        </p:nvSpPr>
        <p:spPr>
          <a:xfrm>
            <a:off x="1041399" y="1891970"/>
            <a:ext cx="9724031" cy="4671492"/>
          </a:xfrm>
        </p:spPr>
        <p:txBody>
          <a:bodyPr anchor="ctr">
            <a:normAutofit fontScale="92500" lnSpcReduction="20000"/>
          </a:bodyPr>
          <a:lstStyle/>
          <a:p>
            <a:pPr marL="0" indent="0">
              <a:buNone/>
            </a:pPr>
            <a:r>
              <a:rPr lang="en-GB" sz="3500" dirty="0"/>
              <a:t>Neurodevelopmental differences can affect people in a range of ways. This might include need for support with: </a:t>
            </a:r>
          </a:p>
          <a:p>
            <a:r>
              <a:rPr lang="en-GB" sz="3500" dirty="0"/>
              <a:t>learning new tasks</a:t>
            </a:r>
          </a:p>
          <a:p>
            <a:r>
              <a:rPr lang="en-GB" sz="3500" dirty="0"/>
              <a:t>being very active </a:t>
            </a:r>
          </a:p>
          <a:p>
            <a:r>
              <a:rPr lang="en-GB" sz="3500" dirty="0"/>
              <a:t>paying attention to other people’s focus/being easily distracted </a:t>
            </a:r>
          </a:p>
          <a:p>
            <a:r>
              <a:rPr lang="en-GB" sz="3500" dirty="0"/>
              <a:t>remembering things and being organised </a:t>
            </a:r>
          </a:p>
          <a:p>
            <a:r>
              <a:rPr lang="en-GB" sz="3500" dirty="0"/>
              <a:t>understanding other people </a:t>
            </a:r>
          </a:p>
          <a:p>
            <a:r>
              <a:rPr lang="en-GB" sz="3500" dirty="0"/>
              <a:t>talking and communicating with e.g. family, friends, colleagues or clients </a:t>
            </a:r>
          </a:p>
          <a:p>
            <a:endParaRPr lang="en-GB" sz="2000" dirty="0"/>
          </a:p>
        </p:txBody>
      </p:sp>
    </p:spTree>
    <p:extLst>
      <p:ext uri="{BB962C8B-B14F-4D97-AF65-F5344CB8AC3E}">
        <p14:creationId xmlns:p14="http://schemas.microsoft.com/office/powerpoint/2010/main" val="18075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CE10B-3C0E-5D8A-B51E-8B7FC2ADD29A}"/>
              </a:ext>
            </a:extLst>
          </p:cNvPr>
          <p:cNvSpPr>
            <a:spLocks noGrp="1"/>
          </p:cNvSpPr>
          <p:nvPr>
            <p:ph type="title"/>
          </p:nvPr>
        </p:nvSpPr>
        <p:spPr>
          <a:xfrm>
            <a:off x="1371599" y="294538"/>
            <a:ext cx="9895951" cy="1033669"/>
          </a:xfrm>
        </p:spPr>
        <p:txBody>
          <a:bodyPr>
            <a:normAutofit/>
          </a:bodyPr>
          <a:lstStyle/>
          <a:p>
            <a:r>
              <a:rPr lang="en-GB" sz="4000" dirty="0">
                <a:solidFill>
                  <a:schemeClr val="bg1"/>
                </a:solidFill>
              </a:rPr>
              <a:t>What differences might we notice #2? </a:t>
            </a:r>
          </a:p>
        </p:txBody>
      </p:sp>
      <p:sp>
        <p:nvSpPr>
          <p:cNvPr id="3" name="Content Placeholder 2">
            <a:extLst>
              <a:ext uri="{FF2B5EF4-FFF2-40B4-BE49-F238E27FC236}">
                <a16:creationId xmlns:a16="http://schemas.microsoft.com/office/drawing/2014/main" id="{E24025EB-942B-B529-EC17-AC5137CF2092}"/>
              </a:ext>
            </a:extLst>
          </p:cNvPr>
          <p:cNvSpPr>
            <a:spLocks noGrp="1"/>
          </p:cNvSpPr>
          <p:nvPr>
            <p:ph idx="1"/>
          </p:nvPr>
        </p:nvSpPr>
        <p:spPr>
          <a:xfrm>
            <a:off x="1371599" y="1622744"/>
            <a:ext cx="9724031" cy="5032055"/>
          </a:xfrm>
        </p:spPr>
        <p:txBody>
          <a:bodyPr anchor="ctr">
            <a:normAutofit lnSpcReduction="10000"/>
          </a:bodyPr>
          <a:lstStyle/>
          <a:p>
            <a:r>
              <a:rPr lang="en-GB" sz="3200" dirty="0"/>
              <a:t>expressing feelings and emotions</a:t>
            </a:r>
          </a:p>
          <a:p>
            <a:r>
              <a:rPr lang="en-GB" sz="3200" dirty="0"/>
              <a:t>controlling impulses and reactions</a:t>
            </a:r>
          </a:p>
          <a:p>
            <a:r>
              <a:rPr lang="en-GB" sz="3200" dirty="0"/>
              <a:t>managing friendships and relationships with others </a:t>
            </a:r>
          </a:p>
          <a:p>
            <a:r>
              <a:rPr lang="en-GB" sz="3200" dirty="0"/>
              <a:t>finding shared interests with others </a:t>
            </a:r>
          </a:p>
          <a:p>
            <a:r>
              <a:rPr lang="en-GB" sz="3200" dirty="0"/>
              <a:t>strong preference for predictability/difficulty with unexpected things happening </a:t>
            </a:r>
          </a:p>
          <a:p>
            <a:r>
              <a:rPr lang="en-GB" sz="3200" dirty="0"/>
              <a:t>daily habits and routines (e.g. sleep, eating, washing and dressing, organising your things, travelling to and from work, social activities) </a:t>
            </a:r>
          </a:p>
          <a:p>
            <a:r>
              <a:rPr lang="en-GB" sz="3200" dirty="0"/>
              <a:t>places that are busy or where there are loud noises</a:t>
            </a:r>
          </a:p>
          <a:p>
            <a:endParaRPr lang="en-GB" sz="2000" dirty="0"/>
          </a:p>
        </p:txBody>
      </p:sp>
    </p:spTree>
    <p:extLst>
      <p:ext uri="{BB962C8B-B14F-4D97-AF65-F5344CB8AC3E}">
        <p14:creationId xmlns:p14="http://schemas.microsoft.com/office/powerpoint/2010/main" val="376479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64805E-BFA2-30B7-C8D7-665FDB10E6E1}"/>
              </a:ext>
            </a:extLst>
          </p:cNvPr>
          <p:cNvSpPr>
            <a:spLocks noGrp="1"/>
          </p:cNvSpPr>
          <p:nvPr>
            <p:ph type="title"/>
          </p:nvPr>
        </p:nvSpPr>
        <p:spPr>
          <a:xfrm>
            <a:off x="1371599" y="294538"/>
            <a:ext cx="9895951" cy="1033669"/>
          </a:xfrm>
        </p:spPr>
        <p:txBody>
          <a:bodyPr>
            <a:normAutofit fontScale="90000"/>
          </a:bodyPr>
          <a:lstStyle/>
          <a:p>
            <a:r>
              <a:rPr lang="en-GB" sz="4000" dirty="0">
                <a:solidFill>
                  <a:schemeClr val="bg1"/>
                </a:solidFill>
              </a:rPr>
              <a:t>How do neurodevelopmental differences affect people? </a:t>
            </a:r>
          </a:p>
        </p:txBody>
      </p:sp>
      <p:sp>
        <p:nvSpPr>
          <p:cNvPr id="3" name="Content Placeholder 2">
            <a:extLst>
              <a:ext uri="{FF2B5EF4-FFF2-40B4-BE49-F238E27FC236}">
                <a16:creationId xmlns:a16="http://schemas.microsoft.com/office/drawing/2014/main" id="{83B4AAFF-496E-2D8E-C6A3-E1FE9D4DD292}"/>
              </a:ext>
            </a:extLst>
          </p:cNvPr>
          <p:cNvSpPr>
            <a:spLocks noGrp="1"/>
          </p:cNvSpPr>
          <p:nvPr>
            <p:ph idx="1"/>
          </p:nvPr>
        </p:nvSpPr>
        <p:spPr>
          <a:xfrm>
            <a:off x="1371599" y="1739900"/>
            <a:ext cx="9724031" cy="4823562"/>
          </a:xfrm>
        </p:spPr>
        <p:txBody>
          <a:bodyPr anchor="ctr">
            <a:normAutofit fontScale="92500" lnSpcReduction="10000"/>
          </a:bodyPr>
          <a:lstStyle/>
          <a:p>
            <a:r>
              <a:rPr lang="en-GB" sz="3200" dirty="0"/>
              <a:t>Although these differences will always be part of the neurodivergent person, they do not always have to be </a:t>
            </a:r>
            <a:r>
              <a:rPr lang="en-GB" sz="3200" i="1" dirty="0"/>
              <a:t>a problem</a:t>
            </a:r>
            <a:r>
              <a:rPr lang="en-GB" sz="3200" dirty="0"/>
              <a:t>.  Environments and people can help – or they can make things worse. Some things that seem small to one person can be really hard for another person (e.g. being in a noisy, crowded place or coping with sensor beeps in a car).</a:t>
            </a:r>
          </a:p>
          <a:p>
            <a:r>
              <a:rPr lang="en-GB" sz="3200" dirty="0"/>
              <a:t>Simple adaptations can make things easier (like adjusting light brightness or heating temperature). </a:t>
            </a:r>
          </a:p>
          <a:p>
            <a:r>
              <a:rPr lang="en-GB" sz="3200" dirty="0"/>
              <a:t>Experiences and behaviours often change as people become adults. Some differences can become less of a problem and some continue. New challenges can arise because others expect more of adults.</a:t>
            </a:r>
          </a:p>
          <a:p>
            <a:endParaRPr lang="en-GB" sz="2000" dirty="0"/>
          </a:p>
        </p:txBody>
      </p:sp>
    </p:spTree>
    <p:extLst>
      <p:ext uri="{BB962C8B-B14F-4D97-AF65-F5344CB8AC3E}">
        <p14:creationId xmlns:p14="http://schemas.microsoft.com/office/powerpoint/2010/main" val="400254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A0E1-C014-731E-71F8-9F8657250D67}"/>
              </a:ext>
            </a:extLst>
          </p:cNvPr>
          <p:cNvSpPr>
            <a:spLocks noGrp="1"/>
          </p:cNvSpPr>
          <p:nvPr>
            <p:ph type="title"/>
          </p:nvPr>
        </p:nvSpPr>
        <p:spPr>
          <a:xfrm>
            <a:off x="1371599" y="0"/>
            <a:ext cx="7975601" cy="1485899"/>
          </a:xfrm>
        </p:spPr>
        <p:txBody>
          <a:bodyPr>
            <a:normAutofit/>
          </a:bodyPr>
          <a:lstStyle/>
          <a:p>
            <a:r>
              <a:rPr lang="en-GB" dirty="0">
                <a:solidFill>
                  <a:srgbClr val="FFFFFF"/>
                </a:solidFill>
              </a:rPr>
              <a:t>Focus on potential advantages in the workplace  </a:t>
            </a:r>
          </a:p>
        </p:txBody>
      </p:sp>
      <p:pic>
        <p:nvPicPr>
          <p:cNvPr id="4" name="Content Placeholder 4" descr="A poster of autism awareness&#10;&#10;Description automatically generated">
            <a:extLst>
              <a:ext uri="{FF2B5EF4-FFF2-40B4-BE49-F238E27FC236}">
                <a16:creationId xmlns:a16="http://schemas.microsoft.com/office/drawing/2014/main" id="{A3B73493-6555-7143-B007-753555CB5C19}"/>
              </a:ext>
            </a:extLst>
          </p:cNvPr>
          <p:cNvPicPr>
            <a:picLocks noGrp="1" noChangeAspect="1"/>
          </p:cNvPicPr>
          <p:nvPr>
            <p:ph idx="1"/>
          </p:nvPr>
        </p:nvPicPr>
        <p:blipFill>
          <a:blip r:embed="rId2"/>
          <a:stretch>
            <a:fillRect/>
          </a:stretch>
        </p:blipFill>
        <p:spPr>
          <a:xfrm>
            <a:off x="3016248" y="1590741"/>
            <a:ext cx="6159500" cy="5171668"/>
          </a:xfrm>
          <a:prstGeom prst="rect">
            <a:avLst/>
          </a:prstGeom>
          <a:ln>
            <a:noFill/>
          </a:ln>
        </p:spPr>
      </p:pic>
    </p:spTree>
    <p:extLst>
      <p:ext uri="{BB962C8B-B14F-4D97-AF65-F5344CB8AC3E}">
        <p14:creationId xmlns:p14="http://schemas.microsoft.com/office/powerpoint/2010/main" val="1105909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3407</Words>
  <Application>Microsoft Office PowerPoint</Application>
  <PresentationFormat>Widescreen</PresentationFormat>
  <Paragraphs>167</Paragraphs>
  <Slides>32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Hind</vt:lpstr>
      <vt:lpstr>inherit</vt:lpstr>
      <vt:lpstr>Open Sans</vt:lpstr>
      <vt:lpstr>TimesDigitalW04-Regular</vt:lpstr>
      <vt:lpstr>Office Theme</vt:lpstr>
      <vt:lpstr>Neurodiversity in the workplace </vt:lpstr>
      <vt:lpstr>PowerPoint Presentation</vt:lpstr>
      <vt:lpstr>What is Autism?</vt:lpstr>
      <vt:lpstr>A wee word about terminology</vt:lpstr>
      <vt:lpstr>The autistic experience</vt:lpstr>
      <vt:lpstr>What differences might we notice #1? </vt:lpstr>
      <vt:lpstr>What differences might we notice #2? </vt:lpstr>
      <vt:lpstr>How do neurodevelopmental differences affect people? </vt:lpstr>
      <vt:lpstr>Focus on potential advantages in the workplace  </vt:lpstr>
      <vt:lpstr>The Neurotypical Majority</vt:lpstr>
      <vt:lpstr>Employment Data</vt:lpstr>
      <vt:lpstr>Employment Barriers</vt:lpstr>
      <vt:lpstr>PowerPoint Presentation</vt:lpstr>
      <vt:lpstr>Nina Hossain ITV Newsreader </vt:lpstr>
      <vt:lpstr>Masking</vt:lpstr>
      <vt:lpstr>The Neurodiversity-affirming Zones of Practice </vt:lpstr>
      <vt:lpstr>National Autism Implementation Team (NAIT) Practice Based Guidelines</vt:lpstr>
      <vt:lpstr>Neuro-affirming approaches/ Embracing Neurodiversity</vt:lpstr>
      <vt:lpstr>Provide and maintain reasonable adjustments and accommodations </vt:lpstr>
      <vt:lpstr>Provide safe and trusting environments for disclosure/sharing of diagnosis </vt:lpstr>
      <vt:lpstr>Support self-advocacy and shared advocacy </vt:lpstr>
      <vt:lpstr>The Autistic SPACE Framework* </vt:lpstr>
      <vt:lpstr>Sensory adjustments</vt:lpstr>
      <vt:lpstr>Predictability in the workplace</vt:lpstr>
      <vt:lpstr>Acceptance </vt:lpstr>
      <vt:lpstr>Communication considerations</vt:lpstr>
      <vt:lpstr>Empathy and shared responsibility</vt:lpstr>
      <vt:lpstr>National Autism Implementation Team Core Values</vt:lpstr>
      <vt:lpstr>Key Messages</vt:lpstr>
      <vt:lpstr>Useful resources and links</vt:lpstr>
      <vt:lpstr>Single profession support groups </vt:lpstr>
      <vt:lpstr>Useful reading and references</vt:lpstr>
    </vt:vector>
  </TitlesOfParts>
  <Company>Dumfries and Galloway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Sharron</dc:creator>
  <cp:lastModifiedBy>Harper, Sharron</cp:lastModifiedBy>
  <cp:revision>11</cp:revision>
  <dcterms:created xsi:type="dcterms:W3CDTF">2024-12-12T16:15:33Z</dcterms:created>
  <dcterms:modified xsi:type="dcterms:W3CDTF">2024-12-13T10:14:04Z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5459b-1e7a-4bab-a1e2-9c68d7be2220_Enabled">
    <vt:lpwstr>true</vt:lpwstr>
  </property>
  <property fmtid="{D5CDD505-2E9C-101B-9397-08002B2CF9AE}" pid="3" name="MSIP_Label_9df5459b-1e7a-4bab-a1e2-9c68d7be2220_SetDate">
    <vt:lpwstr>2024-12-12T16:42:14Z</vt:lpwstr>
  </property>
  <property fmtid="{D5CDD505-2E9C-101B-9397-08002B2CF9AE}" pid="4" name="MSIP_Label_9df5459b-1e7a-4bab-a1e2-9c68d7be2220_Method">
    <vt:lpwstr>Privileged</vt:lpwstr>
  </property>
  <property fmtid="{D5CDD505-2E9C-101B-9397-08002B2CF9AE}" pid="5" name="MSIP_Label_9df5459b-1e7a-4bab-a1e2-9c68d7be2220_Name">
    <vt:lpwstr>9df5459b-1e7a-4bab-a1e2-9c68d7be2220</vt:lpwstr>
  </property>
  <property fmtid="{D5CDD505-2E9C-101B-9397-08002B2CF9AE}" pid="6" name="MSIP_Label_9df5459b-1e7a-4bab-a1e2-9c68d7be2220_SiteId">
    <vt:lpwstr>bd2e1df6-8d5a-4867-a647-487c2a7402de</vt:lpwstr>
  </property>
  <property fmtid="{D5CDD505-2E9C-101B-9397-08002B2CF9AE}" pid="7" name="MSIP_Label_9df5459b-1e7a-4bab-a1e2-9c68d7be2220_ActionId">
    <vt:lpwstr>4a38f3c7-a60b-4061-8b5a-ea6489df73a6</vt:lpwstr>
  </property>
  <property fmtid="{D5CDD505-2E9C-101B-9397-08002B2CF9AE}" pid="8" name="MSIP_Label_9df5459b-1e7a-4bab-a1e2-9c68d7be2220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ies>
</file>