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1" r:id="rId9"/>
    <p:sldId id="262" r:id="rId10"/>
    <p:sldId id="264" r:id="rId11"/>
    <p:sldId id="263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D4E128-2AC5-4342-B7AD-FB32AD05CDC3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81C332-5681-4DDF-8FE6-E5472841AAE6}">
      <dgm:prSet phldrT="[Text]"/>
      <dgm:spPr/>
      <dgm:t>
        <a:bodyPr/>
        <a:lstStyle/>
        <a:p>
          <a:r>
            <a:rPr lang="en-US" dirty="0"/>
            <a:t>Functional Skills</a:t>
          </a:r>
        </a:p>
      </dgm:t>
    </dgm:pt>
    <dgm:pt modelId="{AFDD219D-337E-4A98-A0F5-D41D59A4F475}" type="parTrans" cxnId="{F0FE8494-6E5F-4959-835F-F5EE4F37ED36}">
      <dgm:prSet/>
      <dgm:spPr/>
      <dgm:t>
        <a:bodyPr/>
        <a:lstStyle/>
        <a:p>
          <a:endParaRPr lang="en-US"/>
        </a:p>
      </dgm:t>
    </dgm:pt>
    <dgm:pt modelId="{08E8D76D-E6DF-4431-A9A7-3B607DA6D01B}" type="sibTrans" cxnId="{F0FE8494-6E5F-4959-835F-F5EE4F37ED36}">
      <dgm:prSet/>
      <dgm:spPr/>
      <dgm:t>
        <a:bodyPr/>
        <a:lstStyle/>
        <a:p>
          <a:endParaRPr lang="en-US"/>
        </a:p>
      </dgm:t>
    </dgm:pt>
    <dgm:pt modelId="{9194C304-41BF-4B97-B02E-BC0B8B1C1245}">
      <dgm:prSet phldrT="[Text]"/>
      <dgm:spPr/>
      <dgm:t>
        <a:bodyPr/>
        <a:lstStyle/>
        <a:p>
          <a:r>
            <a:rPr lang="en-US" dirty="0"/>
            <a:t>Finding Information Skills	</a:t>
          </a:r>
        </a:p>
      </dgm:t>
    </dgm:pt>
    <dgm:pt modelId="{DB791426-943D-4817-89B8-1F12C8ABE45B}" type="parTrans" cxnId="{E200E7D3-0A68-4BFD-859F-E8674B2AA341}">
      <dgm:prSet/>
      <dgm:spPr/>
      <dgm:t>
        <a:bodyPr/>
        <a:lstStyle/>
        <a:p>
          <a:endParaRPr lang="en-US"/>
        </a:p>
      </dgm:t>
    </dgm:pt>
    <dgm:pt modelId="{960346C7-802A-4C85-856D-90839AE80FCA}" type="sibTrans" cxnId="{E200E7D3-0A68-4BFD-859F-E8674B2AA341}">
      <dgm:prSet/>
      <dgm:spPr/>
      <dgm:t>
        <a:bodyPr/>
        <a:lstStyle/>
        <a:p>
          <a:endParaRPr lang="en-US"/>
        </a:p>
      </dgm:t>
    </dgm:pt>
    <dgm:pt modelId="{637E5F5A-57FC-450F-AE14-6C4BAC2AB622}">
      <dgm:prSet phldrT="[Text]"/>
      <dgm:spPr/>
      <dgm:t>
        <a:bodyPr/>
        <a:lstStyle/>
        <a:p>
          <a:r>
            <a:rPr lang="en-US" dirty="0"/>
            <a:t>Critical Thinking Skills	</a:t>
          </a:r>
        </a:p>
      </dgm:t>
    </dgm:pt>
    <dgm:pt modelId="{AF7F4F6A-0A83-47A0-8A16-0D0F3B845611}" type="parTrans" cxnId="{5C160ECD-1006-410E-8CE5-556A8B7329DE}">
      <dgm:prSet/>
      <dgm:spPr/>
      <dgm:t>
        <a:bodyPr/>
        <a:lstStyle/>
        <a:p>
          <a:endParaRPr lang="en-US"/>
        </a:p>
      </dgm:t>
    </dgm:pt>
    <dgm:pt modelId="{85EC9876-96B3-476D-9BAE-8DE5B572C80D}" type="sibTrans" cxnId="{5C160ECD-1006-410E-8CE5-556A8B7329DE}">
      <dgm:prSet/>
      <dgm:spPr/>
      <dgm:t>
        <a:bodyPr/>
        <a:lstStyle/>
        <a:p>
          <a:endParaRPr lang="en-US"/>
        </a:p>
      </dgm:t>
    </dgm:pt>
    <dgm:pt modelId="{C8ADF0AE-BE07-4BF8-817D-E2949E1F7D01}">
      <dgm:prSet phldrT="[Text]"/>
      <dgm:spPr/>
      <dgm:t>
        <a:bodyPr/>
        <a:lstStyle/>
        <a:p>
          <a:r>
            <a:rPr lang="en-US" dirty="0"/>
            <a:t>Creativity &amp; Collaboration Skills</a:t>
          </a:r>
        </a:p>
      </dgm:t>
    </dgm:pt>
    <dgm:pt modelId="{BB844A60-D6EC-48B9-8070-855A18A359A3}" type="parTrans" cxnId="{AB0FEEAB-839F-4AEE-AE6D-F11C5845ECE4}">
      <dgm:prSet/>
      <dgm:spPr/>
      <dgm:t>
        <a:bodyPr/>
        <a:lstStyle/>
        <a:p>
          <a:endParaRPr lang="en-US"/>
        </a:p>
      </dgm:t>
    </dgm:pt>
    <dgm:pt modelId="{2068DB35-1EF1-4A5B-8D9F-B1B9C6162858}" type="sibTrans" cxnId="{AB0FEEAB-839F-4AEE-AE6D-F11C5845ECE4}">
      <dgm:prSet/>
      <dgm:spPr/>
      <dgm:t>
        <a:bodyPr/>
        <a:lstStyle/>
        <a:p>
          <a:endParaRPr lang="en-US"/>
        </a:p>
      </dgm:t>
    </dgm:pt>
    <dgm:pt modelId="{EB19BE2C-A211-438B-B05A-300988CE5F32}" type="pres">
      <dgm:prSet presAssocID="{44D4E128-2AC5-4342-B7AD-FB32AD05CDC3}" presName="Name0" presStyleCnt="0">
        <dgm:presLayoutVars>
          <dgm:dir/>
          <dgm:resizeHandles val="exact"/>
        </dgm:presLayoutVars>
      </dgm:prSet>
      <dgm:spPr/>
    </dgm:pt>
    <dgm:pt modelId="{570C9485-2B23-4108-B896-403180F91B07}" type="pres">
      <dgm:prSet presAssocID="{3081C332-5681-4DDF-8FE6-E5472841AAE6}" presName="compNode" presStyleCnt="0"/>
      <dgm:spPr/>
    </dgm:pt>
    <dgm:pt modelId="{0D387852-C093-4C6A-A2DC-337EA9DDEBC5}" type="pres">
      <dgm:prSet presAssocID="{3081C332-5681-4DDF-8FE6-E5472841AAE6}" presName="pict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  <dgm:pt modelId="{885BACC9-23D8-4BBC-949F-21E87E060018}" type="pres">
      <dgm:prSet presAssocID="{3081C332-5681-4DDF-8FE6-E5472841AAE6}" presName="textRect" presStyleLbl="revTx" presStyleIdx="0" presStyleCnt="4">
        <dgm:presLayoutVars>
          <dgm:bulletEnabled val="1"/>
        </dgm:presLayoutVars>
      </dgm:prSet>
      <dgm:spPr/>
    </dgm:pt>
    <dgm:pt modelId="{D90290F5-C427-4F62-A8A9-B7B7EC22B6A5}" type="pres">
      <dgm:prSet presAssocID="{08E8D76D-E6DF-4431-A9A7-3B607DA6D01B}" presName="sibTrans" presStyleLbl="sibTrans2D1" presStyleIdx="0" presStyleCnt="0"/>
      <dgm:spPr/>
    </dgm:pt>
    <dgm:pt modelId="{3E40A73F-53EA-45DA-BEE8-D565FAA22291}" type="pres">
      <dgm:prSet presAssocID="{9194C304-41BF-4B97-B02E-BC0B8B1C1245}" presName="compNode" presStyleCnt="0"/>
      <dgm:spPr/>
    </dgm:pt>
    <dgm:pt modelId="{9C9B34FE-0F95-4339-ADBF-9F6E1B0660FB}" type="pres">
      <dgm:prSet presAssocID="{9194C304-41BF-4B97-B02E-BC0B8B1C1245}" presName="pictRect" presStyleLbl="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8AD740FD-60DE-4F60-8679-D388376C3F7D}" type="pres">
      <dgm:prSet presAssocID="{9194C304-41BF-4B97-B02E-BC0B8B1C1245}" presName="textRect" presStyleLbl="revTx" presStyleIdx="1" presStyleCnt="4">
        <dgm:presLayoutVars>
          <dgm:bulletEnabled val="1"/>
        </dgm:presLayoutVars>
      </dgm:prSet>
      <dgm:spPr/>
    </dgm:pt>
    <dgm:pt modelId="{3D0B7BE8-391F-4900-8AEF-81B202EF26A9}" type="pres">
      <dgm:prSet presAssocID="{960346C7-802A-4C85-856D-90839AE80FCA}" presName="sibTrans" presStyleLbl="sibTrans2D1" presStyleIdx="0" presStyleCnt="0"/>
      <dgm:spPr/>
    </dgm:pt>
    <dgm:pt modelId="{5F38394A-9B6D-447B-BBCB-769AF8D312C5}" type="pres">
      <dgm:prSet presAssocID="{637E5F5A-57FC-450F-AE14-6C4BAC2AB622}" presName="compNode" presStyleCnt="0"/>
      <dgm:spPr/>
    </dgm:pt>
    <dgm:pt modelId="{F56A1148-8B4F-4BEF-B6FC-E8E111C3EB4C}" type="pres">
      <dgm:prSet presAssocID="{637E5F5A-57FC-450F-AE14-6C4BAC2AB622}" presName="pictRect" presStyleLbl="node1" presStyleIdx="2" presStyleCnt="4" custScaleX="101322" custScaleY="10370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07E3A80B-03FF-412D-B650-BD9CBAD242F0}" type="pres">
      <dgm:prSet presAssocID="{637E5F5A-57FC-450F-AE14-6C4BAC2AB622}" presName="textRect" presStyleLbl="revTx" presStyleIdx="2" presStyleCnt="4">
        <dgm:presLayoutVars>
          <dgm:bulletEnabled val="1"/>
        </dgm:presLayoutVars>
      </dgm:prSet>
      <dgm:spPr/>
    </dgm:pt>
    <dgm:pt modelId="{FD9993AE-C5F5-4D3D-9274-61FC11BBE3BD}" type="pres">
      <dgm:prSet presAssocID="{85EC9876-96B3-476D-9BAE-8DE5B572C80D}" presName="sibTrans" presStyleLbl="sibTrans2D1" presStyleIdx="0" presStyleCnt="0"/>
      <dgm:spPr/>
    </dgm:pt>
    <dgm:pt modelId="{F66DF90F-869C-4520-8268-AF23D210A4F4}" type="pres">
      <dgm:prSet presAssocID="{C8ADF0AE-BE07-4BF8-817D-E2949E1F7D01}" presName="compNode" presStyleCnt="0"/>
      <dgm:spPr/>
    </dgm:pt>
    <dgm:pt modelId="{911EA6B5-7321-4959-AB51-72612B92135C}" type="pres">
      <dgm:prSet presAssocID="{C8ADF0AE-BE07-4BF8-817D-E2949E1F7D01}" presName="pictRect" presStyleLbl="nod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418C879-66E6-4885-9D66-46BA9B158C20}" type="pres">
      <dgm:prSet presAssocID="{C8ADF0AE-BE07-4BF8-817D-E2949E1F7D01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A8709500-7DAE-4A87-91FA-FFB8C2E29F2C}" type="presOf" srcId="{960346C7-802A-4C85-856D-90839AE80FCA}" destId="{3D0B7BE8-391F-4900-8AEF-81B202EF26A9}" srcOrd="0" destOrd="0" presId="urn:microsoft.com/office/officeart/2005/8/layout/pList1"/>
    <dgm:cxn modelId="{61991D0A-3729-4306-9B23-A44E3BE1EE13}" type="presOf" srcId="{3081C332-5681-4DDF-8FE6-E5472841AAE6}" destId="{885BACC9-23D8-4BBC-949F-21E87E060018}" srcOrd="0" destOrd="0" presId="urn:microsoft.com/office/officeart/2005/8/layout/pList1"/>
    <dgm:cxn modelId="{0250552D-DD39-48BC-ABFB-682EC29B029E}" type="presOf" srcId="{637E5F5A-57FC-450F-AE14-6C4BAC2AB622}" destId="{07E3A80B-03FF-412D-B650-BD9CBAD242F0}" srcOrd="0" destOrd="0" presId="urn:microsoft.com/office/officeart/2005/8/layout/pList1"/>
    <dgm:cxn modelId="{E39B8935-E018-4421-8698-553F24104AF0}" type="presOf" srcId="{9194C304-41BF-4B97-B02E-BC0B8B1C1245}" destId="{8AD740FD-60DE-4F60-8679-D388376C3F7D}" srcOrd="0" destOrd="0" presId="urn:microsoft.com/office/officeart/2005/8/layout/pList1"/>
    <dgm:cxn modelId="{F0FE8494-6E5F-4959-835F-F5EE4F37ED36}" srcId="{44D4E128-2AC5-4342-B7AD-FB32AD05CDC3}" destId="{3081C332-5681-4DDF-8FE6-E5472841AAE6}" srcOrd="0" destOrd="0" parTransId="{AFDD219D-337E-4A98-A0F5-D41D59A4F475}" sibTransId="{08E8D76D-E6DF-4431-A9A7-3B607DA6D01B}"/>
    <dgm:cxn modelId="{AB0FEEAB-839F-4AEE-AE6D-F11C5845ECE4}" srcId="{44D4E128-2AC5-4342-B7AD-FB32AD05CDC3}" destId="{C8ADF0AE-BE07-4BF8-817D-E2949E1F7D01}" srcOrd="3" destOrd="0" parTransId="{BB844A60-D6EC-48B9-8070-855A18A359A3}" sibTransId="{2068DB35-1EF1-4A5B-8D9F-B1B9C6162858}"/>
    <dgm:cxn modelId="{6F9025B8-0D2A-4B37-AB0D-4DDAF50A1A5B}" type="presOf" srcId="{44D4E128-2AC5-4342-B7AD-FB32AD05CDC3}" destId="{EB19BE2C-A211-438B-B05A-300988CE5F32}" srcOrd="0" destOrd="0" presId="urn:microsoft.com/office/officeart/2005/8/layout/pList1"/>
    <dgm:cxn modelId="{5C160ECD-1006-410E-8CE5-556A8B7329DE}" srcId="{44D4E128-2AC5-4342-B7AD-FB32AD05CDC3}" destId="{637E5F5A-57FC-450F-AE14-6C4BAC2AB622}" srcOrd="2" destOrd="0" parTransId="{AF7F4F6A-0A83-47A0-8A16-0D0F3B845611}" sibTransId="{85EC9876-96B3-476D-9BAE-8DE5B572C80D}"/>
    <dgm:cxn modelId="{4C6421D1-E924-483D-95A1-FB8968D32CC4}" type="presOf" srcId="{85EC9876-96B3-476D-9BAE-8DE5B572C80D}" destId="{FD9993AE-C5F5-4D3D-9274-61FC11BBE3BD}" srcOrd="0" destOrd="0" presId="urn:microsoft.com/office/officeart/2005/8/layout/pList1"/>
    <dgm:cxn modelId="{E200E7D3-0A68-4BFD-859F-E8674B2AA341}" srcId="{44D4E128-2AC5-4342-B7AD-FB32AD05CDC3}" destId="{9194C304-41BF-4B97-B02E-BC0B8B1C1245}" srcOrd="1" destOrd="0" parTransId="{DB791426-943D-4817-89B8-1F12C8ABE45B}" sibTransId="{960346C7-802A-4C85-856D-90839AE80FCA}"/>
    <dgm:cxn modelId="{8B31A4E0-D881-4A67-AF62-D8B3611439E8}" type="presOf" srcId="{C8ADF0AE-BE07-4BF8-817D-E2949E1F7D01}" destId="{D418C879-66E6-4885-9D66-46BA9B158C20}" srcOrd="0" destOrd="0" presId="urn:microsoft.com/office/officeart/2005/8/layout/pList1"/>
    <dgm:cxn modelId="{F59B3BF7-3A6B-4E3A-BB99-BC0A1570D347}" type="presOf" srcId="{08E8D76D-E6DF-4431-A9A7-3B607DA6D01B}" destId="{D90290F5-C427-4F62-A8A9-B7B7EC22B6A5}" srcOrd="0" destOrd="0" presId="urn:microsoft.com/office/officeart/2005/8/layout/pList1"/>
    <dgm:cxn modelId="{06F5A0DC-80E8-4086-8B41-356984AE2356}" type="presParOf" srcId="{EB19BE2C-A211-438B-B05A-300988CE5F32}" destId="{570C9485-2B23-4108-B896-403180F91B07}" srcOrd="0" destOrd="0" presId="urn:microsoft.com/office/officeart/2005/8/layout/pList1"/>
    <dgm:cxn modelId="{37F891A6-6BF8-4DB4-8F19-C6BD8688B51A}" type="presParOf" srcId="{570C9485-2B23-4108-B896-403180F91B07}" destId="{0D387852-C093-4C6A-A2DC-337EA9DDEBC5}" srcOrd="0" destOrd="0" presId="urn:microsoft.com/office/officeart/2005/8/layout/pList1"/>
    <dgm:cxn modelId="{45CEA0BF-BDD4-485B-A9AF-17BCE2C63ECA}" type="presParOf" srcId="{570C9485-2B23-4108-B896-403180F91B07}" destId="{885BACC9-23D8-4BBC-949F-21E87E060018}" srcOrd="1" destOrd="0" presId="urn:microsoft.com/office/officeart/2005/8/layout/pList1"/>
    <dgm:cxn modelId="{4666A951-1ACF-4567-9FCD-248E6799125F}" type="presParOf" srcId="{EB19BE2C-A211-438B-B05A-300988CE5F32}" destId="{D90290F5-C427-4F62-A8A9-B7B7EC22B6A5}" srcOrd="1" destOrd="0" presId="urn:microsoft.com/office/officeart/2005/8/layout/pList1"/>
    <dgm:cxn modelId="{AA24DB92-3420-4018-86F5-23BF8EEBA59E}" type="presParOf" srcId="{EB19BE2C-A211-438B-B05A-300988CE5F32}" destId="{3E40A73F-53EA-45DA-BEE8-D565FAA22291}" srcOrd="2" destOrd="0" presId="urn:microsoft.com/office/officeart/2005/8/layout/pList1"/>
    <dgm:cxn modelId="{E8CF76EC-DFB8-4816-A7DC-090990646A30}" type="presParOf" srcId="{3E40A73F-53EA-45DA-BEE8-D565FAA22291}" destId="{9C9B34FE-0F95-4339-ADBF-9F6E1B0660FB}" srcOrd="0" destOrd="0" presId="urn:microsoft.com/office/officeart/2005/8/layout/pList1"/>
    <dgm:cxn modelId="{78204DCB-D163-469D-9B11-122048B91A93}" type="presParOf" srcId="{3E40A73F-53EA-45DA-BEE8-D565FAA22291}" destId="{8AD740FD-60DE-4F60-8679-D388376C3F7D}" srcOrd="1" destOrd="0" presId="urn:microsoft.com/office/officeart/2005/8/layout/pList1"/>
    <dgm:cxn modelId="{E05D1AD2-2C30-48E3-AF6E-468B7197EAEB}" type="presParOf" srcId="{EB19BE2C-A211-438B-B05A-300988CE5F32}" destId="{3D0B7BE8-391F-4900-8AEF-81B202EF26A9}" srcOrd="3" destOrd="0" presId="urn:microsoft.com/office/officeart/2005/8/layout/pList1"/>
    <dgm:cxn modelId="{E94834C4-529F-45F5-988A-BDC022D0B5B7}" type="presParOf" srcId="{EB19BE2C-A211-438B-B05A-300988CE5F32}" destId="{5F38394A-9B6D-447B-BBCB-769AF8D312C5}" srcOrd="4" destOrd="0" presId="urn:microsoft.com/office/officeart/2005/8/layout/pList1"/>
    <dgm:cxn modelId="{3AB49782-8BA4-4BF4-9FD1-E18F5548690C}" type="presParOf" srcId="{5F38394A-9B6D-447B-BBCB-769AF8D312C5}" destId="{F56A1148-8B4F-4BEF-B6FC-E8E111C3EB4C}" srcOrd="0" destOrd="0" presId="urn:microsoft.com/office/officeart/2005/8/layout/pList1"/>
    <dgm:cxn modelId="{FAA92E08-245C-46A8-9658-974E62AFE84E}" type="presParOf" srcId="{5F38394A-9B6D-447B-BBCB-769AF8D312C5}" destId="{07E3A80B-03FF-412D-B650-BD9CBAD242F0}" srcOrd="1" destOrd="0" presId="urn:microsoft.com/office/officeart/2005/8/layout/pList1"/>
    <dgm:cxn modelId="{18A968D7-8F99-4988-8E94-25F2C16A9BAC}" type="presParOf" srcId="{EB19BE2C-A211-438B-B05A-300988CE5F32}" destId="{FD9993AE-C5F5-4D3D-9274-61FC11BBE3BD}" srcOrd="5" destOrd="0" presId="urn:microsoft.com/office/officeart/2005/8/layout/pList1"/>
    <dgm:cxn modelId="{D03CD68B-972B-4943-A602-CDB74339F5F3}" type="presParOf" srcId="{EB19BE2C-A211-438B-B05A-300988CE5F32}" destId="{F66DF90F-869C-4520-8268-AF23D210A4F4}" srcOrd="6" destOrd="0" presId="urn:microsoft.com/office/officeart/2005/8/layout/pList1"/>
    <dgm:cxn modelId="{E6D22419-EA11-4519-B555-404C82BCD48D}" type="presParOf" srcId="{F66DF90F-869C-4520-8268-AF23D210A4F4}" destId="{911EA6B5-7321-4959-AB51-72612B92135C}" srcOrd="0" destOrd="0" presId="urn:microsoft.com/office/officeart/2005/8/layout/pList1"/>
    <dgm:cxn modelId="{0E2A114D-211B-409B-BAB2-BDB4491DAF47}" type="presParOf" srcId="{F66DF90F-869C-4520-8268-AF23D210A4F4}" destId="{D418C879-66E6-4885-9D66-46BA9B158C2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387852-C093-4C6A-A2DC-337EA9DDEBC5}">
      <dsp:nvSpPr>
        <dsp:cNvPr id="0" name=""/>
        <dsp:cNvSpPr/>
      </dsp:nvSpPr>
      <dsp:spPr>
        <a:xfrm>
          <a:off x="54" y="883583"/>
          <a:ext cx="2437896" cy="1679710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5BACC9-23D8-4BBC-949F-21E87E060018}">
      <dsp:nvSpPr>
        <dsp:cNvPr id="0" name=""/>
        <dsp:cNvSpPr/>
      </dsp:nvSpPr>
      <dsp:spPr>
        <a:xfrm>
          <a:off x="54" y="2563294"/>
          <a:ext cx="2437896" cy="9044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Functional Skills</a:t>
          </a:r>
        </a:p>
      </dsp:txBody>
      <dsp:txXfrm>
        <a:off x="54" y="2563294"/>
        <a:ext cx="2437896" cy="904459"/>
      </dsp:txXfrm>
    </dsp:sp>
    <dsp:sp modelId="{9C9B34FE-0F95-4339-ADBF-9F6E1B0660FB}">
      <dsp:nvSpPr>
        <dsp:cNvPr id="0" name=""/>
        <dsp:cNvSpPr/>
      </dsp:nvSpPr>
      <dsp:spPr>
        <a:xfrm>
          <a:off x="2681842" y="883583"/>
          <a:ext cx="2437896" cy="1679710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D740FD-60DE-4F60-8679-D388376C3F7D}">
      <dsp:nvSpPr>
        <dsp:cNvPr id="0" name=""/>
        <dsp:cNvSpPr/>
      </dsp:nvSpPr>
      <dsp:spPr>
        <a:xfrm>
          <a:off x="2681842" y="2563294"/>
          <a:ext cx="2437896" cy="9044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Finding Information Skills	</a:t>
          </a:r>
        </a:p>
      </dsp:txBody>
      <dsp:txXfrm>
        <a:off x="2681842" y="2563294"/>
        <a:ext cx="2437896" cy="904459"/>
      </dsp:txXfrm>
    </dsp:sp>
    <dsp:sp modelId="{F56A1148-8B4F-4BEF-B6FC-E8E111C3EB4C}">
      <dsp:nvSpPr>
        <dsp:cNvPr id="0" name=""/>
        <dsp:cNvSpPr/>
      </dsp:nvSpPr>
      <dsp:spPr>
        <a:xfrm>
          <a:off x="5363631" y="868033"/>
          <a:ext cx="2470125" cy="1741910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E3A80B-03FF-412D-B650-BD9CBAD242F0}">
      <dsp:nvSpPr>
        <dsp:cNvPr id="0" name=""/>
        <dsp:cNvSpPr/>
      </dsp:nvSpPr>
      <dsp:spPr>
        <a:xfrm>
          <a:off x="5379746" y="2578844"/>
          <a:ext cx="2437896" cy="9044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Critical Thinking Skills	</a:t>
          </a:r>
        </a:p>
      </dsp:txBody>
      <dsp:txXfrm>
        <a:off x="5379746" y="2578844"/>
        <a:ext cx="2437896" cy="904459"/>
      </dsp:txXfrm>
    </dsp:sp>
    <dsp:sp modelId="{911EA6B5-7321-4959-AB51-72612B92135C}">
      <dsp:nvSpPr>
        <dsp:cNvPr id="0" name=""/>
        <dsp:cNvSpPr/>
      </dsp:nvSpPr>
      <dsp:spPr>
        <a:xfrm>
          <a:off x="8077649" y="883583"/>
          <a:ext cx="2437896" cy="1679710"/>
        </a:xfrm>
        <a:prstGeom prst="round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18C879-66E6-4885-9D66-46BA9B158C20}">
      <dsp:nvSpPr>
        <dsp:cNvPr id="0" name=""/>
        <dsp:cNvSpPr/>
      </dsp:nvSpPr>
      <dsp:spPr>
        <a:xfrm>
          <a:off x="8077649" y="2563294"/>
          <a:ext cx="2437896" cy="9044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Creativity &amp; Collaboration Skills</a:t>
          </a:r>
        </a:p>
      </dsp:txBody>
      <dsp:txXfrm>
        <a:off x="8077649" y="2563294"/>
        <a:ext cx="2437896" cy="9044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4EFEE-C6B6-494F-9A38-ACD3CE215E31}" type="datetimeFigureOut">
              <a:rPr lang="en-GB" smtClean="0"/>
              <a:t>28/07/2023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7A54-ECA5-4BDD-A295-F337DA77785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409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4EFEE-C6B6-494F-9A38-ACD3CE215E31}" type="datetimeFigureOut">
              <a:rPr lang="en-GB" smtClean="0"/>
              <a:t>28/07/2023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7A54-ECA5-4BDD-A295-F337DA77785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0862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4EFEE-C6B6-494F-9A38-ACD3CE215E31}" type="datetimeFigureOut">
              <a:rPr lang="en-GB" smtClean="0"/>
              <a:t>28/07/2023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7A54-ECA5-4BDD-A295-F337DA77785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9296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4EFEE-C6B6-494F-9A38-ACD3CE215E31}" type="datetimeFigureOut">
              <a:rPr lang="en-GB" smtClean="0"/>
              <a:t>28/07/2023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7A54-ECA5-4BDD-A295-F337DA77785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8688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4EFEE-C6B6-494F-9A38-ACD3CE215E31}" type="datetimeFigureOut">
              <a:rPr lang="en-GB" smtClean="0"/>
              <a:t>28/07/2023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7A54-ECA5-4BDD-A295-F337DA77785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2975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4EFEE-C6B6-494F-9A38-ACD3CE215E31}" type="datetimeFigureOut">
              <a:rPr lang="en-GB" smtClean="0"/>
              <a:t>28/07/2023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7A54-ECA5-4BDD-A295-F337DA77785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884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4EFEE-C6B6-494F-9A38-ACD3CE215E31}" type="datetimeFigureOut">
              <a:rPr lang="en-GB" smtClean="0"/>
              <a:t>28/07/2023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7A54-ECA5-4BDD-A295-F337DA77785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9758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4EFEE-C6B6-494F-9A38-ACD3CE215E31}" type="datetimeFigureOut">
              <a:rPr lang="en-GB" smtClean="0"/>
              <a:t>28/07/2023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7A54-ECA5-4BDD-A295-F337DA77785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6665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4EFEE-C6B6-494F-9A38-ACD3CE215E31}" type="datetimeFigureOut">
              <a:rPr lang="en-GB" smtClean="0"/>
              <a:t>28/07/2023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7A54-ECA5-4BDD-A295-F337DA77785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4016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4EFEE-C6B6-494F-9A38-ACD3CE215E31}" type="datetimeFigureOut">
              <a:rPr lang="en-GB" smtClean="0"/>
              <a:t>28/07/2023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7A54-ECA5-4BDD-A295-F337DA77785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576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4EFEE-C6B6-494F-9A38-ACD3CE215E31}" type="datetimeFigureOut">
              <a:rPr lang="en-GB" smtClean="0"/>
              <a:t>28/07/2023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7A54-ECA5-4BDD-A295-F337DA77785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1883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4EFEE-C6B6-494F-9A38-ACD3CE215E31}" type="datetimeFigureOut">
              <a:rPr lang="en-GB" smtClean="0"/>
              <a:t>28/07/2023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97A54-ECA5-4BDD-A295-F337DA77785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1322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11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audio" Target="../media/media12.m4a"/><Relationship Id="rId5" Type="http://schemas.microsoft.com/office/2007/relationships/media" Target="../media/media12.m4a"/><Relationship Id="rId4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ecd.org/education/2030-project/teaching-and-learning/learning/" TargetMode="External"/><Relationship Id="rId2" Type="http://schemas.openxmlformats.org/officeDocument/2006/relationships/hyperlink" Target="https://www.dqinstitute.org/wp-content/uploads/2019/03/DQGlobalStandardsReport2019.pdf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gov.scot/publications/enhancing-learning-teaching-through-use-digital-technology/" TargetMode="External"/><Relationship Id="rId4" Type="http://schemas.openxmlformats.org/officeDocument/2006/relationships/hyperlink" Target="https://www.weforum.org/reports/the-future-of-jobs-report-202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66928"/>
            <a:ext cx="9144000" cy="3857435"/>
          </a:xfrm>
        </p:spPr>
        <p:txBody>
          <a:bodyPr>
            <a:normAutofit/>
          </a:bodyPr>
          <a:lstStyle/>
          <a:p>
            <a:r>
              <a:rPr lang="en-GB" sz="5400" cap="all" dirty="0">
                <a:latin typeface="+mn-lt"/>
              </a:rPr>
              <a:t>CAERLAVEROCK &amp; BROWNHALL PRIMARIES </a:t>
            </a:r>
            <a:br>
              <a:rPr lang="en-GB" sz="5400" cap="all" dirty="0">
                <a:latin typeface="+mn-lt"/>
              </a:rPr>
            </a:br>
            <a:r>
              <a:rPr lang="en-GB" sz="5400" cap="all" dirty="0">
                <a:latin typeface="+mn-lt"/>
              </a:rPr>
              <a:t>PARTNERSHIP</a:t>
            </a:r>
            <a:br>
              <a:rPr lang="en-GB" sz="5400" cap="all" dirty="0">
                <a:latin typeface="+mn-lt"/>
              </a:rPr>
            </a:br>
            <a:r>
              <a:rPr lang="en-GB" sz="5400" dirty="0">
                <a:latin typeface="+mn-lt"/>
              </a:rPr>
              <a:t>​</a:t>
            </a:r>
            <a:br>
              <a:rPr lang="en-GB" sz="5400" dirty="0">
                <a:latin typeface="+mn-lt"/>
              </a:rPr>
            </a:br>
            <a:r>
              <a:rPr lang="en-GB" sz="5400" cap="all" dirty="0">
                <a:latin typeface="+mn-lt"/>
              </a:rPr>
              <a:t>STRATEGIC CHANGE INITIATIVE</a:t>
            </a:r>
            <a:endParaRPr lang="en-GB" sz="54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654296"/>
            <a:ext cx="9144000" cy="420624"/>
          </a:xfrm>
        </p:spPr>
        <p:txBody>
          <a:bodyPr/>
          <a:lstStyle/>
          <a:p>
            <a:r>
              <a:rPr lang="en-US" dirty="0"/>
              <a:t>By Gordon Tennant (Principal Teacher at Caerlaverock Primary)</a:t>
            </a:r>
            <a:endParaRPr lang="en-GB" dirty="0"/>
          </a:p>
        </p:txBody>
      </p:sp>
      <p:pic>
        <p:nvPicPr>
          <p:cNvPr id="4" name="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8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5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Dictation &amp; Immersive Reader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Functional Skill (second level)</a:t>
            </a:r>
          </a:p>
          <a:p>
            <a:pPr lvl="1"/>
            <a:r>
              <a:rPr lang="en-GB" dirty="0"/>
              <a:t>‘I can select and use applications and software to capture, create and modify text, images, sound and video’</a:t>
            </a:r>
          </a:p>
          <a:p>
            <a:pPr lvl="1"/>
            <a:endParaRPr lang="en-GB" dirty="0"/>
          </a:p>
          <a:p>
            <a:r>
              <a:rPr lang="en-GB" dirty="0"/>
              <a:t>Creativity Skills</a:t>
            </a:r>
          </a:p>
          <a:p>
            <a:pPr lvl="1"/>
            <a:r>
              <a:rPr lang="en-GB" dirty="0"/>
              <a:t>‘ I can select the direction to go in’</a:t>
            </a:r>
          </a:p>
          <a:p>
            <a:pPr lvl="1"/>
            <a:r>
              <a:rPr lang="en-GB" dirty="0"/>
              <a:t>‘ I can give detailed ideas’</a:t>
            </a:r>
          </a:p>
          <a:p>
            <a:pPr lvl="1"/>
            <a:r>
              <a:rPr lang="en-GB" dirty="0"/>
              <a:t>‘ I can elaborate on an idea’ </a:t>
            </a:r>
          </a:p>
          <a:p>
            <a:pPr lvl="1"/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40886" y="714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8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Dictation &amp; Immersive Reader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Recognition of some learners who struggle to use a pencil</a:t>
            </a:r>
          </a:p>
          <a:p>
            <a:r>
              <a:rPr lang="en-GB" dirty="0"/>
              <a:t>Recognition of some learners who really do not like writing in a jotter</a:t>
            </a:r>
          </a:p>
          <a:p>
            <a:r>
              <a:rPr lang="en-GB" dirty="0"/>
              <a:t>Recognition that some learners struggle to write what they want to say.</a:t>
            </a:r>
          </a:p>
          <a:p>
            <a:r>
              <a:rPr lang="en-GB" dirty="0"/>
              <a:t>Recognition that some learners can explain verbally what they want to write, but struggle to put it down on paper.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11948" y="93643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32730" y="93643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53512" y="714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11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28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0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30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1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Learner’s Thoughts	</a:t>
            </a:r>
          </a:p>
        </p:txBody>
      </p:sp>
      <p:pic>
        <p:nvPicPr>
          <p:cNvPr id="2050" name="Picture 2" descr="https://attachments.office.net/owa/gw08tennantgordon01%40ea.dumgal.sch.uk/service.svc/s/GetAttachmentThumbnail?id=AAMkADY3YTU0OTJmLTMxZTAtNDAzYS1hMDY1LTcyOGFkZDVlZWU2OQBGAAAAAADNYOYR%2FH59RJi4eOGk9BRbBwBSL%2F9Xc0FPTpZ1a3WFcfsXAAAAg4K2AACfXPauE6rtS5fncSMrOUMUAAkI8sK3AAABEgAQAFtDYpEPSk5Nj2wSVjT05dQ%3D&amp;thumbnailType=2&amp;token=eyJhbGciOiJSUzI1NiIsImtpZCI6IkQ4OThGN0RDMjk2ODQ1MDk1RUUwREZGQ0MzODBBOTM5NjUwNDNFNjQiLCJ0eXAiOiJKV1QiLCJ4NXQiOiIySmozM0Nsb1JRbGU0Tl84dzRDcE9XVUVQbVEifQ.eyJvcmlnaW4iOiJodHRwczovL291dGxvb2sub2ZmaWNlMzY1LmNvbSIsInVjIjoiNWNlMTg0ZjEzNGNlNDNlZmFiODAxZDc0ZDJmODhjYmEiLCJ2ZXIiOiJFeGNoYW5nZS5DYWxsYmFjay5WMSIsImFwcGN0eHNlbmRlciI6Ik93YURvd25sb2FkQGNjZDMyY2EzLTE2Y2UtNDI4Zi05NTQxLTM3MmQ2YjA1MTkyOSIsImlzc3JpbmciOiJXVyIsImFwcGN0eCI6IntcIm1zZXhjaHByb3RcIjpcIm93YVwiLFwicHVpZFwiOlwiMTE1Mzc2NTkzMTc1ODI2NDIwNlwiLFwic2NvcGVcIjpcIk93YURvd25sb2FkXCIsXCJvaWRcIjpcIjBkOGU0OTY3LWIwNjEtNGRmNS04NjlmLTY5MjFmMDMyZTNkZFwiLFwicHJpbWFyeXNpZFwiOlwiUy0xLTUtMjEtMjgxNDA1MzYwNi0xODc1OTc4NDkzLTQ2MDE5MC0xMDk3NzE3M1wifSIsIm5iZiI6MTY3NzE2Mzc0MywiZXhwIjoxNjc3MTY0MzQzLCJpc3MiOiIwMDAwMDAwMi0wMDAwLTBmZjEtY2UwMC0wMDAwMDAwMDAwMDBAY2NkMzJjYTMtMTZjZS00MjhmLTk1NDEtMzcyZDZiMDUxOTI5IiwiYXVkIjoiMDAwMDAwMDItMDAwMC0wZmYxLWNlMDAtMDAwMDAwMDAwMDAwL2F0dGFjaG1lbnRzLm9mZmljZS5uZXRAY2NkMzJjYTMtMTZjZS00MjhmLTk1NDEtMzcyZDZiMDUxOTI5IiwiaGFwcCI6Im93YSJ9.hnRUSIHQbN1b8UU32MKfyqEuJIiom7nwEJN7rMxLdy6LKCuZURQfTaophdiRsO0GOP8wG4LSDkP6bGpmfhvI0B7JQjGhhWvIxdOfo7cAiVBTcHkQVdCgCGI-DI-T4yzjCTxwGqMAFP7qe-HJEodUDPXBgURV1OTiuIy5P8PC0H-5Rjwtn_i6i7Ywjtqv7W9D5e0uBdZ3K23g-EPCON3pV85OC-TaKXa1s7opvVcZ0XZsD8JUmkIk0DoFJSRhj3kt0Wb5A2cg35dAI9VHjNNTUFmCLuPps9GawmaDyQEmGY7bcvhKae8A2Ar9kxEbseI0nJsms5IZUrcDlnXZzvmRtw&amp;X-OWA-CANARY=Ah8oEQuNc06_V99eZeh4HSCefaWtFdsYoHnGj3mspR0OCVhxWO5TIeWS_Et10d2r_pfjGCCjbrY.&amp;owa=outlook.office365.com&amp;scriptVer=20230210007.07&amp;animation=true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14" y="365125"/>
            <a:ext cx="2475529" cy="269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ttachments.office.net/owa/gw08tennantgordon01%40ea.dumgal.sch.uk/service.svc/s/GetAttachmentThumbnail?id=AAMkADY3YTU0OTJmLTMxZTAtNDAzYS1hMDY1LTcyOGFkZDVlZWU2OQBGAAAAAADNYOYR%2FH59RJi4eOGk9BRbBwBSL%2F9Xc0FPTpZ1a3WFcfsXAAAAg4K2AACfXPauE6rtS5fncSMrOUMUAAkI8sK3AAABEgAQAEgHtaGU9KJGj5oUm1CIbSM%3D&amp;thumbnailType=2&amp;token=eyJhbGciOiJSUzI1NiIsImtpZCI6IkQ4OThGN0RDMjk2ODQ1MDk1RUUwREZGQ0MzODBBOTM5NjUwNDNFNjQiLCJ0eXAiOiJKV1QiLCJ4NXQiOiIySmozM0Nsb1JRbGU0Tl84dzRDcE9XVUVQbVEifQ.eyJvcmlnaW4iOiJodHRwczovL291dGxvb2sub2ZmaWNlMzY1LmNvbSIsInVjIjoiNWNlMTg0ZjEzNGNlNDNlZmFiODAxZDc0ZDJmODhjYmEiLCJ2ZXIiOiJFeGNoYW5nZS5DYWxsYmFjay5WMSIsImFwcGN0eHNlbmRlciI6Ik93YURvd25sb2FkQGNjZDMyY2EzLTE2Y2UtNDI4Zi05NTQxLTM3MmQ2YjA1MTkyOSIsImlzc3JpbmciOiJXVyIsImFwcGN0eCI6IntcIm1zZXhjaHByb3RcIjpcIm93YVwiLFwicHVpZFwiOlwiMTE1Mzc2NTkzMTc1ODI2NDIwNlwiLFwic2NvcGVcIjpcIk93YURvd25sb2FkXCIsXCJvaWRcIjpcIjBkOGU0OTY3LWIwNjEtNGRmNS04NjlmLTY5MjFmMDMyZTNkZFwiLFwicHJpbWFyeXNpZFwiOlwiUy0xLTUtMjEtMjgxNDA1MzYwNi0xODc1OTc4NDkzLTQ2MDE5MC0xMDk3NzE3M1wifSIsIm5iZiI6MTY3NzE2Mzc0MywiZXhwIjoxNjc3MTY0MzQzLCJpc3MiOiIwMDAwMDAwMi0wMDAwLTBmZjEtY2UwMC0wMDAwMDAwMDAwMDBAY2NkMzJjYTMtMTZjZS00MjhmLTk1NDEtMzcyZDZiMDUxOTI5IiwiYXVkIjoiMDAwMDAwMDItMDAwMC0wZmYxLWNlMDAtMDAwMDAwMDAwMDAwL2F0dGFjaG1lbnRzLm9mZmljZS5uZXRAY2NkMzJjYTMtMTZjZS00MjhmLTk1NDEtMzcyZDZiMDUxOTI5IiwiaGFwcCI6Im93YSJ9.hnRUSIHQbN1b8UU32MKfyqEuJIiom7nwEJN7rMxLdy6LKCuZURQfTaophdiRsO0GOP8wG4LSDkP6bGpmfhvI0B7JQjGhhWvIxdOfo7cAiVBTcHkQVdCgCGI-DI-T4yzjCTxwGqMAFP7qe-HJEodUDPXBgURV1OTiuIy5P8PC0H-5Rjwtn_i6i7Ywjtqv7W9D5e0uBdZ3K23g-EPCON3pV85OC-TaKXa1s7opvVcZ0XZsD8JUmkIk0DoFJSRhj3kt0Wb5A2cg35dAI9VHjNNTUFmCLuPps9GawmaDyQEmGY7bcvhKae8A2Ar9kxEbseI0nJsms5IZUrcDlnXZzvmRtw&amp;X-OWA-CANARY=Ah8oEQuNc06_V99eZeh4HSCefaWtFdsYoHnGj3mspR0OCVhxWO5TIeWS_Et10d2r_pfjGCCjbrY.&amp;owa=outlook.office365.com&amp;scriptVer=20230210007.07&amp;animation=tr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015" y="1611598"/>
            <a:ext cx="2783568" cy="370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attachments.office.net/owa/gw08tennantgordon01%40ea.dumgal.sch.uk/service.svc/s/GetAttachmentThumbnail?id=AAMkADY3YTU0OTJmLTMxZTAtNDAzYS1hMDY1LTcyOGFkZDVlZWU2OQBGAAAAAADNYOYR%2FH59RJi4eOGk9BRbBwBSL%2F9Xc0FPTpZ1a3WFcfsXAAAAg4K2AACfXPauE6rtS5fncSMrOUMUAAkI8sK3AAABEgAQAIoqw1%2BappBGsqr9zJA5Aww%3D&amp;thumbnailType=2&amp;token=eyJhbGciOiJSUzI1NiIsImtpZCI6IkQ4OThGN0RDMjk2ODQ1MDk1RUUwREZGQ0MzODBBOTM5NjUwNDNFNjQiLCJ0eXAiOiJKV1QiLCJ4NXQiOiIySmozM0Nsb1JRbGU0Tl84dzRDcE9XVUVQbVEifQ.eyJvcmlnaW4iOiJodHRwczovL291dGxvb2sub2ZmaWNlMzY1LmNvbSIsInVjIjoiNWNlMTg0ZjEzNGNlNDNlZmFiODAxZDc0ZDJmODhjYmEiLCJ2ZXIiOiJFeGNoYW5nZS5DYWxsYmFjay5WMSIsImFwcGN0eHNlbmRlciI6Ik93YURvd25sb2FkQGNjZDMyY2EzLTE2Y2UtNDI4Zi05NTQxLTM3MmQ2YjA1MTkyOSIsImlzc3JpbmciOiJXVyIsImFwcGN0eCI6IntcIm1zZXhjaHByb3RcIjpcIm93YVwiLFwicHVpZFwiOlwiMTE1Mzc2NTkzMTc1ODI2NDIwNlwiLFwic2NvcGVcIjpcIk93YURvd25sb2FkXCIsXCJvaWRcIjpcIjBkOGU0OTY3LWIwNjEtNGRmNS04NjlmLTY5MjFmMDMyZTNkZFwiLFwicHJpbWFyeXNpZFwiOlwiUy0xLTUtMjEtMjgxNDA1MzYwNi0xODc1OTc4NDkzLTQ2MDE5MC0xMDk3NzE3M1wifSIsIm5iZiI6MTY3NzE2NDAwMSwiZXhwIjoxNjc3MTY0NjAxLCJpc3MiOiIwMDAwMDAwMi0wMDAwLTBmZjEtY2UwMC0wMDAwMDAwMDAwMDBAY2NkMzJjYTMtMTZjZS00MjhmLTk1NDEtMzcyZDZiMDUxOTI5IiwiYXVkIjoiMDAwMDAwMDItMDAwMC0wZmYxLWNlMDAtMDAwMDAwMDAwMDAwL2F0dGFjaG1lbnRzLm9mZmljZS5uZXRAY2NkMzJjYTMtMTZjZS00MjhmLTk1NDEtMzcyZDZiMDUxOTI5IiwiaGFwcCI6Im93YSJ9.fsdoYZNSOEsmR-Ews0gesnFnF6Lj-FBJxYicsAvqE9puL-t_d5bDAjZcTxhCWz6tdeIuJTEvtH1LLlDQaHH5T5-_AmFC0UNDjapQVeoVQrZgv4-2_sa77RKU4CTDD-qLPjIzWY9fXZW0bNMp2-hFD7ad1Z8nTVBhHR3y_RkbAQGVuGCCcKagqyvQNzVkUiu2_0Pmukg_K99CR4zaZhMufKy6KD4g8pcSP2rNSL5TSmKUfITbOKr_Tu4GjbFha83UQAUBW3RjiH4nG6uBNsINAQDrltxUGQlyoCMMHAHjlD_KuxffHBMSvbQASLDOVSseMU686DRxfDRwk_ITPQZtWA&amp;X-OWA-CANARY=iwCBdtjODUCr044voOf-d_DO6catFdsY_mXTdDIKPgZbSK-xIEjaeKX2dKdUAuohs2CquBwG8P8.&amp;owa=outlook.office365.com&amp;scriptVer=20230210007.07&amp;animation=tr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629" y="1762055"/>
            <a:ext cx="2596683" cy="345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attachments.office.net/owa/gw08tennantgordon01%40ea.dumgal.sch.uk/service.svc/s/GetAttachmentThumbnail?id=AAMkADY3YTU0OTJmLTMxZTAtNDAzYS1hMDY1LTcyOGFkZDVlZWU2OQBGAAAAAADNYOYR%2FH59RJi4eOGk9BRbBwBSL%2F9Xc0FPTpZ1a3WFcfsXAAAAg4K2AACfXPauE6rtS5fncSMrOUMUAAkI8sK3AAABEgAQANYJYu9JokJBnvFh5c5KBP8%3D&amp;thumbnailType=2&amp;token=eyJhbGciOiJSUzI1NiIsImtpZCI6IkQ4OThGN0RDMjk2ODQ1MDk1RUUwREZGQ0MzODBBOTM5NjUwNDNFNjQiLCJ0eXAiOiJKV1QiLCJ4NXQiOiIySmozM0Nsb1JRbGU0Tl84dzRDcE9XVUVQbVEifQ.eyJvcmlnaW4iOiJodHRwczovL291dGxvb2sub2ZmaWNlMzY1LmNvbSIsInVjIjoiNWNlMTg0ZjEzNGNlNDNlZmFiODAxZDc0ZDJmODhjYmEiLCJ2ZXIiOiJFeGNoYW5nZS5DYWxsYmFjay5WMSIsImFwcGN0eHNlbmRlciI6Ik93YURvd25sb2FkQGNjZDMyY2EzLTE2Y2UtNDI4Zi05NTQxLTM3MmQ2YjA1MTkyOSIsImlzc3JpbmciOiJXVyIsImFwcGN0eCI6IntcIm1zZXhjaHByb3RcIjpcIm93YVwiLFwicHVpZFwiOlwiMTE1Mzc2NTkzMTc1ODI2NDIwNlwiLFwic2NvcGVcIjpcIk93YURvd25sb2FkXCIsXCJvaWRcIjpcIjBkOGU0OTY3LWIwNjEtNGRmNS04NjlmLTY5MjFmMDMyZTNkZFwiLFwicHJpbWFyeXNpZFwiOlwiUy0xLTUtMjEtMjgxNDA1MzYwNi0xODc1OTc4NDkzLTQ2MDE5MC0xMDk3NzE3M1wifSIsIm5iZiI6MTY3NzE2NDAwMSwiZXhwIjoxNjc3MTY0NjAxLCJpc3MiOiIwMDAwMDAwMi0wMDAwLTBmZjEtY2UwMC0wMDAwMDAwMDAwMDBAY2NkMzJjYTMtMTZjZS00MjhmLTk1NDEtMzcyZDZiMDUxOTI5IiwiYXVkIjoiMDAwMDAwMDItMDAwMC0wZmYxLWNlMDAtMDAwMDAwMDAwMDAwL2F0dGFjaG1lbnRzLm9mZmljZS5uZXRAY2NkMzJjYTMtMTZjZS00MjhmLTk1NDEtMzcyZDZiMDUxOTI5IiwiaGFwcCI6Im93YSJ9.fsdoYZNSOEsmR-Ews0gesnFnF6Lj-FBJxYicsAvqE9puL-t_d5bDAjZcTxhCWz6tdeIuJTEvtH1LLlDQaHH5T5-_AmFC0UNDjapQVeoVQrZgv4-2_sa77RKU4CTDD-qLPjIzWY9fXZW0bNMp2-hFD7ad1Z8nTVBhHR3y_RkbAQGVuGCCcKagqyvQNzVkUiu2_0Pmukg_K99CR4zaZhMufKy6KD4g8pcSP2rNSL5TSmKUfITbOKr_Tu4GjbFha83UQAUBW3RjiH4nG6uBNsINAQDrltxUGQlyoCMMHAHjlD_KuxffHBMSvbQASLDOVSseMU686DRxfDRwk_ITPQZtWA&amp;X-OWA-CANARY=iwCBdtjODUCr044voOf-d_DO6catFdsY_mXTdDIKPgZbSK-xIEjaeKX2dKdUAuohs2CquBwG8P8.&amp;owa=outlook.office365.com&amp;scriptVer=20230210007.07&amp;animation=tr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200" y="2638257"/>
            <a:ext cx="2587625" cy="344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attachments.office.net/owa/gw08tennantgordon01%40ea.dumgal.sch.uk/service.svc/s/GetAttachmentThumbnail?id=AAMkADY3YTU0OTJmLTMxZTAtNDAzYS1hMDY1LTcyOGFkZDVlZWU2OQBGAAAAAADNYOYR%2FH59RJi4eOGk9BRbBwBSL%2F9Xc0FPTpZ1a3WFcfsXAAAAg4K2AACfXPauE6rtS5fncSMrOUMUAAkI8sK3AAABEgAQAGaLhW8Ny2dMjir752BpfH4%3D&amp;thumbnailType=2&amp;token=eyJhbGciOiJSUzI1NiIsImtpZCI6IkQ4OThGN0RDMjk2ODQ1MDk1RUUwREZGQ0MzODBBOTM5NjUwNDNFNjQiLCJ0eXAiOiJKV1QiLCJ4NXQiOiIySmozM0Nsb1JRbGU0Tl84dzRDcE9XVUVQbVEifQ.eyJvcmlnaW4iOiJodHRwczovL291dGxvb2sub2ZmaWNlMzY1LmNvbSIsInVjIjoiNWNlMTg0ZjEzNGNlNDNlZmFiODAxZDc0ZDJmODhjYmEiLCJ2ZXIiOiJFeGNoYW5nZS5DYWxsYmFjay5WMSIsImFwcGN0eHNlbmRlciI6Ik93YURvd25sb2FkQGNjZDMyY2EzLTE2Y2UtNDI4Zi05NTQxLTM3MmQ2YjA1MTkyOSIsImlzc3JpbmciOiJXVyIsImFwcGN0eCI6IntcIm1zZXhjaHByb3RcIjpcIm93YVwiLFwicHVpZFwiOlwiMTE1Mzc2NTkzMTc1ODI2NDIwNlwiLFwic2NvcGVcIjpcIk93YURvd25sb2FkXCIsXCJvaWRcIjpcIjBkOGU0OTY3LWIwNjEtNGRmNS04NjlmLTY5MjFmMDMyZTNkZFwiLFwicHJpbWFyeXNpZFwiOlwiUy0xLTUtMjEtMjgxNDA1MzYwNi0xODc1OTc4NDkzLTQ2MDE5MC0xMDk3NzE3M1wifSIsIm5iZiI6MTY3NzE2NDAwMSwiZXhwIjoxNjc3MTY0NjAxLCJpc3MiOiIwMDAwMDAwMi0wMDAwLTBmZjEtY2UwMC0wMDAwMDAwMDAwMDBAY2NkMzJjYTMtMTZjZS00MjhmLTk1NDEtMzcyZDZiMDUxOTI5IiwiYXVkIjoiMDAwMDAwMDItMDAwMC0wZmYxLWNlMDAtMDAwMDAwMDAwMDAwL2F0dGFjaG1lbnRzLm9mZmljZS5uZXRAY2NkMzJjYTMtMTZjZS00MjhmLTk1NDEtMzcyZDZiMDUxOTI5IiwiaGFwcCI6Im93YSJ9.fsdoYZNSOEsmR-Ews0gesnFnF6Lj-FBJxYicsAvqE9puL-t_d5bDAjZcTxhCWz6tdeIuJTEvtH1LLlDQaHH5T5-_AmFC0UNDjapQVeoVQrZgv4-2_sa77RKU4CTDD-qLPjIzWY9fXZW0bNMp2-hFD7ad1Z8nTVBhHR3y_RkbAQGVuGCCcKagqyvQNzVkUiu2_0Pmukg_K99CR4zaZhMufKy6KD4g8pcSP2rNSL5TSmKUfITbOKr_Tu4GjbFha83UQAUBW3RjiH4nG6uBNsINAQDrltxUGQlyoCMMHAHjlD_KuxffHBMSvbQASLDOVSseMU686DRxfDRwk_ITPQZtWA&amp;X-OWA-CANARY=iwCBdtjODUCr044voOf-d_DO6catFdsY_mXTdDIKPgZbSK-xIEjaeKX2dKdUAuohs2CquBwG8P8.&amp;owa=outlook.office365.com&amp;scriptVer=20230210007.07&amp;animation=tru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17" y="3281817"/>
            <a:ext cx="2398916" cy="319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53800" y="1315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0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Results so far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Increased motivation to create texts</a:t>
            </a:r>
          </a:p>
          <a:p>
            <a:r>
              <a:rPr lang="en-GB" dirty="0"/>
              <a:t>Increased levels of attainment in reading and writing</a:t>
            </a:r>
          </a:p>
          <a:p>
            <a:r>
              <a:rPr lang="en-GB" dirty="0"/>
              <a:t>A new skill that learners are using both at home and at school</a:t>
            </a:r>
          </a:p>
          <a:p>
            <a:r>
              <a:rPr lang="en-GB" dirty="0"/>
              <a:t>Changing their opinion of ‘writing’ from being a chore, to being more enjoyable</a:t>
            </a:r>
          </a:p>
          <a:p>
            <a:r>
              <a:rPr lang="en-GB" dirty="0"/>
              <a:t>Much improved use of descriptive vocabulary</a:t>
            </a:r>
          </a:p>
          <a:p>
            <a:r>
              <a:rPr lang="en-GB" dirty="0"/>
              <a:t>A better ‘flow’ to their writing</a:t>
            </a:r>
          </a:p>
          <a:p>
            <a:r>
              <a:rPr lang="en-GB" dirty="0"/>
              <a:t>An increased amount of text being produced</a:t>
            </a:r>
          </a:p>
          <a:p>
            <a:r>
              <a:rPr lang="en-GB" dirty="0"/>
              <a:t>Increased use of checking and editing and improvement in correctly identifying errors.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1742" y="60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9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Data – Stretch Aims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7774598"/>
              </p:ext>
            </p:extLst>
          </p:nvPr>
        </p:nvGraphicFramePr>
        <p:xfrm>
          <a:off x="838200" y="1825625"/>
          <a:ext cx="1051560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45535455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938190094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8966666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Reading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Writing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342429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GB" b="1" dirty="0"/>
                        <a:t>School 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615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2020-21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4160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2021-22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644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2022-23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0632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Improvement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+18%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+27%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3654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School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252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2020-21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4194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2021-22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0940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2022-23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151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Improvement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+11%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+15%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6672682"/>
                  </a:ext>
                </a:extLst>
              </a:tr>
            </a:tbl>
          </a:graphicData>
        </a:graphic>
      </p:graphicFrame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43498" y="60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7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8708" y="2408237"/>
            <a:ext cx="543458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9600" dirty="0"/>
              <a:t>Thank you</a:t>
            </a:r>
            <a:r>
              <a:rPr lang="en-GB" dirty="0"/>
              <a:t>	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3048" y="883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4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0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Long Term Aim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 enhance learner’s digital skills to enable them to access the curriculum to improve their literacy skills, in particular – reading and writing.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7912" y="60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8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Rationale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number of our learners lacked adequate digital literacy skills.</a:t>
            </a:r>
          </a:p>
          <a:p>
            <a:r>
              <a:rPr lang="en-GB" dirty="0"/>
              <a:t>After analysing our curriculum:</a:t>
            </a:r>
          </a:p>
          <a:p>
            <a:pPr lvl="1"/>
            <a:r>
              <a:rPr lang="en-GB" dirty="0"/>
              <a:t>Improvement in digital skills = Improve attainment in literacy?</a:t>
            </a:r>
          </a:p>
          <a:p>
            <a:r>
              <a:rPr lang="en-GB" dirty="0"/>
              <a:t>Literacy &amp; English is no longer just reading, writing, listening and talking – it included all aspects of digital literacy.</a:t>
            </a:r>
          </a:p>
          <a:p>
            <a:r>
              <a:rPr lang="en-GB" dirty="0"/>
              <a:t>Digital literacy skills are fundamental to a learner’s progress in literacy.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78768" y="60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7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Research</a:t>
            </a:r>
          </a:p>
        </p:txBody>
      </p:sp>
      <p:pic>
        <p:nvPicPr>
          <p:cNvPr id="4" name="Picture 3" descr="Chart, pie chart&#10;&#10;Description automatically generated">
            <a:extLst>
              <a:ext uri="{FF2B5EF4-FFF2-40B4-BE49-F238E27FC236}">
                <a16:creationId xmlns:a16="http://schemas.microsoft.com/office/drawing/2014/main" id="{179C12C6-CE20-D770-890D-FDB030A1336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846" y="1690688"/>
            <a:ext cx="2145452" cy="3286262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1026" name="Picture 2" descr="https://www.oecd.org/media/oecdorg/directorates/directorateforeducation/2030/LEARNING%20COMPASS%20HOME%20PAGE%20PICTURE-760x84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088" y="1690687"/>
            <a:ext cx="2834865" cy="355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orld Economic Forum (WEF) - The Future of Jobs 2020 repo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43" y="1690687"/>
            <a:ext cx="4137379" cy="197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8FA1514-C938-C810-4CB8-D21A928D8062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264" y="3830365"/>
            <a:ext cx="1954049" cy="2544309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3048" y="60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1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254033"/>
            <a:ext cx="9144000" cy="757647"/>
          </a:xfrm>
        </p:spPr>
        <p:txBody>
          <a:bodyPr>
            <a:normAutofit/>
          </a:bodyPr>
          <a:lstStyle/>
          <a:p>
            <a:r>
              <a:rPr lang="en-GB" sz="4400" dirty="0"/>
              <a:t>Links to Policy Documents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155371"/>
            <a:ext cx="9144000" cy="4193178"/>
          </a:xfrm>
        </p:spPr>
        <p:txBody>
          <a:bodyPr>
            <a:normAutofit/>
          </a:bodyPr>
          <a:lstStyle/>
          <a:p>
            <a:r>
              <a:rPr lang="en-GB" dirty="0">
                <a:hlinkClick r:id="rId2"/>
              </a:rPr>
              <a:t>https://www.dqinstitute.org/wp-content/uploads/2019/03/DQGlobalStandardsReport2019.pdf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3"/>
              </a:rPr>
              <a:t>https://www.oecd.org/education/2030-project/teaching-and-learning/learning/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4"/>
              </a:rPr>
              <a:t>https://www.weforum.org/reports/the-future-of-jobs-report-2020/</a:t>
            </a:r>
            <a:endParaRPr lang="en-GB" dirty="0"/>
          </a:p>
          <a:p>
            <a:endParaRPr lang="en-GB" dirty="0"/>
          </a:p>
          <a:p>
            <a:r>
              <a:rPr lang="en-GB" u="sng" dirty="0">
                <a:hlinkClick r:id="rId5"/>
              </a:rPr>
              <a:t>https://www.gov.scot/publications/enhancing-learning-teaching-through-use-digital-technology/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3573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The Planning Stage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Internally:</a:t>
            </a:r>
          </a:p>
          <a:p>
            <a:pPr lvl="1"/>
            <a:r>
              <a:rPr lang="en-GB" dirty="0"/>
              <a:t>Head teacher and partner school PT</a:t>
            </a:r>
          </a:p>
          <a:p>
            <a:pPr lvl="1"/>
            <a:r>
              <a:rPr lang="en-GB" dirty="0"/>
              <a:t>Teaching staff</a:t>
            </a:r>
          </a:p>
          <a:p>
            <a:pPr lvl="1"/>
            <a:r>
              <a:rPr lang="en-GB" dirty="0"/>
              <a:t>Support Staff – Learning assistants and ASL teacher</a:t>
            </a:r>
          </a:p>
          <a:p>
            <a:pPr lvl="1"/>
            <a:r>
              <a:rPr lang="en-GB" dirty="0"/>
              <a:t>Parents from both schools</a:t>
            </a:r>
          </a:p>
          <a:p>
            <a:pPr lvl="1"/>
            <a:endParaRPr lang="en-GB" dirty="0"/>
          </a:p>
          <a:p>
            <a:r>
              <a:rPr lang="en-GB" dirty="0"/>
              <a:t>Externally:</a:t>
            </a:r>
          </a:p>
          <a:p>
            <a:pPr lvl="1"/>
            <a:r>
              <a:rPr lang="en-GB" dirty="0"/>
              <a:t>D&amp;G STEM team</a:t>
            </a:r>
          </a:p>
          <a:p>
            <a:pPr lvl="1"/>
            <a:r>
              <a:rPr lang="en-GB" dirty="0"/>
              <a:t>Partnership Education Officer</a:t>
            </a:r>
          </a:p>
          <a:p>
            <a:pPr lvl="1"/>
            <a:r>
              <a:rPr lang="en-GB" dirty="0"/>
              <a:t>Development Officer for Education Scotland</a:t>
            </a:r>
          </a:p>
          <a:p>
            <a:pPr lvl="1"/>
            <a:r>
              <a:rPr lang="en-GB" dirty="0"/>
              <a:t>Speech and Language Therapy local co-ordinator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73543" y="60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9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The Planning Stage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Questionnaires</a:t>
            </a:r>
          </a:p>
          <a:p>
            <a:pPr marL="0" indent="0">
              <a:buNone/>
            </a:pPr>
            <a:endParaRPr lang="en-GB" dirty="0"/>
          </a:p>
          <a:p>
            <a:pPr lvl="1"/>
            <a:r>
              <a:rPr lang="en-GB" dirty="0"/>
              <a:t>Staff</a:t>
            </a:r>
          </a:p>
          <a:p>
            <a:pPr marL="457200" lvl="1" indent="0">
              <a:buNone/>
            </a:pPr>
            <a:endParaRPr lang="en-GB" dirty="0"/>
          </a:p>
          <a:p>
            <a:pPr lvl="1"/>
            <a:r>
              <a:rPr lang="en-GB" dirty="0"/>
              <a:t>Pupils</a:t>
            </a:r>
          </a:p>
          <a:p>
            <a:pPr marL="457200" lvl="1" indent="0">
              <a:buNone/>
            </a:pPr>
            <a:endParaRPr lang="en-GB" dirty="0"/>
          </a:p>
          <a:p>
            <a:pPr lvl="1"/>
            <a:r>
              <a:rPr lang="en-GB" dirty="0"/>
              <a:t>Parents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3048" y="60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2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Partner school principal teacher and myself…</a:t>
            </a:r>
          </a:p>
          <a:p>
            <a:r>
              <a:rPr lang="en-GB" dirty="0"/>
              <a:t>Teaching staff across the partnership…</a:t>
            </a:r>
          </a:p>
          <a:p>
            <a:r>
              <a:rPr lang="en-GB" dirty="0"/>
              <a:t>Support staff…</a:t>
            </a:r>
          </a:p>
          <a:p>
            <a:r>
              <a:rPr lang="en-GB" dirty="0"/>
              <a:t>Parents of both schools…</a:t>
            </a:r>
          </a:p>
          <a:p>
            <a:r>
              <a:rPr lang="en-GB" dirty="0"/>
              <a:t>Pupils of both schools…</a:t>
            </a:r>
          </a:p>
          <a:p>
            <a:r>
              <a:rPr lang="en-GB" dirty="0"/>
              <a:t>D&amp;G STEM team…</a:t>
            </a:r>
          </a:p>
          <a:p>
            <a:r>
              <a:rPr lang="en-GB" dirty="0"/>
              <a:t>Development Officer for Ed. Scotland…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64399" y="60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7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Implementation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907138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0499E220ED2A49AAAFA5FBF128CB7F" ma:contentTypeVersion="8" ma:contentTypeDescription="Create a new document." ma:contentTypeScope="" ma:versionID="1b580f894a6733d8f66a4d0f3b7a9bc0">
  <xsd:schema xmlns:xsd="http://www.w3.org/2001/XMLSchema" xmlns:xs="http://www.w3.org/2001/XMLSchema" xmlns:p="http://schemas.microsoft.com/office/2006/metadata/properties" xmlns:ns2="3eb1bf2d-86a1-49cc-9721-44a8733a21bf" xmlns:ns3="923ac197-e149-4609-9ddd-58f271340c12" targetNamespace="http://schemas.microsoft.com/office/2006/metadata/properties" ma:root="true" ma:fieldsID="0d214f70aabf1f9b1defcd2b86188452" ns2:_="" ns3:_="">
    <xsd:import namespace="3eb1bf2d-86a1-49cc-9721-44a8733a21bf"/>
    <xsd:import namespace="923ac197-e149-4609-9ddd-58f271340c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b1bf2d-86a1-49cc-9721-44a8733a21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3ac197-e149-4609-9ddd-58f271340c1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68702E-6118-40E9-AFE3-C62818AE2303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923ac197-e149-4609-9ddd-58f271340c12"/>
    <ds:schemaRef ds:uri="3eb1bf2d-86a1-49cc-9721-44a8733a21bf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1E4E317-8A77-4F00-A08D-0893D79ADA8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F61CBC-C559-4F60-8D1C-DD615CD1AD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b1bf2d-86a1-49cc-9721-44a8733a21bf"/>
    <ds:schemaRef ds:uri="923ac197-e149-4609-9ddd-58f271340c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</TotalTime>
  <Words>546</Words>
  <Application>Microsoft Office PowerPoint</Application>
  <PresentationFormat>Widescreen</PresentationFormat>
  <Paragraphs>108</Paragraphs>
  <Slides>15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CAERLAVEROCK &amp; BROWNHALL PRIMARIES  PARTNERSHIP ​ STRATEGIC CHANGE INITIATIVE</vt:lpstr>
      <vt:lpstr>Long Term Aim</vt:lpstr>
      <vt:lpstr>Rationale </vt:lpstr>
      <vt:lpstr>Research</vt:lpstr>
      <vt:lpstr>Links to Policy Documents</vt:lpstr>
      <vt:lpstr>The Planning Stage</vt:lpstr>
      <vt:lpstr>The Planning Stage</vt:lpstr>
      <vt:lpstr>Implementation</vt:lpstr>
      <vt:lpstr>Implementation</vt:lpstr>
      <vt:lpstr>Dictation &amp; Immersive Reader</vt:lpstr>
      <vt:lpstr>Dictation &amp; Immersive Reader Cont.</vt:lpstr>
      <vt:lpstr>Learner’s Thoughts </vt:lpstr>
      <vt:lpstr>Results so far</vt:lpstr>
      <vt:lpstr>Data – Stretch Aims</vt:lpstr>
      <vt:lpstr>Thank you </vt:lpstr>
    </vt:vector>
  </TitlesOfParts>
  <Company>Dumfries and Galloway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CAERLAVEROCK &amp; BROWNHALL PRIMARIES  PARTNERSHIP​ STRATEGIC CHANGE INITIATIVE</dc:title>
  <dc:creator>Gordon Tennant</dc:creator>
  <cp:lastModifiedBy>Mrs Fugaccia</cp:lastModifiedBy>
  <cp:revision>23</cp:revision>
  <dcterms:created xsi:type="dcterms:W3CDTF">2023-02-23T11:15:22Z</dcterms:created>
  <dcterms:modified xsi:type="dcterms:W3CDTF">2023-07-28T08:50:23Z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0x010100180499E220ED2A49AAAFA5FBF128CB7F</vt:lpwstr>
  </property>
</Properties>
</file>