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83" autoAdjust="0"/>
  </p:normalViewPr>
  <p:slideViewPr>
    <p:cSldViewPr>
      <p:cViewPr>
        <p:scale>
          <a:sx n="100" d="100"/>
          <a:sy n="100" d="100"/>
        </p:scale>
        <p:origin x="-29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AF73138-3D54-435D-89AE-19CC4E49A5E5}" type="datetimeFigureOut">
              <a:rPr lang="en-GB" smtClean="0"/>
              <a:t>07/10/2016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AC24BD-C096-4323-B8E6-CDCB3C6D15C1}" type="slidenum">
              <a:rPr lang="en-GB" smtClean="0"/>
              <a:t>‹#›</a:t>
            </a:fld>
            <a:endParaRPr lang="en-GB"/>
          </a:p>
        </p:txBody>
      </p:sp>
    </p:spTree>
    <p:extLst>
      <p:ext uri="{BB962C8B-B14F-4D97-AF65-F5344CB8AC3E}">
        <p14:creationId xmlns:p14="http://schemas.microsoft.com/office/powerpoint/2010/main" val="162209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AF73138-3D54-435D-89AE-19CC4E49A5E5}" type="datetimeFigureOut">
              <a:rPr lang="en-GB" smtClean="0"/>
              <a:t>07/10/2016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AC24BD-C096-4323-B8E6-CDCB3C6D15C1}" type="slidenum">
              <a:rPr lang="en-GB" smtClean="0"/>
              <a:t>‹#›</a:t>
            </a:fld>
            <a:endParaRPr lang="en-GB"/>
          </a:p>
        </p:txBody>
      </p:sp>
    </p:spTree>
    <p:extLst>
      <p:ext uri="{BB962C8B-B14F-4D97-AF65-F5344CB8AC3E}">
        <p14:creationId xmlns:p14="http://schemas.microsoft.com/office/powerpoint/2010/main" val="4205095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AF73138-3D54-435D-89AE-19CC4E49A5E5}" type="datetimeFigureOut">
              <a:rPr lang="en-GB" smtClean="0"/>
              <a:t>07/10/2016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AC24BD-C096-4323-B8E6-CDCB3C6D15C1}" type="slidenum">
              <a:rPr lang="en-GB" smtClean="0"/>
              <a:t>‹#›</a:t>
            </a:fld>
            <a:endParaRPr lang="en-GB"/>
          </a:p>
        </p:txBody>
      </p:sp>
    </p:spTree>
    <p:extLst>
      <p:ext uri="{BB962C8B-B14F-4D97-AF65-F5344CB8AC3E}">
        <p14:creationId xmlns:p14="http://schemas.microsoft.com/office/powerpoint/2010/main" val="213886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AF73138-3D54-435D-89AE-19CC4E49A5E5}" type="datetimeFigureOut">
              <a:rPr lang="en-GB" smtClean="0"/>
              <a:t>07/10/2016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AC24BD-C096-4323-B8E6-CDCB3C6D15C1}" type="slidenum">
              <a:rPr lang="en-GB" smtClean="0"/>
              <a:t>‹#›</a:t>
            </a:fld>
            <a:endParaRPr lang="en-GB"/>
          </a:p>
        </p:txBody>
      </p:sp>
    </p:spTree>
    <p:extLst>
      <p:ext uri="{BB962C8B-B14F-4D97-AF65-F5344CB8AC3E}">
        <p14:creationId xmlns:p14="http://schemas.microsoft.com/office/powerpoint/2010/main" val="2671961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F73138-3D54-435D-89AE-19CC4E49A5E5}" type="datetimeFigureOut">
              <a:rPr lang="en-GB" smtClean="0"/>
              <a:t>07/10/2016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AC24BD-C096-4323-B8E6-CDCB3C6D15C1}" type="slidenum">
              <a:rPr lang="en-GB" smtClean="0"/>
              <a:t>‹#›</a:t>
            </a:fld>
            <a:endParaRPr lang="en-GB"/>
          </a:p>
        </p:txBody>
      </p:sp>
    </p:spTree>
    <p:extLst>
      <p:ext uri="{BB962C8B-B14F-4D97-AF65-F5344CB8AC3E}">
        <p14:creationId xmlns:p14="http://schemas.microsoft.com/office/powerpoint/2010/main" val="1587585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AF73138-3D54-435D-89AE-19CC4E49A5E5}" type="datetimeFigureOut">
              <a:rPr lang="en-GB" smtClean="0"/>
              <a:t>07/10/2016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AC24BD-C096-4323-B8E6-CDCB3C6D15C1}" type="slidenum">
              <a:rPr lang="en-GB" smtClean="0"/>
              <a:t>‹#›</a:t>
            </a:fld>
            <a:endParaRPr lang="en-GB"/>
          </a:p>
        </p:txBody>
      </p:sp>
    </p:spTree>
    <p:extLst>
      <p:ext uri="{BB962C8B-B14F-4D97-AF65-F5344CB8AC3E}">
        <p14:creationId xmlns:p14="http://schemas.microsoft.com/office/powerpoint/2010/main" val="571364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AF73138-3D54-435D-89AE-19CC4E49A5E5}" type="datetimeFigureOut">
              <a:rPr lang="en-GB" smtClean="0"/>
              <a:t>07/10/2016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0AC24BD-C096-4323-B8E6-CDCB3C6D15C1}" type="slidenum">
              <a:rPr lang="en-GB" smtClean="0"/>
              <a:t>‹#›</a:t>
            </a:fld>
            <a:endParaRPr lang="en-GB"/>
          </a:p>
        </p:txBody>
      </p:sp>
    </p:spTree>
    <p:extLst>
      <p:ext uri="{BB962C8B-B14F-4D97-AF65-F5344CB8AC3E}">
        <p14:creationId xmlns:p14="http://schemas.microsoft.com/office/powerpoint/2010/main" val="643302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AF73138-3D54-435D-89AE-19CC4E49A5E5}" type="datetimeFigureOut">
              <a:rPr lang="en-GB" smtClean="0"/>
              <a:t>07/10/2016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0AC24BD-C096-4323-B8E6-CDCB3C6D15C1}" type="slidenum">
              <a:rPr lang="en-GB" smtClean="0"/>
              <a:t>‹#›</a:t>
            </a:fld>
            <a:endParaRPr lang="en-GB"/>
          </a:p>
        </p:txBody>
      </p:sp>
    </p:spTree>
    <p:extLst>
      <p:ext uri="{BB962C8B-B14F-4D97-AF65-F5344CB8AC3E}">
        <p14:creationId xmlns:p14="http://schemas.microsoft.com/office/powerpoint/2010/main" val="3926191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F73138-3D54-435D-89AE-19CC4E49A5E5}" type="datetimeFigureOut">
              <a:rPr lang="en-GB" smtClean="0"/>
              <a:t>07/10/2016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0AC24BD-C096-4323-B8E6-CDCB3C6D15C1}" type="slidenum">
              <a:rPr lang="en-GB" smtClean="0"/>
              <a:t>‹#›</a:t>
            </a:fld>
            <a:endParaRPr lang="en-GB"/>
          </a:p>
        </p:txBody>
      </p:sp>
    </p:spTree>
    <p:extLst>
      <p:ext uri="{BB962C8B-B14F-4D97-AF65-F5344CB8AC3E}">
        <p14:creationId xmlns:p14="http://schemas.microsoft.com/office/powerpoint/2010/main" val="2360339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F73138-3D54-435D-89AE-19CC4E49A5E5}" type="datetimeFigureOut">
              <a:rPr lang="en-GB" smtClean="0"/>
              <a:t>07/10/2016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AC24BD-C096-4323-B8E6-CDCB3C6D15C1}" type="slidenum">
              <a:rPr lang="en-GB" smtClean="0"/>
              <a:t>‹#›</a:t>
            </a:fld>
            <a:endParaRPr lang="en-GB"/>
          </a:p>
        </p:txBody>
      </p:sp>
    </p:spTree>
    <p:extLst>
      <p:ext uri="{BB962C8B-B14F-4D97-AF65-F5344CB8AC3E}">
        <p14:creationId xmlns:p14="http://schemas.microsoft.com/office/powerpoint/2010/main" val="4119628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F73138-3D54-435D-89AE-19CC4E49A5E5}" type="datetimeFigureOut">
              <a:rPr lang="en-GB" smtClean="0"/>
              <a:t>07/10/2016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AC24BD-C096-4323-B8E6-CDCB3C6D15C1}" type="slidenum">
              <a:rPr lang="en-GB" smtClean="0"/>
              <a:t>‹#›</a:t>
            </a:fld>
            <a:endParaRPr lang="en-GB"/>
          </a:p>
        </p:txBody>
      </p:sp>
    </p:spTree>
    <p:extLst>
      <p:ext uri="{BB962C8B-B14F-4D97-AF65-F5344CB8AC3E}">
        <p14:creationId xmlns:p14="http://schemas.microsoft.com/office/powerpoint/2010/main" val="1847631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F73138-3D54-435D-89AE-19CC4E49A5E5}" type="datetimeFigureOut">
              <a:rPr lang="en-GB" smtClean="0"/>
              <a:t>07/10/2016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AC24BD-C096-4323-B8E6-CDCB3C6D15C1}" type="slidenum">
              <a:rPr lang="en-GB" smtClean="0"/>
              <a:t>‹#›</a:t>
            </a:fld>
            <a:endParaRPr lang="en-GB"/>
          </a:p>
        </p:txBody>
      </p:sp>
    </p:spTree>
    <p:extLst>
      <p:ext uri="{BB962C8B-B14F-4D97-AF65-F5344CB8AC3E}">
        <p14:creationId xmlns:p14="http://schemas.microsoft.com/office/powerpoint/2010/main" val="2991904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izne-s1aLPAhXIVxoKHatiCpoQjRwIBw&amp;url=http://join2india.com/394/vinodsurshringar.&amp;bvm=bv.133387755,d.ZGg&amp;psig=AFQjCNF2qlo9ibpDyLTDkmVUPGXbMAy-9Q&amp;ust=1474623114707156"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i46cnN16LPAhUHvxQKHeV0CagQjRwIBw&amp;url=http://www.pri.org/stories/2013-03-26/pop-yeh-yeh-1960s-music-singapore-and-malaysia&amp;bvm=bv.133387755,d.ZGg&amp;psig=AFQjCNGqYbZWERnM6fM4nSMLzIitw9AxrQ&amp;ust=1474623686611083" TargetMode="Externa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ogle.co.uk/url?sa=i&amp;rct=j&amp;q=&amp;esrc=s&amp;source=images&amp;cd=&amp;cad=rja&amp;uact=8&amp;ved=0ahUKEwiiwY_HxaDPAhUDahoKHbw_DwcQjRwIBw&amp;url=https://easternseastar21.wordpress.com/tag/malaysian-music/&amp;bvm=bv.133387755,d.ZGg&amp;psig=AFQjCNG2chvsRBfHwMuJF6xtIuELzIVQgQ&amp;ust=1474550155828873" TargetMode="Externa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www.google.co.uk/url?sa=i&amp;rct=j&amp;q=&amp;esrc=s&amp;source=images&amp;cd=&amp;cad=rja&amp;uact=8&amp;ved=0ahUKEwiiwY_HxaDPAhUDahoKHbw_DwcQjRwIBw&amp;url=http://alchetron.com/Bushehr-4938-W&amp;bvm=bv.133387755,d.ZGg&amp;psig=AFQjCNG2chvsRBfHwMuJF6xtIuELzIVQgQ&amp;ust=1474550155828873"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jsyPzc0KLPAhUEPRQKHfA9D4kQjRwIBw&amp;url=http://www.sgm.org.my/en/?cur%3Dpage/page%26id%3D141%26title%3DThe_Making_of_Let's_Go_Mamak&amp;psig=AFQjCNGB2Cr1TvOwlg5qH0gd00STGNsoZQ&amp;ust=1474621851506493"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google.co.uk/url?sa=i&amp;rct=j&amp;q=&amp;esrc=s&amp;source=images&amp;cd=&amp;cad=rja&amp;uact=8&amp;ved=0ahUKEwjsyPzc0KLPAhUEPRQKHfA9D4kQjRwIBw&amp;url=https://2012expo.wordpress.com/2012/06/11/june-11-lets-meet-the-world-malaysia-3-2/&amp;psig=AFQjCNGB2Cr1TvOwlg5qH0gd00STGNsoZQ&amp;ust=1474621851506493" TargetMode="Externa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www.google.co.uk/url?sa=i&amp;rct=j&amp;q=&amp;esrc=s&amp;source=images&amp;cd=&amp;cad=rja&amp;uact=8&amp;ved=0ahUKEwjsyPzc0KLPAhUEPRQKHfA9D4kQjRwIBw&amp;url=http://www.toureast.net/Tour-East-Malaysia/Travel-to-Malaysia&amp;psig=AFQjCNGB2Cr1TvOwlg5qH0gd00STGNsoZQ&amp;ust=1474621851506493"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0ahUKEwjw-KD60qLPAhXGVhoKHbM5AokQjRwIBw&amp;url=https://jacksal123.wordpress.com/other/rainforest-world/&amp;bvm=bv.133387755,d.ZGg&amp;psig=AFQjCNGB2Cr1TvOwlg5qH0gd00STGNsoZQ&amp;ust=1474621851506493"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iDhNnw06LPAhVDNhoKHV8sC9YQjRwIBw&amp;url=http://pix-hd.com/malaysian%2Bculture%2Band%2Bcustoms&amp;bvm=bv.133387755,d.ZGg&amp;psig=AFQjCNE6HSBJZHwNj2lJczhSpW3T3xGj3Q&amp;ust=1474622726087908"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8640"/>
            <a:ext cx="9144000" cy="2664296"/>
          </a:xfrm>
        </p:spPr>
        <p:txBody>
          <a:bodyPr>
            <a:noAutofit/>
          </a:bodyPr>
          <a:lstStyle/>
          <a:p>
            <a:r>
              <a:rPr lang="en-GB" sz="11500" b="1" u="sng" dirty="0" smtClean="0">
                <a:latin typeface="Arial Black" panose="020B0A04020102020204" pitchFamily="34" charset="0"/>
              </a:rPr>
              <a:t>MUSIC IN MALAYSIA</a:t>
            </a:r>
            <a:endParaRPr lang="en-GB" sz="11500" b="1" u="sng" dirty="0">
              <a:latin typeface="Arial Black" panose="020B0A04020102020204" pitchFamily="34" charset="0"/>
            </a:endParaRPr>
          </a:p>
        </p:txBody>
      </p:sp>
      <p:sp>
        <p:nvSpPr>
          <p:cNvPr id="3" name="Subtitle 2"/>
          <p:cNvSpPr>
            <a:spLocks noGrp="1"/>
          </p:cNvSpPr>
          <p:nvPr>
            <p:ph type="subTitle" idx="1"/>
          </p:nvPr>
        </p:nvSpPr>
        <p:spPr>
          <a:xfrm>
            <a:off x="-7021288" y="2636912"/>
            <a:ext cx="6400800" cy="1752600"/>
          </a:xfrm>
        </p:spPr>
        <p:txBody>
          <a:bodyPr/>
          <a:lstStyle/>
          <a:p>
            <a:endParaRPr lang="en-GB" dirty="0"/>
          </a:p>
        </p:txBody>
      </p:sp>
      <p:pic>
        <p:nvPicPr>
          <p:cNvPr id="1026" name="Picture 2" descr="Flag Malaysia animated gif 240x18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284984"/>
            <a:ext cx="5135521" cy="3851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6642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26"/>
                                        </p:tgtEl>
                                      </p:cBhvr>
                                    </p:animEffect>
                                    <p:animScale>
                                      <p:cBhvr>
                                        <p:cTn id="7" dur="250" autoRev="1" fill="hold"/>
                                        <p:tgtEl>
                                          <p:spTgt spid="102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55" y="0"/>
            <a:ext cx="9144000" cy="1143000"/>
          </a:xfrm>
        </p:spPr>
        <p:txBody>
          <a:bodyPr>
            <a:noAutofit/>
          </a:bodyPr>
          <a:lstStyle/>
          <a:p>
            <a:r>
              <a:rPr lang="en-GB" sz="4000" b="1" u="sng" dirty="0" smtClean="0">
                <a:latin typeface="Arial Black" panose="020B0A04020102020204" pitchFamily="34" charset="0"/>
              </a:rPr>
              <a:t>CLASSICAL MALAYSIAN MUSIC</a:t>
            </a:r>
            <a:endParaRPr lang="en-GB" sz="4000" b="1" u="sng" dirty="0">
              <a:latin typeface="Arial Black" panose="020B0A04020102020204" pitchFamily="34" charset="0"/>
            </a:endParaRPr>
          </a:p>
        </p:txBody>
      </p:sp>
      <p:sp>
        <p:nvSpPr>
          <p:cNvPr id="3" name="Content Placeholder 2"/>
          <p:cNvSpPr>
            <a:spLocks noGrp="1"/>
          </p:cNvSpPr>
          <p:nvPr>
            <p:ph idx="1"/>
          </p:nvPr>
        </p:nvSpPr>
        <p:spPr>
          <a:xfrm>
            <a:off x="32320" y="908720"/>
            <a:ext cx="9144000" cy="5949280"/>
          </a:xfrm>
        </p:spPr>
        <p:txBody>
          <a:bodyPr>
            <a:normAutofit/>
          </a:bodyPr>
          <a:lstStyle/>
          <a:p>
            <a:pPr marL="0" indent="0">
              <a:buNone/>
            </a:pPr>
            <a:r>
              <a:rPr lang="en-GB" sz="2350" dirty="0">
                <a:latin typeface="Arial Black" panose="020B0A04020102020204" pitchFamily="34" charset="0"/>
              </a:rPr>
              <a:t>Within Malaysia, the largest performing arts venue is the </a:t>
            </a:r>
            <a:r>
              <a:rPr lang="en-GB" sz="2350" u="sng" dirty="0">
                <a:latin typeface="Arial Black" panose="020B0A04020102020204" pitchFamily="34" charset="0"/>
              </a:rPr>
              <a:t>Petronas</a:t>
            </a:r>
            <a:r>
              <a:rPr lang="en-GB" sz="2350" dirty="0">
                <a:latin typeface="Arial Black" panose="020B0A04020102020204" pitchFamily="34" charset="0"/>
              </a:rPr>
              <a:t> Philharmonic Hall. The resident orchestra is the Malaysian Philharmonic </a:t>
            </a:r>
            <a:r>
              <a:rPr lang="en-GB" sz="2350" dirty="0" smtClean="0">
                <a:latin typeface="Arial Black" panose="020B0A04020102020204" pitchFamily="34" charset="0"/>
              </a:rPr>
              <a:t>Orchestra.</a:t>
            </a:r>
            <a:r>
              <a:rPr lang="en-GB" sz="2350" baseline="30000" dirty="0" smtClean="0">
                <a:latin typeface="Arial Black" panose="020B0A04020102020204" pitchFamily="34" charset="0"/>
              </a:rPr>
              <a:t> </a:t>
            </a:r>
            <a:r>
              <a:rPr lang="en-GB" sz="2350" dirty="0" smtClean="0">
                <a:latin typeface="Arial Black" panose="020B0A04020102020204" pitchFamily="34" charset="0"/>
              </a:rPr>
              <a:t>Malay </a:t>
            </a:r>
            <a:r>
              <a:rPr lang="en-GB" sz="2350" dirty="0">
                <a:latin typeface="Arial Black" panose="020B0A04020102020204" pitchFamily="34" charset="0"/>
              </a:rPr>
              <a:t>popular music is a combination of the music from all </a:t>
            </a:r>
            <a:r>
              <a:rPr lang="en-GB" sz="2350" dirty="0" smtClean="0">
                <a:latin typeface="Arial Black" panose="020B0A04020102020204" pitchFamily="34" charset="0"/>
              </a:rPr>
              <a:t>around </a:t>
            </a:r>
            <a:r>
              <a:rPr lang="en-GB" sz="2350" dirty="0">
                <a:latin typeface="Arial Black" panose="020B0A04020102020204" pitchFamily="34" charset="0"/>
              </a:rPr>
              <a:t>the country</a:t>
            </a:r>
            <a:r>
              <a:rPr lang="en-GB" sz="2350" dirty="0" smtClean="0">
                <a:latin typeface="Arial Black" panose="020B0A04020102020204" pitchFamily="34" charset="0"/>
              </a:rPr>
              <a:t>. </a:t>
            </a:r>
            <a:r>
              <a:rPr lang="en-GB" sz="2350" dirty="0">
                <a:latin typeface="Arial Black" panose="020B0A04020102020204" pitchFamily="34" charset="0"/>
              </a:rPr>
              <a:t>The Malaysian government has taken steps in controlling what music is available in Malaysia; rap music has been criticised</a:t>
            </a:r>
            <a:r>
              <a:rPr lang="en-GB" sz="2350" dirty="0" smtClean="0">
                <a:latin typeface="Arial Black" panose="020B0A04020102020204" pitchFamily="34" charset="0"/>
              </a:rPr>
              <a:t>, </a:t>
            </a:r>
            <a:r>
              <a:rPr lang="en-GB" sz="2350" dirty="0">
                <a:latin typeface="Arial Black" panose="020B0A04020102020204" pitchFamily="34" charset="0"/>
              </a:rPr>
              <a:t>heavy metal has been limited</a:t>
            </a:r>
            <a:r>
              <a:rPr lang="en-GB" sz="2350" dirty="0" smtClean="0">
                <a:latin typeface="Arial Black" panose="020B0A04020102020204" pitchFamily="34" charset="0"/>
              </a:rPr>
              <a:t>, </a:t>
            </a:r>
            <a:r>
              <a:rPr lang="en-GB" sz="2350" dirty="0">
                <a:latin typeface="Arial Black" panose="020B0A04020102020204" pitchFamily="34" charset="0"/>
              </a:rPr>
              <a:t>and foreign bands must submit a copy of a recent concert before playing in Malaysia</a:t>
            </a:r>
            <a:r>
              <a:rPr lang="en-GB" sz="2350" dirty="0" smtClean="0">
                <a:latin typeface="Arial Black" panose="020B0A04020102020204" pitchFamily="34" charset="0"/>
              </a:rPr>
              <a:t>. </a:t>
            </a:r>
            <a:r>
              <a:rPr lang="en-GB" sz="2350" dirty="0">
                <a:latin typeface="Arial Black" panose="020B0A04020102020204" pitchFamily="34" charset="0"/>
              </a:rPr>
              <a:t>It is believed that this music is a bad influence on youth</a:t>
            </a:r>
            <a:r>
              <a:rPr lang="en-GB" sz="2350" dirty="0" smtClean="0">
                <a:latin typeface="Arial Black" panose="020B0A04020102020204" pitchFamily="34" charset="0"/>
              </a:rPr>
              <a:t>.</a:t>
            </a:r>
            <a:endParaRPr lang="en-GB" sz="2350" dirty="0">
              <a:latin typeface="Arial Black" panose="020B0A04020102020204"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4509120"/>
            <a:ext cx="4757961" cy="2348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descr="Image result for CLASSICAL MALAYSIAN MUSIC">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864009"/>
            <a:ext cx="4355976" cy="1993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791851"/>
      </p:ext>
    </p:extLst>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200" fill="hold">
                                          <p:stCondLst>
                                            <p:cond delay="0"/>
                                          </p:stCondLst>
                                        </p:cTn>
                                        <p:tgtEl>
                                          <p:spTgt spid="2"/>
                                        </p:tgtEl>
                                        <p:attrNameLst>
                                          <p:attrName>r</p:attrName>
                                        </p:attrNameLst>
                                      </p:cBhvr>
                                    </p:animRot>
                                    <p:animRot by="-240000">
                                      <p:cBhvr>
                                        <p:cTn id="7" dur="400" fill="hold">
                                          <p:stCondLst>
                                            <p:cond delay="400"/>
                                          </p:stCondLst>
                                        </p:cTn>
                                        <p:tgtEl>
                                          <p:spTgt spid="2"/>
                                        </p:tgtEl>
                                        <p:attrNameLst>
                                          <p:attrName>r</p:attrName>
                                        </p:attrNameLst>
                                      </p:cBhvr>
                                    </p:animRot>
                                    <p:animRot by="240000">
                                      <p:cBhvr>
                                        <p:cTn id="8" dur="400" fill="hold">
                                          <p:stCondLst>
                                            <p:cond delay="800"/>
                                          </p:stCondLst>
                                        </p:cTn>
                                        <p:tgtEl>
                                          <p:spTgt spid="2"/>
                                        </p:tgtEl>
                                        <p:attrNameLst>
                                          <p:attrName>r</p:attrName>
                                        </p:attrNameLst>
                                      </p:cBhvr>
                                    </p:animRot>
                                    <p:animRot by="-240000">
                                      <p:cBhvr>
                                        <p:cTn id="9" dur="400" fill="hold">
                                          <p:stCondLst>
                                            <p:cond delay="1200"/>
                                          </p:stCondLst>
                                        </p:cTn>
                                        <p:tgtEl>
                                          <p:spTgt spid="2"/>
                                        </p:tgtEl>
                                        <p:attrNameLst>
                                          <p:attrName>r</p:attrName>
                                        </p:attrNameLst>
                                      </p:cBhvr>
                                    </p:animRot>
                                    <p:animRot by="120000">
                                      <p:cBhvr>
                                        <p:cTn id="10" dur="400" fill="hold">
                                          <p:stCondLst>
                                            <p:cond delay="16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3000" fill="hold"/>
                                        <p:tgtEl>
                                          <p:spTgt spid="3">
                                            <p:txEl>
                                              <p:pRg st="0" end="0"/>
                                            </p:txEl>
                                          </p:spTgt>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nodeType="clickEffect">
                                  <p:stCondLst>
                                    <p:cond delay="0"/>
                                  </p:stCondLst>
                                  <p:childTnLst>
                                    <p:animScale>
                                      <p:cBhvr>
                                        <p:cTn id="18" dur="3000" fill="hold"/>
                                        <p:tgtEl>
                                          <p:spTgt spid="5122"/>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25" presetClass="emph" presetSubtype="0" fill="hold" nodeType="clickEffect">
                                  <p:stCondLst>
                                    <p:cond delay="0"/>
                                  </p:stCondLst>
                                  <p:childTnLst>
                                    <p:animClr clrSpc="hsl" dir="cw">
                                      <p:cBhvr override="childStyle">
                                        <p:cTn id="22" dur="1000" fill="hold"/>
                                        <p:tgtEl>
                                          <p:spTgt spid="5124"/>
                                        </p:tgtEl>
                                        <p:attrNameLst>
                                          <p:attrName>style.color</p:attrName>
                                        </p:attrNameLst>
                                      </p:cBhvr>
                                      <p:by>
                                        <p:hsl h="0" s="-70588" l="0"/>
                                      </p:by>
                                    </p:animClr>
                                    <p:animClr clrSpc="hsl" dir="cw">
                                      <p:cBhvr>
                                        <p:cTn id="23" dur="1000" fill="hold"/>
                                        <p:tgtEl>
                                          <p:spTgt spid="5124"/>
                                        </p:tgtEl>
                                        <p:attrNameLst>
                                          <p:attrName>fillcolor</p:attrName>
                                        </p:attrNameLst>
                                      </p:cBhvr>
                                      <p:by>
                                        <p:hsl h="0" s="-70588" l="0"/>
                                      </p:by>
                                    </p:animClr>
                                    <p:animClr clrSpc="hsl" dir="cw">
                                      <p:cBhvr>
                                        <p:cTn id="24" dur="1000" fill="hold"/>
                                        <p:tgtEl>
                                          <p:spTgt spid="5124"/>
                                        </p:tgtEl>
                                        <p:attrNameLst>
                                          <p:attrName>stroke.color</p:attrName>
                                        </p:attrNameLst>
                                      </p:cBhvr>
                                      <p:by>
                                        <p:hsl h="0" s="-70588" l="0"/>
                                      </p:by>
                                    </p:animClr>
                                    <p:set>
                                      <p:cBhvr>
                                        <p:cTn id="25" dur="1000" fill="hold"/>
                                        <p:tgtEl>
                                          <p:spTgt spid="512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11" y="-99392"/>
            <a:ext cx="9144000" cy="1143000"/>
          </a:xfrm>
        </p:spPr>
        <p:txBody>
          <a:bodyPr>
            <a:noAutofit/>
          </a:bodyPr>
          <a:lstStyle/>
          <a:p>
            <a:r>
              <a:rPr lang="en-GB" sz="7200" b="1" u="sng" dirty="0" smtClean="0">
                <a:latin typeface="Arial Black" panose="020B0A04020102020204" pitchFamily="34" charset="0"/>
              </a:rPr>
              <a:t>MALAYSIAN POP</a:t>
            </a:r>
            <a:endParaRPr lang="en-GB" sz="7200" b="1" u="sng" dirty="0">
              <a:latin typeface="Arial Black" panose="020B0A04020102020204" pitchFamily="34" charset="0"/>
            </a:endParaRPr>
          </a:p>
        </p:txBody>
      </p:sp>
      <p:sp>
        <p:nvSpPr>
          <p:cNvPr id="3" name="Content Placeholder 2"/>
          <p:cNvSpPr>
            <a:spLocks noGrp="1"/>
          </p:cNvSpPr>
          <p:nvPr>
            <p:ph idx="1"/>
          </p:nvPr>
        </p:nvSpPr>
        <p:spPr>
          <a:xfrm>
            <a:off x="0" y="980728"/>
            <a:ext cx="9144000" cy="5877272"/>
          </a:xfrm>
        </p:spPr>
        <p:txBody>
          <a:bodyPr>
            <a:normAutofit/>
          </a:bodyPr>
          <a:lstStyle/>
          <a:p>
            <a:pPr marL="0" indent="0">
              <a:buNone/>
            </a:pPr>
            <a:r>
              <a:rPr lang="en-GB" sz="2000" dirty="0">
                <a:latin typeface="Arial Black" panose="020B0A04020102020204" pitchFamily="34" charset="0"/>
              </a:rPr>
              <a:t>Malaysia's pop music </a:t>
            </a:r>
            <a:r>
              <a:rPr lang="en-GB" sz="2000" dirty="0" smtClean="0">
                <a:latin typeface="Arial Black" panose="020B0A04020102020204" pitchFamily="34" charset="0"/>
              </a:rPr>
              <a:t>developed </a:t>
            </a:r>
            <a:r>
              <a:rPr lang="en-GB" sz="2000" dirty="0">
                <a:latin typeface="Arial Black" panose="020B0A04020102020204" pitchFamily="34" charset="0"/>
              </a:rPr>
              <a:t>from traditional social dance and entertainment music such as asli, inang, joget, </a:t>
            </a:r>
            <a:r>
              <a:rPr lang="en-GB" sz="2000" dirty="0" smtClean="0">
                <a:latin typeface="Arial Black" panose="020B0A04020102020204" pitchFamily="34" charset="0"/>
              </a:rPr>
              <a:t>dondang </a:t>
            </a:r>
            <a:r>
              <a:rPr lang="en-GB" sz="2000" dirty="0">
                <a:latin typeface="Arial Black" panose="020B0A04020102020204" pitchFamily="34" charset="0"/>
              </a:rPr>
              <a:t>sayang, zapin and masri, which were adapted to Anglo-American dance band arrangement by Bangsawan troupes in the 1920s and 1930s</a:t>
            </a:r>
            <a:r>
              <a:rPr lang="en-GB" sz="2000" dirty="0" smtClean="0">
                <a:latin typeface="Arial Black" panose="020B0A04020102020204" pitchFamily="34" charset="0"/>
              </a:rPr>
              <a:t>. </a:t>
            </a:r>
            <a:r>
              <a:rPr lang="en-GB" sz="2000" dirty="0">
                <a:latin typeface="Arial Black" panose="020B0A04020102020204" pitchFamily="34" charset="0"/>
              </a:rPr>
              <a:t>The Bangsawan troupes are </a:t>
            </a:r>
            <a:r>
              <a:rPr lang="en-GB" sz="2000" dirty="0" smtClean="0">
                <a:latin typeface="Arial Black" panose="020B0A04020102020204" pitchFamily="34" charset="0"/>
              </a:rPr>
              <a:t>a </a:t>
            </a:r>
            <a:r>
              <a:rPr lang="en-GB" sz="2000" dirty="0">
                <a:latin typeface="Arial Black" panose="020B0A04020102020204" pitchFamily="34" charset="0"/>
              </a:rPr>
              <a:t>type of Malaysian opera influenced by Indian opera at first known as Wayang Pasir </a:t>
            </a:r>
            <a:r>
              <a:rPr lang="en-GB" sz="2000" dirty="0" smtClean="0">
                <a:latin typeface="Arial Black" panose="020B0A04020102020204" pitchFamily="34" charset="0"/>
              </a:rPr>
              <a:t>which </a:t>
            </a:r>
            <a:r>
              <a:rPr lang="en-GB" sz="2000" dirty="0">
                <a:latin typeface="Arial Black" panose="020B0A04020102020204" pitchFamily="34" charset="0"/>
              </a:rPr>
              <a:t>was started by rich Persians residing in India. They </a:t>
            </a:r>
            <a:r>
              <a:rPr lang="en-GB" sz="2000" dirty="0" smtClean="0">
                <a:latin typeface="Arial Black" panose="020B0A04020102020204" pitchFamily="34" charset="0"/>
              </a:rPr>
              <a:t>told </a:t>
            </a:r>
            <a:r>
              <a:rPr lang="en-GB" sz="2000" dirty="0">
                <a:latin typeface="Arial Black" panose="020B0A04020102020204" pitchFamily="34" charset="0"/>
              </a:rPr>
              <a:t>stories from diverse groups such as Indian, Western, Islamic, Chinese, Indonesian and Malay. Music, </a:t>
            </a:r>
            <a:r>
              <a:rPr lang="en-GB" sz="2000" dirty="0" smtClean="0">
                <a:latin typeface="Arial Black" panose="020B0A04020102020204" pitchFamily="34" charset="0"/>
              </a:rPr>
              <a:t>dance </a:t>
            </a:r>
            <a:r>
              <a:rPr lang="en-GB" sz="2000" dirty="0">
                <a:latin typeface="Arial Black" panose="020B0A04020102020204" pitchFamily="34" charset="0"/>
              </a:rPr>
              <a:t>and acting with costumes are used in performance depending on the stories told. The musicians were mostly local Malays, Filipinos and </a:t>
            </a:r>
            <a:r>
              <a:rPr lang="en-GB" sz="2000" dirty="0" smtClean="0">
                <a:latin typeface="Arial Black" panose="020B0A04020102020204" pitchFamily="34" charset="0"/>
              </a:rPr>
              <a:t>Guanis.</a:t>
            </a:r>
            <a:endParaRPr lang="en-GB" sz="2000" dirty="0">
              <a:latin typeface="Arial Black" panose="020B0A04020102020204"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62264"/>
            <a:ext cx="2987824" cy="2195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descr="Image result for MALAYSIAN pop music">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4360472"/>
            <a:ext cx="6156176" cy="2497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857464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3000" fill="hold"/>
                                        <p:tgtEl>
                                          <p:spTgt spid="2"/>
                                        </p:tgtEl>
                                        <p:attrNameLst>
                                          <p:attrName>fillcolor</p:attrName>
                                        </p:attrNameLst>
                                      </p:cBhvr>
                                      <p:to>
                                        <a:schemeClr val="accent2"/>
                                      </p:to>
                                    </p:animClr>
                                    <p:set>
                                      <p:cBhvr>
                                        <p:cTn id="7" dur="3000" fill="hold"/>
                                        <p:tgtEl>
                                          <p:spTgt spid="2"/>
                                        </p:tgtEl>
                                        <p:attrNameLst>
                                          <p:attrName>fill.type</p:attrName>
                                        </p:attrNameLst>
                                      </p:cBhvr>
                                      <p:to>
                                        <p:strVal val="solid"/>
                                      </p:to>
                                    </p:set>
                                    <p:set>
                                      <p:cBhvr>
                                        <p:cTn id="8" dur="3000" fill="hold"/>
                                        <p:tgtEl>
                                          <p:spTgt spid="2"/>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grpId="0" nodeType="clickEffect">
                                  <p:stCondLst>
                                    <p:cond delay="0"/>
                                  </p:stCondLst>
                                  <p:iterate type="lt">
                                    <p:tmPct val="4000"/>
                                  </p:iterate>
                                  <p:childTnLst>
                                    <p:set>
                                      <p:cBhvr override="childStyle">
                                        <p:cTn id="12" dur="1500" fill="hold"/>
                                        <p:tgtEl>
                                          <p:spTgt spid="3">
                                            <p:txEl>
                                              <p:pRg st="0" end="0"/>
                                            </p:txEl>
                                          </p:spTgt>
                                        </p:tgtEl>
                                        <p:attrNameLst>
                                          <p:attrName>style.color</p:attrName>
                                        </p:attrNameLst>
                                      </p:cBhvr>
                                      <p:to>
                                        <p:clrVal>
                                          <a:schemeClr val="accent2"/>
                                        </p:clrVal>
                                      </p:to>
                                    </p:set>
                                    <p:set>
                                      <p:cBhvr>
                                        <p:cTn id="13" dur="1500" fill="hold"/>
                                        <p:tgtEl>
                                          <p:spTgt spid="3">
                                            <p:txEl>
                                              <p:pRg st="0" end="0"/>
                                            </p:txEl>
                                          </p:spTgt>
                                        </p:tgtEl>
                                        <p:attrNameLst>
                                          <p:attrName>fillcolor</p:attrName>
                                        </p:attrNameLst>
                                      </p:cBhvr>
                                      <p:to>
                                        <p:clrVal>
                                          <a:schemeClr val="accent2"/>
                                        </p:clrVal>
                                      </p:to>
                                    </p:set>
                                    <p:set>
                                      <p:cBhvr>
                                        <p:cTn id="14" dur="1500" fill="hold"/>
                                        <p:tgtEl>
                                          <p:spTgt spid="3">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999"/>
                                          </p:stCondLst>
                                        </p:cTn>
                                        <p:tgtEl>
                                          <p:spTgt spid="614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2.77778E-7 4.07407E-6 C -0.0309 -0.00162 -0.02083 0.00046 -0.03768 -0.00694 C -0.04792 -0.01713 -0.0625 -0.02199 -0.075 -0.02361 C -0.08698 -0.03426 -0.10486 -0.03264 -0.11771 -0.04306 C -0.11875 -0.04514 -0.11945 -0.04722 -0.12083 -0.04861 C -0.12344 -0.05139 -0.12917 -0.05556 -0.12917 -0.05556 C -0.13403 -0.06366 -0.13924 -0.07199 -0.14583 -0.07778 C -0.14948 -0.08102 -0.15399 -0.0838 -0.15729 -0.0875 C -0.1717 -0.10347 -0.18993 -0.12894 -0.20104 -0.14861 C -0.20434 -0.15463 -0.21719 -0.16736 -0.21875 -0.16944 C -0.22049 -0.17176 -0.2224 -0.17384 -0.22396 -0.17639 C -0.22604 -0.17986 -0.22708 -0.18449 -0.22917 -0.1875 C -0.2316 -0.1912 -0.23507 -0.19352 -0.2375 -0.19722 C -0.23941 -0.20023 -0.24792 -0.21736 -0.25104 -0.22361 C -0.25625 -0.23426 -0.2625 -0.23727 -0.26667 -0.24861 C -0.26875 -0.25417 -0.27014 -0.26088 -0.27188 -0.26667 C -0.27309 -0.27083 -0.27396 -0.275 -0.275 -0.27917 C -0.27535 -0.28056 -0.27604 -0.28356 -0.27604 -0.28356 C -0.27552 -0.31944 -0.27813 -0.34722 -0.26667 -0.37778 C -0.26337 -0.38634 -0.26146 -0.39722 -0.25521 -0.40278 C -0.25104 -0.41111 -0.25 -0.42106 -0.24375 -0.42639 C -0.23715 -0.43981 -0.24861 -0.41759 -0.23646 -0.43611 C -0.23542 -0.43773 -0.23542 -0.44005 -0.23438 -0.44167 C -0.23281 -0.44421 -0.22535 -0.45394 -0.22396 -0.45556 C -0.21875 -0.46157 -0.21163 -0.46597 -0.20625 -0.47222 C -0.20261 -0.47662 -0.19722 -0.48148 -0.19375 -0.48611 C -0.19115 -0.48958 -0.19063 -0.49329 -0.1875 -0.49583 C -0.16702 -0.51319 -0.14566 -0.51944 -0.12188 -0.52245 C -0.0882 -0.53727 -0.05104 -0.52315 -0.01563 -0.52245 C -0.01233 -0.52037 -0.00851 -0.5206 -0.00521 -0.51806 C -0.00122 -0.51481 0.00139 -0.50926 0.00521 -0.50556 C 0.00972 -0.49537 0.01632 -0.48681 0.02187 -0.47778 C 0.02361 -0.475 0.02708 -0.46944 0.02708 -0.46944 C 0.02969 -0.45903 0.02587 -0.47153 0.03125 -0.4625 C 0.03194 -0.46134 0.03177 -0.45972 0.03229 -0.45833 C 0.03611 -0.44931 0.04149 -0.44051 0.04687 -0.43333 C 0.04826 -0.42431 0.05191 -0.42315 0.05521 -0.41528 C 0.0618 -0.39954 0.07135 -0.38588 0.08021 -0.37222 C 0.08489 -0.36505 0.08837 -0.35625 0.09375 -0.35 C 0.09826 -0.34491 0.10417 -0.34167 0.10729 -0.33472 C 0.11458 -0.31852 0.12691 -0.30764 0.13854 -0.29722 C 0.14792 -0.28889 0.1566 -0.28032 0.16667 -0.27361 C 0.16962 -0.27176 0.17187 -0.26782 0.175 -0.26667 C 0.18368 -0.26343 0.19323 -0.26134 0.20208 -0.25833 C 0.22673 -0.25926 0.25139 -0.25972 0.27604 -0.26134 C 0.28229 -0.26157 0.29479 -0.26389 0.29479 -0.26389 C 0.30208 -0.26644 0.30972 -0.26829 0.31667 -0.27245 C 0.32118 -0.275 0.32465 -0.27847 0.32917 -0.28056 C 0.33055 -0.28264 0.33229 -0.2838 0.33333 -0.28611 C 0.33524 -0.29051 0.3375 -0.3 0.3375 -0.3 C 0.34167 -0.3338 0.3441 -0.37176 0.33437 -0.40417 C 0.33021 -0.41806 0.31857 -0.43287 0.30833 -0.43889 C 0.30347 -0.44167 0.29774 -0.44306 0.29271 -0.44583 C 0.26337 -0.46204 0.23923 -0.46875 0.20729 -0.47083 C 0.10798 -0.46944 0.13663 -0.47477 0.09062 -0.4625 C 0.08489 -0.45741 0.07795 -0.45394 0.07187 -0.45 C 0.06545 -0.44583 0.05903 -0.43634 0.05312 -0.43056 C 0.04601 -0.42361 0.04566 -0.42014 0.04062 -0.4125 C 0.03489 -0.40394 0.03785 -0.40926 0.03021 -0.40139 C 0.02517 -0.3963 0.02187 -0.38866 0.01667 -0.38333 C 0.01458 -0.3787 0.01146 -0.37454 0.01042 -0.36944 C 0.00851 -0.36042 0.00677 -0.35278 0.00312 -0.34444 C 0.00278 -0.34213 0.0026 -0.33981 0.00208 -0.3375 C 0.00156 -0.33565 0.00035 -0.33403 -2.77778E-7 -0.33218 C -0.00104 -0.32731 -0.00208 -0.31806 -0.00208 -0.31806 C -0.00452 -0.27523 -0.01059 -0.2294 0.00417 -0.19028 C 0.00642 -0.17176 0.01632 -0.15625 0.02708 -0.14444 C 0.02917 -0.13356 0.02691 -0.14005 0.03854 -0.13056 C 0.04028 -0.12917 0.04375 -0.12639 0.04375 -0.12639 C 0.05052 -0.11435 0.0717 -0.09907 0.08333 -0.09583 C 0.08628 -0.09398 0.08854 -0.09051 0.09167 -0.08889 C 0.09601 -0.08657 0.10087 -0.08704 0.10521 -0.08472 C 0.14618 -0.06366 0.19201 -0.0581 0.23542 -0.05556 C 0.27066 -0.05648 0.27778 -0.05231 0.30208 -0.06528 C 0.30712 -0.07384 0.3151 -0.08056 0.31875 -0.09051 C 0.32083 -0.0956 0.32604 -0.10579 0.32604 -0.10579 C 0.32691 -0.11227 0.32812 -0.11829 0.32917 -0.125 C 0.32864 -0.14421 0.33281 -0.16042 0.32292 -0.17361 C 0.32135 -0.18449 0.32014 -0.19514 0.31562 -0.20417 C 0.31406 -0.21435 0.30955 -0.22083 0.30312 -0.22639 C 0.30243 -0.22824 0.30208 -0.23056 0.30104 -0.23194 C 0.30052 -0.23264 0.29375 -0.23472 0.29375 -0.23472 C 0.28507 -0.23866 0.27795 -0.24051 0.26875 -0.24167 C 0.23298 -0.24074 0.19722 -0.24005 0.16146 -0.23912 C 0.13125 -0.23773 0.09462 -0.20579 0.07604 -0.175 C 0.07239 -0.16875 0.06371 -0.15741 0.06042 -0.15023 C 0.05156 -0.13056 0.05903 -0.1412 0.05208 -0.13194 C 0.05173 -0.12986 0.05173 -0.12731 0.05104 -0.125 C 0.05052 -0.12338 0.0493 -0.12245 0.04896 -0.12083 C 0.04861 -0.11944 0.04687 -0.10347 0.04687 -0.10278 C 0.04687 -0.10069 0.04375 -0.01806 0.05625 -0.00139 C 0.05764 0.0044 0.05989 0.00625 0.0625 0.01111 C 0.06771 0.02106 0.07066 0.03472 0.08021 0.03889 C 0.09062 0.04931 0.10191 0.05625 0.11458 0.05972 C 0.12222 0.06667 0.13368 0.06806 0.14271 0.06944 C 0.15312 0.07407 0.14479 0.07083 0.16875 0.07083 L 0.22083 0.0375 L 0.34271 0.01806 C 0.23038 0.0919 0.2434 0.11597 0.16771 0.11111 C 0.16198 0.10995 0.15972 0.10972 0.15417 0.10694 C 0.15104 0.10556 0.14583 0.1 0.14583 0.1 C 0.12986 0.08935 0.1118 0.08287 0.09792 0.06806 C 0.09462 0.06458 0.09739 0.05579 0.1 0.05139 C 0.10417 0.04375 0.1092 0.0375 0.11562 0.03333 L 0.22708 0.03194 L 0.23125 0.03889 L 0.27917 -0.01806 L 0.16979 0.07917 C 0.12847 0.00046 0.09184 -0.08287 0.04583 -0.15718 C 0.03489 -0.17454 0.02621 -0.15648 0.02187 -0.14861 C 0.01875 -0.13611 0.01701 -0.12384 0.01458 -0.11111 C 0.0158 -0.07685 0.00885 -0.06065 0.025 -0.04167 C 0.03298 -0.03218 0.04045 -0.02269 0.04896 -0.01389 C 0.05243 -0.01019 0.06146 -0.00694 0.06146 -0.00694 C 0.06684 -0.00208 0.07309 0.00231 0.07917 0.00556 C 0.08333 0.01111 0.08802 0.01227 0.09271 0.01667 C 0.10139 0.02477 0.11076 0.03125 0.11979 0.03889 C 0.1243 0.04282 0.13055 0.0412 0.13542 0.04444 C 0.14566 0.05139 0.14896 0.05347 0.16042 0.05694 C 0.17604 0.05602 0.19167 0.05579 0.20729 0.05417 C 0.20955 0.05394 0.21267 0.05 0.21458 0.04861 C 0.23021 0.03819 0.24201 0.0213 0.25104 0.00139 C 0.25798 -0.03079 0.2625 -0.06829 0.23437 -0.07778 C 0.21823 -0.075 0.21892 -0.07847 0.21146 -0.06528 C 0.20989 -0.05926 0.20798 -0.05509 0.20521 -0.05 C 0.20434 -0.04097 0.20312 -0.03426 0.20312 -0.025 L -0.71459 -0.9875 L 0.27083 0.09167 L 0.09479 0.02361 L 0.21042 -0.08611 L 0.18437 0.00556 C 0.2059 -0.0088 0.18732 0.00208 0.24167 4.07407E-6 C 0.24826 -0.00023 0.25486 -0.00116 0.26146 -0.00139 C 0.27396 -0.00208 0.28646 -0.00231 0.29896 -0.00278 C 0.31215 -0.00463 0.32535 -0.00648 0.33854 -0.00833 C 0.3316 -0.01019 0.32726 -0.01481 0.32083 -0.01806 C 0.31892 -0.01898 0.30937 -0.0206 0.30833 -0.02083 C 0.30278 -0.01944 0.30087 -0.01644 0.29687 -0.01111 C 0.29236 -0.01065 0.28767 -0.01134 0.28333 -0.00972 C 0.28212 -0.00926 0.28177 -0.00718 0.28125 -0.00556 C 0.27951 -0.00046 0.27847 0.00579 0.27708 0.01111 C 0.27621 0.01435 0.27292 0.01944 0.27292 0.01944 L 0.29375 -0.0125 C 0.26007 -0.01157 0.2191 -0.03634 0.19271 -0.00833 C 0.18958 -0.00509 0.18785 -0.00046 0.18437 0.00278 C 0.17882 0.025 0.18837 0.04421 0.20521 0.04861 C 0.21111 0.04815 0.21701 0.04815 0.22292 0.04722 C 0.22569 0.04676 0.23125 0.04444 0.23125 0.04444 C 0.23333 0.03611 0.23333 0.03773 0.23125 0.02361 C 0.23055 0.01875 0.22292 0.01389 0.22292 0.01389 C 0.22187 0.01481 0.21996 0.01505 0.21979 0.01667 C 0.21719 0.06227 0.21892 0.05532 0.24896 0.05694 C 0.27101 0.05532 0.2658 0.06204 0.26979 0.04583 C 0.2684 0.03009 0.27048 0.03681 0.26458 0.025 C 0.26319 0.02222 0.25937 0.01806 0.25937 0.01806 L 0.2625 0.03333 L 0.38229 0.02917 L 0.54479 -0.37361 L 0.35729 0.05278 " pathEditMode="relative" ptsTypes="fffffffffffffffffffffffffffffffffffffffffffffffffffffffffffffffffffffffffffffffffffffffffffffffAAffffffAAAAffffffffffffffffffAAAAAfffffffffffAffffffffffffAAAAA">
                                      <p:cBhvr>
                                        <p:cTn id="22" dur="2000" fill="hold"/>
                                        <p:tgtEl>
                                          <p:spTgt spid="614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Autofit/>
          </a:bodyPr>
          <a:lstStyle/>
          <a:p>
            <a:r>
              <a:rPr lang="en-GB" sz="6600" b="1" u="sng" dirty="0" smtClean="0">
                <a:latin typeface="Arial Black" panose="020B0A04020102020204" pitchFamily="34" charset="0"/>
              </a:rPr>
              <a:t>MALAYSIAN MUSIC</a:t>
            </a:r>
            <a:endParaRPr lang="en-GB" sz="6600" b="1" u="sng" dirty="0">
              <a:latin typeface="Arial Black" panose="020B0A04020102020204" pitchFamily="34" charset="0"/>
            </a:endParaRPr>
          </a:p>
        </p:txBody>
      </p:sp>
      <p:sp>
        <p:nvSpPr>
          <p:cNvPr id="3" name="Content Placeholder 2"/>
          <p:cNvSpPr>
            <a:spLocks noGrp="1"/>
          </p:cNvSpPr>
          <p:nvPr>
            <p:ph idx="1"/>
          </p:nvPr>
        </p:nvSpPr>
        <p:spPr>
          <a:xfrm>
            <a:off x="-1318" y="1484784"/>
            <a:ext cx="9145317" cy="5373216"/>
          </a:xfrm>
        </p:spPr>
        <p:txBody>
          <a:bodyPr>
            <a:normAutofit fontScale="85000" lnSpcReduction="10000"/>
          </a:bodyPr>
          <a:lstStyle/>
          <a:p>
            <a:pPr marL="0" indent="0">
              <a:buNone/>
            </a:pPr>
            <a:r>
              <a:rPr lang="en-GB" sz="2800" dirty="0" smtClean="0">
                <a:effectLst/>
                <a:latin typeface="Arial Black" panose="020B0A04020102020204" pitchFamily="34" charset="0"/>
              </a:rPr>
              <a:t>Music of Malaysia means music that has been created in Malaysia. A huge variety of genres in Malaysian music show the different groups Malaysian society consisting of Malay, Chinese, Indian, Iban, Dayak, Kadazandusun, Eurasians and other groups. In general, music of Malaysia is categorised as classical, folk, syncretic (or acculturated music), popular and contemporary art music. Classical and folk music came during the pre-colonial period and exists in the form of vocal, dance and theatrical music such as Nobat, Mak Yong, Mak Inang, Dikir barat, Ulek mayang and Menora. The syncretic music developed during the post-Portuguese period (16th century) and has bits from both local music and foreign elements of Arabian, Persian, Indian, Chinese and Western musical and theatrical sources. </a:t>
            </a:r>
            <a:endParaRPr lang="en-GB" sz="2800" dirty="0">
              <a:latin typeface="Arial Black" panose="020B0A04020102020204" pitchFamily="34" charset="0"/>
            </a:endParaRPr>
          </a:p>
        </p:txBody>
      </p:sp>
    </p:spTree>
    <p:extLst>
      <p:ext uri="{BB962C8B-B14F-4D97-AF65-F5344CB8AC3E}">
        <p14:creationId xmlns:p14="http://schemas.microsoft.com/office/powerpoint/2010/main" val="375106541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85584" y="332656"/>
            <a:ext cx="8229600" cy="1143000"/>
          </a:xfrm>
        </p:spPr>
        <p:txBody>
          <a:bodyPr/>
          <a:lstStyle/>
          <a:p>
            <a:endParaRPr lang="en-GB"/>
          </a:p>
        </p:txBody>
      </p:sp>
      <p:sp>
        <p:nvSpPr>
          <p:cNvPr id="3" name="Content Placeholder 2"/>
          <p:cNvSpPr>
            <a:spLocks noGrp="1"/>
          </p:cNvSpPr>
          <p:nvPr>
            <p:ph idx="1"/>
          </p:nvPr>
        </p:nvSpPr>
        <p:spPr>
          <a:xfrm>
            <a:off x="0" y="0"/>
            <a:ext cx="9144000" cy="6858000"/>
          </a:xfrm>
        </p:spPr>
        <p:txBody>
          <a:bodyPr/>
          <a:lstStyle/>
          <a:p>
            <a:pPr marL="0" indent="0">
              <a:buNone/>
            </a:pPr>
            <a:r>
              <a:rPr lang="en-GB" sz="2400" dirty="0" smtClean="0">
                <a:effectLst/>
                <a:latin typeface="Arial Black" panose="020B0A04020102020204" pitchFamily="34" charset="0"/>
              </a:rPr>
              <a:t>Among other types of this music are Zapin, Ghazal, Dondang Sayang, Mata-</a:t>
            </a:r>
            <a:r>
              <a:rPr lang="en-GB" sz="2400" dirty="0" err="1" smtClean="0">
                <a:effectLst/>
                <a:latin typeface="Arial Black" panose="020B0A04020102020204" pitchFamily="34" charset="0"/>
              </a:rPr>
              <a:t>kantiga</a:t>
            </a:r>
            <a:r>
              <a:rPr lang="en-GB" sz="2400" dirty="0" smtClean="0">
                <a:effectLst/>
                <a:latin typeface="Arial Black" panose="020B0A04020102020204" pitchFamily="34" charset="0"/>
              </a:rPr>
              <a:t>, Joget, Jikey, Boria, Keroncong and Bangsawan.</a:t>
            </a:r>
          </a:p>
          <a:p>
            <a:pPr marL="0" indent="0">
              <a:buNone/>
            </a:pPr>
            <a:r>
              <a:rPr lang="en-GB" sz="2400" dirty="0" smtClean="0">
                <a:latin typeface="Arial Black" panose="020B0A04020102020204" pitchFamily="34" charset="0"/>
              </a:rPr>
              <a:t> Malaysian </a:t>
            </a:r>
            <a:r>
              <a:rPr lang="en-GB" sz="2400" dirty="0">
                <a:latin typeface="Arial Black" panose="020B0A04020102020204" pitchFamily="34" charset="0"/>
              </a:rPr>
              <a:t>popular music and contemporary art music are </a:t>
            </a:r>
            <a:r>
              <a:rPr lang="en-GB" sz="2400" dirty="0" smtClean="0">
                <a:latin typeface="Arial Black" panose="020B0A04020102020204" pitchFamily="34" charset="0"/>
              </a:rPr>
              <a:t>basically </a:t>
            </a:r>
            <a:r>
              <a:rPr lang="en-GB" sz="2400" dirty="0">
                <a:latin typeface="Arial Black" panose="020B0A04020102020204" pitchFamily="34" charset="0"/>
              </a:rPr>
              <a:t>Western-based music combined with some local elements. In </a:t>
            </a:r>
            <a:r>
              <a:rPr lang="en-GB" sz="2400" dirty="0" smtClean="0">
                <a:latin typeface="Arial Black" panose="020B0A04020102020204" pitchFamily="34" charset="0"/>
              </a:rPr>
              <a:t>the 1950s</a:t>
            </a:r>
            <a:r>
              <a:rPr lang="en-GB" sz="2400" dirty="0">
                <a:latin typeface="Arial Black" panose="020B0A04020102020204" pitchFamily="34" charset="0"/>
              </a:rPr>
              <a:t>, the musician P. Ramlee helped in </a:t>
            </a:r>
            <a:r>
              <a:rPr lang="en-GB" sz="2400" dirty="0" smtClean="0">
                <a:latin typeface="Arial Black" panose="020B0A04020102020204" pitchFamily="34" charset="0"/>
              </a:rPr>
              <a:t>creating </a:t>
            </a:r>
            <a:r>
              <a:rPr lang="en-GB" sz="2400" dirty="0">
                <a:latin typeface="Arial Black" panose="020B0A04020102020204" pitchFamily="34" charset="0"/>
              </a:rPr>
              <a:t>Malaysian music that combined folks songs with Western dance rhythms and western Asian music</a:t>
            </a:r>
            <a:r>
              <a:rPr lang="en-GB" sz="2400" dirty="0" smtClean="0">
                <a:latin typeface="Arial Black" panose="020B0A04020102020204" pitchFamily="34" charset="0"/>
              </a:rPr>
              <a:t>.</a:t>
            </a:r>
          </a:p>
          <a:p>
            <a:pPr marL="0" indent="0">
              <a:buNone/>
            </a:pPr>
            <a:endParaRPr lang="en-GB" dirty="0"/>
          </a:p>
        </p:txBody>
      </p:sp>
    </p:spTree>
    <p:extLst>
      <p:ext uri="{BB962C8B-B14F-4D97-AF65-F5344CB8AC3E}">
        <p14:creationId xmlns:p14="http://schemas.microsoft.com/office/powerpoint/2010/main" val="53356848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txEl>
                                              <p:pRg st="0" end="0"/>
                                            </p:txEl>
                                          </p:spTgt>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0" nodeType="clickEffect">
                                  <p:stCondLst>
                                    <p:cond delay="0"/>
                                  </p:stCondLst>
                                  <p:childTnLst>
                                    <p:animRot by="21600000">
                                      <p:cBhvr>
                                        <p:cTn id="10" dur="2000" fill="hold"/>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Autofit/>
          </a:bodyPr>
          <a:lstStyle/>
          <a:p>
            <a:r>
              <a:rPr lang="en-GB" sz="9600" u="sng" dirty="0" smtClean="0">
                <a:latin typeface="Arial Black" panose="020B0A04020102020204" pitchFamily="34" charset="0"/>
              </a:rPr>
              <a:t>TRADITIONS</a:t>
            </a:r>
            <a:endParaRPr lang="en-GB" sz="9600" u="sng" dirty="0">
              <a:latin typeface="Arial Black" panose="020B0A04020102020204" pitchFamily="34" charset="0"/>
            </a:endParaRPr>
          </a:p>
        </p:txBody>
      </p:sp>
      <p:sp>
        <p:nvSpPr>
          <p:cNvPr id="3" name="Content Placeholder 2"/>
          <p:cNvSpPr>
            <a:spLocks noGrp="1"/>
          </p:cNvSpPr>
          <p:nvPr>
            <p:ph idx="1"/>
          </p:nvPr>
        </p:nvSpPr>
        <p:spPr>
          <a:xfrm>
            <a:off x="0" y="1412776"/>
            <a:ext cx="9144000" cy="5445224"/>
          </a:xfrm>
        </p:spPr>
        <p:txBody>
          <a:bodyPr/>
          <a:lstStyle/>
          <a:p>
            <a:pPr marL="0" indent="0">
              <a:buNone/>
            </a:pPr>
            <a:r>
              <a:rPr lang="en-GB" dirty="0" smtClean="0"/>
              <a:t> </a:t>
            </a:r>
            <a:r>
              <a:rPr lang="en-GB" dirty="0" smtClean="0">
                <a:latin typeface="Arial Black" panose="020B0A04020102020204" pitchFamily="34" charset="0"/>
              </a:rPr>
              <a:t>Expect </a:t>
            </a:r>
            <a:r>
              <a:rPr lang="en-GB" dirty="0">
                <a:latin typeface="Arial Black" panose="020B0A04020102020204" pitchFamily="34" charset="0"/>
              </a:rPr>
              <a:t>Malay music, Chinese and Indian Malaysians have their own forms of music, and the indigenous tribes of Peninsula and East Malaysia have </a:t>
            </a:r>
            <a:r>
              <a:rPr lang="en-GB" dirty="0" smtClean="0">
                <a:latin typeface="Arial Black" panose="020B0A04020102020204" pitchFamily="34" charset="0"/>
              </a:rPr>
              <a:t>own unique </a:t>
            </a:r>
            <a:r>
              <a:rPr lang="en-GB" dirty="0">
                <a:latin typeface="Arial Black" panose="020B0A04020102020204" pitchFamily="34" charset="0"/>
              </a:rPr>
              <a:t>traditional instruments</a:t>
            </a:r>
            <a:r>
              <a:rPr lang="en-GB" dirty="0" smtClean="0">
                <a:latin typeface="Arial Black" panose="020B0A04020102020204" pitchFamily="34" charset="0"/>
              </a:rPr>
              <a:t>.</a:t>
            </a:r>
            <a:endParaRPr lang="en-GB" dirty="0">
              <a:latin typeface="Arial Black" panose="020B0A040201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7944" y="3944247"/>
            <a:ext cx="4377470" cy="291375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3944247"/>
            <a:ext cx="1956830" cy="2940592"/>
          </a:xfrm>
          <a:prstGeom prst="rect">
            <a:avLst/>
          </a:prstGeom>
        </p:spPr>
      </p:pic>
    </p:spTree>
    <p:extLst>
      <p:ext uri="{BB962C8B-B14F-4D97-AF65-F5344CB8AC3E}">
        <p14:creationId xmlns:p14="http://schemas.microsoft.com/office/powerpoint/2010/main" val="5134941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2000" fill="hold"/>
                                        <p:tgtEl>
                                          <p:spTgt spid="5"/>
                                        </p:tgtEl>
                                        <p:attrNameLst>
                                          <p:attrName>ppt_x</p:attrName>
                                        </p:attrNameLst>
                                      </p:cBhvr>
                                      <p:tavLst>
                                        <p:tav tm="0">
                                          <p:val>
                                            <p:strVal val="#ppt_x"/>
                                          </p:val>
                                        </p:tav>
                                        <p:tav tm="100000">
                                          <p:val>
                                            <p:strVal val="#ppt_x"/>
                                          </p:val>
                                        </p:tav>
                                      </p:tavLst>
                                    </p:anim>
                                    <p:anim calcmode="lin" valueType="num">
                                      <p:cBhvr additive="base">
                                        <p:cTn id="17"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Autofit/>
          </a:bodyPr>
          <a:lstStyle/>
          <a:p>
            <a:r>
              <a:rPr lang="en-GB" sz="6600" u="sng" dirty="0" smtClean="0">
                <a:latin typeface="Arial Black" panose="020B0A04020102020204" pitchFamily="34" charset="0"/>
              </a:rPr>
              <a:t>MALAYSIAN MUSIC</a:t>
            </a:r>
            <a:endParaRPr lang="en-GB" sz="6600" u="sng" dirty="0">
              <a:latin typeface="Arial Black" panose="020B0A04020102020204" pitchFamily="34" charset="0"/>
            </a:endParaRPr>
          </a:p>
        </p:txBody>
      </p:sp>
      <p:sp>
        <p:nvSpPr>
          <p:cNvPr id="3" name="Content Placeholder 2"/>
          <p:cNvSpPr>
            <a:spLocks noGrp="1"/>
          </p:cNvSpPr>
          <p:nvPr>
            <p:ph idx="1"/>
          </p:nvPr>
        </p:nvSpPr>
        <p:spPr>
          <a:xfrm>
            <a:off x="0" y="1412776"/>
            <a:ext cx="9144000" cy="5445224"/>
          </a:xfrm>
        </p:spPr>
        <p:txBody>
          <a:bodyPr/>
          <a:lstStyle/>
          <a:p>
            <a:pPr marL="0" indent="0">
              <a:buNone/>
            </a:pPr>
            <a:r>
              <a:rPr lang="en-GB" dirty="0" smtClean="0"/>
              <a:t> </a:t>
            </a:r>
            <a:r>
              <a:rPr lang="en-GB" sz="2800" dirty="0">
                <a:latin typeface="Arial Black" panose="020B0A04020102020204" pitchFamily="34" charset="0"/>
              </a:rPr>
              <a:t>In East Malaysia, gong-based musical ensemble such as agung and kulintang are commonly used in ceremonies such as funerals and weddings</a:t>
            </a:r>
            <a:r>
              <a:rPr lang="en-GB" sz="2800" dirty="0" smtClean="0">
                <a:latin typeface="Arial Black" panose="020B0A04020102020204" pitchFamily="34" charset="0"/>
              </a:rPr>
              <a:t>. </a:t>
            </a:r>
            <a:r>
              <a:rPr lang="en-GB" sz="2800" dirty="0">
                <a:latin typeface="Arial Black" panose="020B0A04020102020204" pitchFamily="34" charset="0"/>
              </a:rPr>
              <a:t>These ensembles are also common in neighbouring regions such as in the southern Philippines, Kalimantan in Indonesia and Brunei.</a:t>
            </a:r>
          </a:p>
        </p:txBody>
      </p:sp>
      <p:pic>
        <p:nvPicPr>
          <p:cNvPr id="1026" name="Picture 2" descr="Image result for music from malaysi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5" y="4076835"/>
            <a:ext cx="4045801" cy="28015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music from malaysia">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36854"/>
            <a:ext cx="4139952" cy="2321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7158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3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wipe(down)">
                                      <p:cBhvr>
                                        <p:cTn id="17" dur="20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wipe(down)">
                                      <p:cBhvr>
                                        <p:cTn id="22" dur="870">
                                          <p:stCondLst>
                                            <p:cond delay="0"/>
                                          </p:stCondLst>
                                        </p:cTn>
                                        <p:tgtEl>
                                          <p:spTgt spid="1026"/>
                                        </p:tgtEl>
                                      </p:cBhvr>
                                    </p:animEffect>
                                    <p:anim calcmode="lin" valueType="num">
                                      <p:cBhvr>
                                        <p:cTn id="23" dur="2733"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24" dur="996"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25" dur="996" tmFilter="0, 0; 0.125,0.2665; 0.25,0.4; 0.375,0.465; 0.5,0.5;  0.625,0.535; 0.75,0.6; 0.875,0.7335; 1,1">
                                          <p:stCondLst>
                                            <p:cond delay="996"/>
                                          </p:stCondLst>
                                        </p:cTn>
                                        <p:tgtEl>
                                          <p:spTgt spid="1026"/>
                                        </p:tgtEl>
                                        <p:attrNameLst>
                                          <p:attrName>ppt_y</p:attrName>
                                        </p:attrNameLst>
                                      </p:cBhvr>
                                      <p:tavLst>
                                        <p:tav tm="0" fmla="#ppt_y-sin(pi*$)/9">
                                          <p:val>
                                            <p:fltVal val="0"/>
                                          </p:val>
                                        </p:tav>
                                        <p:tav tm="100000">
                                          <p:val>
                                            <p:fltVal val="1"/>
                                          </p:val>
                                        </p:tav>
                                      </p:tavLst>
                                    </p:anim>
                                    <p:anim calcmode="lin" valueType="num">
                                      <p:cBhvr>
                                        <p:cTn id="26" dur="498" tmFilter="0, 0; 0.125,0.2665; 0.25,0.4; 0.375,0.465; 0.5,0.5;  0.625,0.535; 0.75,0.6; 0.875,0.7335; 1,1">
                                          <p:stCondLst>
                                            <p:cond delay="1986"/>
                                          </p:stCondLst>
                                        </p:cTn>
                                        <p:tgtEl>
                                          <p:spTgt spid="1026"/>
                                        </p:tgtEl>
                                        <p:attrNameLst>
                                          <p:attrName>ppt_y</p:attrName>
                                        </p:attrNameLst>
                                      </p:cBhvr>
                                      <p:tavLst>
                                        <p:tav tm="0" fmla="#ppt_y-sin(pi*$)/27">
                                          <p:val>
                                            <p:fltVal val="0"/>
                                          </p:val>
                                        </p:tav>
                                        <p:tav tm="100000">
                                          <p:val>
                                            <p:fltVal val="1"/>
                                          </p:val>
                                        </p:tav>
                                      </p:tavLst>
                                    </p:anim>
                                    <p:anim calcmode="lin" valueType="num">
                                      <p:cBhvr>
                                        <p:cTn id="27" dur="246" tmFilter="0, 0; 0.125,0.2665; 0.25,0.4; 0.375,0.465; 0.5,0.5;  0.625,0.535; 0.75,0.6; 0.875,0.7335; 1,1">
                                          <p:stCondLst>
                                            <p:cond delay="2484"/>
                                          </p:stCondLst>
                                        </p:cTn>
                                        <p:tgtEl>
                                          <p:spTgt spid="1026"/>
                                        </p:tgtEl>
                                        <p:attrNameLst>
                                          <p:attrName>ppt_y</p:attrName>
                                        </p:attrNameLst>
                                      </p:cBhvr>
                                      <p:tavLst>
                                        <p:tav tm="0" fmla="#ppt_y-sin(pi*$)/81">
                                          <p:val>
                                            <p:fltVal val="0"/>
                                          </p:val>
                                        </p:tav>
                                        <p:tav tm="100000">
                                          <p:val>
                                            <p:fltVal val="1"/>
                                          </p:val>
                                        </p:tav>
                                      </p:tavLst>
                                    </p:anim>
                                    <p:animScale>
                                      <p:cBhvr>
                                        <p:cTn id="28" dur="39">
                                          <p:stCondLst>
                                            <p:cond delay="975"/>
                                          </p:stCondLst>
                                        </p:cTn>
                                        <p:tgtEl>
                                          <p:spTgt spid="1026"/>
                                        </p:tgtEl>
                                      </p:cBhvr>
                                      <p:to x="100000" y="60000"/>
                                    </p:animScale>
                                    <p:animScale>
                                      <p:cBhvr>
                                        <p:cTn id="29" dur="249" decel="50000">
                                          <p:stCondLst>
                                            <p:cond delay="1014"/>
                                          </p:stCondLst>
                                        </p:cTn>
                                        <p:tgtEl>
                                          <p:spTgt spid="1026"/>
                                        </p:tgtEl>
                                      </p:cBhvr>
                                      <p:to x="100000" y="100000"/>
                                    </p:animScale>
                                    <p:animScale>
                                      <p:cBhvr>
                                        <p:cTn id="30" dur="39">
                                          <p:stCondLst>
                                            <p:cond delay="1968"/>
                                          </p:stCondLst>
                                        </p:cTn>
                                        <p:tgtEl>
                                          <p:spTgt spid="1026"/>
                                        </p:tgtEl>
                                      </p:cBhvr>
                                      <p:to x="100000" y="80000"/>
                                    </p:animScale>
                                    <p:animScale>
                                      <p:cBhvr>
                                        <p:cTn id="31" dur="249" decel="50000">
                                          <p:stCondLst>
                                            <p:cond delay="2007"/>
                                          </p:stCondLst>
                                        </p:cTn>
                                        <p:tgtEl>
                                          <p:spTgt spid="1026"/>
                                        </p:tgtEl>
                                      </p:cBhvr>
                                      <p:to x="100000" y="100000"/>
                                    </p:animScale>
                                    <p:animScale>
                                      <p:cBhvr>
                                        <p:cTn id="32" dur="39">
                                          <p:stCondLst>
                                            <p:cond delay="2463"/>
                                          </p:stCondLst>
                                        </p:cTn>
                                        <p:tgtEl>
                                          <p:spTgt spid="1026"/>
                                        </p:tgtEl>
                                      </p:cBhvr>
                                      <p:to x="100000" y="90000"/>
                                    </p:animScale>
                                    <p:animScale>
                                      <p:cBhvr>
                                        <p:cTn id="33" dur="249" decel="50000">
                                          <p:stCondLst>
                                            <p:cond delay="2502"/>
                                          </p:stCondLst>
                                        </p:cTn>
                                        <p:tgtEl>
                                          <p:spTgt spid="1026"/>
                                        </p:tgtEl>
                                      </p:cBhvr>
                                      <p:to x="100000" y="100000"/>
                                    </p:animScale>
                                    <p:animScale>
                                      <p:cBhvr>
                                        <p:cTn id="34" dur="39">
                                          <p:stCondLst>
                                            <p:cond delay="2712"/>
                                          </p:stCondLst>
                                        </p:cTn>
                                        <p:tgtEl>
                                          <p:spTgt spid="1026"/>
                                        </p:tgtEl>
                                      </p:cBhvr>
                                      <p:to x="100000" y="95000"/>
                                    </p:animScale>
                                    <p:animScale>
                                      <p:cBhvr>
                                        <p:cTn id="35" dur="249" decel="50000">
                                          <p:stCondLst>
                                            <p:cond delay="2751"/>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GB" b="1" u="sng" dirty="0" smtClean="0">
                <a:latin typeface="Arial Black" panose="020B0A04020102020204" pitchFamily="34" charset="0"/>
              </a:rPr>
              <a:t>INDIGENOUS TRIBAL MUSIC</a:t>
            </a:r>
            <a:endParaRPr lang="en-GB" u="sng" dirty="0">
              <a:latin typeface="Arial Black" panose="020B0A04020102020204" pitchFamily="34" charset="0"/>
            </a:endParaRPr>
          </a:p>
        </p:txBody>
      </p:sp>
      <p:sp>
        <p:nvSpPr>
          <p:cNvPr id="3" name="Content Placeholder 2"/>
          <p:cNvSpPr>
            <a:spLocks noGrp="1"/>
          </p:cNvSpPr>
          <p:nvPr>
            <p:ph idx="1"/>
          </p:nvPr>
        </p:nvSpPr>
        <p:spPr>
          <a:xfrm>
            <a:off x="0" y="1124744"/>
            <a:ext cx="9144000" cy="5733256"/>
          </a:xfrm>
        </p:spPr>
        <p:txBody>
          <a:bodyPr>
            <a:normAutofit/>
          </a:bodyPr>
          <a:lstStyle/>
          <a:p>
            <a:pPr marL="0" indent="0">
              <a:buNone/>
            </a:pPr>
            <a:r>
              <a:rPr lang="en-GB" sz="2600" dirty="0">
                <a:latin typeface="Arial Black" panose="020B0A04020102020204" pitchFamily="34" charset="0"/>
              </a:rPr>
              <a:t>The Orang Asli groups of West Malaysia, Semang, Senoi, and Orang Melayu Asli, have their own musical traditions. The Semang people are </a:t>
            </a:r>
            <a:r>
              <a:rPr lang="en-GB" sz="2600" dirty="0" smtClean="0">
                <a:latin typeface="Arial Black" panose="020B0A04020102020204" pitchFamily="34" charset="0"/>
              </a:rPr>
              <a:t>use instruments that are </a:t>
            </a:r>
            <a:r>
              <a:rPr lang="en-GB" sz="2600" dirty="0">
                <a:latin typeface="Arial Black" panose="020B0A04020102020204" pitchFamily="34" charset="0"/>
              </a:rPr>
              <a:t>disposable and created when needed, and instruments used include nose </a:t>
            </a:r>
            <a:r>
              <a:rPr lang="en-GB" sz="2600" dirty="0" smtClean="0">
                <a:latin typeface="Arial Black" panose="020B0A04020102020204" pitchFamily="34" charset="0"/>
              </a:rPr>
              <a:t>flute, </a:t>
            </a:r>
            <a:r>
              <a:rPr lang="en-GB" sz="2600" dirty="0">
                <a:latin typeface="Arial Black" panose="020B0A04020102020204" pitchFamily="34" charset="0"/>
              </a:rPr>
              <a:t>Jew's harp and tube </a:t>
            </a:r>
            <a:r>
              <a:rPr lang="en-GB" sz="2600" dirty="0" smtClean="0">
                <a:latin typeface="Arial Black" panose="020B0A04020102020204" pitchFamily="34" charset="0"/>
              </a:rPr>
              <a:t>zither which </a:t>
            </a:r>
            <a:r>
              <a:rPr lang="en-GB" sz="2600" dirty="0">
                <a:latin typeface="Arial Black" panose="020B0A04020102020204" pitchFamily="34" charset="0"/>
              </a:rPr>
              <a:t>are also used by the Senoi.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2" y="4037593"/>
            <a:ext cx="4217431" cy="2820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Image result for malaysian music">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59" y="4037593"/>
            <a:ext cx="4932041" cy="2849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9029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anim calcmode="lin" valueType="num">
                                      <p:cBhvr additive="base">
                                        <p:cTn id="16" dur="500" fill="hold"/>
                                        <p:tgtEl>
                                          <p:spTgt spid="1026"/>
                                        </p:tgtEl>
                                        <p:attrNameLst>
                                          <p:attrName>ppt_x</p:attrName>
                                        </p:attrNameLst>
                                      </p:cBhvr>
                                      <p:tavLst>
                                        <p:tav tm="0">
                                          <p:val>
                                            <p:strVal val="#ppt_x"/>
                                          </p:val>
                                        </p:tav>
                                        <p:tav tm="100000">
                                          <p:val>
                                            <p:strVal val="#ppt_x"/>
                                          </p:val>
                                        </p:tav>
                                      </p:tavLst>
                                    </p:anim>
                                    <p:anim calcmode="lin" valueType="num">
                                      <p:cBhvr additive="base">
                                        <p:cTn id="17"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2000"/>
                                        <p:tgtEl>
                                          <p:spTgt spid="1028"/>
                                        </p:tgtEl>
                                      </p:cBhvr>
                                    </p:animEffect>
                                    <p:anim calcmode="lin" valueType="num">
                                      <p:cBhvr>
                                        <p:cTn id="23" dur="2000" fill="hold"/>
                                        <p:tgtEl>
                                          <p:spTgt spid="1028"/>
                                        </p:tgtEl>
                                        <p:attrNameLst>
                                          <p:attrName>ppt_x</p:attrName>
                                        </p:attrNameLst>
                                      </p:cBhvr>
                                      <p:tavLst>
                                        <p:tav tm="0">
                                          <p:val>
                                            <p:strVal val="#ppt_x"/>
                                          </p:val>
                                        </p:tav>
                                        <p:tav tm="100000">
                                          <p:val>
                                            <p:strVal val="#ppt_x"/>
                                          </p:val>
                                        </p:tav>
                                      </p:tavLst>
                                    </p:anim>
                                    <p:anim calcmode="lin" valueType="num">
                                      <p:cBhvr>
                                        <p:cTn id="24" dur="2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9440" y="260648"/>
            <a:ext cx="8229600" cy="1143000"/>
          </a:xfrm>
        </p:spPr>
        <p:txBody>
          <a:bodyPr/>
          <a:lstStyle/>
          <a:p>
            <a:endParaRPr lang="en-GB"/>
          </a:p>
        </p:txBody>
      </p:sp>
      <p:sp>
        <p:nvSpPr>
          <p:cNvPr id="3" name="Content Placeholder 2"/>
          <p:cNvSpPr>
            <a:spLocks noGrp="1"/>
          </p:cNvSpPr>
          <p:nvPr>
            <p:ph idx="1"/>
          </p:nvPr>
        </p:nvSpPr>
        <p:spPr>
          <a:xfrm>
            <a:off x="0" y="0"/>
            <a:ext cx="9144000" cy="6858000"/>
          </a:xfrm>
        </p:spPr>
        <p:txBody>
          <a:bodyPr>
            <a:normAutofit/>
          </a:bodyPr>
          <a:lstStyle/>
          <a:p>
            <a:pPr marL="0" indent="0">
              <a:buNone/>
            </a:pPr>
            <a:r>
              <a:rPr lang="en-GB" sz="2800" dirty="0">
                <a:latin typeface="Arial Black" panose="020B0A04020102020204" pitchFamily="34" charset="0"/>
              </a:rPr>
              <a:t>Instruments used by the Senoi are more </a:t>
            </a:r>
            <a:r>
              <a:rPr lang="en-GB" sz="2800" dirty="0" smtClean="0">
                <a:latin typeface="Arial Black" panose="020B0A04020102020204" pitchFamily="34" charset="0"/>
              </a:rPr>
              <a:t>long-</a:t>
            </a:r>
            <a:r>
              <a:rPr lang="en-GB" sz="2800" dirty="0" err="1" smtClean="0">
                <a:latin typeface="Arial Black" panose="020B0A04020102020204" pitchFamily="34" charset="0"/>
              </a:rPr>
              <a:t>Alasting</a:t>
            </a:r>
            <a:r>
              <a:rPr lang="en-GB" sz="2800" dirty="0" smtClean="0">
                <a:latin typeface="Arial Black" panose="020B0A04020102020204" pitchFamily="34" charset="0"/>
              </a:rPr>
              <a:t> </a:t>
            </a:r>
            <a:r>
              <a:rPr lang="en-GB" sz="2800" dirty="0">
                <a:latin typeface="Arial Black" panose="020B0A04020102020204" pitchFamily="34" charset="0"/>
              </a:rPr>
              <a:t>and include kərəb. The Orang Melayu Asli however have closer contact with Malay and Chinese populations and used a wider range of musical instruments ranging from thigh xylophone to violin. The instruments may be used for purposes such as singing and trance-dancing ceremonies, and healing rituals.</a:t>
            </a:r>
          </a:p>
        </p:txBody>
      </p:sp>
      <p:pic>
        <p:nvPicPr>
          <p:cNvPr id="2050" name="Picture 2" descr="Image result for malaysian music">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901988"/>
            <a:ext cx="4427984" cy="295601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malaysian musi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984" y="3429000"/>
            <a:ext cx="4716016" cy="3428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26709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3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heel(1)">
                                      <p:cBhvr>
                                        <p:cTn id="12" dur="30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randombar(horizontal)">
                                      <p:cBhvr>
                                        <p:cTn id="17"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9440" y="548680"/>
            <a:ext cx="8229600" cy="1143000"/>
          </a:xfrm>
        </p:spPr>
        <p:txBody>
          <a:bodyPr/>
          <a:lstStyle/>
          <a:p>
            <a:endParaRPr lang="en-GB"/>
          </a:p>
        </p:txBody>
      </p:sp>
      <p:sp>
        <p:nvSpPr>
          <p:cNvPr id="3" name="Content Placeholder 2"/>
          <p:cNvSpPr>
            <a:spLocks noGrp="1"/>
          </p:cNvSpPr>
          <p:nvPr>
            <p:ph idx="1"/>
          </p:nvPr>
        </p:nvSpPr>
        <p:spPr>
          <a:xfrm>
            <a:off x="0" y="0"/>
            <a:ext cx="9144000" cy="6858000"/>
          </a:xfrm>
        </p:spPr>
        <p:txBody>
          <a:bodyPr>
            <a:normAutofit/>
          </a:bodyPr>
          <a:lstStyle/>
          <a:p>
            <a:pPr marL="0" indent="0">
              <a:buNone/>
            </a:pPr>
            <a:r>
              <a:rPr lang="en-GB" sz="2700" dirty="0">
                <a:latin typeface="Arial Black" panose="020B0A04020102020204" pitchFamily="34" charset="0"/>
              </a:rPr>
              <a:t>A number of </a:t>
            </a:r>
            <a:r>
              <a:rPr lang="en-GB" sz="2700" dirty="0" smtClean="0">
                <a:latin typeface="Arial Black" panose="020B0A04020102020204" pitchFamily="34" charset="0"/>
              </a:rPr>
              <a:t>groups </a:t>
            </a:r>
            <a:r>
              <a:rPr lang="en-GB" sz="2700" dirty="0">
                <a:latin typeface="Arial Black" panose="020B0A04020102020204" pitchFamily="34" charset="0"/>
              </a:rPr>
              <a:t>such as the </a:t>
            </a:r>
            <a:r>
              <a:rPr lang="en-GB" sz="2700" dirty="0" smtClean="0">
                <a:latin typeface="Arial Black" panose="020B0A04020102020204" pitchFamily="34" charset="0"/>
              </a:rPr>
              <a:t>Dayak tribes, are </a:t>
            </a:r>
            <a:r>
              <a:rPr lang="en-GB" sz="2700" dirty="0">
                <a:latin typeface="Arial Black" panose="020B0A04020102020204" pitchFamily="34" charset="0"/>
              </a:rPr>
              <a:t>found in Sabah and Sarawak. The music of these people include vocal music for </a:t>
            </a:r>
            <a:r>
              <a:rPr lang="en-GB" sz="2700" dirty="0" smtClean="0">
                <a:latin typeface="Arial Black" panose="020B0A04020102020204" pitchFamily="34" charset="0"/>
              </a:rPr>
              <a:t>narratives</a:t>
            </a:r>
            <a:r>
              <a:rPr lang="en-GB" sz="2700" dirty="0">
                <a:latin typeface="Arial Black" panose="020B0A04020102020204" pitchFamily="34" charset="0"/>
              </a:rPr>
              <a:t>; songs for life-cycle events and rituals associated with religion, healing, growing rice, hunting game, </a:t>
            </a:r>
            <a:r>
              <a:rPr lang="en-GB" sz="2700" dirty="0" smtClean="0">
                <a:latin typeface="Arial Black" panose="020B0A04020102020204" pitchFamily="34" charset="0"/>
              </a:rPr>
              <a:t>and </a:t>
            </a:r>
            <a:r>
              <a:rPr lang="en-GB" sz="2700" dirty="0">
                <a:latin typeface="Arial Black" panose="020B0A04020102020204" pitchFamily="34" charset="0"/>
              </a:rPr>
              <a:t>war; songs for dancing and community entertainment; as well as a wide variety of instrumental music. Instruments used include drums, gongs, flutes, zithers, xylophones, and Jew's harps, of which the bronze gongs are the </a:t>
            </a:r>
            <a:r>
              <a:rPr lang="en-GB" sz="2700" dirty="0" smtClean="0">
                <a:latin typeface="Arial Black" panose="020B0A04020102020204" pitchFamily="34" charset="0"/>
              </a:rPr>
              <a:t>most </a:t>
            </a:r>
            <a:r>
              <a:rPr lang="en-GB" sz="2700" dirty="0">
                <a:latin typeface="Arial Black" panose="020B0A04020102020204" pitchFamily="34" charset="0"/>
              </a:rPr>
              <a:t>significant. </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11192"/>
            <a:ext cx="5076056" cy="2246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Image result for malaysian music">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4596922"/>
            <a:ext cx="4067944" cy="2261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94248"/>
      </p:ext>
    </p:extLst>
  </p:cSld>
  <p:clrMapOvr>
    <a:masterClrMapping/>
  </p:clrMapOvr>
  <mc:AlternateContent xmlns:mc="http://schemas.openxmlformats.org/markup-compatibility/2006" xmlns:p14="http://schemas.microsoft.com/office/powerpoint/2010/main">
    <mc:Choice Requires="p14">
      <p:transition spd="slow" p14:dur="2000">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2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 calcmode="lin" valueType="num">
                                      <p:cBhvr>
                                        <p:cTn id="15" dur="1000" fill="hold"/>
                                        <p:tgtEl>
                                          <p:spTgt spid="3074"/>
                                        </p:tgtEl>
                                        <p:attrNameLst>
                                          <p:attrName>ppt_w</p:attrName>
                                        </p:attrNameLst>
                                      </p:cBhvr>
                                      <p:tavLst>
                                        <p:tav tm="0">
                                          <p:val>
                                            <p:fltVal val="0"/>
                                          </p:val>
                                        </p:tav>
                                        <p:tav tm="100000">
                                          <p:val>
                                            <p:strVal val="#ppt_w"/>
                                          </p:val>
                                        </p:tav>
                                      </p:tavLst>
                                    </p:anim>
                                    <p:anim calcmode="lin" valueType="num">
                                      <p:cBhvr>
                                        <p:cTn id="16" dur="1000" fill="hold"/>
                                        <p:tgtEl>
                                          <p:spTgt spid="3074"/>
                                        </p:tgtEl>
                                        <p:attrNameLst>
                                          <p:attrName>ppt_h</p:attrName>
                                        </p:attrNameLst>
                                      </p:cBhvr>
                                      <p:tavLst>
                                        <p:tav tm="0">
                                          <p:val>
                                            <p:fltVal val="0"/>
                                          </p:val>
                                        </p:tav>
                                        <p:tav tm="100000">
                                          <p:val>
                                            <p:strVal val="#ppt_h"/>
                                          </p:val>
                                        </p:tav>
                                      </p:tavLst>
                                    </p:anim>
                                    <p:animEffect transition="in" filter="fade">
                                      <p:cBhvr>
                                        <p:cTn id="17" dur="1000"/>
                                        <p:tgtEl>
                                          <p:spTgt spid="3074"/>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nodeType="clickEffect">
                                  <p:stCondLst>
                                    <p:cond delay="0"/>
                                  </p:stCondLst>
                                  <p:childTnLst>
                                    <p:set>
                                      <p:cBhvr>
                                        <p:cTn id="21" dur="1" fill="hold">
                                          <p:stCondLst>
                                            <p:cond delay="0"/>
                                          </p:stCondLst>
                                        </p:cTn>
                                        <p:tgtEl>
                                          <p:spTgt spid="3076"/>
                                        </p:tgtEl>
                                        <p:attrNameLst>
                                          <p:attrName>style.visibility</p:attrName>
                                        </p:attrNameLst>
                                      </p:cBhvr>
                                      <p:to>
                                        <p:strVal val="visible"/>
                                      </p:to>
                                    </p:set>
                                    <p:animEffect transition="in" filter="fade">
                                      <p:cBhvr>
                                        <p:cTn id="22" dur="3000"/>
                                        <p:tgtEl>
                                          <p:spTgt spid="3076"/>
                                        </p:tgtEl>
                                      </p:cBhvr>
                                    </p:animEffect>
                                    <p:anim calcmode="lin" valueType="num">
                                      <p:cBhvr>
                                        <p:cTn id="23" dur="3000" fill="hold"/>
                                        <p:tgtEl>
                                          <p:spTgt spid="3076"/>
                                        </p:tgtEl>
                                        <p:attrNameLst>
                                          <p:attrName>ppt_w</p:attrName>
                                        </p:attrNameLst>
                                      </p:cBhvr>
                                      <p:tavLst>
                                        <p:tav tm="0" fmla="#ppt_w*sin(2.5*pi*$)">
                                          <p:val>
                                            <p:fltVal val="0"/>
                                          </p:val>
                                        </p:tav>
                                        <p:tav tm="100000">
                                          <p:val>
                                            <p:fltVal val="1"/>
                                          </p:val>
                                        </p:tav>
                                      </p:tavLst>
                                    </p:anim>
                                    <p:anim calcmode="lin" valueType="num">
                                      <p:cBhvr>
                                        <p:cTn id="24" dur="3000" fill="hold"/>
                                        <p:tgtEl>
                                          <p:spTgt spid="307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1448" y="260648"/>
            <a:ext cx="8229600" cy="1143000"/>
          </a:xfrm>
        </p:spPr>
        <p:txBody>
          <a:bodyPr/>
          <a:lstStyle/>
          <a:p>
            <a:endParaRPr lang="en-GB"/>
          </a:p>
        </p:txBody>
      </p:sp>
      <p:sp>
        <p:nvSpPr>
          <p:cNvPr id="3" name="Content Placeholder 2"/>
          <p:cNvSpPr>
            <a:spLocks noGrp="1"/>
          </p:cNvSpPr>
          <p:nvPr>
            <p:ph idx="1"/>
          </p:nvPr>
        </p:nvSpPr>
        <p:spPr>
          <a:xfrm>
            <a:off x="0" y="0"/>
            <a:ext cx="9144000" cy="6858000"/>
          </a:xfrm>
        </p:spPr>
        <p:txBody>
          <a:bodyPr>
            <a:normAutofit/>
          </a:bodyPr>
          <a:lstStyle/>
          <a:p>
            <a:pPr marL="0" indent="0">
              <a:buNone/>
            </a:pPr>
            <a:r>
              <a:rPr lang="en-GB" sz="2800" dirty="0">
                <a:latin typeface="Arial Black" panose="020B0A04020102020204" pitchFamily="34" charset="0"/>
              </a:rPr>
              <a:t>Ensembles of gongs of various sizes are played to welcome guests and in ceremonies and dances. A well-known instrument in Sarawak is the sapeh, a plucked lute of the Kayan and Kenyah people which is used for entertainment and dancing. Other instruments include the xylophone jatung utang, bamboo flutes and sets of bamboo tubes called togunggak which were formerly played in headhunting ceremonies of the Murut.</a:t>
            </a:r>
          </a:p>
          <a:p>
            <a:pPr marL="0" indent="0">
              <a:buNone/>
            </a:pP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53136"/>
            <a:ext cx="4139952" cy="2204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descr="Image result for malaysian music">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4280569"/>
            <a:ext cx="4995317" cy="2581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808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870">
                                          <p:stCondLst>
                                            <p:cond delay="0"/>
                                          </p:stCondLst>
                                        </p:cTn>
                                        <p:tgtEl>
                                          <p:spTgt spid="3">
                                            <p:txEl>
                                              <p:pRg st="0" end="0"/>
                                            </p:txEl>
                                          </p:spTgt>
                                        </p:tgtEl>
                                      </p:cBhvr>
                                    </p:animEffect>
                                    <p:anim calcmode="lin" valueType="num">
                                      <p:cBhvr>
                                        <p:cTn id="8" dur="2733"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996"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996" tmFilter="0, 0; 0.125,0.2665; 0.25,0.4; 0.375,0.465; 0.5,0.5;  0.625,0.535; 0.75,0.6; 0.875,0.7335; 1,1">
                                          <p:stCondLst>
                                            <p:cond delay="996"/>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498" tmFilter="0, 0; 0.125,0.2665; 0.25,0.4; 0.375,0.465; 0.5,0.5;  0.625,0.535; 0.75,0.6; 0.875,0.7335; 1,1">
                                          <p:stCondLst>
                                            <p:cond delay="1986"/>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246" tmFilter="0, 0; 0.125,0.2665; 0.25,0.4; 0.375,0.465; 0.5,0.5;  0.625,0.535; 0.75,0.6; 0.875,0.7335; 1,1">
                                          <p:stCondLst>
                                            <p:cond delay="2484"/>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39">
                                          <p:stCondLst>
                                            <p:cond delay="975"/>
                                          </p:stCondLst>
                                        </p:cTn>
                                        <p:tgtEl>
                                          <p:spTgt spid="3">
                                            <p:txEl>
                                              <p:pRg st="0" end="0"/>
                                            </p:txEl>
                                          </p:spTgt>
                                        </p:tgtEl>
                                      </p:cBhvr>
                                      <p:to x="100000" y="60000"/>
                                    </p:animScale>
                                    <p:animScale>
                                      <p:cBhvr>
                                        <p:cTn id="14" dur="249" decel="50000">
                                          <p:stCondLst>
                                            <p:cond delay="1014"/>
                                          </p:stCondLst>
                                        </p:cTn>
                                        <p:tgtEl>
                                          <p:spTgt spid="3">
                                            <p:txEl>
                                              <p:pRg st="0" end="0"/>
                                            </p:txEl>
                                          </p:spTgt>
                                        </p:tgtEl>
                                      </p:cBhvr>
                                      <p:to x="100000" y="100000"/>
                                    </p:animScale>
                                    <p:animScale>
                                      <p:cBhvr>
                                        <p:cTn id="15" dur="39">
                                          <p:stCondLst>
                                            <p:cond delay="1968"/>
                                          </p:stCondLst>
                                        </p:cTn>
                                        <p:tgtEl>
                                          <p:spTgt spid="3">
                                            <p:txEl>
                                              <p:pRg st="0" end="0"/>
                                            </p:txEl>
                                          </p:spTgt>
                                        </p:tgtEl>
                                      </p:cBhvr>
                                      <p:to x="100000" y="80000"/>
                                    </p:animScale>
                                    <p:animScale>
                                      <p:cBhvr>
                                        <p:cTn id="16" dur="249" decel="50000">
                                          <p:stCondLst>
                                            <p:cond delay="2007"/>
                                          </p:stCondLst>
                                        </p:cTn>
                                        <p:tgtEl>
                                          <p:spTgt spid="3">
                                            <p:txEl>
                                              <p:pRg st="0" end="0"/>
                                            </p:txEl>
                                          </p:spTgt>
                                        </p:tgtEl>
                                      </p:cBhvr>
                                      <p:to x="100000" y="100000"/>
                                    </p:animScale>
                                    <p:animScale>
                                      <p:cBhvr>
                                        <p:cTn id="17" dur="39">
                                          <p:stCondLst>
                                            <p:cond delay="2463"/>
                                          </p:stCondLst>
                                        </p:cTn>
                                        <p:tgtEl>
                                          <p:spTgt spid="3">
                                            <p:txEl>
                                              <p:pRg st="0" end="0"/>
                                            </p:txEl>
                                          </p:spTgt>
                                        </p:tgtEl>
                                      </p:cBhvr>
                                      <p:to x="100000" y="90000"/>
                                    </p:animScale>
                                    <p:animScale>
                                      <p:cBhvr>
                                        <p:cTn id="18" dur="249" decel="50000">
                                          <p:stCondLst>
                                            <p:cond delay="2502"/>
                                          </p:stCondLst>
                                        </p:cTn>
                                        <p:tgtEl>
                                          <p:spTgt spid="3">
                                            <p:txEl>
                                              <p:pRg st="0" end="0"/>
                                            </p:txEl>
                                          </p:spTgt>
                                        </p:tgtEl>
                                      </p:cBhvr>
                                      <p:to x="100000" y="100000"/>
                                    </p:animScale>
                                    <p:animScale>
                                      <p:cBhvr>
                                        <p:cTn id="19" dur="39">
                                          <p:stCondLst>
                                            <p:cond delay="2712"/>
                                          </p:stCondLst>
                                        </p:cTn>
                                        <p:tgtEl>
                                          <p:spTgt spid="3">
                                            <p:txEl>
                                              <p:pRg st="0" end="0"/>
                                            </p:txEl>
                                          </p:spTgt>
                                        </p:tgtEl>
                                      </p:cBhvr>
                                      <p:to x="100000" y="95000"/>
                                    </p:animScale>
                                    <p:animScale>
                                      <p:cBhvr>
                                        <p:cTn id="20" dur="249" decel="50000">
                                          <p:stCondLst>
                                            <p:cond delay="2751"/>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mph" presetSubtype="0" fill="hold" nodeType="clickEffect">
                                  <p:stCondLst>
                                    <p:cond delay="0"/>
                                  </p:stCondLst>
                                  <p:childTnLst>
                                    <p:animEffect transition="out" filter="fade">
                                      <p:cBhvr>
                                        <p:cTn id="24" dur="1000" tmFilter="0, 0; .2, .5; .8, .5; 1, 0"/>
                                        <p:tgtEl>
                                          <p:spTgt spid="4098"/>
                                        </p:tgtEl>
                                      </p:cBhvr>
                                    </p:animEffect>
                                    <p:animScale>
                                      <p:cBhvr>
                                        <p:cTn id="25" dur="500" autoRev="1" fill="hold"/>
                                        <p:tgtEl>
                                          <p:spTgt spid="4098"/>
                                        </p:tgtEl>
                                      </p:cBhvr>
                                      <p:by x="105000" y="105000"/>
                                    </p:animScale>
                                  </p:childTnLst>
                                </p:cTn>
                              </p:par>
                            </p:childTnLst>
                          </p:cTn>
                        </p:par>
                      </p:childTnLst>
                    </p:cTn>
                  </p:par>
                  <p:par>
                    <p:cTn id="26" fill="hold">
                      <p:stCondLst>
                        <p:cond delay="indefinite"/>
                      </p:stCondLst>
                      <p:childTnLst>
                        <p:par>
                          <p:cTn id="27" fill="hold">
                            <p:stCondLst>
                              <p:cond delay="0"/>
                            </p:stCondLst>
                            <p:childTnLst>
                              <p:par>
                                <p:cTn id="28" presetID="27" presetClass="emph" presetSubtype="0" fill="remove" nodeType="clickEffect">
                                  <p:stCondLst>
                                    <p:cond delay="0"/>
                                  </p:stCondLst>
                                  <p:childTnLst>
                                    <p:animClr clrSpc="rgb" dir="cw">
                                      <p:cBhvr override="childStyle">
                                        <p:cTn id="29" dur="500" autoRev="1" fill="remove"/>
                                        <p:tgtEl>
                                          <p:spTgt spid="4100"/>
                                        </p:tgtEl>
                                        <p:attrNameLst>
                                          <p:attrName>style.color</p:attrName>
                                        </p:attrNameLst>
                                      </p:cBhvr>
                                      <p:to>
                                        <a:schemeClr val="bg1"/>
                                      </p:to>
                                    </p:animClr>
                                    <p:animClr clrSpc="rgb" dir="cw">
                                      <p:cBhvr>
                                        <p:cTn id="30" dur="500" autoRev="1" fill="remove"/>
                                        <p:tgtEl>
                                          <p:spTgt spid="4100"/>
                                        </p:tgtEl>
                                        <p:attrNameLst>
                                          <p:attrName>fillcolor</p:attrName>
                                        </p:attrNameLst>
                                      </p:cBhvr>
                                      <p:to>
                                        <a:schemeClr val="bg1"/>
                                      </p:to>
                                    </p:animClr>
                                    <p:set>
                                      <p:cBhvr>
                                        <p:cTn id="31" dur="500" autoRev="1" fill="remove"/>
                                        <p:tgtEl>
                                          <p:spTgt spid="4100"/>
                                        </p:tgtEl>
                                        <p:attrNameLst>
                                          <p:attrName>fill.type</p:attrName>
                                        </p:attrNameLst>
                                      </p:cBhvr>
                                      <p:to>
                                        <p:strVal val="solid"/>
                                      </p:to>
                                    </p:set>
                                    <p:set>
                                      <p:cBhvr>
                                        <p:cTn id="32" dur="500" autoRev="1" fill="remove"/>
                                        <p:tgtEl>
                                          <p:spTgt spid="410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TotalTime>
  <Words>802</Words>
  <Application>Microsoft Office PowerPoint</Application>
  <PresentationFormat>On-screen Show (4:3)</PresentationFormat>
  <Paragraphs>18</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MUSIC IN MALAYSIA</vt:lpstr>
      <vt:lpstr>MALAYSIAN MUSIC</vt:lpstr>
      <vt:lpstr>PowerPoint Presentation</vt:lpstr>
      <vt:lpstr>TRADITIONS</vt:lpstr>
      <vt:lpstr>MALAYSIAN MUSIC</vt:lpstr>
      <vt:lpstr>INDIGENOUS TRIBAL MUSIC</vt:lpstr>
      <vt:lpstr>PowerPoint Presentation</vt:lpstr>
      <vt:lpstr>PowerPoint Presentation</vt:lpstr>
      <vt:lpstr>PowerPoint Presentation</vt:lpstr>
      <vt:lpstr>CLASSICAL MALAYSIAN MUSIC</vt:lpstr>
      <vt:lpstr>MALAYSIAN POP</vt:lpstr>
    </vt:vector>
  </TitlesOfParts>
  <Company>Altiris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MUSIC IN MALAYSIA</dc:title>
  <dc:creator>William Nash</dc:creator>
  <cp:lastModifiedBy>Ros Henry</cp:lastModifiedBy>
  <cp:revision>14</cp:revision>
  <dcterms:created xsi:type="dcterms:W3CDTF">2016-09-19T08:27:20Z</dcterms:created>
  <dcterms:modified xsi:type="dcterms:W3CDTF">2016-10-07T14:30:13Z</dcterms:modified>
</cp:coreProperties>
</file>