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64" r:id="rId6"/>
    <p:sldId id="257" r:id="rId7"/>
    <p:sldId id="265" r:id="rId8"/>
    <p:sldId id="258" r:id="rId9"/>
    <p:sldId id="270" r:id="rId10"/>
    <p:sldId id="269" r:id="rId11"/>
    <p:sldId id="267" r:id="rId12"/>
    <p:sldId id="271" r:id="rId13"/>
    <p:sldId id="273" r:id="rId14"/>
    <p:sldId id="281" r:id="rId15"/>
    <p:sldId id="278" r:id="rId16"/>
    <p:sldId id="274" r:id="rId17"/>
    <p:sldId id="279" r:id="rId18"/>
    <p:sldId id="262" r:id="rId19"/>
    <p:sldId id="263" r:id="rId20"/>
    <p:sldId id="275" r:id="rId21"/>
    <p:sldId id="260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5CB85-678C-8AB2-BB79-C56ABDB0F1A2}" v="4" dt="2022-09-15T19:35:41.211"/>
    <p1510:client id="{C2CEEDCD-B3D9-4063-BB91-5B51376FF69F}" v="19" dt="2022-09-15T14:59:35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15"/>
  </p:normalViewPr>
  <p:slideViewPr>
    <p:cSldViewPr>
      <p:cViewPr varScale="1">
        <p:scale>
          <a:sx n="129" d="100"/>
          <a:sy n="129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Ferguson" userId="S::gw09fergusongillian3@glow.sch.uk::867bbbfa-14e3-4305-b086-b55f92dc45c0" providerId="AD" clId="Web-{C2CEEDCD-B3D9-4063-BB91-5B51376FF69F}"/>
    <pc:docChg chg="modSld">
      <pc:chgData name="Mrs Ferguson" userId="S::gw09fergusongillian3@glow.sch.uk::867bbbfa-14e3-4305-b086-b55f92dc45c0" providerId="AD" clId="Web-{C2CEEDCD-B3D9-4063-BB91-5B51376FF69F}" dt="2022-09-15T14:59:35.143" v="21" actId="20577"/>
      <pc:docMkLst>
        <pc:docMk/>
      </pc:docMkLst>
      <pc:sldChg chg="modSp">
        <pc:chgData name="Mrs Ferguson" userId="S::gw09fergusongillian3@glow.sch.uk::867bbbfa-14e3-4305-b086-b55f92dc45c0" providerId="AD" clId="Web-{C2CEEDCD-B3D9-4063-BB91-5B51376FF69F}" dt="2022-09-15T14:59:35.143" v="21" actId="20577"/>
        <pc:sldMkLst>
          <pc:docMk/>
          <pc:sldMk cId="586642990" sldId="257"/>
        </pc:sldMkLst>
        <pc:spChg chg="mod">
          <ac:chgData name="Mrs Ferguson" userId="S::gw09fergusongillian3@glow.sch.uk::867bbbfa-14e3-4305-b086-b55f92dc45c0" providerId="AD" clId="Web-{C2CEEDCD-B3D9-4063-BB91-5B51376FF69F}" dt="2022-09-15T14:59:35.143" v="21" actId="20577"/>
          <ac:spMkLst>
            <pc:docMk/>
            <pc:sldMk cId="586642990" sldId="257"/>
            <ac:spMk id="3" creationId="{00000000-0000-0000-0000-000000000000}"/>
          </ac:spMkLst>
        </pc:spChg>
      </pc:sldChg>
    </pc:docChg>
  </pc:docChgLst>
  <pc:docChgLst>
    <pc:chgData name="Mrs Ferguson" userId="S::gw09fergusongillian3@glow.sch.uk::867bbbfa-14e3-4305-b086-b55f92dc45c0" providerId="AD" clId="Web-{2275CB85-678C-8AB2-BB79-C56ABDB0F1A2}"/>
    <pc:docChg chg="modSld">
      <pc:chgData name="Mrs Ferguson" userId="S::gw09fergusongillian3@glow.sch.uk::867bbbfa-14e3-4305-b086-b55f92dc45c0" providerId="AD" clId="Web-{2275CB85-678C-8AB2-BB79-C56ABDB0F1A2}" dt="2022-09-15T19:35:41.211" v="3" actId="20577"/>
      <pc:docMkLst>
        <pc:docMk/>
      </pc:docMkLst>
      <pc:sldChg chg="modSp">
        <pc:chgData name="Mrs Ferguson" userId="S::gw09fergusongillian3@glow.sch.uk::867bbbfa-14e3-4305-b086-b55f92dc45c0" providerId="AD" clId="Web-{2275CB85-678C-8AB2-BB79-C56ABDB0F1A2}" dt="2022-09-15T19:35:41.211" v="3" actId="20577"/>
        <pc:sldMkLst>
          <pc:docMk/>
          <pc:sldMk cId="1198900857" sldId="280"/>
        </pc:sldMkLst>
        <pc:spChg chg="mod">
          <ac:chgData name="Mrs Ferguson" userId="S::gw09fergusongillian3@glow.sch.uk::867bbbfa-14e3-4305-b086-b55f92dc45c0" providerId="AD" clId="Web-{2275CB85-678C-8AB2-BB79-C56ABDB0F1A2}" dt="2022-09-15T19:35:41.211" v="3" actId="20577"/>
          <ac:spMkLst>
            <pc:docMk/>
            <pc:sldMk cId="1198900857" sldId="28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8B29-654D-46C3-9C52-A8A0245A5C7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9C8AD-DDBE-4CBA-BB92-6465E6A17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32BD-C10C-4CE3-8370-9780D7CE96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0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7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1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3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2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2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7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2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5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7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BFF0-C222-417E-B849-E3A45B219D8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4F2E0-D3ED-42DA-A69C-AEBB54CE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76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hyperlink" Target="mailto:gw09fergusongillian3@glow.sch.uk" TargetMode="External"/><Relationship Id="rId7" Type="http://schemas.openxmlformats.org/officeDocument/2006/relationships/image" Target="../media/image40.png"/><Relationship Id="rId2" Type="http://schemas.openxmlformats.org/officeDocument/2006/relationships/hyperlink" Target="mailto:gw08frasermildred@glow.sch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hyperlink" Target="mailto:gw08officesheuchan@glow.sch.uk" TargetMode="External"/><Relationship Id="rId10" Type="http://schemas.openxmlformats.org/officeDocument/2006/relationships/image" Target="../media/image43.jpg"/><Relationship Id="rId4" Type="http://schemas.openxmlformats.org/officeDocument/2006/relationships/hyperlink" Target="mailto:gw08mcclymontmaura@glow.sch.uk" TargetMode="External"/><Relationship Id="rId9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1j0rPflY8-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Sheuchan</a:t>
            </a:r>
            <a:r>
              <a:rPr lang="en-GB" dirty="0"/>
              <a:t>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Primary One</a:t>
            </a:r>
          </a:p>
          <a:p>
            <a:r>
              <a:rPr lang="en-GB" dirty="0"/>
              <a:t>Parents Information Meeting</a:t>
            </a:r>
          </a:p>
        </p:txBody>
      </p:sp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68" y="608201"/>
            <a:ext cx="3048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Downloads\school-logo-colou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35" y="5229200"/>
            <a:ext cx="1466667" cy="14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18947" r="22935" b="14194"/>
          <a:stretch/>
        </p:blipFill>
        <p:spPr bwMode="auto">
          <a:xfrm>
            <a:off x="395536" y="296010"/>
            <a:ext cx="8064896" cy="575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Number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We use Number Zoo to teach number formation.  </a:t>
            </a:r>
          </a:p>
          <a:p>
            <a:r>
              <a:rPr lang="en-US" sz="2400" dirty="0"/>
              <a:t>Each number 0</a:t>
            </a:r>
            <a:r>
              <a:rPr lang="mr-IN" sz="2400" dirty="0"/>
              <a:t>–</a:t>
            </a:r>
            <a:r>
              <a:rPr lang="en-US" sz="2400" dirty="0"/>
              <a:t>10 has a number zoo character.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79" y="1916832"/>
            <a:ext cx="3307493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7" y="1988841"/>
            <a:ext cx="1008112" cy="1485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1" y="1988840"/>
            <a:ext cx="1065072" cy="1485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65" y="1988840"/>
            <a:ext cx="997656" cy="1485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89" y="1988840"/>
            <a:ext cx="1010875" cy="148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88" y="3591409"/>
            <a:ext cx="992212" cy="1466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44" y="3591409"/>
            <a:ext cx="1028904" cy="1466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52" y="3573016"/>
            <a:ext cx="989856" cy="1484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5" y="5164610"/>
            <a:ext cx="1052215" cy="1504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46" y="5146356"/>
            <a:ext cx="1028308" cy="1517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00" y="5146356"/>
            <a:ext cx="1123276" cy="1481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22" y="5146356"/>
            <a:ext cx="1002556" cy="14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6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Characters </a:t>
            </a:r>
            <a:r>
              <a:rPr lang="mr-IN" dirty="0"/>
              <a:t>–</a:t>
            </a:r>
            <a:r>
              <a:rPr lang="en-GB" dirty="0"/>
              <a:t> Meet Our Aliens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use these to help children develop important learning skills.</a:t>
            </a:r>
          </a:p>
          <a:p>
            <a:r>
              <a:rPr lang="en-GB" dirty="0"/>
              <a:t>Coco Co-operate</a:t>
            </a:r>
          </a:p>
          <a:p>
            <a:r>
              <a:rPr lang="en-GB" dirty="0"/>
              <a:t>Curious Q</a:t>
            </a:r>
          </a:p>
          <a:p>
            <a:r>
              <a:rPr lang="en-GB" dirty="0"/>
              <a:t>Captain Resilience</a:t>
            </a:r>
          </a:p>
          <a:p>
            <a:r>
              <a:rPr lang="en-GB" dirty="0"/>
              <a:t>Reflect-O</a:t>
            </a:r>
          </a:p>
          <a:p>
            <a:r>
              <a:rPr lang="en-GB" dirty="0"/>
              <a:t>Have a Go </a:t>
            </a:r>
            <a:r>
              <a:rPr lang="en-GB" dirty="0" err="1"/>
              <a:t>Go</a:t>
            </a:r>
            <a:endParaRPr lang="en-GB" dirty="0"/>
          </a:p>
          <a:p>
            <a:r>
              <a:rPr lang="en-GB" dirty="0" err="1"/>
              <a:t>Concentralien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06" y="3284984"/>
            <a:ext cx="3923033" cy="19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4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through play </a:t>
            </a:r>
            <a:r>
              <a:rPr lang="mr-IN" dirty="0"/>
              <a:t>–</a:t>
            </a:r>
            <a:r>
              <a:rPr lang="en-GB" dirty="0"/>
              <a:t>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Social skills – sharing, talking, working co-operatively</a:t>
            </a:r>
          </a:p>
          <a:p>
            <a:r>
              <a:rPr lang="en-GB" dirty="0"/>
              <a:t>Physical health and mental wellbeing</a:t>
            </a:r>
          </a:p>
          <a:p>
            <a:r>
              <a:rPr lang="en-GB" dirty="0"/>
              <a:t>Life skills – problem solving, asking questions</a:t>
            </a:r>
          </a:p>
          <a:p>
            <a:r>
              <a:rPr lang="en-GB" dirty="0"/>
              <a:t>Concentration</a:t>
            </a:r>
          </a:p>
          <a:p>
            <a:r>
              <a:rPr lang="en-GB" dirty="0"/>
              <a:t>Transfer knowledge into the wider curriculum</a:t>
            </a:r>
          </a:p>
          <a:p>
            <a:endParaRPr lang="en-GB" dirty="0"/>
          </a:p>
          <a:p>
            <a:r>
              <a:rPr lang="en-GB" dirty="0"/>
              <a:t>All play is observed and tracked to ensure that progress is being made.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20988"/>
            <a:ext cx="1729072" cy="12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ofile\Desktop\socks\IMG_8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7613"/>
            <a:ext cx="2330947" cy="17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Profile\Desktop\socks\IMG_8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6947" y="2814722"/>
            <a:ext cx="2031999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Profile\Desktop\socks\IMG_84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07" y="803869"/>
            <a:ext cx="2145432" cy="16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Profile\Desktop\socks\IMG_84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60" y="4787641"/>
            <a:ext cx="2518296" cy="18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Profile\Desktop\socks\IMG_84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94" y="4757135"/>
            <a:ext cx="2616945" cy="19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Profile\Desktop\socks\IMG_84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712144" cy="20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Profile\Desktop\socks\IMG_84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899011" cy="17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Profile\Desktop\socks\IMG_84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8" y="2852936"/>
            <a:ext cx="2364979" cy="175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6425" y="2210734"/>
            <a:ext cx="1512168" cy="3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Literacy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5182" y="594473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Games &amp; Puzzles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3889" y="6221738"/>
            <a:ext cx="152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Role-play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22056" y="270614"/>
            <a:ext cx="2421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STEM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sz="1200" dirty="0"/>
              <a:t>Science, Technology,  </a:t>
            </a:r>
          </a:p>
          <a:p>
            <a:r>
              <a:rPr lang="en-GB" sz="1200" dirty="0"/>
              <a:t>                     Engineering &amp; Maths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9905" y="2069440"/>
            <a:ext cx="14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 &amp; Crafts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9657" y="2483604"/>
            <a:ext cx="259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</a:t>
            </a:r>
            <a:r>
              <a:rPr lang="en-GB"/>
              <a:t>Journey Wall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03920" y="4560345"/>
            <a:ext cx="1512168" cy="3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Loose Parts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1832" y="456034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Book Corner</a:t>
            </a:r>
          </a:p>
        </p:txBody>
      </p:sp>
    </p:spTree>
    <p:extLst>
      <p:ext uri="{BB962C8B-B14F-4D97-AF65-F5344CB8AC3E}">
        <p14:creationId xmlns:p14="http://schemas.microsoft.com/office/powerpoint/2010/main" val="260644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Storybooks – ask open ended questions</a:t>
            </a:r>
            <a:endParaRPr lang="en-US" altLang="en-US" dirty="0"/>
          </a:p>
        </p:txBody>
      </p:sp>
      <p:pic>
        <p:nvPicPr>
          <p:cNvPr id="30724" name="Picture 4" descr="j02920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3005137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724525" y="1268412"/>
            <a:ext cx="2592388" cy="2160588"/>
          </a:xfrm>
          <a:prstGeom prst="wedgeEllipseCallout">
            <a:avLst>
              <a:gd name="adj1" fmla="val -60874"/>
              <a:gd name="adj2" fmla="val 24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dirty="0">
                <a:latin typeface="Comic Sans MS" pitchFamily="66" charset="0"/>
              </a:rPr>
              <a:t>What do you think will happen now that the farmer has run away? Why?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156325" y="4005263"/>
            <a:ext cx="2592388" cy="1655762"/>
          </a:xfrm>
          <a:prstGeom prst="wedgeEllipseCallout">
            <a:avLst>
              <a:gd name="adj1" fmla="val -133588"/>
              <a:gd name="adj2" fmla="val 11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>
                <a:latin typeface="Comic Sans MS" pitchFamily="66" charset="0"/>
              </a:rPr>
              <a:t>How would you feel if this happened to you?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83550" y="4365104"/>
            <a:ext cx="2665412" cy="1873250"/>
          </a:xfrm>
          <a:prstGeom prst="wedgeEllipseCallout">
            <a:avLst>
              <a:gd name="adj1" fmla="val 90077"/>
              <a:gd name="adj2" fmla="val -60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dirty="0">
                <a:latin typeface="Comic Sans MS" pitchFamily="66" charset="0"/>
              </a:rPr>
              <a:t>How can you tell what kind of person Farmer Duck was?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95288" y="908050"/>
            <a:ext cx="2665412" cy="1873250"/>
          </a:xfrm>
          <a:prstGeom prst="wedgeEllipseCallout">
            <a:avLst>
              <a:gd name="adj1" fmla="val 67630"/>
              <a:gd name="adj2" fmla="val 77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dirty="0">
                <a:latin typeface="Comic Sans MS" pitchFamily="66" charset="0"/>
              </a:rPr>
              <a:t>Why did the animals decide to take revenge on the lazy farmer?</a:t>
            </a:r>
            <a:endParaRPr lang="en-US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7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Play Games – develop important skills</a:t>
            </a:r>
            <a:endParaRPr lang="en-US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/>
              <a:t>I-spy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Noughts and crosses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Hangman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Roll a dice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Pairs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Memory games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Who am I?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Rhyming games </a:t>
            </a:r>
            <a:endParaRPr lang="en-US" altLang="en-US" dirty="0"/>
          </a:p>
        </p:txBody>
      </p:sp>
      <p:pic>
        <p:nvPicPr>
          <p:cNvPr id="31749" name="Picture 5" descr="j02818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30226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2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35334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Will be issued on a Monday to be completed by the Friday. </a:t>
            </a:r>
          </a:p>
          <a:p>
            <a:r>
              <a:rPr lang="en-GB" dirty="0"/>
              <a:t>There will normally be 4 tasks set per week.</a:t>
            </a:r>
          </a:p>
          <a:p>
            <a:r>
              <a:rPr lang="en-GB" dirty="0"/>
              <a:t>Mixture of Literacy &amp; Numeracy</a:t>
            </a:r>
          </a:p>
          <a:p>
            <a:r>
              <a:rPr lang="en-GB" dirty="0"/>
              <a:t>Will be a mix of written and practical activities as well as reinforcement/revision using I.C.T. games.</a:t>
            </a:r>
          </a:p>
          <a:p>
            <a:r>
              <a:rPr lang="en-GB" dirty="0"/>
              <a:t>All log in details can be found in the inside cover of the homework jotter.</a:t>
            </a:r>
          </a:p>
          <a:p>
            <a:r>
              <a:rPr lang="en-GB" dirty="0"/>
              <a:t>Please return the Homework Bags &amp; content every day            (we may need to update information/provide new reading books or update keywords)</a:t>
            </a:r>
          </a:p>
          <a:p>
            <a:endParaRPr lang="en-GB" dirty="0"/>
          </a:p>
          <a:p>
            <a:r>
              <a:rPr lang="en-GB" dirty="0"/>
              <a:t>Library Books will be issued to take home and should be returned the following week.  (day to be confirmed)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74638"/>
            <a:ext cx="1296364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Set aside time for homework, make it a positive experience. 10 minutes is plenty.</a:t>
            </a:r>
          </a:p>
          <a:p>
            <a:r>
              <a:rPr lang="en-GB" dirty="0"/>
              <a:t>Read stories help your child to develop great language skills through talking about the stories you are reading.</a:t>
            </a:r>
          </a:p>
          <a:p>
            <a:r>
              <a:rPr lang="en-GB" dirty="0"/>
              <a:t>Sing rhymes, play rhyming games.</a:t>
            </a:r>
          </a:p>
          <a:p>
            <a:r>
              <a:rPr lang="en-GB" dirty="0"/>
              <a:t>Talk about the world around them. Make connections with their learning. </a:t>
            </a:r>
          </a:p>
          <a:p>
            <a:r>
              <a:rPr lang="en-GB" dirty="0"/>
              <a:t>Encourage them to ask questions and help them answer them.</a:t>
            </a:r>
          </a:p>
          <a:p>
            <a:r>
              <a:rPr lang="en-GB" dirty="0"/>
              <a:t>Point out literacy and numeracy in the world around them.</a:t>
            </a:r>
          </a:p>
          <a:p>
            <a:r>
              <a:rPr lang="en-GB" dirty="0"/>
              <a:t>Use your home as a learning opportunity.</a:t>
            </a:r>
          </a:p>
        </p:txBody>
      </p:sp>
    </p:spTree>
    <p:extLst>
      <p:ext uri="{BB962C8B-B14F-4D97-AF65-F5344CB8AC3E}">
        <p14:creationId xmlns:p14="http://schemas.microsoft.com/office/powerpoint/2010/main" val="1139395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Only plain water in their bottles</a:t>
            </a:r>
          </a:p>
          <a:p>
            <a:r>
              <a:rPr lang="en-GB" dirty="0"/>
              <a:t>1 play piece is plenty </a:t>
            </a:r>
            <a:r>
              <a:rPr lang="mr-IN" dirty="0"/>
              <a:t>–</a:t>
            </a:r>
            <a:r>
              <a:rPr lang="en-GB" dirty="0"/>
              <a:t> 15 mins for break</a:t>
            </a:r>
          </a:p>
          <a:p>
            <a:r>
              <a:rPr lang="en-GB" dirty="0"/>
              <a:t>Change of shoes for P.E. which can be left in school</a:t>
            </a:r>
          </a:p>
          <a:p>
            <a:r>
              <a:rPr lang="en-GB" dirty="0"/>
              <a:t>No jewellery due to Health &amp; Safety guidance</a:t>
            </a:r>
          </a:p>
          <a:p>
            <a:r>
              <a:rPr lang="en-GB" dirty="0"/>
              <a:t>School is a Nut Free Zone - due to a child with a severe nut allergy – birthday cakes????</a:t>
            </a:r>
          </a:p>
          <a:p>
            <a:r>
              <a:rPr lang="en-GB" dirty="0"/>
              <a:t>8.55am start </a:t>
            </a:r>
            <a:r>
              <a:rPr lang="mr-IN" dirty="0"/>
              <a:t>–</a:t>
            </a:r>
            <a:r>
              <a:rPr lang="en-GB" dirty="0"/>
              <a:t> 2.55pm finish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86" y="188640"/>
            <a:ext cx="1955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5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Many Expectations of Parents</a:t>
            </a:r>
            <a:br>
              <a:rPr lang="en-GB" dirty="0"/>
            </a:br>
            <a:r>
              <a:rPr lang="en-GB" dirty="0"/>
              <a:t>That From the First Day!!!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They will get a reading book with lots of words in them</a:t>
            </a:r>
          </a:p>
          <a:p>
            <a:r>
              <a:rPr lang="en-GB" dirty="0"/>
              <a:t>Learn to write and spell words </a:t>
            </a:r>
          </a:p>
          <a:p>
            <a:r>
              <a:rPr lang="en-GB" dirty="0"/>
              <a:t>Learn to count and add and do sums</a:t>
            </a:r>
          </a:p>
          <a:p>
            <a:pPr marL="0" indent="0">
              <a:buNone/>
            </a:pPr>
            <a:r>
              <a:rPr lang="en-GB" sz="4800" dirty="0"/>
              <a:t>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05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Lunches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99" y="2204864"/>
            <a:ext cx="5770984" cy="247687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Lunches can be ordered online using the </a:t>
            </a:r>
            <a:r>
              <a:rPr lang="en-GB" dirty="0" err="1"/>
              <a:t>iPayimpact</a:t>
            </a:r>
            <a:r>
              <a:rPr lang="en-GB" dirty="0"/>
              <a:t> link.</a:t>
            </a:r>
          </a:p>
          <a:p>
            <a:endParaRPr lang="en-GB" dirty="0"/>
          </a:p>
          <a:p>
            <a:r>
              <a:rPr lang="en-GB" dirty="0"/>
              <a:t>Toast is available for anyone who wishes some in the mornings between 8.45 - 8.55am.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00808"/>
            <a:ext cx="2032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School Communication </a:t>
            </a:r>
            <a:br>
              <a:rPr lang="en-GB" dirty="0"/>
            </a:br>
            <a:r>
              <a:rPr lang="en-US" dirty="0"/>
              <a:t>Sharing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Our Class Facebook page</a:t>
            </a:r>
          </a:p>
          <a:p>
            <a:r>
              <a:rPr lang="en-US" dirty="0"/>
              <a:t>The School App</a:t>
            </a:r>
          </a:p>
          <a:p>
            <a:r>
              <a:rPr lang="en-US" dirty="0"/>
              <a:t>School Newsletter</a:t>
            </a:r>
          </a:p>
          <a:p>
            <a:r>
              <a:rPr lang="en-US" dirty="0"/>
              <a:t>School Blog</a:t>
            </a:r>
          </a:p>
          <a:p>
            <a:endParaRPr lang="en-US" dirty="0"/>
          </a:p>
          <a:p>
            <a:r>
              <a:rPr lang="en-GB" dirty="0"/>
              <a:t>By Email </a:t>
            </a:r>
          </a:p>
          <a:p>
            <a:r>
              <a:rPr lang="en-GB" dirty="0"/>
              <a:t>Mrs M. Fraser (Monday)</a:t>
            </a:r>
          </a:p>
          <a:p>
            <a:r>
              <a:rPr lang="en-GB" dirty="0">
                <a:hlinkClick r:id="rId2"/>
              </a:rPr>
              <a:t>gw08frasermildred@glow.sch.uk</a:t>
            </a:r>
            <a:endParaRPr lang="en-GB" dirty="0"/>
          </a:p>
          <a:p>
            <a:r>
              <a:rPr lang="en-GB"/>
              <a:t>Mrs G. Ferguson (Tuesday - Friday)</a:t>
            </a:r>
            <a:endParaRPr lang="en-GB">
              <a:ea typeface="Calibri"/>
              <a:cs typeface="Calibri"/>
            </a:endParaRPr>
          </a:p>
          <a:p>
            <a:r>
              <a:rPr lang="en-GB" dirty="0">
                <a:hlinkClick r:id="rId3"/>
              </a:rPr>
              <a:t>gw09fergusongillian3@glow.sch.uk</a:t>
            </a:r>
            <a:endParaRPr lang="en-GB" dirty="0"/>
          </a:p>
          <a:p>
            <a:r>
              <a:rPr lang="en-GB"/>
              <a:t>Mrs M. </a:t>
            </a:r>
            <a:r>
              <a:rPr lang="en-GB" dirty="0"/>
              <a:t>McClymont </a:t>
            </a:r>
          </a:p>
          <a:p>
            <a:r>
              <a:rPr lang="en-GB" dirty="0">
                <a:hlinkClick r:id="rId4"/>
              </a:rPr>
              <a:t>gw08mcclymontmaura@glow.sch.uk</a:t>
            </a:r>
            <a:endParaRPr lang="en-GB" dirty="0"/>
          </a:p>
          <a:p>
            <a:r>
              <a:rPr lang="en-GB" dirty="0"/>
              <a:t>The School Office </a:t>
            </a:r>
          </a:p>
          <a:p>
            <a:r>
              <a:rPr lang="en-GB" dirty="0">
                <a:hlinkClick r:id="rId5"/>
              </a:rPr>
              <a:t>gw08officesheuchan@glow.sch.uk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83" y="1574071"/>
            <a:ext cx="1764793" cy="1001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36983"/>
            <a:ext cx="1167302" cy="1167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76" y="2955408"/>
            <a:ext cx="1440160" cy="1043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73" y="4776493"/>
            <a:ext cx="1453526" cy="1447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69" y="3284984"/>
            <a:ext cx="1140431" cy="11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0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school day we 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/>
              <a:t>Self Registration </a:t>
            </a:r>
          </a:p>
          <a:p>
            <a:r>
              <a:rPr lang="en-GB" dirty="0"/>
              <a:t>Morning Boxes – working on developing skills, e.g.   fine motor skills like cutting, threading, drawing, etc.</a:t>
            </a:r>
            <a:endParaRPr lang="en-GB" dirty="0">
              <a:cs typeface="Calibri"/>
            </a:endParaRPr>
          </a:p>
          <a:p>
            <a:r>
              <a:rPr lang="en-GB" dirty="0"/>
              <a:t>Learning through play – literacy focus – teacher led activities/ child led activities</a:t>
            </a:r>
          </a:p>
          <a:p>
            <a:r>
              <a:rPr lang="en-GB" dirty="0"/>
              <a:t>Learning through play – numeracy focus –</a:t>
            </a:r>
          </a:p>
          <a:p>
            <a:r>
              <a:rPr lang="en-GB" dirty="0"/>
              <a:t>teacher led activities/ child led activities</a:t>
            </a:r>
          </a:p>
          <a:p>
            <a:r>
              <a:rPr lang="en-GB" dirty="0"/>
              <a:t>Topic work – science, history, geography</a:t>
            </a:r>
          </a:p>
          <a:p>
            <a:r>
              <a:rPr lang="en-GB" dirty="0"/>
              <a:t>Art / Technology – all carried out in play situations – child led with teacher support</a:t>
            </a:r>
          </a:p>
          <a:p>
            <a:r>
              <a:rPr lang="en-GB" dirty="0"/>
              <a:t>PE / Music / PSD </a:t>
            </a:r>
            <a:r>
              <a:rPr lang="en-GB"/>
              <a:t>/ French </a:t>
            </a:r>
            <a:r>
              <a:rPr lang="en-GB" dirty="0"/>
              <a:t>– all specifically taught</a:t>
            </a:r>
          </a:p>
        </p:txBody>
      </p:sp>
      <p:pic>
        <p:nvPicPr>
          <p:cNvPr id="3074" name="Picture 2" descr="C:\Users\maura.mcclymont\AppData\Local\Microsoft\Windows\Temporary Internet Files\Content.IE5\JJ82OW25\back-to-schoo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152128" cy="11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4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GB" sz="3600" dirty="0"/>
              <a:t>We are developing many of the early year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Pre reading skills – book handling, environmental print, interpreting pictures to tell a story, sequencing</a:t>
            </a:r>
          </a:p>
          <a:p>
            <a:r>
              <a:rPr lang="en-GB" dirty="0"/>
              <a:t>Phonological skills – hearing individual sounds, rhyming, syllables in words</a:t>
            </a:r>
          </a:p>
          <a:p>
            <a:r>
              <a:rPr lang="en-GB" dirty="0"/>
              <a:t>Pre writing – drawing pictures with detail, pencil control, pattern making</a:t>
            </a:r>
          </a:p>
          <a:p>
            <a:r>
              <a:rPr lang="en-GB" dirty="0"/>
              <a:t>Listening and Talking – following instructions, taking part in discussions, listening to stories and answering questions, allowing others to speak without interrupting</a:t>
            </a:r>
          </a:p>
          <a:p>
            <a:r>
              <a:rPr lang="en-GB" dirty="0"/>
              <a:t>Learning how numbers work – not simply counting , we need to do lots of pre number skills</a:t>
            </a:r>
          </a:p>
        </p:txBody>
      </p:sp>
    </p:spTree>
    <p:extLst>
      <p:ext uri="{BB962C8B-B14F-4D97-AF65-F5344CB8AC3E}">
        <p14:creationId xmlns:p14="http://schemas.microsoft.com/office/powerpoint/2010/main" val="272447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P1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en-GB" dirty="0"/>
              <a:t>Sounds – Phonological /  Jolly Phonics</a:t>
            </a:r>
          </a:p>
          <a:p>
            <a:r>
              <a:rPr lang="en-GB" dirty="0"/>
              <a:t>Reading – PM Benchmarks – Yellow level by end of P1</a:t>
            </a:r>
          </a:p>
          <a:p>
            <a:r>
              <a:rPr lang="en-GB" dirty="0"/>
              <a:t>Books-  developing reading skills,  interpreting texts </a:t>
            </a:r>
          </a:p>
          <a:p>
            <a:r>
              <a:rPr lang="en-GB" dirty="0"/>
              <a:t>Writing – pictures / writing </a:t>
            </a:r>
          </a:p>
        </p:txBody>
      </p:sp>
      <p:pic>
        <p:nvPicPr>
          <p:cNvPr id="2051" name="Picture 3" descr="C:\Users\maura.mcclymont\AppData\Local\Microsoft\Windows\Temporary Internet Files\Content.IE5\6FUXBC4Z\book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8629"/>
            <a:ext cx="1152128" cy="94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ura.mcclymont\AppData\Local\Microsoft\Windows\Temporary Internet Files\Content.IE5\0J9N6F5V\children-person-draw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76204"/>
            <a:ext cx="2345350" cy="18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ura.mcclymont\AppData\Local\Microsoft\Windows\Temporary Internet Files\Content.IE5\WTJ67539\stage3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88544"/>
            <a:ext cx="2243347" cy="18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6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Pencil Hold</a:t>
            </a:r>
          </a:p>
        </p:txBody>
      </p:sp>
      <p:pic>
        <p:nvPicPr>
          <p:cNvPr id="4" name="Picture 14" descr="Image result for whole hand gras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2"/>
          <a:stretch/>
        </p:blipFill>
        <p:spPr bwMode="auto">
          <a:xfrm>
            <a:off x="323528" y="1556792"/>
            <a:ext cx="8229600" cy="23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15169"/>
            <a:ext cx="2909900" cy="1629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5661248"/>
            <a:ext cx="37380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https://youtu.be/1j0rPflY8-k</a:t>
            </a:r>
            <a:endParaRPr lang="en-US" sz="2400" dirty="0"/>
          </a:p>
          <a:p>
            <a:endParaRPr lang="en-US" b="0" i="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615169"/>
            <a:ext cx="4906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ea typeface="Calibri" charset="0"/>
                <a:cs typeface="Calibri" charset="0"/>
              </a:rPr>
              <a:t>We have been using ‘Crocodile Snap’ to learn about the correct pencil hold.</a:t>
            </a:r>
          </a:p>
        </p:txBody>
      </p:sp>
    </p:spTree>
    <p:extLst>
      <p:ext uri="{BB962C8B-B14F-4D97-AF65-F5344CB8AC3E}">
        <p14:creationId xmlns:p14="http://schemas.microsoft.com/office/powerpoint/2010/main" val="347668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Letter 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7638"/>
            <a:ext cx="3600400" cy="50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of P1</a:t>
            </a:r>
          </a:p>
        </p:txBody>
      </p:sp>
      <p:pic>
        <p:nvPicPr>
          <p:cNvPr id="4" name="Picture 3" descr="\\SHEU-DC1\SHEU Community$\Community\Scanned\20190911161825775.t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3750"/>
            <a:ext cx="4613626" cy="4652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416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P1 Numeracy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Sorting and sharing</a:t>
            </a:r>
          </a:p>
          <a:p>
            <a:r>
              <a:rPr lang="en-GB" dirty="0"/>
              <a:t>Read, write and count to 20</a:t>
            </a:r>
          </a:p>
          <a:p>
            <a:r>
              <a:rPr lang="en-GB" dirty="0"/>
              <a:t>Add and subtract to 10</a:t>
            </a:r>
          </a:p>
          <a:p>
            <a:r>
              <a:rPr lang="en-GB" dirty="0"/>
              <a:t>Money – recognise 1p,2p,5p,10p,20p,£1 – make amounts up using coins</a:t>
            </a:r>
          </a:p>
          <a:p>
            <a:r>
              <a:rPr lang="en-GB" dirty="0"/>
              <a:t>Time – o’clock, days of week, seasons</a:t>
            </a:r>
          </a:p>
          <a:p>
            <a:r>
              <a:rPr lang="en-GB" dirty="0"/>
              <a:t>Weight / Volume / Length</a:t>
            </a:r>
          </a:p>
          <a:p>
            <a:r>
              <a:rPr lang="en-GB" dirty="0"/>
              <a:t>Shape/ Patterns / Symmetry</a:t>
            </a:r>
          </a:p>
          <a:p>
            <a:r>
              <a:rPr lang="en-GB" dirty="0"/>
              <a:t>Big Maths – Learn Its</a:t>
            </a:r>
          </a:p>
          <a:p>
            <a:endParaRPr lang="en-GB" dirty="0"/>
          </a:p>
        </p:txBody>
      </p:sp>
      <p:pic>
        <p:nvPicPr>
          <p:cNvPr id="4" name="Picture 2" descr="C:\Users\maura.mcclymont\AppData\Local\Microsoft\Windows\Temporary Internet Files\Content.IE5\6FUXBC4Z\Math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1585838" cy="116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4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783EFCB08974CBAA52C1F1A515E21" ma:contentTypeVersion="21" ma:contentTypeDescription="Create a new document." ma:contentTypeScope="" ma:versionID="7ccf8d41d53ec244cee38b4ef830c742">
  <xsd:schema xmlns:xsd="http://www.w3.org/2001/XMLSchema" xmlns:xs="http://www.w3.org/2001/XMLSchema" xmlns:p="http://schemas.microsoft.com/office/2006/metadata/properties" xmlns:ns1="http://schemas.microsoft.com/sharepoint/v3" xmlns:ns2="9f6c7ef4-cef0-45a1-bfdb-4bdf4878b059" xmlns:ns3="44abab97-ab2a-4489-b364-ce97ec7a47a3" xmlns:ns4="9037af7b-f177-44c9-8282-84af7153ce7e" targetNamespace="http://schemas.microsoft.com/office/2006/metadata/properties" ma:root="true" ma:fieldsID="b53b306113e81a3206f283ee353be3e0" ns1:_="" ns2:_="" ns3:_="" ns4:_="">
    <xsd:import namespace="http://schemas.microsoft.com/sharepoint/v3"/>
    <xsd:import namespace="9f6c7ef4-cef0-45a1-bfdb-4bdf4878b059"/>
    <xsd:import namespace="44abab97-ab2a-4489-b364-ce97ec7a47a3"/>
    <xsd:import namespace="9037af7b-f177-44c9-8282-84af7153ce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c7ef4-cef0-45a1-bfdb-4bdf4878b0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bab97-ab2a-4489-b364-ce97ec7a4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7af7b-f177-44c9-8282-84af7153ce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d3e331-4cee-4dec-97be-9ac7d1786ec1}" ma:internalName="TaxCatchAll" ma:showField="CatchAllData" ma:web="44abab97-ab2a-4489-b364-ce97ec7a47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cf76f155ced4ddcb4097134ff3c332f xmlns="9f6c7ef4-cef0-45a1-bfdb-4bdf4878b059">
      <Terms xmlns="http://schemas.microsoft.com/office/infopath/2007/PartnerControls"/>
    </lcf76f155ced4ddcb4097134ff3c332f>
    <TaxCatchAll xmlns="9037af7b-f177-44c9-8282-84af7153ce7e" xsi:nil="true"/>
  </documentManagement>
</p:properties>
</file>

<file path=customXml/itemProps1.xml><?xml version="1.0" encoding="utf-8"?>
<ds:datastoreItem xmlns:ds="http://schemas.openxmlformats.org/officeDocument/2006/customXml" ds:itemID="{493A70DE-B149-446B-8069-0C8B9E572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6c7ef4-cef0-45a1-bfdb-4bdf4878b059"/>
    <ds:schemaRef ds:uri="44abab97-ab2a-4489-b364-ce97ec7a47a3"/>
    <ds:schemaRef ds:uri="9037af7b-f177-44c9-8282-84af7153c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712854-F10B-404F-B464-7D3246F289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C70952-9E7C-429C-A083-15990CC4E3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f6c7ef4-cef0-45a1-bfdb-4bdf4878b059"/>
    <ds:schemaRef ds:uri="9037af7b-f177-44c9-8282-84af7153ce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873</Words>
  <Application>Microsoft Office PowerPoint</Application>
  <PresentationFormat>On-screen Show (4:3)</PresentationFormat>
  <Paragraphs>133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Sheuchan Primary School</vt:lpstr>
      <vt:lpstr>Many Expectations of Parents That From the First Day!!!</vt:lpstr>
      <vt:lpstr>In the school day we …….</vt:lpstr>
      <vt:lpstr>We are developing many of the early year skills</vt:lpstr>
      <vt:lpstr>P1 Literacy</vt:lpstr>
      <vt:lpstr>Pencil Hold</vt:lpstr>
      <vt:lpstr>Letter formation</vt:lpstr>
      <vt:lpstr>End of P1</vt:lpstr>
      <vt:lpstr>P1 Numeracy</vt:lpstr>
      <vt:lpstr>PowerPoint Presentation</vt:lpstr>
      <vt:lpstr>Number Formation</vt:lpstr>
      <vt:lpstr>Learning Characters – Meet Our Aliens</vt:lpstr>
      <vt:lpstr>Learning through play – Why?</vt:lpstr>
      <vt:lpstr>PowerPoint Presentation</vt:lpstr>
      <vt:lpstr>Storybooks – ask open ended questions</vt:lpstr>
      <vt:lpstr>Play Games – develop important skills</vt:lpstr>
      <vt:lpstr>Homework</vt:lpstr>
      <vt:lpstr>What Can You Do to Help?</vt:lpstr>
      <vt:lpstr>School Policy</vt:lpstr>
      <vt:lpstr>School Lunches</vt:lpstr>
      <vt:lpstr>School Communication  Sharing Information</vt:lpstr>
    </vt:vector>
  </TitlesOfParts>
  <Company>Altiris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Sheuchan School</dc:title>
  <dc:creator>Maura McClymont</dc:creator>
  <cp:lastModifiedBy>Mrs Ferguson</cp:lastModifiedBy>
  <cp:revision>44</cp:revision>
  <dcterms:created xsi:type="dcterms:W3CDTF">2016-09-13T15:29:59Z</dcterms:created>
  <dcterms:modified xsi:type="dcterms:W3CDTF">2022-09-15T19:35:51Z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0x010100F70783EFCB08974CBAA52C1F1A515E21</vt:lpwstr>
  </property>
  <property fmtid="{D5CDD505-2E9C-101B-9397-08002B2CF9AE}" pid="3" name="MediaServiceImageTags">
    <vt:lpwstr/>
  </property>
</Properties>
</file>