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2C18A-F133-43D6-A82E-2F155E05E171}" v="91" dt="2021-10-08T20:24:55.057"/>
    <p1510:client id="{355F4BE0-014B-4017-B488-256CB7357310}" v="77" dt="2021-10-09T08:50:06.370"/>
    <p1510:client id="{3BFC5757-B20D-4CF7-B3D7-F40F2A02A218}" v="188" dt="2021-10-24T17:28:10.639"/>
    <p1510:client id="{C4071796-11A0-4763-AEFE-FD901E2D6292}" v="1" dt="2021-10-08T19:56:00.153"/>
    <p1510:client id="{DD7D6891-D399-49F0-9C6C-7B547C924270}" v="2695" dt="2021-10-08T19:52:18.249"/>
    <p1510:client id="{EF3A3CA8-4DDA-402C-9E9B-07D22F70B296}" v="23" dt="2021-10-08T20:10:02.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microsoft.com/office/2015/10/relationships/revisionInfo" Target="revisionInfo.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notesMaster" Target="notesMasters/notesMaster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940B5-2A87-438F-832F-664AE5163836}" type="datetimeFigureOut">
              <a:rPr lang="en-GB"/>
              <a:t>24/10/2021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4577E-9CFA-4BA3-BF77-E79D65E67253}" type="slidenum">
              <a:rPr lang="en-GB"/>
              <a:t>‹#›</a:t>
            </a:fld>
            <a:endParaRPr lang="en-GB"/>
          </a:p>
        </p:txBody>
      </p:sp>
    </p:spTree>
    <p:extLst>
      <p:ext uri="{BB962C8B-B14F-4D97-AF65-F5344CB8AC3E}">
        <p14:creationId xmlns:p14="http://schemas.microsoft.com/office/powerpoint/2010/main" val="230699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 talk about Christmas Jumpers</a:t>
            </a:r>
          </a:p>
          <a:p>
            <a:r>
              <a:rPr lang="en-US" dirty="0">
                <a:cs typeface="Calibri"/>
              </a:rPr>
              <a:t>2. Rap the Mummy </a:t>
            </a:r>
          </a:p>
        </p:txBody>
      </p:sp>
      <p:sp>
        <p:nvSpPr>
          <p:cNvPr id="4" name="Slide Number Placeholder 3"/>
          <p:cNvSpPr>
            <a:spLocks noGrp="1"/>
          </p:cNvSpPr>
          <p:nvPr>
            <p:ph type="sldNum" sz="quarter" idx="5"/>
          </p:nvPr>
        </p:nvSpPr>
        <p:spPr/>
        <p:txBody>
          <a:bodyPr/>
          <a:lstStyle/>
          <a:p>
            <a:fld id="{94A4577E-9CFA-4BA3-BF77-E79D65E67253}" type="slidenum">
              <a:rPr lang="en-GB"/>
              <a:t>10</a:t>
            </a:fld>
            <a:endParaRPr lang="en-GB"/>
          </a:p>
        </p:txBody>
      </p:sp>
    </p:spTree>
    <p:extLst>
      <p:ext uri="{BB962C8B-B14F-4D97-AF65-F5344CB8AC3E}">
        <p14:creationId xmlns:p14="http://schemas.microsoft.com/office/powerpoint/2010/main" val="47458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2755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931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9222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831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6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069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49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964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4733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9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10/24/2021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82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10/24/2021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4146980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09" r:id="rId6"/>
    <p:sldLayoutId id="2147483714"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ja de palmera de banana tropical">
            <a:extLst>
              <a:ext uri="{FF2B5EF4-FFF2-40B4-BE49-F238E27FC236}">
                <a16:creationId xmlns:a16="http://schemas.microsoft.com/office/drawing/2014/main" id="{58F30370-E783-4E0C-A9F0-EBC9A4B9B144}"/>
              </a:ext>
            </a:extLst>
          </p:cNvPr>
          <p:cNvPicPr>
            <a:picLocks noChangeAspect="1"/>
          </p:cNvPicPr>
          <p:nvPr/>
        </p:nvPicPr>
        <p:blipFill rotWithShape="1">
          <a:blip r:embed="rId2">
            <a:alphaModFix amt="50000"/>
          </a:blip>
          <a:srcRect t="10084" r="-1" b="5624"/>
          <a:stretch/>
        </p:blipFill>
        <p:spPr>
          <a:xfrm>
            <a:off x="20" y="10"/>
            <a:ext cx="12188932" cy="6856614"/>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pPr algn="ctr"/>
            <a:r>
              <a:rPr lang="en-GB">
                <a:cs typeface="Calibri Light"/>
              </a:rPr>
              <a:t>HOW TO BE An Eco EXPERT</a:t>
            </a:r>
          </a:p>
        </p:txBody>
      </p:sp>
      <p:sp>
        <p:nvSpPr>
          <p:cNvPr id="3" name="Subtitle 2"/>
          <p:cNvSpPr>
            <a:spLocks noGrp="1"/>
          </p:cNvSpPr>
          <p:nvPr>
            <p:ph type="subTitle" idx="1"/>
          </p:nvPr>
        </p:nvSpPr>
        <p:spPr>
          <a:xfrm>
            <a:off x="1524000" y="4599432"/>
            <a:ext cx="9144000" cy="1225296"/>
          </a:xfrm>
        </p:spPr>
        <p:txBody>
          <a:bodyPr vert="horz" lIns="91440" tIns="45720" rIns="91440" bIns="45720" rtlCol="0">
            <a:normAutofit/>
          </a:bodyPr>
          <a:lstStyle/>
          <a:p>
            <a:pPr algn="ctr"/>
            <a:r>
              <a:rPr lang="en-GB" sz="3200">
                <a:cs typeface="Calibri"/>
              </a:rPr>
              <a:t>BY OLIVIA</a:t>
            </a:r>
            <a:endParaRPr lang="en-GB" sz="3200"/>
          </a:p>
        </p:txBody>
      </p:sp>
      <p:sp>
        <p:nvSpPr>
          <p:cNvPr id="29"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digital binary data on a screen">
            <a:extLst>
              <a:ext uri="{FF2B5EF4-FFF2-40B4-BE49-F238E27FC236}">
                <a16:creationId xmlns:a16="http://schemas.microsoft.com/office/drawing/2014/main" id="{0556577A-DB34-4D99-8779-EA788ABA4196}"/>
              </a:ext>
            </a:extLst>
          </p:cNvPr>
          <p:cNvPicPr>
            <a:picLocks noChangeAspect="1"/>
          </p:cNvPicPr>
          <p:nvPr/>
        </p:nvPicPr>
        <p:blipFill rotWithShape="1">
          <a:blip r:embed="rId3">
            <a:alphaModFix amt="40000"/>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4E444D4-6755-4918-8E2F-2DCE2007A569}"/>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Thanks for watching!</a:t>
            </a:r>
          </a:p>
        </p:txBody>
      </p:sp>
      <p:sp>
        <p:nvSpPr>
          <p:cNvPr id="4" name="Text Placeholder 3">
            <a:extLst>
              <a:ext uri="{FF2B5EF4-FFF2-40B4-BE49-F238E27FC236}">
                <a16:creationId xmlns:a16="http://schemas.microsoft.com/office/drawing/2014/main" id="{1312D281-423C-49EA-AFAB-E80B2752FA00}"/>
              </a:ext>
            </a:extLst>
          </p:cNvPr>
          <p:cNvSpPr>
            <a:spLocks noGrp="1"/>
          </p:cNvSpPr>
          <p:nvPr>
            <p:ph type="body" sz="half" idx="2"/>
          </p:nvPr>
        </p:nvSpPr>
        <p:spPr>
          <a:xfrm>
            <a:off x="5599083" y="853673"/>
            <a:ext cx="5715000" cy="5004794"/>
          </a:xfrm>
        </p:spPr>
        <p:txBody>
          <a:bodyPr vert="horz" lIns="91440" tIns="45720" rIns="91440" bIns="45720" rtlCol="0" anchor="ctr">
            <a:normAutofit/>
          </a:bodyPr>
          <a:lstStyle/>
          <a:p>
            <a:pPr indent="-228600">
              <a:buFont typeface="Arial" panose="020B0604020202020204" pitchFamily="34" charset="0"/>
              <a:buChar char="•"/>
            </a:pPr>
            <a:endParaRPr lang="en-US"/>
          </a:p>
          <a:p>
            <a:pPr indent="-228600">
              <a:buFont typeface="Arial" panose="020B0604020202020204" pitchFamily="34" charset="0"/>
              <a:buChar char="•"/>
            </a:pPr>
            <a:endParaRPr lang="en-US"/>
          </a:p>
        </p:txBody>
      </p:sp>
      <p:sp>
        <p:nvSpPr>
          <p:cNvPr id="2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ADC083-15DF-4EA5-8AA2-2CC1E1584E44}"/>
              </a:ext>
            </a:extLst>
          </p:cNvPr>
          <p:cNvSpPr txBox="1"/>
          <p:nvPr/>
        </p:nvSpPr>
        <p:spPr>
          <a:xfrm>
            <a:off x="6666442" y="2835275"/>
            <a:ext cx="37274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6000" dirty="0">
                <a:latin typeface="The Serif Hand Black"/>
              </a:rPr>
              <a:t>Any Questions?</a:t>
            </a:r>
            <a:endParaRPr lang="en-GB" sz="6000">
              <a:latin typeface="The Serif Hand Black"/>
            </a:endParaRPr>
          </a:p>
        </p:txBody>
      </p:sp>
    </p:spTree>
    <p:extLst>
      <p:ext uri="{BB962C8B-B14F-4D97-AF65-F5344CB8AC3E}">
        <p14:creationId xmlns:p14="http://schemas.microsoft.com/office/powerpoint/2010/main" val="105437135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FF6E39E3-B8D3-49B0-A477-F5A21A84848F}"/>
              </a:ext>
            </a:extLst>
          </p:cNvPr>
          <p:cNvPicPr>
            <a:picLocks noChangeAspect="1"/>
          </p:cNvPicPr>
          <p:nvPr/>
        </p:nvPicPr>
        <p:blipFill rotWithShape="1">
          <a:blip r:embed="rId2"/>
          <a:srcRect t="15605" r="-2" b="-2"/>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BA0CF-71DB-4E9A-817C-B71FCE8835FB}"/>
              </a:ext>
            </a:extLst>
          </p:cNvPr>
          <p:cNvSpPr>
            <a:spLocks noGrp="1"/>
          </p:cNvSpPr>
          <p:nvPr>
            <p:ph type="title"/>
          </p:nvPr>
        </p:nvSpPr>
        <p:spPr>
          <a:xfrm>
            <a:off x="477981" y="1122362"/>
            <a:ext cx="4023360" cy="2802219"/>
          </a:xfrm>
        </p:spPr>
        <p:txBody>
          <a:bodyPr vert="horz" lIns="91440" tIns="45720" rIns="91440" bIns="45720" rtlCol="0" anchor="b">
            <a:normAutofit fontScale="90000"/>
          </a:bodyPr>
          <a:lstStyle/>
          <a:p>
            <a:pPr>
              <a:lnSpc>
                <a:spcPct val="90000"/>
              </a:lnSpc>
            </a:pPr>
            <a:r>
              <a:rPr lang="en-US" sz="4100" dirty="0">
                <a:solidFill>
                  <a:schemeClr val="bg1"/>
                </a:solidFill>
              </a:rPr>
              <a:t>In this presentation, I will be giving 7 reason why being ecofriendly is important.</a:t>
            </a:r>
            <a:br>
              <a:rPr lang="en-US" sz="4100" dirty="0"/>
            </a:br>
            <a:endParaRPr lang="en-US" sz="4100">
              <a:solidFill>
                <a:schemeClr val="bg1"/>
              </a:solidFill>
            </a:endParaRPr>
          </a:p>
        </p:txBody>
      </p:sp>
    </p:spTree>
    <p:extLst>
      <p:ext uri="{BB962C8B-B14F-4D97-AF65-F5344CB8AC3E}">
        <p14:creationId xmlns:p14="http://schemas.microsoft.com/office/powerpoint/2010/main" val="372245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AED1D94F-BC8C-4ABD-9133-E5FE8FD0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ne glowing light bulb among other light bulbs">
            <a:extLst>
              <a:ext uri="{FF2B5EF4-FFF2-40B4-BE49-F238E27FC236}">
                <a16:creationId xmlns:a16="http://schemas.microsoft.com/office/drawing/2014/main" id="{C13521D7-CFBE-48F5-A26C-4BB7C36119A6}"/>
              </a:ext>
            </a:extLst>
          </p:cNvPr>
          <p:cNvPicPr>
            <a:picLocks noChangeAspect="1"/>
          </p:cNvPicPr>
          <p:nvPr/>
        </p:nvPicPr>
        <p:blipFill rotWithShape="1">
          <a:blip r:embed="rId2">
            <a:alphaModFix amt="40000"/>
          </a:blip>
          <a:srcRect r="1066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63C84AA3-4DD3-4F51-AE07-1BA1779D463B}"/>
              </a:ext>
            </a:extLst>
          </p:cNvPr>
          <p:cNvSpPr>
            <a:spLocks noGrp="1"/>
          </p:cNvSpPr>
          <p:nvPr>
            <p:ph type="title"/>
          </p:nvPr>
        </p:nvSpPr>
        <p:spPr>
          <a:xfrm>
            <a:off x="7525512" y="494951"/>
            <a:ext cx="4023360" cy="5722227"/>
          </a:xfrm>
        </p:spPr>
        <p:txBody>
          <a:bodyPr vert="horz" lIns="91440" tIns="45720" rIns="91440" bIns="45720" rtlCol="0" anchor="ctr">
            <a:normAutofit/>
          </a:bodyPr>
          <a:lstStyle/>
          <a:p>
            <a:r>
              <a:rPr lang="en-US" sz="7200"/>
              <a:t>1. Electricity</a:t>
            </a:r>
          </a:p>
        </p:txBody>
      </p:sp>
      <p:sp>
        <p:nvSpPr>
          <p:cNvPr id="4" name="Text Placeholder 3">
            <a:extLst>
              <a:ext uri="{FF2B5EF4-FFF2-40B4-BE49-F238E27FC236}">
                <a16:creationId xmlns:a16="http://schemas.microsoft.com/office/drawing/2014/main" id="{0E70EFB1-18CB-4B29-892E-62BED0F4AAF9}"/>
              </a:ext>
            </a:extLst>
          </p:cNvPr>
          <p:cNvSpPr>
            <a:spLocks noGrp="1"/>
          </p:cNvSpPr>
          <p:nvPr>
            <p:ph type="body" sz="half" idx="2"/>
          </p:nvPr>
        </p:nvSpPr>
        <p:spPr>
          <a:xfrm>
            <a:off x="841248" y="850392"/>
            <a:ext cx="5824728" cy="5001768"/>
          </a:xfrm>
        </p:spPr>
        <p:txBody>
          <a:bodyPr vert="horz" lIns="91440" tIns="45720" rIns="91440" bIns="45720" rtlCol="0" anchor="ctr">
            <a:normAutofit/>
          </a:bodyPr>
          <a:lstStyle/>
          <a:p>
            <a:r>
              <a:rPr lang="en-US" dirty="0"/>
              <a:t>Electricity is wasted every day from leaving lights on, to running the dishwasher half full. I understand electricity is essential for living comfortably, but they are simple ways you can reduce your energy use. You can switch off lights when you're not in a room, fill the dishwasher full when you put it on and washing your clothes, towels and sheets in cold water will use a lot less energy and will be better for the </a:t>
            </a:r>
            <a:r>
              <a:rPr lang="en-US" dirty="0" err="1"/>
              <a:t>enviroment</a:t>
            </a:r>
            <a:r>
              <a:rPr lang="en-US" dirty="0"/>
              <a:t>.</a:t>
            </a:r>
          </a:p>
        </p:txBody>
      </p:sp>
      <p:sp>
        <p:nvSpPr>
          <p:cNvPr id="32" name="sketchy content container">
            <a:extLst>
              <a:ext uri="{FF2B5EF4-FFF2-40B4-BE49-F238E27FC236}">
                <a16:creationId xmlns:a16="http://schemas.microsoft.com/office/drawing/2014/main" id="{65C49067-A40C-4881-A0C6-21B612551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494951"/>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35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6" name="Rectangle 45">
            <a:extLst>
              <a:ext uri="{FF2B5EF4-FFF2-40B4-BE49-F238E27FC236}">
                <a16:creationId xmlns:a16="http://schemas.microsoft.com/office/drawing/2014/main" id="{AED1D94F-BC8C-4ABD-9133-E5FE8FD0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Throwing empty plastic bottle into the rubbish">
            <a:extLst>
              <a:ext uri="{FF2B5EF4-FFF2-40B4-BE49-F238E27FC236}">
                <a16:creationId xmlns:a16="http://schemas.microsoft.com/office/drawing/2014/main" id="{BADFE124-386D-4CFA-A154-A250BBC0C8E7}"/>
              </a:ext>
            </a:extLst>
          </p:cNvPr>
          <p:cNvPicPr>
            <a:picLocks noChangeAspect="1"/>
          </p:cNvPicPr>
          <p:nvPr/>
        </p:nvPicPr>
        <p:blipFill rotWithShape="1">
          <a:blip r:embed="rId2">
            <a:alphaModFix amt="40000"/>
          </a:blip>
          <a:srcRect t="15730"/>
          <a:stretch/>
        </p:blipFill>
        <p:spPr>
          <a:xfrm>
            <a:off x="20" y="10"/>
            <a:ext cx="12191980" cy="6857989"/>
          </a:xfrm>
          <a:prstGeom prst="rect">
            <a:avLst/>
          </a:prstGeom>
        </p:spPr>
      </p:pic>
      <p:sp>
        <p:nvSpPr>
          <p:cNvPr id="2" name="Title 1">
            <a:extLst>
              <a:ext uri="{FF2B5EF4-FFF2-40B4-BE49-F238E27FC236}">
                <a16:creationId xmlns:a16="http://schemas.microsoft.com/office/drawing/2014/main" id="{153AE76C-F92E-4CF4-8ADF-ADD956CE6A5C}"/>
              </a:ext>
            </a:extLst>
          </p:cNvPr>
          <p:cNvSpPr>
            <a:spLocks noGrp="1"/>
          </p:cNvSpPr>
          <p:nvPr>
            <p:ph type="title"/>
          </p:nvPr>
        </p:nvSpPr>
        <p:spPr>
          <a:xfrm>
            <a:off x="7525512" y="494951"/>
            <a:ext cx="4023360" cy="5722227"/>
          </a:xfrm>
        </p:spPr>
        <p:txBody>
          <a:bodyPr vert="horz" lIns="91440" tIns="45720" rIns="91440" bIns="45720" rtlCol="0" anchor="ctr">
            <a:normAutofit/>
          </a:bodyPr>
          <a:lstStyle/>
          <a:p>
            <a:r>
              <a:rPr lang="en-US" sz="7200"/>
              <a:t>2. litter</a:t>
            </a:r>
          </a:p>
        </p:txBody>
      </p:sp>
      <p:sp>
        <p:nvSpPr>
          <p:cNvPr id="13" name="TextBox 12">
            <a:extLst>
              <a:ext uri="{FF2B5EF4-FFF2-40B4-BE49-F238E27FC236}">
                <a16:creationId xmlns:a16="http://schemas.microsoft.com/office/drawing/2014/main" id="{AE1A5E1E-83B6-475C-BCC1-E84D212D9A25}"/>
              </a:ext>
            </a:extLst>
          </p:cNvPr>
          <p:cNvSpPr txBox="1"/>
          <p:nvPr/>
        </p:nvSpPr>
        <p:spPr>
          <a:xfrm>
            <a:off x="841248" y="850392"/>
            <a:ext cx="5824728" cy="5001768"/>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spcAft>
                <a:spcPts val="600"/>
              </a:spcAft>
            </a:pPr>
            <a:r>
              <a:rPr lang="en-US" sz="2400"/>
              <a:t> Litter is anything from a crisp packet or cigarette butt to a bag of rubbish. It has always been a problem and probably will still be a problem in the future. Unless of course, you decide to help...</a:t>
            </a:r>
          </a:p>
          <a:p>
            <a:pPr>
              <a:lnSpc>
                <a:spcPct val="110000"/>
              </a:lnSpc>
              <a:spcAft>
                <a:spcPts val="600"/>
              </a:spcAft>
            </a:pPr>
            <a:r>
              <a:rPr lang="en-US" sz="2400"/>
              <a:t>Firstly, you could bring a healthier snack to school, like an apple or banana which doesn't come in any packaging or plastic and will disintegrate if you drop it and will make you have a healthier lifestyle.</a:t>
            </a:r>
          </a:p>
          <a:p>
            <a:pPr>
              <a:lnSpc>
                <a:spcPct val="110000"/>
              </a:lnSpc>
              <a:spcAft>
                <a:spcPts val="600"/>
              </a:spcAft>
            </a:pPr>
            <a:r>
              <a:rPr lang="en-US" sz="2400"/>
              <a:t>Secondly, bring a reusable water bottle to school, you can refill it at the water fountain and wash it every night when you get home from school.</a:t>
            </a:r>
          </a:p>
          <a:p>
            <a:pPr>
              <a:lnSpc>
                <a:spcPct val="110000"/>
              </a:lnSpc>
              <a:spcAft>
                <a:spcPts val="600"/>
              </a:spcAft>
            </a:pPr>
            <a:r>
              <a:rPr lang="en-US" sz="2400"/>
              <a:t>Finally, take part in any beach or community litter picks. Remember even the tiniest bit of litter could end up in the ocean or a land fill and destroy the wildlife around it.</a:t>
            </a:r>
          </a:p>
          <a:p>
            <a:pPr>
              <a:lnSpc>
                <a:spcPct val="110000"/>
              </a:lnSpc>
              <a:spcAft>
                <a:spcPts val="600"/>
              </a:spcAft>
            </a:pPr>
            <a:endParaRPr lang="en-US"/>
          </a:p>
        </p:txBody>
      </p:sp>
      <p:sp>
        <p:nvSpPr>
          <p:cNvPr id="48" name="sketchy content container">
            <a:extLst>
              <a:ext uri="{FF2B5EF4-FFF2-40B4-BE49-F238E27FC236}">
                <a16:creationId xmlns:a16="http://schemas.microsoft.com/office/drawing/2014/main" id="{65C49067-A40C-4881-A0C6-21B612551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494951"/>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1F8106-1CAD-4216-980E-5BA92CFB6B83}"/>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110000"/>
              </a:lnSpc>
              <a:spcAft>
                <a:spcPts val="600"/>
              </a:spcAft>
            </a:pPr>
            <a:endParaRPr lang="en-US"/>
          </a:p>
        </p:txBody>
      </p:sp>
    </p:spTree>
    <p:extLst>
      <p:ext uri="{BB962C8B-B14F-4D97-AF65-F5344CB8AC3E}">
        <p14:creationId xmlns:p14="http://schemas.microsoft.com/office/powerpoint/2010/main" val="12169622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nderwater with sunbeams in the background">
            <a:extLst>
              <a:ext uri="{FF2B5EF4-FFF2-40B4-BE49-F238E27FC236}">
                <a16:creationId xmlns:a16="http://schemas.microsoft.com/office/drawing/2014/main" id="{A03CE4FC-01CF-46B8-B52C-566864908EDA}"/>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1F5FCE6-0BBB-4360-9A24-5135BE9A012F}"/>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3. water</a:t>
            </a:r>
          </a:p>
        </p:txBody>
      </p:sp>
      <p:sp>
        <p:nvSpPr>
          <p:cNvPr id="5" name="TextBox 4">
            <a:extLst>
              <a:ext uri="{FF2B5EF4-FFF2-40B4-BE49-F238E27FC236}">
                <a16:creationId xmlns:a16="http://schemas.microsoft.com/office/drawing/2014/main" id="{7DF02991-F014-4360-A09A-BB70BE72299D}"/>
              </a:ext>
            </a:extLst>
          </p:cNvPr>
          <p:cNvSpPr txBox="1"/>
          <p:nvPr/>
        </p:nvSpPr>
        <p:spPr>
          <a:xfrm>
            <a:off x="5599083" y="853673"/>
            <a:ext cx="5715000" cy="50047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10000"/>
          </a:bodyPr>
          <a:lstStyle/>
          <a:p>
            <a:pPr>
              <a:lnSpc>
                <a:spcPct val="110000"/>
              </a:lnSpc>
              <a:spcAft>
                <a:spcPts val="600"/>
              </a:spcAft>
            </a:pPr>
            <a:endParaRPr lang="en-US" sz="2000">
              <a:latin typeface="The Serif Hand Black"/>
            </a:endParaRPr>
          </a:p>
          <a:p>
            <a:pPr>
              <a:lnSpc>
                <a:spcPct val="110000"/>
              </a:lnSpc>
              <a:spcAft>
                <a:spcPts val="600"/>
              </a:spcAft>
            </a:pPr>
            <a:endParaRPr lang="en-US" sz="2000">
              <a:latin typeface="The Serif Hand Black"/>
            </a:endParaRPr>
          </a:p>
          <a:p>
            <a:pPr>
              <a:lnSpc>
                <a:spcPct val="110000"/>
              </a:lnSpc>
              <a:spcAft>
                <a:spcPts val="600"/>
              </a:spcAft>
            </a:pPr>
            <a:endParaRPr lang="en-US" sz="2000">
              <a:latin typeface="The Serif Hand Black"/>
            </a:endParaRPr>
          </a:p>
          <a:p>
            <a:pPr>
              <a:lnSpc>
                <a:spcPct val="110000"/>
              </a:lnSpc>
              <a:spcAft>
                <a:spcPts val="600"/>
              </a:spcAft>
            </a:pPr>
            <a:endParaRPr lang="en-US" sz="2000">
              <a:latin typeface="The Serif Hand Black"/>
            </a:endParaRPr>
          </a:p>
          <a:p>
            <a:pPr>
              <a:lnSpc>
                <a:spcPct val="110000"/>
              </a:lnSpc>
              <a:spcAft>
                <a:spcPts val="600"/>
              </a:spcAft>
            </a:pPr>
            <a:r>
              <a:rPr lang="en-US" sz="2000">
                <a:latin typeface="The Serif Hand Black"/>
              </a:rPr>
              <a:t>Water is essential in everyday life, but do you need to have the taps running while you're brushing your teeth or fill the bath all the way to the top and just be in it for 5 minutes?</a:t>
            </a:r>
            <a:endParaRPr lang="en-US"/>
          </a:p>
          <a:p>
            <a:pPr>
              <a:lnSpc>
                <a:spcPct val="110000"/>
              </a:lnSpc>
              <a:spcAft>
                <a:spcPts val="600"/>
              </a:spcAft>
            </a:pPr>
            <a:r>
              <a:rPr lang="en-US" sz="2000">
                <a:latin typeface="The Serif Hand Black"/>
              </a:rPr>
              <a:t>think about the people who travel up to 10 miles every day to get water for their families, and the water they are getting isnt always clean either.</a:t>
            </a:r>
          </a:p>
          <a:p>
            <a:pPr>
              <a:lnSpc>
                <a:spcPct val="110000"/>
              </a:lnSpc>
              <a:spcAft>
                <a:spcPts val="600"/>
              </a:spcAft>
            </a:pPr>
            <a:r>
              <a:rPr lang="en-US" sz="2000">
                <a:latin typeface="The Serif Hand Black"/>
              </a:rPr>
              <a:t>You can help by:</a:t>
            </a:r>
          </a:p>
          <a:p>
            <a:pPr marL="342900" indent="-342900">
              <a:lnSpc>
                <a:spcPct val="110000"/>
              </a:lnSpc>
              <a:spcAft>
                <a:spcPts val="600"/>
              </a:spcAft>
              <a:buFont typeface="Arial"/>
              <a:buChar char="•"/>
            </a:pPr>
            <a:r>
              <a:rPr lang="en-US" sz="2000">
                <a:latin typeface="The Serif Hand Black"/>
              </a:rPr>
              <a:t>Turning off the taps while brushing your teeth.</a:t>
            </a:r>
          </a:p>
          <a:p>
            <a:pPr marL="342900" indent="-342900">
              <a:lnSpc>
                <a:spcPct val="110000"/>
              </a:lnSpc>
              <a:spcAft>
                <a:spcPts val="600"/>
              </a:spcAft>
              <a:buFont typeface="Arial"/>
              <a:buChar char="•"/>
            </a:pPr>
            <a:r>
              <a:rPr lang="en-US" sz="2000">
                <a:latin typeface="The Serif Hand Black"/>
              </a:rPr>
              <a:t>Having a 5-minute shower.</a:t>
            </a:r>
          </a:p>
          <a:p>
            <a:pPr marL="342900" indent="-342900">
              <a:lnSpc>
                <a:spcPct val="110000"/>
              </a:lnSpc>
              <a:spcAft>
                <a:spcPts val="600"/>
              </a:spcAft>
              <a:buFont typeface="Arial"/>
              <a:buChar char="•"/>
            </a:pPr>
            <a:r>
              <a:rPr lang="en-US" sz="2000">
                <a:latin typeface="The Serif Hand Black"/>
              </a:rPr>
              <a:t>Collecting  water in a water butt and only watering your plants in the morning before it gets warmer, and the water starts to  evaporate.</a:t>
            </a:r>
          </a:p>
          <a:p>
            <a:pPr marL="342900" indent="-342900">
              <a:lnSpc>
                <a:spcPct val="110000"/>
              </a:lnSpc>
              <a:spcAft>
                <a:spcPts val="600"/>
              </a:spcAft>
              <a:buFont typeface="Arial"/>
              <a:buChar char="•"/>
            </a:pPr>
            <a:endParaRPr lang="en-US" sz="2000">
              <a:latin typeface="The Serif Hand Black"/>
            </a:endParaRPr>
          </a:p>
          <a:p>
            <a:pPr marL="342900" indent="-342900">
              <a:lnSpc>
                <a:spcPct val="110000"/>
              </a:lnSpc>
              <a:spcAft>
                <a:spcPts val="600"/>
              </a:spcAft>
              <a:buFont typeface="Arial"/>
              <a:buChar char="•"/>
            </a:pPr>
            <a:endParaRPr lang="en-US" sz="2000">
              <a:latin typeface="The Serif Hand Black"/>
            </a:endParaRPr>
          </a:p>
          <a:p>
            <a:pPr marL="342900" indent="-342900">
              <a:lnSpc>
                <a:spcPct val="110000"/>
              </a:lnSpc>
              <a:spcAft>
                <a:spcPts val="600"/>
              </a:spcAft>
              <a:buFont typeface="Arial"/>
              <a:buChar char="•"/>
            </a:pPr>
            <a:endParaRPr lang="en-US" sz="2400">
              <a:latin typeface="The Serif Hand Black"/>
            </a:endParaRPr>
          </a:p>
          <a:p>
            <a:pPr marL="342900" indent="-342900">
              <a:lnSpc>
                <a:spcPct val="110000"/>
              </a:lnSpc>
              <a:spcAft>
                <a:spcPts val="600"/>
              </a:spcAft>
              <a:buFont typeface="Arial"/>
              <a:buChar char="•"/>
            </a:pPr>
            <a:endParaRPr lang="en-US" sz="2400">
              <a:latin typeface="The Serif Hand Black"/>
            </a:endParaRPr>
          </a:p>
          <a:p>
            <a:pPr marL="457200" indent="-457200">
              <a:lnSpc>
                <a:spcPct val="110000"/>
              </a:lnSpc>
              <a:spcAft>
                <a:spcPts val="600"/>
              </a:spcAft>
              <a:buAutoNum type="arabicPeriod"/>
            </a:pPr>
            <a:endParaRPr lang="en-US" sz="2400">
              <a:latin typeface="The Serif Hand Black"/>
            </a:endParaRPr>
          </a:p>
          <a:p>
            <a:pPr>
              <a:lnSpc>
                <a:spcPct val="110000"/>
              </a:lnSpc>
              <a:spcAft>
                <a:spcPts val="600"/>
              </a:spcAft>
            </a:pPr>
            <a:endParaRPr lang="en-US" sz="2400">
              <a:latin typeface="The Serif Hand Black"/>
            </a:endParaRPr>
          </a:p>
        </p:txBody>
      </p:sp>
      <p:sp>
        <p:nvSpPr>
          <p:cNvPr id="2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3820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ral reef underwater">
            <a:extLst>
              <a:ext uri="{FF2B5EF4-FFF2-40B4-BE49-F238E27FC236}">
                <a16:creationId xmlns:a16="http://schemas.microsoft.com/office/drawing/2014/main" id="{9D76700F-3ADF-4C18-8884-4D053AAE953D}"/>
              </a:ext>
            </a:extLst>
          </p:cNvPr>
          <p:cNvPicPr>
            <a:picLocks noChangeAspect="1"/>
          </p:cNvPicPr>
          <p:nvPr/>
        </p:nvPicPr>
        <p:blipFill rotWithShape="1">
          <a:blip r:embed="rId2">
            <a:alphaModFix amt="40000"/>
          </a:blip>
          <a:srcRect t="15668" b="63"/>
          <a:stretch/>
        </p:blipFill>
        <p:spPr>
          <a:xfrm>
            <a:off x="-48826" y="-78144"/>
            <a:ext cx="12191979" cy="6857990"/>
          </a:xfrm>
          <a:prstGeom prst="rect">
            <a:avLst/>
          </a:prstGeom>
        </p:spPr>
      </p:pic>
      <p:sp>
        <p:nvSpPr>
          <p:cNvPr id="2" name="Title 1">
            <a:extLst>
              <a:ext uri="{FF2B5EF4-FFF2-40B4-BE49-F238E27FC236}">
                <a16:creationId xmlns:a16="http://schemas.microsoft.com/office/drawing/2014/main" id="{8876CD46-47AD-451B-8BB6-EC8470A320DB}"/>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4. biodiversity</a:t>
            </a:r>
          </a:p>
        </p:txBody>
      </p:sp>
      <p:sp>
        <p:nvSpPr>
          <p:cNvPr id="5" name="TextBox 4">
            <a:extLst>
              <a:ext uri="{FF2B5EF4-FFF2-40B4-BE49-F238E27FC236}">
                <a16:creationId xmlns:a16="http://schemas.microsoft.com/office/drawing/2014/main" id="{82CAC016-27ED-4D43-8919-3AFA72D8A9E7}"/>
              </a:ext>
            </a:extLst>
          </p:cNvPr>
          <p:cNvSpPr txBox="1"/>
          <p:nvPr/>
        </p:nvSpPr>
        <p:spPr>
          <a:xfrm>
            <a:off x="5599083" y="853673"/>
            <a:ext cx="5715000" cy="50047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10000"/>
              </a:lnSpc>
              <a:spcAft>
                <a:spcPts val="600"/>
              </a:spcAft>
            </a:pPr>
            <a:r>
              <a:rPr lang="en-US" sz="2400" dirty="0"/>
              <a:t>Over 1 million seabirds and 100,000 marine mammals are killed by ocean plastic every year. 700 species of marine animals are in danger of extinction due to plastic. An animal welfare charity received 5000 calls last year about animals who were hurt by rubbish. It's not the animals fault it gets caught in plastic. You can help by: </a:t>
            </a:r>
            <a:endParaRPr lang="en-US" dirty="0"/>
          </a:p>
          <a:p>
            <a:pPr marL="342900" indent="-342900">
              <a:lnSpc>
                <a:spcPct val="110000"/>
              </a:lnSpc>
              <a:spcAft>
                <a:spcPts val="600"/>
              </a:spcAft>
              <a:buFont typeface="Arial"/>
              <a:buChar char="•"/>
            </a:pPr>
            <a:r>
              <a:rPr lang="en-US" sz="2400" dirty="0"/>
              <a:t>You could adopt an animal. </a:t>
            </a:r>
          </a:p>
          <a:p>
            <a:pPr marL="342900" indent="-342900">
              <a:lnSpc>
                <a:spcPct val="110000"/>
              </a:lnSpc>
              <a:spcAft>
                <a:spcPts val="600"/>
              </a:spcAft>
              <a:buFont typeface="Arial"/>
              <a:buChar char="•"/>
            </a:pPr>
            <a:r>
              <a:rPr lang="en-US" sz="2400" dirty="0"/>
              <a:t>You could volunteer at a local wildlife center and help there.</a:t>
            </a:r>
          </a:p>
          <a:p>
            <a:pPr marL="342900" indent="-342900">
              <a:lnSpc>
                <a:spcPct val="110000"/>
              </a:lnSpc>
              <a:spcAft>
                <a:spcPts val="600"/>
              </a:spcAft>
              <a:buFont typeface="Arial"/>
              <a:buChar char="•"/>
            </a:pPr>
            <a:r>
              <a:rPr lang="en-US" sz="2400" dirty="0"/>
              <a:t>You could hang up a bird feeder or make a hedgehog house, this a great way for animals to make it through the winter months.</a:t>
            </a:r>
          </a:p>
          <a:p>
            <a:pPr marL="342900" indent="-342900">
              <a:lnSpc>
                <a:spcPct val="110000"/>
              </a:lnSpc>
              <a:spcAft>
                <a:spcPts val="600"/>
              </a:spcAft>
              <a:buFont typeface="Arial"/>
              <a:buChar char="•"/>
            </a:pPr>
            <a:endParaRPr lang="en-US" sz="2400"/>
          </a:p>
          <a:p>
            <a:pPr marL="342900" indent="-342900">
              <a:lnSpc>
                <a:spcPct val="110000"/>
              </a:lnSpc>
              <a:spcAft>
                <a:spcPts val="600"/>
              </a:spcAft>
              <a:buFont typeface="Arial"/>
              <a:buChar char="•"/>
            </a:pPr>
            <a:endParaRPr lang="en-US" sz="2400"/>
          </a:p>
          <a:p>
            <a:pPr>
              <a:lnSpc>
                <a:spcPct val="110000"/>
              </a:lnSpc>
              <a:spcAft>
                <a:spcPts val="600"/>
              </a:spcAft>
            </a:pPr>
            <a:endParaRPr lang="en-US" sz="2000"/>
          </a:p>
        </p:txBody>
      </p:sp>
      <p:sp>
        <p:nvSpPr>
          <p:cNvPr id="2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4495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Vegetables on display at a market">
            <a:extLst>
              <a:ext uri="{FF2B5EF4-FFF2-40B4-BE49-F238E27FC236}">
                <a16:creationId xmlns:a16="http://schemas.microsoft.com/office/drawing/2014/main" id="{90639CE0-F2DE-4167-8858-99DDCDD7BF99}"/>
              </a:ext>
            </a:extLst>
          </p:cNvPr>
          <p:cNvPicPr>
            <a:picLocks noChangeAspect="1"/>
          </p:cNvPicPr>
          <p:nvPr/>
        </p:nvPicPr>
        <p:blipFill rotWithShape="1">
          <a:blip r:embed="rId2">
            <a:alphaModFix amt="40000"/>
          </a:blip>
          <a:srcRect t="4089" b="11641"/>
          <a:stretch/>
        </p:blipFill>
        <p:spPr>
          <a:xfrm>
            <a:off x="20" y="10"/>
            <a:ext cx="12191980" cy="6857990"/>
          </a:xfrm>
          <a:prstGeom prst="rect">
            <a:avLst/>
          </a:prstGeom>
        </p:spPr>
      </p:pic>
      <p:sp>
        <p:nvSpPr>
          <p:cNvPr id="2" name="Title 1">
            <a:extLst>
              <a:ext uri="{FF2B5EF4-FFF2-40B4-BE49-F238E27FC236}">
                <a16:creationId xmlns:a16="http://schemas.microsoft.com/office/drawing/2014/main" id="{C4E693C0-4AD7-4555-8D03-474406F95207}"/>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5. food waste</a:t>
            </a:r>
          </a:p>
        </p:txBody>
      </p:sp>
      <p:sp>
        <p:nvSpPr>
          <p:cNvPr id="5" name="TextBox 4">
            <a:extLst>
              <a:ext uri="{FF2B5EF4-FFF2-40B4-BE49-F238E27FC236}">
                <a16:creationId xmlns:a16="http://schemas.microsoft.com/office/drawing/2014/main" id="{69A55747-7F7A-4AA6-ADB7-9BC0C21409C9}"/>
              </a:ext>
            </a:extLst>
          </p:cNvPr>
          <p:cNvSpPr txBox="1"/>
          <p:nvPr/>
        </p:nvSpPr>
        <p:spPr>
          <a:xfrm>
            <a:off x="5638160" y="843904"/>
            <a:ext cx="5715000" cy="50047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10000"/>
              </a:lnSpc>
              <a:spcAft>
                <a:spcPts val="600"/>
              </a:spcAft>
            </a:pPr>
            <a:r>
              <a:rPr lang="en-US">
                <a:latin typeface="The Serif Hand Black"/>
              </a:rPr>
              <a:t>1.3 billion tonnes of food is wasted each year. That is the equivelent of 216,666,666 elephants! For some people, school lunch could be their only meal of the day so think about how lucky you are.</a:t>
            </a:r>
          </a:p>
          <a:p>
            <a:pPr>
              <a:lnSpc>
                <a:spcPct val="110000"/>
              </a:lnSpc>
              <a:spcAft>
                <a:spcPts val="600"/>
              </a:spcAft>
            </a:pPr>
            <a:r>
              <a:rPr lang="en-US">
                <a:latin typeface="The Serif Hand Black"/>
              </a:rPr>
              <a:t>You can prevent food waste by:</a:t>
            </a:r>
          </a:p>
          <a:p>
            <a:pPr marL="285750" indent="-285750">
              <a:lnSpc>
                <a:spcPct val="110000"/>
              </a:lnSpc>
              <a:spcAft>
                <a:spcPts val="600"/>
              </a:spcAft>
              <a:buFont typeface="Arial"/>
              <a:buChar char="•"/>
            </a:pPr>
            <a:r>
              <a:rPr lang="en-US">
                <a:latin typeface="The Serif Hand Black"/>
              </a:rPr>
              <a:t>Eating up your dinner</a:t>
            </a:r>
          </a:p>
          <a:p>
            <a:pPr marL="285750" indent="-285750">
              <a:lnSpc>
                <a:spcPct val="110000"/>
              </a:lnSpc>
              <a:spcAft>
                <a:spcPts val="600"/>
              </a:spcAft>
              <a:buFont typeface="Arial"/>
              <a:buChar char="•"/>
            </a:pPr>
            <a:r>
              <a:rPr lang="en-US">
                <a:latin typeface="The Serif Hand Black"/>
              </a:rPr>
              <a:t>Any uneaten foods could be donated to charity or food banks</a:t>
            </a:r>
          </a:p>
          <a:p>
            <a:pPr marL="285750" indent="-285750">
              <a:lnSpc>
                <a:spcPct val="110000"/>
              </a:lnSpc>
              <a:spcAft>
                <a:spcPts val="600"/>
              </a:spcAft>
              <a:buFont typeface="Arial"/>
              <a:buChar char="•"/>
            </a:pPr>
            <a:r>
              <a:rPr lang="en-US">
                <a:latin typeface="The Serif Hand Black"/>
              </a:rPr>
              <a:t>If you have a compost bin or heap, put your food waste in there because the worms and insects can break it down to make compost.</a:t>
            </a:r>
          </a:p>
          <a:p>
            <a:pPr marL="285750" indent="-285750">
              <a:lnSpc>
                <a:spcPct val="110000"/>
              </a:lnSpc>
              <a:spcAft>
                <a:spcPts val="600"/>
              </a:spcAft>
              <a:buFont typeface="Arial"/>
              <a:buChar char="•"/>
            </a:pPr>
            <a:endParaRPr lang="en-US">
              <a:latin typeface="The Serif Hand Black"/>
            </a:endParaRPr>
          </a:p>
          <a:p>
            <a:pPr marL="285750" indent="-285750">
              <a:lnSpc>
                <a:spcPct val="110000"/>
              </a:lnSpc>
              <a:spcAft>
                <a:spcPts val="600"/>
              </a:spcAft>
              <a:buFont typeface="Arial"/>
              <a:buChar char="•"/>
            </a:pPr>
            <a:endParaRPr lang="en-US">
              <a:latin typeface="The Serif Hand Black"/>
            </a:endParaRPr>
          </a:p>
          <a:p>
            <a:pPr indent="-228600">
              <a:lnSpc>
                <a:spcPct val="110000"/>
              </a:lnSpc>
              <a:spcAft>
                <a:spcPts val="600"/>
              </a:spcAft>
              <a:buFont typeface="Arial" panose="020B0604020202020204" pitchFamily="34" charset="0"/>
              <a:buChar char="•"/>
            </a:pPr>
            <a:endParaRPr lang="en-US"/>
          </a:p>
        </p:txBody>
      </p:sp>
      <p:sp>
        <p:nvSpPr>
          <p:cNvPr id="2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9525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resh mandarins in bowl">
            <a:extLst>
              <a:ext uri="{FF2B5EF4-FFF2-40B4-BE49-F238E27FC236}">
                <a16:creationId xmlns:a16="http://schemas.microsoft.com/office/drawing/2014/main" id="{23BB42B7-114F-4BCB-9DB0-EB5BEE7F40B6}"/>
              </a:ext>
            </a:extLst>
          </p:cNvPr>
          <p:cNvPicPr>
            <a:picLocks noChangeAspect="1"/>
          </p:cNvPicPr>
          <p:nvPr/>
        </p:nvPicPr>
        <p:blipFill rotWithShape="1">
          <a:blip r:embed="rId2">
            <a:alphaModFix amt="40000"/>
          </a:blip>
          <a:srcRect t="7874" b="7856"/>
          <a:stretch/>
        </p:blipFill>
        <p:spPr>
          <a:xfrm>
            <a:off x="55104" y="27552"/>
            <a:ext cx="12191980" cy="6857990"/>
          </a:xfrm>
          <a:prstGeom prst="rect">
            <a:avLst/>
          </a:prstGeom>
        </p:spPr>
      </p:pic>
      <p:sp>
        <p:nvSpPr>
          <p:cNvPr id="2" name="Title 1">
            <a:extLst>
              <a:ext uri="{FF2B5EF4-FFF2-40B4-BE49-F238E27FC236}">
                <a16:creationId xmlns:a16="http://schemas.microsoft.com/office/drawing/2014/main" id="{F29283A4-42AB-4112-9ACB-B3215FE27B2D}"/>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6. Food Miles</a:t>
            </a:r>
          </a:p>
        </p:txBody>
      </p:sp>
      <p:sp>
        <p:nvSpPr>
          <p:cNvPr id="5" name="TextBox 4">
            <a:extLst>
              <a:ext uri="{FF2B5EF4-FFF2-40B4-BE49-F238E27FC236}">
                <a16:creationId xmlns:a16="http://schemas.microsoft.com/office/drawing/2014/main" id="{4CAF508D-AD00-4658-B186-E38719676B7E}"/>
              </a:ext>
            </a:extLst>
          </p:cNvPr>
          <p:cNvSpPr txBox="1"/>
          <p:nvPr/>
        </p:nvSpPr>
        <p:spPr>
          <a:xfrm>
            <a:off x="5599083" y="853673"/>
            <a:ext cx="5715000" cy="500479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110000"/>
              </a:lnSpc>
              <a:spcAft>
                <a:spcPts val="600"/>
              </a:spcAft>
            </a:pPr>
            <a:r>
              <a:rPr lang="en-US">
                <a:latin typeface="The Serif Hand Black"/>
              </a:rPr>
              <a:t>AROUND 20,948,398 TONNES of the UK'S FOOD IS IMPORTED EACH YEAR. THIS MEANS</a:t>
            </a:r>
            <a:r>
              <a:rPr lang="en-US"/>
              <a:t> </a:t>
            </a:r>
            <a:r>
              <a:rPr lang="en-US">
                <a:latin typeface="The Serif Hand Black"/>
              </a:rPr>
              <a:t>that more aeroplanes and boats must make long journeys to cross the sea or sky to get to the uk.</a:t>
            </a:r>
          </a:p>
          <a:p>
            <a:pPr>
              <a:lnSpc>
                <a:spcPct val="110000"/>
              </a:lnSpc>
              <a:spcAft>
                <a:spcPts val="600"/>
              </a:spcAft>
            </a:pPr>
            <a:r>
              <a:rPr lang="en-US">
                <a:latin typeface="The Serif Hand Black"/>
              </a:rPr>
              <a:t>About 15 to 35 kilometres above the earth's surface a gas called ozone surrounds the planet. The ozone layer acts as a barrier between the sun and the earth. However, due to pollution from transport the ozone layer has started to get thiner which is causing global warming.</a:t>
            </a:r>
          </a:p>
          <a:p>
            <a:pPr>
              <a:lnSpc>
                <a:spcPct val="110000"/>
              </a:lnSpc>
              <a:spcAft>
                <a:spcPts val="600"/>
              </a:spcAft>
            </a:pPr>
            <a:r>
              <a:rPr lang="en-US">
                <a:latin typeface="The Serif Hand Black"/>
              </a:rPr>
              <a:t>How you can help:</a:t>
            </a:r>
          </a:p>
          <a:p>
            <a:pPr marL="285750" indent="-285750">
              <a:lnSpc>
                <a:spcPct val="110000"/>
              </a:lnSpc>
              <a:spcAft>
                <a:spcPts val="600"/>
              </a:spcAft>
              <a:buFont typeface="Arial"/>
              <a:buChar char="•"/>
            </a:pPr>
            <a:r>
              <a:rPr lang="en-US">
                <a:latin typeface="The Serif Hand Black"/>
              </a:rPr>
              <a:t>Look for the red tractor lable on food packets (this means the food is british)</a:t>
            </a:r>
          </a:p>
          <a:p>
            <a:pPr marL="285750" indent="-285750">
              <a:lnSpc>
                <a:spcPct val="110000"/>
              </a:lnSpc>
              <a:spcAft>
                <a:spcPts val="600"/>
              </a:spcAft>
              <a:buFont typeface="Arial"/>
              <a:buChar char="•"/>
            </a:pPr>
            <a:r>
              <a:rPr lang="en-US">
                <a:latin typeface="The Serif Hand Black"/>
              </a:rPr>
              <a:t>BUY LOCALLY TO SUPPORT LOCAL BUISNESSES </a:t>
            </a:r>
          </a:p>
          <a:p>
            <a:pPr marL="285750" indent="-285750">
              <a:lnSpc>
                <a:spcPct val="110000"/>
              </a:lnSpc>
              <a:spcAft>
                <a:spcPts val="600"/>
              </a:spcAft>
              <a:buFont typeface="Arial"/>
              <a:buChar char="•"/>
            </a:pPr>
            <a:r>
              <a:rPr lang="en-US">
                <a:latin typeface="The Serif Hand Black"/>
              </a:rPr>
              <a:t>Try and grow your own fruit, vegetables and herbs</a:t>
            </a:r>
          </a:p>
          <a:p>
            <a:pPr marL="285750" indent="-285750">
              <a:lnSpc>
                <a:spcPct val="110000"/>
              </a:lnSpc>
              <a:spcAft>
                <a:spcPts val="600"/>
              </a:spcAft>
              <a:buFont typeface="Arial"/>
              <a:buChar char="•"/>
            </a:pPr>
            <a:endParaRPr lang="en-US">
              <a:latin typeface="The Serif Hand Black"/>
            </a:endParaRPr>
          </a:p>
          <a:p>
            <a:pPr marL="285750" indent="-285750">
              <a:lnSpc>
                <a:spcPct val="110000"/>
              </a:lnSpc>
              <a:spcAft>
                <a:spcPts val="600"/>
              </a:spcAft>
              <a:buFont typeface="Arial"/>
              <a:buChar char="•"/>
            </a:pPr>
            <a:endParaRPr lang="en-US">
              <a:latin typeface="The Serif Hand Black"/>
            </a:endParaRPr>
          </a:p>
          <a:p>
            <a:pPr marL="285750" indent="-285750">
              <a:lnSpc>
                <a:spcPct val="110000"/>
              </a:lnSpc>
              <a:spcAft>
                <a:spcPts val="600"/>
              </a:spcAft>
              <a:buFont typeface="Arial"/>
              <a:buChar char="•"/>
            </a:pPr>
            <a:endParaRPr lang="en-US">
              <a:latin typeface="The Serif Hand Black"/>
            </a:endParaRPr>
          </a:p>
        </p:txBody>
      </p:sp>
      <p:sp>
        <p:nvSpPr>
          <p:cNvPr id="2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Logo&#10;&#10;Description automatically generated">
            <a:extLst>
              <a:ext uri="{FF2B5EF4-FFF2-40B4-BE49-F238E27FC236}">
                <a16:creationId xmlns:a16="http://schemas.microsoft.com/office/drawing/2014/main" id="{963165F2-AD4D-49F4-BF11-12195C55FD43}"/>
              </a:ext>
            </a:extLst>
          </p:cNvPr>
          <p:cNvPicPr>
            <a:picLocks noChangeAspect="1"/>
          </p:cNvPicPr>
          <p:nvPr/>
        </p:nvPicPr>
        <p:blipFill>
          <a:blip r:embed="rId3"/>
          <a:stretch>
            <a:fillRect/>
          </a:stretch>
        </p:blipFill>
        <p:spPr>
          <a:xfrm>
            <a:off x="9796787" y="3924338"/>
            <a:ext cx="1133475" cy="737577"/>
          </a:xfrm>
          <a:prstGeom prst="rect">
            <a:avLst/>
          </a:prstGeom>
        </p:spPr>
      </p:pic>
    </p:spTree>
    <p:extLst>
      <p:ext uri="{BB962C8B-B14F-4D97-AF65-F5344CB8AC3E}">
        <p14:creationId xmlns:p14="http://schemas.microsoft.com/office/powerpoint/2010/main" val="90386423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edlings growing in a garden with sunlight">
            <a:extLst>
              <a:ext uri="{FF2B5EF4-FFF2-40B4-BE49-F238E27FC236}">
                <a16:creationId xmlns:a16="http://schemas.microsoft.com/office/drawing/2014/main" id="{393959D9-A8C1-4A76-B179-959FA7DB4094}"/>
              </a:ext>
            </a:extLst>
          </p:cNvPr>
          <p:cNvPicPr>
            <a:picLocks noChangeAspect="1"/>
          </p:cNvPicPr>
          <p:nvPr/>
        </p:nvPicPr>
        <p:blipFill rotWithShape="1">
          <a:blip r:embed="rId2">
            <a:alphaModFix amt="40000"/>
          </a:blip>
          <a:srcRect t="15730"/>
          <a:stretch/>
        </p:blipFill>
        <p:spPr>
          <a:xfrm>
            <a:off x="-36703" y="10"/>
            <a:ext cx="12191980" cy="6857990"/>
          </a:xfrm>
          <a:prstGeom prst="rect">
            <a:avLst/>
          </a:prstGeom>
        </p:spPr>
      </p:pic>
      <p:sp>
        <p:nvSpPr>
          <p:cNvPr id="2" name="Title 1">
            <a:extLst>
              <a:ext uri="{FF2B5EF4-FFF2-40B4-BE49-F238E27FC236}">
                <a16:creationId xmlns:a16="http://schemas.microsoft.com/office/drawing/2014/main" id="{C1A270FF-3F87-4114-B650-C96CFF12FFBE}"/>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7200"/>
              <a:t>7. plants</a:t>
            </a:r>
            <a:br>
              <a:rPr lang="en-US" sz="7200"/>
            </a:br>
            <a:endParaRPr lang="en-US" sz="7200"/>
          </a:p>
        </p:txBody>
      </p:sp>
      <p:sp>
        <p:nvSpPr>
          <p:cNvPr id="4" name="Text Placeholder 3">
            <a:extLst>
              <a:ext uri="{FF2B5EF4-FFF2-40B4-BE49-F238E27FC236}">
                <a16:creationId xmlns:a16="http://schemas.microsoft.com/office/drawing/2014/main" id="{9D26BC18-7BBA-44FA-A746-51BEB5364372}"/>
              </a:ext>
            </a:extLst>
          </p:cNvPr>
          <p:cNvSpPr>
            <a:spLocks noGrp="1"/>
          </p:cNvSpPr>
          <p:nvPr>
            <p:ph type="body" sz="half" idx="2"/>
          </p:nvPr>
        </p:nvSpPr>
        <p:spPr>
          <a:xfrm>
            <a:off x="5378746" y="816950"/>
            <a:ext cx="5329410" cy="7456046"/>
          </a:xfrm>
        </p:spPr>
        <p:txBody>
          <a:bodyPr vert="horz" lIns="91440" tIns="45720" rIns="91440" bIns="45720" rtlCol="0" anchor="ctr">
            <a:normAutofit/>
          </a:bodyPr>
          <a:lstStyle/>
          <a:p>
            <a:r>
              <a:rPr lang="en-US" sz="2000" dirty="0">
                <a:latin typeface="The Serif Hand Black"/>
              </a:rPr>
              <a:t>Plants are very important to the ecosystem. They improve air quality and take in carbon dioxide. They provide oxygen and provide a habitat for animals. Sadly, due to deforestation, many habitats have been destroyed. </a:t>
            </a:r>
          </a:p>
          <a:p>
            <a:r>
              <a:rPr lang="en-US" sz="2000" dirty="0">
                <a:latin typeface="The Serif Hand Black"/>
              </a:rPr>
              <a:t>Here are some ways you can help:</a:t>
            </a:r>
          </a:p>
          <a:p>
            <a:pPr marL="457200" indent="-457200">
              <a:buChar char="•"/>
            </a:pPr>
            <a:r>
              <a:rPr lang="en-US" sz="2000" dirty="0">
                <a:latin typeface="The Serif Hand Black"/>
              </a:rPr>
              <a:t>Planting anything from trees to flowers, hedges and shrubs.</a:t>
            </a:r>
          </a:p>
          <a:p>
            <a:pPr marL="457200" indent="-457200">
              <a:buChar char="•"/>
            </a:pPr>
            <a:r>
              <a:rPr lang="en-US" sz="2000" dirty="0">
                <a:latin typeface="The Serif Hand Black"/>
              </a:rPr>
              <a:t>Try not to buy foods that have palm oil in them as forests are destroyed to be replaced with palm oil trees.</a:t>
            </a:r>
          </a:p>
          <a:p>
            <a:pPr marL="457200" indent="-457200">
              <a:buChar char="•"/>
            </a:pPr>
            <a:r>
              <a:rPr lang="en-US" sz="2000" dirty="0">
                <a:latin typeface="The Serif Hand Black"/>
              </a:rPr>
              <a:t>Try and not waste paper. </a:t>
            </a:r>
          </a:p>
          <a:p>
            <a:pPr indent="-228600">
              <a:buChar char="•"/>
            </a:pPr>
            <a:endParaRPr lang="en-US">
              <a:solidFill>
                <a:srgbClr val="FFFFFF"/>
              </a:solidFill>
              <a:latin typeface="The Serif Hand Black"/>
            </a:endParaRPr>
          </a:p>
          <a:p>
            <a:endParaRPr lang="en-US" sz="2800">
              <a:solidFill>
                <a:schemeClr val="bg1"/>
              </a:solidFill>
              <a:latin typeface="The Serif Hand Black"/>
            </a:endParaRPr>
          </a:p>
        </p:txBody>
      </p:sp>
      <p:sp>
        <p:nvSpPr>
          <p:cNvPr id="24"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63823F-6CFF-4E14-A31D-E805CDEBCAE3}"/>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749581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SketchyVTI</vt:lpstr>
      <vt:lpstr>HOW TO BE An Eco EXPERT</vt:lpstr>
      <vt:lpstr>In this presentation, I will be giving 7 reason why being ecofriendly is important. </vt:lpstr>
      <vt:lpstr>1. Electricity</vt:lpstr>
      <vt:lpstr>2. litter</vt:lpstr>
      <vt:lpstr>3. water</vt:lpstr>
      <vt:lpstr>4. biodiversity</vt:lpstr>
      <vt:lpstr>5. food waste</vt:lpstr>
      <vt:lpstr>6. Food Miles</vt:lpstr>
      <vt:lpstr>7. plants </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64</cp:revision>
  <dcterms:created xsi:type="dcterms:W3CDTF">2021-10-08T17:09:34Z</dcterms:created>
  <dcterms:modified xsi:type="dcterms:W3CDTF">2021-10-24T17:28:16Z</dcterms:modified>
</cp:coreProperties>
</file>