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4"/>
  </p:notesMasterIdLst>
  <p:sldIdLst>
    <p:sldId id="256" r:id="rId2"/>
    <p:sldId id="322" r:id="rId3"/>
    <p:sldId id="339" r:id="rId4"/>
    <p:sldId id="340" r:id="rId5"/>
    <p:sldId id="341" r:id="rId6"/>
    <p:sldId id="346" r:id="rId7"/>
    <p:sldId id="342" r:id="rId8"/>
    <p:sldId id="334" r:id="rId9"/>
    <p:sldId id="343" r:id="rId10"/>
    <p:sldId id="344" r:id="rId11"/>
    <p:sldId id="345" r:id="rId12"/>
    <p:sldId id="347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BF36A-8717-43B4-8041-BB506F342557}" type="datetimeFigureOut">
              <a:rPr lang="en-GB" smtClean="0"/>
              <a:pPr/>
              <a:t>07/06/2012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82EB1-EB62-4ACF-B2EB-3A52FF5763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4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82EB1-EB62-4ACF-B2EB-3A52FF57631A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BEB1ED-53E5-4C14-B232-9FD6301D42F5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FA70C0-9803-4234-B5F5-B0589C0466EC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C0913F-DA1F-41E9-A975-77E6D7E2C690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94211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4212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4213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4214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42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2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4217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9BDE651A-8422-409A-A821-2851B4B45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F85E-9017-4AF5-992E-86D0EB4C2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5690-E78F-40ED-A6F9-8EC893512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6D0FE3B-8A3B-4324-BDBD-A578B69B6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0F7983-3AEB-4758-821F-4A83B94FE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9879C44-0E65-4090-AAA8-50FDA3AB8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61D8F-4182-4FC9-932C-243579CFE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3F3E6-054E-4314-9AA4-56E9229E7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77895-85AD-4CE0-879B-22A122042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DE455-64E7-429A-894C-5945A12EA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8262A-8659-4194-A7A2-55FDDFFFE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F8102-0FD4-43FE-AB57-DB903FC3BC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13AD3-DF37-4E07-B286-CBE0F1B70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8231-491E-4983-BACA-96442767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9318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18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18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319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31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8A59B5C5-0FAB-4E22-9BAF-1057A4FCAF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//upload.wikimedia.org/wikipedia/commons/3/3c/Siemens_AG_logo.sv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thamesvalleybirds.co.uk/attachments/bird-photos-general/11607d1254912519-barn-owl-medley-ba1.jpg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785813"/>
          </a:xfrm>
        </p:spPr>
        <p:txBody>
          <a:bodyPr/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3200" dirty="0" smtClean="0"/>
              <a:t>Balmurrie Fell Wind Farm</a:t>
            </a:r>
            <a:br>
              <a:rPr lang="en-GB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320800" cy="5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Scottish Species - Water Vole</a:t>
            </a:r>
            <a:endParaRPr lang="en-GB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04865"/>
            <a:ext cx="4040188" cy="324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041775" cy="456937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Live along banksides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Glossy black fur (rodents)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Size of large hamster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2 year life span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Eat stems, leaves, roots, fruit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Lot of predators – owls, rats, stoats, herons, mink, cats, eagles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61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Declining numbers of water vole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552" y="1340768"/>
            <a:ext cx="7924800" cy="499715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Why do you think water vole numbers are decreasing?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Mink are good at hunting?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Water pollution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River bank plants lost to planting conifer trees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River bank plants grazed by farm animals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Earthy riverbanks built over with stones and concrete</a:t>
            </a:r>
          </a:p>
          <a:p>
            <a:pPr marL="0" indent="0">
              <a:buNone/>
            </a:pPr>
            <a:r>
              <a:rPr lang="en-GB" sz="2800" dirty="0" smtClean="0"/>
              <a:t>	How would you protect water vole?</a:t>
            </a:r>
          </a:p>
        </p:txBody>
      </p:sp>
    </p:spTree>
    <p:extLst>
      <p:ext uri="{BB962C8B-B14F-4D97-AF65-F5344CB8AC3E}">
        <p14:creationId xmlns:p14="http://schemas.microsoft.com/office/powerpoint/2010/main" val="217391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Competition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Can you help us name the Turbines?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We need you to name the 22 turbines they must be based on Scottish endangered or a declining species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competition ends on the 22</a:t>
            </a:r>
            <a:r>
              <a:rPr lang="en-GB" baseline="30000" dirty="0" smtClean="0"/>
              <a:t>nd</a:t>
            </a:r>
            <a:r>
              <a:rPr lang="en-GB" dirty="0" smtClean="0"/>
              <a:t> of June.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chosen names will displayed on placard at the control building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85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Gael Force Team</a:t>
            </a:r>
            <a:endParaRPr lang="en-GB" dirty="0"/>
          </a:p>
        </p:txBody>
      </p:sp>
      <p:pic>
        <p:nvPicPr>
          <p:cNvPr id="6" name="Content Placeholder 5" descr="H:\DCIM\101MSDCF\DSC002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247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95288" y="1100138"/>
            <a:ext cx="82089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000" b="1" dirty="0">
              <a:solidFill>
                <a:srgbClr val="00808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008080"/>
                </a:solidFill>
              </a:rPr>
              <a:t>Project Name:</a:t>
            </a:r>
            <a:r>
              <a:rPr lang="en-GB" sz="2000" dirty="0">
                <a:solidFill>
                  <a:srgbClr val="008080"/>
                </a:solidFill>
              </a:rPr>
              <a:t>			Balmurrie </a:t>
            </a:r>
            <a:r>
              <a:rPr lang="en-GB" sz="2000" dirty="0" smtClean="0">
                <a:solidFill>
                  <a:srgbClr val="008080"/>
                </a:solidFill>
              </a:rPr>
              <a:t>Fell Wind </a:t>
            </a:r>
            <a:r>
              <a:rPr lang="en-GB" sz="2000" dirty="0">
                <a:solidFill>
                  <a:srgbClr val="008080"/>
                </a:solidFill>
              </a:rPr>
              <a:t>Farm	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008080"/>
                </a:solidFill>
              </a:rPr>
              <a:t>Description of Project:		</a:t>
            </a:r>
            <a:r>
              <a:rPr lang="en-GB" sz="2000" dirty="0">
                <a:solidFill>
                  <a:srgbClr val="008080"/>
                </a:solidFill>
              </a:rPr>
              <a:t>Construction of turbine bases &amp; 					access roads for 7 no 1.3MW 					Siemens wind turbines.	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008080"/>
                </a:solidFill>
              </a:rPr>
              <a:t>Start Date</a:t>
            </a:r>
            <a:r>
              <a:rPr lang="en-GB" sz="2000" dirty="0">
                <a:solidFill>
                  <a:srgbClr val="008080"/>
                </a:solidFill>
              </a:rPr>
              <a:t>:			November 2011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008080"/>
                </a:solidFill>
              </a:rPr>
              <a:t>Completion Date:</a:t>
            </a:r>
            <a:r>
              <a:rPr lang="en-GB" sz="2000" dirty="0">
                <a:solidFill>
                  <a:srgbClr val="008080"/>
                </a:solidFill>
              </a:rPr>
              <a:t>		September 2012</a:t>
            </a:r>
            <a:endParaRPr lang="en-US" sz="2000" dirty="0">
              <a:solidFill>
                <a:srgbClr val="008080"/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7894"/>
            <a:ext cx="1962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55" y="290513"/>
            <a:ext cx="20383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File:Siemens AG logo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327754"/>
            <a:ext cx="21129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C:\Users\ann.mcanallen\Desktop\Photographs\Photos for Cathy\Signage at Entran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99" y="4048609"/>
            <a:ext cx="46085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5263" y="476672"/>
            <a:ext cx="8015287" cy="864096"/>
          </a:xfrm>
        </p:spPr>
        <p:txBody>
          <a:bodyPr/>
          <a:lstStyle/>
          <a:p>
            <a:r>
              <a:rPr lang="en-GB" sz="4400" b="1" i="1" dirty="0">
                <a:solidFill>
                  <a:schemeClr val="bg1"/>
                </a:solidFill>
              </a:rPr>
              <a:t>PROJECT </a:t>
            </a:r>
            <a:r>
              <a:rPr lang="en-GB" sz="4400" b="1" i="1" dirty="0" smtClean="0">
                <a:solidFill>
                  <a:schemeClr val="bg1"/>
                </a:solidFill>
              </a:rPr>
              <a:t>DETAIL</a:t>
            </a:r>
            <a:r>
              <a:rPr lang="en-GB" sz="4400" b="1" i="1" dirty="0">
                <a:solidFill>
                  <a:schemeClr val="bg1"/>
                </a:solidFill>
              </a:rPr>
              <a:t/>
            </a:r>
            <a:br>
              <a:rPr lang="en-GB" sz="4400" b="1" i="1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Location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1287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19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614488" y="1433513"/>
            <a:ext cx="59769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6000" b="1" dirty="0">
              <a:solidFill>
                <a:srgbClr val="008080"/>
              </a:solidFill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25341"/>
            <a:ext cx="1962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30141"/>
            <a:ext cx="20383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http://news.bbcimg.co.uk/media/images/53989000/jpg/_53989015_ad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25973"/>
            <a:ext cx="252028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25973"/>
            <a:ext cx="2393950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Biodiversity on Site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916832"/>
            <a:ext cx="721848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Variety of life i.e. plants and animals </a:t>
            </a:r>
            <a:endParaRPr lang="en-GB" sz="2400" dirty="0"/>
          </a:p>
        </p:txBody>
      </p:sp>
      <p:pic>
        <p:nvPicPr>
          <p:cNvPr id="2050" name="Picture 2" descr="C:\Users\louise.friel\Desktop\DCIM\wildlife\photo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590657"/>
            <a:ext cx="2160241" cy="217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0533947"/>
              </p:ext>
            </p:extLst>
          </p:nvPr>
        </p:nvGraphicFramePr>
        <p:xfrm>
          <a:off x="9629" y="0"/>
          <a:ext cx="9170883" cy="714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3410243"/>
              </a:tblGrid>
              <a:tr h="857250">
                <a:tc>
                  <a:txBody>
                    <a:bodyPr/>
                    <a:lstStyle/>
                    <a:p>
                      <a:r>
                        <a:rPr lang="en-GB" dirty="0" smtClean="0"/>
                        <a:t>Species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Photo</a:t>
                      </a:r>
                      <a:endParaRPr lang="en-GB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dirty="0" smtClean="0"/>
                        <a:t>Mammals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Warm blooded,</a:t>
                      </a:r>
                      <a:r>
                        <a:rPr lang="en-GB" baseline="0" dirty="0" smtClean="0"/>
                        <a:t> give birth to live young and feed them on milk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dirty="0" smtClean="0"/>
                        <a:t>Birds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Warm blooded</a:t>
                      </a:r>
                      <a:r>
                        <a:rPr lang="en-GB" baseline="0" dirty="0" smtClean="0"/>
                        <a:t> have feathers, lay eggs, most can fly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dirty="0" smtClean="0"/>
                        <a:t>Reptiles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Cold blooded,</a:t>
                      </a:r>
                      <a:r>
                        <a:rPr lang="en-GB" baseline="0" dirty="0" smtClean="0"/>
                        <a:t> lay eggs on land often have scaly skin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dirty="0" smtClean="0"/>
                        <a:t>Amphibians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Cold blooded,</a:t>
                      </a:r>
                      <a:r>
                        <a:rPr lang="en-GB" baseline="0" dirty="0" smtClean="0"/>
                        <a:t> lay eggs in water but the adults can live on the land soft skin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dirty="0" smtClean="0"/>
                        <a:t>Fish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Cold blooded</a:t>
                      </a:r>
                      <a:r>
                        <a:rPr lang="en-GB" baseline="0" dirty="0" smtClean="0"/>
                        <a:t>, have scales, breathe in water using gills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dirty="0" smtClean="0"/>
                        <a:t>Invertebrates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Small creatures with no backbone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dirty="0" smtClean="0"/>
                        <a:t>Plant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Have green leaves and use energy from sunlight to make food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161551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thamesvalleybirds.co.uk/attachments/bird-photos-general/11607d1254912519-barn-owl-medley-ba1.jpg">
            <a:hlinkClick r:id="rId3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50" y="1412776"/>
            <a:ext cx="1596902" cy="129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news.bbcimg.co.uk/media/images/53989000/jpg/_53989015_adde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34" y="2627194"/>
            <a:ext cx="1668016" cy="123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00" y="3458278"/>
            <a:ext cx="1668501" cy="119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22" y="4293097"/>
            <a:ext cx="17164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58" y="5157192"/>
            <a:ext cx="166034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24395"/>
            <a:ext cx="160420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70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Protection of Biodiversity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600200"/>
            <a:ext cx="4392488" cy="441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do not disturb animals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onserve resources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conserve habitat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do not litter –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reduce, reuse &amp; recycle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do not start fires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 descr="C:\Users\louise.friel\Desktop\DCIM\101MSDCF\DSC0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1044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8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 Map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9713" y="44623"/>
            <a:ext cx="4176466" cy="7056788"/>
          </a:xfrm>
        </p:spPr>
      </p:pic>
    </p:spTree>
    <p:extLst>
      <p:ext uri="{BB962C8B-B14F-4D97-AF65-F5344CB8AC3E}">
        <p14:creationId xmlns:p14="http://schemas.microsoft.com/office/powerpoint/2010/main" val="13629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900113" y="2349500"/>
            <a:ext cx="7343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7200" b="1">
              <a:solidFill>
                <a:srgbClr val="008080"/>
              </a:solidFill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1257972" cy="71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375"/>
            <a:ext cx="20383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C:\Users\louise.friel\Desktop\DCIM\101MSDCF\DSC00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34321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C:\Users\louise.friel\Desktop\DCIM\101MSDCF\DSC000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34480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 descr="C:\Users\louise.friel\Desktop\DCIM\101MSDCF\DSC000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4076700"/>
            <a:ext cx="36290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1"/>
          <p:cNvSpPr>
            <a:spLocks noChangeArrowheads="1"/>
          </p:cNvSpPr>
          <p:nvPr/>
        </p:nvSpPr>
        <p:spPr bwMode="auto">
          <a:xfrm>
            <a:off x="3909000" y="3244850"/>
            <a:ext cx="1326004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endParaRPr lang="en-GB" b="1" u="sng" dirty="0">
              <a:solidFill>
                <a:srgbClr val="00808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b="1" dirty="0" smtClean="0">
                <a:solidFill>
                  <a:srgbClr val="008080"/>
                </a:solidFill>
              </a:rPr>
              <a:t>Measures </a:t>
            </a:r>
            <a:endParaRPr lang="en-GB" b="1" dirty="0">
              <a:solidFill>
                <a:srgbClr val="008080"/>
              </a:solidFill>
            </a:endParaRPr>
          </a:p>
        </p:txBody>
      </p:sp>
      <p:pic>
        <p:nvPicPr>
          <p:cNvPr id="25609" name="Picture 10" descr="F:\DCIM\101MSDCF\DSC0007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3360738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Pollution Prevention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0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6736</TotalTime>
  <Words>284</Words>
  <Application>Microsoft Office PowerPoint</Application>
  <PresentationFormat>On-screen Show (4:3)</PresentationFormat>
  <Paragraphs>63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Radial</vt:lpstr>
      <vt:lpstr>  Balmurrie Fell Wind Farm  </vt:lpstr>
      <vt:lpstr>Gael Force Team</vt:lpstr>
      <vt:lpstr>PROJECT DETAIL </vt:lpstr>
      <vt:lpstr>Site Location</vt:lpstr>
      <vt:lpstr>Biodiversity on Site </vt:lpstr>
      <vt:lpstr>PowerPoint Presentation</vt:lpstr>
      <vt:lpstr>Protection of Biodiversity </vt:lpstr>
      <vt:lpstr>Eco Map </vt:lpstr>
      <vt:lpstr>Pollution Prevention</vt:lpstr>
      <vt:lpstr>Scottish Species - Water Vole</vt:lpstr>
      <vt:lpstr>Declining numbers of water vole</vt:lpstr>
      <vt:lpstr>Competition </vt:lpstr>
    </vt:vector>
  </TitlesOfParts>
  <Company>The Northern Ireland Assembly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Strategy</dc:title>
  <dc:creator>davis</dc:creator>
  <cp:lastModifiedBy>Louise Friel</cp:lastModifiedBy>
  <cp:revision>410</cp:revision>
  <cp:lastPrinted>2012-03-26T08:18:45Z</cp:lastPrinted>
  <dcterms:created xsi:type="dcterms:W3CDTF">2009-11-24T11:12:28Z</dcterms:created>
  <dcterms:modified xsi:type="dcterms:W3CDTF">2012-06-07T20:11:04Z</dcterms:modified>
</cp:coreProperties>
</file>