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3" r:id="rId5"/>
    <p:sldId id="258"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6" d="100"/>
          <a:sy n="76" d="100"/>
        </p:scale>
        <p:origin x="126"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1/16/2026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67262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1/16/2026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7926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1/16/2026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11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1/16/2026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89250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1/16/2026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2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1/16/2026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40071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1/16/2026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61308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1/16/2026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37953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1/16/2026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3101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1/16/2026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5629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1/16/2026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34908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1/16/2026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5304668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ranscend.org/tms/2025/09/the-unflinching-sentinel-guru-tegh-bahadur-in-the-pursuit-of-eternal-propagation-of-peace-justice-and-righteousness-part-2/" TargetMode="External"/><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athedral ceiling in yellow sunlight design">
            <a:extLst>
              <a:ext uri="{FF2B5EF4-FFF2-40B4-BE49-F238E27FC236}">
                <a16:creationId xmlns:a16="http://schemas.microsoft.com/office/drawing/2014/main" id="{6E8877D2-9A2E-77D9-3604-E029863F1123}"/>
              </a:ext>
            </a:extLst>
          </p:cNvPr>
          <p:cNvPicPr>
            <a:picLocks noChangeAspect="1"/>
          </p:cNvPicPr>
          <p:nvPr/>
        </p:nvPicPr>
        <p:blipFill>
          <a:blip r:embed="rId2">
            <a:alphaModFix amt="40000"/>
          </a:blip>
          <a:srcRect t="13234" b="11765"/>
          <a:stretch>
            <a:fillRect/>
          </a:stretch>
        </p:blipFill>
        <p:spPr>
          <a:xfrm>
            <a:off x="-2" y="-2"/>
            <a:ext cx="12192001" cy="6858001"/>
          </a:xfrm>
          <a:prstGeom prst="rect">
            <a:avLst/>
          </a:prstGeom>
        </p:spPr>
      </p:pic>
      <p:sp>
        <p:nvSpPr>
          <p:cNvPr id="2" name="Title 1">
            <a:extLst>
              <a:ext uri="{FF2B5EF4-FFF2-40B4-BE49-F238E27FC236}">
                <a16:creationId xmlns:a16="http://schemas.microsoft.com/office/drawing/2014/main" id="{7834979B-FE51-BD09-8A0F-1546FE15E119}"/>
              </a:ext>
            </a:extLst>
          </p:cNvPr>
          <p:cNvSpPr>
            <a:spLocks noGrp="1"/>
          </p:cNvSpPr>
          <p:nvPr>
            <p:ph type="ctrTitle"/>
          </p:nvPr>
        </p:nvSpPr>
        <p:spPr>
          <a:xfrm>
            <a:off x="517870" y="978407"/>
            <a:ext cx="5021182" cy="3290107"/>
          </a:xfrm>
        </p:spPr>
        <p:txBody>
          <a:bodyPr anchor="t">
            <a:normAutofit/>
          </a:bodyPr>
          <a:lstStyle/>
          <a:p>
            <a:r>
              <a:rPr lang="en-GB" sz="6000" dirty="0">
                <a:solidFill>
                  <a:srgbClr val="FFFFFF"/>
                </a:solidFill>
              </a:rPr>
              <a:t>Sikhism</a:t>
            </a:r>
          </a:p>
        </p:txBody>
      </p:sp>
      <p:sp>
        <p:nvSpPr>
          <p:cNvPr id="3" name="Subtitle 2">
            <a:extLst>
              <a:ext uri="{FF2B5EF4-FFF2-40B4-BE49-F238E27FC236}">
                <a16:creationId xmlns:a16="http://schemas.microsoft.com/office/drawing/2014/main" id="{B9782966-C4A5-2A07-FFD3-76518CC7B7EB}"/>
              </a:ext>
            </a:extLst>
          </p:cNvPr>
          <p:cNvSpPr>
            <a:spLocks noGrp="1"/>
          </p:cNvSpPr>
          <p:nvPr>
            <p:ph type="subTitle" idx="1"/>
          </p:nvPr>
        </p:nvSpPr>
        <p:spPr>
          <a:xfrm>
            <a:off x="517870" y="4482450"/>
            <a:ext cx="5578130" cy="1724029"/>
          </a:xfrm>
        </p:spPr>
        <p:txBody>
          <a:bodyPr anchor="t">
            <a:normAutofit/>
          </a:bodyPr>
          <a:lstStyle/>
          <a:p>
            <a:r>
              <a:rPr lang="en-GB" sz="2400" dirty="0">
                <a:solidFill>
                  <a:srgbClr val="FFFFFF"/>
                </a:solidFill>
              </a:rPr>
              <a:t>By Owen, Harry, Grace, Amber and Asil</a:t>
            </a: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3814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advTm="223">
        <p:cut/>
      </p:transition>
    </mc:Choice>
    <mc:Fallback xmlns="">
      <p:transition advTm="223">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5" name="Rectangle 14">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C42FADB7-BA81-6CF3-61D1-C4E51F443A8E}"/>
              </a:ext>
            </a:extLst>
          </p:cNvPr>
          <p:cNvSpPr>
            <a:spLocks noGrp="1"/>
          </p:cNvSpPr>
          <p:nvPr>
            <p:ph type="title"/>
          </p:nvPr>
        </p:nvSpPr>
        <p:spPr>
          <a:xfrm>
            <a:off x="521208" y="978408"/>
            <a:ext cx="3410712" cy="5376672"/>
          </a:xfrm>
        </p:spPr>
        <p:txBody>
          <a:bodyPr>
            <a:normAutofit/>
          </a:bodyPr>
          <a:lstStyle/>
          <a:p>
            <a:r>
              <a:rPr lang="en-GB" sz="4000" dirty="0"/>
              <a:t>The believers of Sikhism are called Sikhs. </a:t>
            </a:r>
          </a:p>
        </p:txBody>
      </p:sp>
      <p:pic>
        <p:nvPicPr>
          <p:cNvPr id="2050" name="Picture 2" descr="Sikhism | History, Doctrines, Practice, &amp; Literature | Britannica">
            <a:extLst>
              <a:ext uri="{FF2B5EF4-FFF2-40B4-BE49-F238E27FC236}">
                <a16:creationId xmlns:a16="http://schemas.microsoft.com/office/drawing/2014/main" id="{68186BC4-FE8B-794C-61FC-3158613BC2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9855" y="788610"/>
            <a:ext cx="7921162" cy="528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33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1DC7A9-2161-2352-AD7B-9A314FEF639D}"/>
              </a:ext>
            </a:extLst>
          </p:cNvPr>
          <p:cNvSpPr>
            <a:spLocks noGrp="1"/>
          </p:cNvSpPr>
          <p:nvPr>
            <p:ph type="title"/>
          </p:nvPr>
        </p:nvSpPr>
        <p:spPr>
          <a:xfrm>
            <a:off x="6153912" y="978408"/>
            <a:ext cx="5513832" cy="1463040"/>
          </a:xfrm>
        </p:spPr>
        <p:txBody>
          <a:bodyPr vert="horz" lIns="91440" tIns="45720" rIns="91440" bIns="45720" rtlCol="0" anchor="t">
            <a:normAutofit/>
          </a:bodyPr>
          <a:lstStyle/>
          <a:p>
            <a:r>
              <a:rPr lang="en-US" b="1" kern="1200" dirty="0">
                <a:solidFill>
                  <a:schemeClr val="tx1"/>
                </a:solidFill>
                <a:latin typeface="+mj-lt"/>
                <a:ea typeface="+mj-ea"/>
                <a:cs typeface="+mj-cs"/>
              </a:rPr>
              <a:t>Sikh Leaders</a:t>
            </a:r>
          </a:p>
        </p:txBody>
      </p:sp>
      <p:pic>
        <p:nvPicPr>
          <p:cNvPr id="11" name="Picture Placeholder 10" descr="A person with a beard and turban&#10;&#10;AI-generated content may be incorrect.">
            <a:extLst>
              <a:ext uri="{FF2B5EF4-FFF2-40B4-BE49-F238E27FC236}">
                <a16:creationId xmlns:a16="http://schemas.microsoft.com/office/drawing/2014/main" id="{EF7B19BC-FBE1-65C0-050F-7D4C9ED48FD1}"/>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160" b="10160"/>
          <a:stretch>
            <a:fillRect/>
          </a:stretch>
        </p:blipFill>
        <p:spPr>
          <a:xfrm>
            <a:off x="517867" y="854909"/>
            <a:ext cx="4959823" cy="5144280"/>
          </a:xfrm>
          <a:prstGeom prst="rect">
            <a:avLst/>
          </a:prstGeom>
        </p:spPr>
      </p:pic>
      <p:sp>
        <p:nvSpPr>
          <p:cNvPr id="25" name="Freeform: Shape 24">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8484" y="508090"/>
            <a:ext cx="5513832"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6725558F-7E41-5105-8794-F5A3ED09A967}"/>
              </a:ext>
            </a:extLst>
          </p:cNvPr>
          <p:cNvSpPr>
            <a:spLocks noGrp="1"/>
          </p:cNvSpPr>
          <p:nvPr>
            <p:ph type="body" sz="half" idx="2"/>
          </p:nvPr>
        </p:nvSpPr>
        <p:spPr>
          <a:xfrm>
            <a:off x="6153912" y="2255808"/>
            <a:ext cx="5513832" cy="1219669"/>
          </a:xfrm>
        </p:spPr>
        <p:txBody>
          <a:bodyPr vert="horz" lIns="91440" tIns="45720" rIns="91440" bIns="45720" rtlCol="0">
            <a:normAutofit fontScale="70000" lnSpcReduction="20000"/>
          </a:bodyPr>
          <a:lstStyle/>
          <a:p>
            <a:r>
              <a:rPr lang="en-US" dirty="0"/>
              <a:t>There are no priests in Sikhism but there is a person that is responsible for leading services.</a:t>
            </a:r>
            <a:r>
              <a:rPr lang="en-GB" i="0" dirty="0"/>
              <a:t> The person responsible is the Guru Granth Sahib and they are also responsible for reading the holy book and looking after it, you must be qualified to become a Guru Granth Sahib.</a:t>
            </a:r>
            <a:endParaRPr lang="en-US" dirty="0"/>
          </a:p>
        </p:txBody>
      </p:sp>
      <p:sp>
        <p:nvSpPr>
          <p:cNvPr id="13" name="TextBox 12">
            <a:extLst>
              <a:ext uri="{FF2B5EF4-FFF2-40B4-BE49-F238E27FC236}">
                <a16:creationId xmlns:a16="http://schemas.microsoft.com/office/drawing/2014/main" id="{9F8F734D-B10F-5C77-CA9F-BD2E1D70BC5A}"/>
              </a:ext>
            </a:extLst>
          </p:cNvPr>
          <p:cNvSpPr txBox="1"/>
          <p:nvPr/>
        </p:nvSpPr>
        <p:spPr>
          <a:xfrm>
            <a:off x="3007142" y="5799134"/>
            <a:ext cx="2470548"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transcend.org/tms/2025/09/the-unflinching-sentinel-guru-tegh-bahadur-in-the-pursuit-of-eternal-propagation-of-peace-justice-and-righteousness-part-2/">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extLst>
      <p:ext uri="{BB962C8B-B14F-4D97-AF65-F5344CB8AC3E}">
        <p14:creationId xmlns:p14="http://schemas.microsoft.com/office/powerpoint/2010/main" val="303194849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A00E-9F11-EE67-6394-16C8E2FF1D78}"/>
              </a:ext>
            </a:extLst>
          </p:cNvPr>
          <p:cNvSpPr>
            <a:spLocks noGrp="1"/>
          </p:cNvSpPr>
          <p:nvPr>
            <p:ph type="title"/>
          </p:nvPr>
        </p:nvSpPr>
        <p:spPr/>
        <p:txBody>
          <a:bodyPr/>
          <a:lstStyle/>
          <a:p>
            <a:r>
              <a:rPr lang="en-GB" dirty="0"/>
              <a:t>Sikh prayers  </a:t>
            </a:r>
          </a:p>
        </p:txBody>
      </p:sp>
      <p:sp>
        <p:nvSpPr>
          <p:cNvPr id="3" name="Content Placeholder 2">
            <a:extLst>
              <a:ext uri="{FF2B5EF4-FFF2-40B4-BE49-F238E27FC236}">
                <a16:creationId xmlns:a16="http://schemas.microsoft.com/office/drawing/2014/main" id="{8E319A0F-2E3B-B472-B125-526B8A7E513D}"/>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6026E686-2CB5-22D1-0282-D2EAC676B263}"/>
              </a:ext>
            </a:extLst>
          </p:cNvPr>
          <p:cNvSpPr>
            <a:spLocks noGrp="1"/>
          </p:cNvSpPr>
          <p:nvPr>
            <p:ph type="body" sz="half" idx="2"/>
          </p:nvPr>
        </p:nvSpPr>
        <p:spPr/>
        <p:txBody>
          <a:bodyPr/>
          <a:lstStyle/>
          <a:p>
            <a:r>
              <a:rPr lang="en-GB" dirty="0"/>
              <a:t>Sikhs pray any time any where but generally once in the morning and once at night. In the morning Sikhs wake before dawn to pray and in the evening before bed. </a:t>
            </a:r>
          </a:p>
        </p:txBody>
      </p:sp>
      <p:pic>
        <p:nvPicPr>
          <p:cNvPr id="6" name="Picture 5" descr="Unveiling Sikh Prayer Customs Sacred Rituals and Traditions">
            <a:extLst>
              <a:ext uri="{FF2B5EF4-FFF2-40B4-BE49-F238E27FC236}">
                <a16:creationId xmlns:a16="http://schemas.microsoft.com/office/drawing/2014/main" id="{137532AC-117C-2899-ACA8-A493B63F2D80}"/>
              </a:ext>
            </a:extLst>
          </p:cNvPr>
          <p:cNvPicPr>
            <a:picLocks noChangeAspect="1"/>
          </p:cNvPicPr>
          <p:nvPr/>
        </p:nvPicPr>
        <p:blipFill>
          <a:blip r:embed="rId2"/>
          <a:stretch>
            <a:fillRect/>
          </a:stretch>
        </p:blipFill>
        <p:spPr>
          <a:xfrm>
            <a:off x="6845427" y="2028825"/>
            <a:ext cx="4514850" cy="2571750"/>
          </a:xfrm>
          <a:prstGeom prst="rect">
            <a:avLst/>
          </a:prstGeom>
        </p:spPr>
      </p:pic>
    </p:spTree>
    <p:extLst>
      <p:ext uri="{BB962C8B-B14F-4D97-AF65-F5344CB8AC3E}">
        <p14:creationId xmlns:p14="http://schemas.microsoft.com/office/powerpoint/2010/main" val="12525519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3" name="Rectangle 1032">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920E9637-F2DB-F72B-4BD2-0A4A5EDD78FD}"/>
              </a:ext>
            </a:extLst>
          </p:cNvPr>
          <p:cNvSpPr>
            <a:spLocks noGrp="1"/>
          </p:cNvSpPr>
          <p:nvPr>
            <p:ph type="title"/>
          </p:nvPr>
        </p:nvSpPr>
        <p:spPr>
          <a:xfrm>
            <a:off x="521208" y="978408"/>
            <a:ext cx="4754880" cy="1463040"/>
          </a:xfrm>
        </p:spPr>
        <p:txBody>
          <a:bodyPr vert="horz" lIns="91440" tIns="45720" rIns="91440" bIns="45720" rtlCol="0" anchor="t">
            <a:normAutofit/>
          </a:bodyPr>
          <a:lstStyle/>
          <a:p>
            <a:r>
              <a:rPr lang="en-US" b="1" kern="1200" dirty="0">
                <a:solidFill>
                  <a:schemeClr val="tx1"/>
                </a:solidFill>
                <a:latin typeface="+mj-lt"/>
                <a:ea typeface="+mj-ea"/>
                <a:cs typeface="+mj-cs"/>
              </a:rPr>
              <a:t>Sikh Festivals</a:t>
            </a:r>
          </a:p>
        </p:txBody>
      </p:sp>
      <p:sp>
        <p:nvSpPr>
          <p:cNvPr id="1035" name="Rectangle 1034">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Text Placeholder 3">
            <a:extLst>
              <a:ext uri="{FF2B5EF4-FFF2-40B4-BE49-F238E27FC236}">
                <a16:creationId xmlns:a16="http://schemas.microsoft.com/office/drawing/2014/main" id="{ACD04F89-393B-4794-FF41-17DCBEF221B0}"/>
              </a:ext>
            </a:extLst>
          </p:cNvPr>
          <p:cNvSpPr>
            <a:spLocks noGrp="1"/>
          </p:cNvSpPr>
          <p:nvPr>
            <p:ph type="body" sz="half" idx="2"/>
          </p:nvPr>
        </p:nvSpPr>
        <p:spPr>
          <a:xfrm>
            <a:off x="521208" y="2578608"/>
            <a:ext cx="4672584" cy="3767328"/>
          </a:xfrm>
        </p:spPr>
        <p:txBody>
          <a:bodyPr vert="horz" lIns="91440" tIns="45720" rIns="91440" bIns="45720" rtlCol="0">
            <a:normAutofit/>
          </a:bodyPr>
          <a:lstStyle/>
          <a:p>
            <a:pPr indent="-228600">
              <a:buFont typeface="Arial" panose="020B0604020202020204" pitchFamily="34" charset="0"/>
              <a:buChar char="•"/>
            </a:pPr>
            <a:r>
              <a:rPr lang="en-US" dirty="0"/>
              <a:t>There are 2 types of festivals in Sikhism. There are special holy days where they celebrate about the lives of gurus, these are known as Gurpurbs, other celebrations which are on the same days as some Hindu festivals get called melas. </a:t>
            </a:r>
          </a:p>
        </p:txBody>
      </p:sp>
      <p:pic>
        <p:nvPicPr>
          <p:cNvPr id="1026" name="Picture 2" descr="The History And Meaning Behind Vaisakhi, Sikh Springtime Festival ...">
            <a:extLst>
              <a:ext uri="{FF2B5EF4-FFF2-40B4-BE49-F238E27FC236}">
                <a16:creationId xmlns:a16="http://schemas.microsoft.com/office/drawing/2014/main" id="{F6F8A58C-680D-A7CB-4F39-5A6890E452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201" r="19532" b="1"/>
          <a:stretch>
            <a:fillRect/>
          </a:stretch>
        </p:blipFill>
        <p:spPr bwMode="auto">
          <a:xfrm>
            <a:off x="5958018" y="508090"/>
            <a:ext cx="5709726" cy="584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322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1" name="Freeform: Shape 308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83" name="Rectangle 3082">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FA208B-72A8-C4DC-3FBA-327097030737}"/>
              </a:ext>
            </a:extLst>
          </p:cNvPr>
          <p:cNvSpPr>
            <a:spLocks noGrp="1"/>
          </p:cNvSpPr>
          <p:nvPr>
            <p:ph type="title"/>
          </p:nvPr>
        </p:nvSpPr>
        <p:spPr>
          <a:xfrm>
            <a:off x="517868" y="841283"/>
            <a:ext cx="3465681" cy="2916472"/>
          </a:xfrm>
        </p:spPr>
        <p:txBody>
          <a:bodyPr vert="horz" lIns="91440" tIns="45720" rIns="91440" bIns="45720" rtlCol="0" anchor="b">
            <a:normAutofit/>
          </a:bodyPr>
          <a:lstStyle/>
          <a:p>
            <a:r>
              <a:rPr lang="en-US" sz="4800">
                <a:solidFill>
                  <a:schemeClr val="tx2"/>
                </a:solidFill>
              </a:rPr>
              <a:t>Beliefs about God </a:t>
            </a:r>
          </a:p>
        </p:txBody>
      </p:sp>
      <p:sp>
        <p:nvSpPr>
          <p:cNvPr id="4" name="Text Placeholder 3">
            <a:extLst>
              <a:ext uri="{FF2B5EF4-FFF2-40B4-BE49-F238E27FC236}">
                <a16:creationId xmlns:a16="http://schemas.microsoft.com/office/drawing/2014/main" id="{BB5DEA79-77B7-BFA0-1251-9F35B9FCC27A}"/>
              </a:ext>
            </a:extLst>
          </p:cNvPr>
          <p:cNvSpPr>
            <a:spLocks noGrp="1"/>
          </p:cNvSpPr>
          <p:nvPr>
            <p:ph type="body" sz="half" idx="2"/>
          </p:nvPr>
        </p:nvSpPr>
        <p:spPr>
          <a:xfrm>
            <a:off x="517868" y="4078794"/>
            <a:ext cx="3465681" cy="1900842"/>
          </a:xfrm>
        </p:spPr>
        <p:txBody>
          <a:bodyPr vert="horz" lIns="91440" tIns="45720" rIns="91440" bIns="45720" rtlCol="0" anchor="t">
            <a:normAutofit/>
          </a:bodyPr>
          <a:lstStyle/>
          <a:p>
            <a:r>
              <a:rPr lang="en-US" i="1" kern="1200">
                <a:solidFill>
                  <a:schemeClr val="tx1"/>
                </a:solidFill>
                <a:latin typeface="+mn-lt"/>
                <a:ea typeface="+mn-ea"/>
                <a:cs typeface="+mn-cs"/>
              </a:rPr>
              <a:t>The most important belief in Sikhism is that there is only one god called Waheguru.</a:t>
            </a:r>
          </a:p>
        </p:txBody>
      </p:sp>
      <p:pic>
        <p:nvPicPr>
          <p:cNvPr id="3074" name="Picture 2" descr="Top 999+ waheguru images hd – Amazing Collection waheguru images hd Full 4K">
            <a:extLst>
              <a:ext uri="{FF2B5EF4-FFF2-40B4-BE49-F238E27FC236}">
                <a16:creationId xmlns:a16="http://schemas.microsoft.com/office/drawing/2014/main" id="{FF84F619-7637-45A9-053E-44B7A92C3A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540688" y="751093"/>
            <a:ext cx="2955751" cy="5254670"/>
          </a:xfrm>
          <a:prstGeom prst="rect">
            <a:avLst/>
          </a:prstGeom>
          <a:noFill/>
          <a:extLst>
            <a:ext uri="{909E8E84-426E-40DD-AFC4-6F175D3DCCD1}">
              <a14:hiddenFill xmlns:a14="http://schemas.microsoft.com/office/drawing/2010/main">
                <a:solidFill>
                  <a:srgbClr val="FFFFFF"/>
                </a:solidFill>
              </a14:hiddenFill>
            </a:ext>
          </a:extLst>
        </p:spPr>
      </p:pic>
      <p:sp>
        <p:nvSpPr>
          <p:cNvPr id="3085" name="Freeform: Shape 3084">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62084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3" name="Freeform: Shape 1032">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5" name="Rectangle 1034">
            <a:extLst>
              <a:ext uri="{FF2B5EF4-FFF2-40B4-BE49-F238E27FC236}">
                <a16:creationId xmlns:a16="http://schemas.microsoft.com/office/drawing/2014/main" id="{FF9FFCE1-E057-415B-A971-88EC7E22A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2BE3F6-9617-AC03-E353-8307C3C50786}"/>
              </a:ext>
            </a:extLst>
          </p:cNvPr>
          <p:cNvSpPr>
            <a:spLocks noGrp="1"/>
          </p:cNvSpPr>
          <p:nvPr>
            <p:ph type="title"/>
          </p:nvPr>
        </p:nvSpPr>
        <p:spPr>
          <a:xfrm>
            <a:off x="521209" y="971397"/>
            <a:ext cx="3462236" cy="2947460"/>
          </a:xfrm>
        </p:spPr>
        <p:txBody>
          <a:bodyPr vert="horz" lIns="91440" tIns="45720" rIns="91440" bIns="45720" rtlCol="0" anchor="t">
            <a:normAutofit/>
          </a:bodyPr>
          <a:lstStyle/>
          <a:p>
            <a:r>
              <a:rPr lang="en-US" sz="4800"/>
              <a:t>Sacred space</a:t>
            </a:r>
          </a:p>
        </p:txBody>
      </p:sp>
      <p:sp>
        <p:nvSpPr>
          <p:cNvPr id="4" name="Text Placeholder 3">
            <a:extLst>
              <a:ext uri="{FF2B5EF4-FFF2-40B4-BE49-F238E27FC236}">
                <a16:creationId xmlns:a16="http://schemas.microsoft.com/office/drawing/2014/main" id="{217E21FD-D961-81F2-405D-0DBD814ADE3A}"/>
              </a:ext>
            </a:extLst>
          </p:cNvPr>
          <p:cNvSpPr>
            <a:spLocks noGrp="1"/>
          </p:cNvSpPr>
          <p:nvPr>
            <p:ph type="body" sz="half" idx="2"/>
          </p:nvPr>
        </p:nvSpPr>
        <p:spPr>
          <a:xfrm>
            <a:off x="517867" y="4482450"/>
            <a:ext cx="3462236" cy="1724029"/>
          </a:xfrm>
        </p:spPr>
        <p:txBody>
          <a:bodyPr vert="horz" lIns="91440" tIns="45720" rIns="91440" bIns="45720" rtlCol="0" anchor="t">
            <a:normAutofit/>
          </a:bodyPr>
          <a:lstStyle/>
          <a:p>
            <a:r>
              <a:rPr lang="en-US" i="1" kern="1200" dirty="0">
                <a:solidFill>
                  <a:schemeClr val="tx1"/>
                </a:solidFill>
                <a:latin typeface="+mn-lt"/>
                <a:ea typeface="+mn-ea"/>
                <a:cs typeface="+mn-cs"/>
              </a:rPr>
              <a:t>Sikhs often choose to visit Amritsar at least once in their lifetime.</a:t>
            </a:r>
          </a:p>
        </p:txBody>
      </p:sp>
      <p:sp>
        <p:nvSpPr>
          <p:cNvPr id="1037" name="Rectangle 1036">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346557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olden Temple Harmandir Sahib The Sacred Sikh Gurdwara in Amritsar ...">
            <a:extLst>
              <a:ext uri="{FF2B5EF4-FFF2-40B4-BE49-F238E27FC236}">
                <a16:creationId xmlns:a16="http://schemas.microsoft.com/office/drawing/2014/main" id="{499A9539-5758-975D-E9E3-A7134EBD68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71704" y="1284384"/>
            <a:ext cx="7293594" cy="4850240"/>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D58401B5-5F1B-4D21-9AC3-AAEC8D366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704" y="6300216"/>
            <a:ext cx="729360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13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3" name="Rectangle 1032">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1D293EF-A8C1-9DF0-42A9-90B9534A4338}"/>
              </a:ext>
            </a:extLst>
          </p:cNvPr>
          <p:cNvSpPr>
            <a:spLocks noGrp="1"/>
          </p:cNvSpPr>
          <p:nvPr>
            <p:ph type="title"/>
          </p:nvPr>
        </p:nvSpPr>
        <p:spPr>
          <a:xfrm>
            <a:off x="521208" y="978408"/>
            <a:ext cx="4754880" cy="1463040"/>
          </a:xfrm>
        </p:spPr>
        <p:txBody>
          <a:bodyPr vert="horz" lIns="91440" tIns="45720" rIns="91440" bIns="45720" rtlCol="0" anchor="t">
            <a:normAutofit/>
          </a:bodyPr>
          <a:lstStyle/>
          <a:p>
            <a:r>
              <a:rPr lang="en-US" b="1" kern="1200">
                <a:solidFill>
                  <a:schemeClr val="tx1"/>
                </a:solidFill>
                <a:latin typeface="+mj-lt"/>
                <a:ea typeface="+mj-ea"/>
                <a:cs typeface="+mj-cs"/>
              </a:rPr>
              <a:t>Food</a:t>
            </a:r>
          </a:p>
        </p:txBody>
      </p:sp>
      <p:sp>
        <p:nvSpPr>
          <p:cNvPr id="1035" name="Rectangle 1034">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Text Placeholder 3">
            <a:extLst>
              <a:ext uri="{FF2B5EF4-FFF2-40B4-BE49-F238E27FC236}">
                <a16:creationId xmlns:a16="http://schemas.microsoft.com/office/drawing/2014/main" id="{8CEE2AB5-9C78-8795-4C14-8BE505CC70DF}"/>
              </a:ext>
            </a:extLst>
          </p:cNvPr>
          <p:cNvSpPr>
            <a:spLocks noGrp="1"/>
          </p:cNvSpPr>
          <p:nvPr>
            <p:ph type="body" sz="half" idx="2"/>
          </p:nvPr>
        </p:nvSpPr>
        <p:spPr>
          <a:xfrm>
            <a:off x="521208" y="2578608"/>
            <a:ext cx="4672584" cy="3767328"/>
          </a:xfrm>
        </p:spPr>
        <p:txBody>
          <a:bodyPr vert="horz" lIns="91440" tIns="45720" rIns="91440" bIns="45720" rtlCol="0">
            <a:normAutofit/>
          </a:bodyPr>
          <a:lstStyle/>
          <a:p>
            <a:pPr indent="-228600">
              <a:buFont typeface="Arial" panose="020B0604020202020204" pitchFamily="34" charset="0"/>
              <a:buChar char="•"/>
            </a:pPr>
            <a:r>
              <a:rPr lang="en-US" dirty="0"/>
              <a:t>Sikhs commonly eat roti with vegetables.</a:t>
            </a:r>
          </a:p>
          <a:p>
            <a:pPr indent="-228600">
              <a:buFont typeface="Arial" panose="020B0604020202020204" pitchFamily="34" charset="0"/>
              <a:buChar char="•"/>
            </a:pPr>
            <a:r>
              <a:rPr lang="en-US" dirty="0"/>
              <a:t>Roti is made from whole meat or brown wheat flour and is very easy to make.</a:t>
            </a:r>
          </a:p>
        </p:txBody>
      </p:sp>
      <p:pic>
        <p:nvPicPr>
          <p:cNvPr id="1026" name="Picture 2" descr="Baisakhi is an important festival in India for the Sikhs. This day ...">
            <a:extLst>
              <a:ext uri="{FF2B5EF4-FFF2-40B4-BE49-F238E27FC236}">
                <a16:creationId xmlns:a16="http://schemas.microsoft.com/office/drawing/2014/main" id="{D8154F55-E4AD-0AC8-E27C-D2436E516D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568" r="3" b="3"/>
          <a:stretch>
            <a:fillRect/>
          </a:stretch>
        </p:blipFill>
        <p:spPr bwMode="auto">
          <a:xfrm>
            <a:off x="5958018" y="508090"/>
            <a:ext cx="5709726" cy="584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38695"/>
      </p:ext>
    </p:extLst>
  </p:cSld>
  <p:clrMapOvr>
    <a:masterClrMapping/>
  </p:clrMapOvr>
  <mc:AlternateContent xmlns:mc="http://schemas.openxmlformats.org/markup-compatibility/2006" xmlns:p14="http://schemas.microsoft.com/office/powerpoint/2010/main">
    <mc:Choice Requires="p14">
      <p:transition spd="slow" p14:dur="1400" advTm="3088">
        <p14:ripple/>
      </p:transition>
    </mc:Choice>
    <mc:Fallback xmlns="">
      <p:transition spd="slow" advTm="3088">
        <p:fade/>
      </p:transition>
    </mc:Fallback>
  </mc:AlternateContent>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94</TotalTime>
  <Words>224</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Bierstadt</vt:lpstr>
      <vt:lpstr>GestaltVTI</vt:lpstr>
      <vt:lpstr>Sikhism</vt:lpstr>
      <vt:lpstr>The believers of Sikhism are called Sikhs. </vt:lpstr>
      <vt:lpstr>Sikh Leaders</vt:lpstr>
      <vt:lpstr>Sikh prayers  </vt:lpstr>
      <vt:lpstr>Sikh Festivals</vt:lpstr>
      <vt:lpstr>Beliefs about God </vt:lpstr>
      <vt:lpstr>Sacred space</vt:lpstr>
      <vt:lpstr>Food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Owen Howie</dc:creator>
  <cp:lastModifiedBy>Owen Howie</cp:lastModifiedBy>
  <cp:revision>6</cp:revision>
  <dcterms:created xsi:type="dcterms:W3CDTF">2026-01-16T09:44:19Z</dcterms:created>
  <dcterms:modified xsi:type="dcterms:W3CDTF">2026-01-16T13:34:08Z</dcterms:modified>
</cp:coreProperties>
</file>