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1" r:id="rId2"/>
    <p:sldId id="256" r:id="rId3"/>
    <p:sldId id="257" r:id="rId4"/>
    <p:sldId id="262" r:id="rId5"/>
    <p:sldId id="267" r:id="rId6"/>
    <p:sldId id="258" r:id="rId7"/>
    <p:sldId id="259" r:id="rId8"/>
    <p:sldId id="268" r:id="rId9"/>
  </p:sldIdLst>
  <p:sldSz cx="9144000" cy="6858000" type="screen4x3"/>
  <p:notesSz cx="9926638" cy="66690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118" d="100"/>
          <a:sy n="118" d="100"/>
        </p:scale>
        <p:origin x="-72" y="6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345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0"/>
            <a:ext cx="4301543" cy="333454"/>
          </a:xfrm>
          <a:prstGeom prst="rect">
            <a:avLst/>
          </a:prstGeom>
        </p:spPr>
        <p:txBody>
          <a:bodyPr vert="horz" lIns="91440" tIns="45720" rIns="91440" bIns="45720" rtlCol="0"/>
          <a:lstStyle>
            <a:lvl1pPr algn="r">
              <a:defRPr sz="1200"/>
            </a:lvl1pPr>
          </a:lstStyle>
          <a:p>
            <a:fld id="{231C16A7-7090-40EB-96D6-FAAAE39AA2C2}" type="datetimeFigureOut">
              <a:rPr lang="en-GB" smtClean="0"/>
              <a:pPr/>
              <a:t>26/01/2021</a:t>
            </a:fld>
            <a:endParaRPr lang="en-GB"/>
          </a:p>
        </p:txBody>
      </p:sp>
      <p:sp>
        <p:nvSpPr>
          <p:cNvPr id="4" name="Footer Placeholder 3"/>
          <p:cNvSpPr>
            <a:spLocks noGrp="1"/>
          </p:cNvSpPr>
          <p:nvPr>
            <p:ph type="ftr" sz="quarter" idx="2"/>
          </p:nvPr>
        </p:nvSpPr>
        <p:spPr>
          <a:xfrm>
            <a:off x="0" y="6334477"/>
            <a:ext cx="4301543" cy="3334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334477"/>
            <a:ext cx="4301543" cy="333454"/>
          </a:xfrm>
          <a:prstGeom prst="rect">
            <a:avLst/>
          </a:prstGeom>
        </p:spPr>
        <p:txBody>
          <a:bodyPr vert="horz" lIns="91440" tIns="45720" rIns="91440" bIns="45720" rtlCol="0" anchor="b"/>
          <a:lstStyle>
            <a:lvl1pPr algn="r">
              <a:defRPr sz="1200"/>
            </a:lvl1pPr>
          </a:lstStyle>
          <a:p>
            <a:fld id="{4E6A066E-B5EE-413E-B593-EE608045D49D}" type="slidenum">
              <a:rPr lang="en-GB" smtClean="0"/>
              <a:pPr/>
              <a:t>‹#›</a:t>
            </a:fld>
            <a:endParaRPr lang="en-GB"/>
          </a:p>
        </p:txBody>
      </p:sp>
    </p:spTree>
    <p:extLst>
      <p:ext uri="{BB962C8B-B14F-4D97-AF65-F5344CB8AC3E}">
        <p14:creationId xmlns:p14="http://schemas.microsoft.com/office/powerpoint/2010/main" val="1130841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345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0"/>
            <a:ext cx="4301543" cy="333454"/>
          </a:xfrm>
          <a:prstGeom prst="rect">
            <a:avLst/>
          </a:prstGeom>
        </p:spPr>
        <p:txBody>
          <a:bodyPr vert="horz" lIns="91440" tIns="45720" rIns="91440" bIns="45720" rtlCol="0"/>
          <a:lstStyle>
            <a:lvl1pPr algn="r">
              <a:defRPr sz="1200"/>
            </a:lvl1pPr>
          </a:lstStyle>
          <a:p>
            <a:fld id="{B2814CB0-F795-4983-A490-E6D4F8DEBA4F}" type="datetimeFigureOut">
              <a:rPr lang="en-GB" smtClean="0"/>
              <a:pPr/>
              <a:t>26/01/2021</a:t>
            </a:fld>
            <a:endParaRPr lang="en-GB"/>
          </a:p>
        </p:txBody>
      </p:sp>
      <p:sp>
        <p:nvSpPr>
          <p:cNvPr id="4" name="Slide Image Placeholder 3"/>
          <p:cNvSpPr>
            <a:spLocks noGrp="1" noRot="1" noChangeAspect="1"/>
          </p:cNvSpPr>
          <p:nvPr>
            <p:ph type="sldImg" idx="2"/>
          </p:nvPr>
        </p:nvSpPr>
        <p:spPr>
          <a:xfrm>
            <a:off x="3295650" y="500063"/>
            <a:ext cx="3335338" cy="25003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167817"/>
            <a:ext cx="7941310" cy="30010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334477"/>
            <a:ext cx="4301543" cy="3334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334477"/>
            <a:ext cx="4301543" cy="333454"/>
          </a:xfrm>
          <a:prstGeom prst="rect">
            <a:avLst/>
          </a:prstGeom>
        </p:spPr>
        <p:txBody>
          <a:bodyPr vert="horz" lIns="91440" tIns="45720" rIns="91440" bIns="45720" rtlCol="0" anchor="b"/>
          <a:lstStyle>
            <a:lvl1pPr algn="r">
              <a:defRPr sz="1200"/>
            </a:lvl1pPr>
          </a:lstStyle>
          <a:p>
            <a:fld id="{5637A313-C794-444E-8816-A0CBDA3E08F0}" type="slidenum">
              <a:rPr lang="en-GB" smtClean="0"/>
              <a:pPr/>
              <a:t>‹#›</a:t>
            </a:fld>
            <a:endParaRPr lang="en-GB"/>
          </a:p>
        </p:txBody>
      </p:sp>
    </p:spTree>
    <p:extLst>
      <p:ext uri="{BB962C8B-B14F-4D97-AF65-F5344CB8AC3E}">
        <p14:creationId xmlns:p14="http://schemas.microsoft.com/office/powerpoint/2010/main" val="1537930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637A313-C794-444E-8816-A0CBDA3E08F0}"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34605-122D-4977-B582-8B8B5B088B5C}" type="datetimeFigureOut">
              <a:rPr lang="en-GB" smtClean="0"/>
              <a:pPr/>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E25887-E726-4D00-B3D4-EAA0DD51E2B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34605-122D-4977-B582-8B8B5B088B5C}" type="datetimeFigureOut">
              <a:rPr lang="en-GB" smtClean="0"/>
              <a:pPr/>
              <a:t>26/01/2021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25887-E726-4D00-B3D4-EAA0DD51E2B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208912" cy="3323987"/>
          </a:xfrm>
          <a:prstGeom prst="rect">
            <a:avLst/>
          </a:prstGeom>
          <a:noFill/>
        </p:spPr>
        <p:txBody>
          <a:bodyPr wrap="square" rtlCol="0">
            <a:spAutoFit/>
          </a:bodyPr>
          <a:lstStyle/>
          <a:p>
            <a:endParaRPr lang="en-GB" dirty="0"/>
          </a:p>
          <a:p>
            <a:endParaRPr lang="en-GB" dirty="0" smtClean="0"/>
          </a:p>
          <a:p>
            <a:r>
              <a:rPr lang="en-GB" u="sng" dirty="0" smtClean="0"/>
              <a:t>Apostrophe revision</a:t>
            </a:r>
          </a:p>
          <a:p>
            <a:endParaRPr lang="en-GB" u="sng" dirty="0"/>
          </a:p>
          <a:p>
            <a:r>
              <a:rPr lang="en-GB" u="sng" dirty="0" smtClean="0"/>
              <a:t>Challenge: </a:t>
            </a:r>
            <a:r>
              <a:rPr lang="en-GB" dirty="0" smtClean="0"/>
              <a:t>to recap on your previous knowledge of apostrophes.</a:t>
            </a:r>
          </a:p>
          <a:p>
            <a:endParaRPr lang="en-GB" dirty="0"/>
          </a:p>
          <a:p>
            <a:endParaRPr lang="en-GB" dirty="0" smtClean="0"/>
          </a:p>
          <a:p>
            <a:endParaRPr lang="en-GB" dirty="0"/>
          </a:p>
          <a:p>
            <a:r>
              <a:rPr lang="en-GB" sz="66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cdn.memegenerator.net/instances/400x/24250670.jpg"/>
          <p:cNvPicPr>
            <a:picLocks noChangeAspect="1" noChangeArrowheads="1"/>
          </p:cNvPicPr>
          <p:nvPr/>
        </p:nvPicPr>
        <p:blipFill>
          <a:blip r:embed="rId2" cstate="print"/>
          <a:srcRect/>
          <a:stretch>
            <a:fillRect/>
          </a:stretch>
        </p:blipFill>
        <p:spPr bwMode="auto">
          <a:xfrm>
            <a:off x="4067944" y="3368212"/>
            <a:ext cx="5076055" cy="3489788"/>
          </a:xfrm>
          <a:prstGeom prst="rect">
            <a:avLst/>
          </a:prstGeom>
          <a:noFill/>
        </p:spPr>
      </p:pic>
      <p:sp>
        <p:nvSpPr>
          <p:cNvPr id="5" name="TextBox 4"/>
          <p:cNvSpPr txBox="1"/>
          <p:nvPr/>
        </p:nvSpPr>
        <p:spPr>
          <a:xfrm>
            <a:off x="395536" y="476672"/>
            <a:ext cx="7704856" cy="2554545"/>
          </a:xfrm>
          <a:prstGeom prst="rect">
            <a:avLst/>
          </a:prstGeom>
          <a:noFill/>
        </p:spPr>
        <p:txBody>
          <a:bodyPr wrap="square" rtlCol="0">
            <a:spAutoFit/>
          </a:bodyPr>
          <a:lstStyle/>
          <a:p>
            <a:r>
              <a:rPr lang="en-GB" sz="3200" dirty="0" smtClean="0">
                <a:solidFill>
                  <a:schemeClr val="bg1"/>
                </a:solidFill>
                <a:latin typeface="Aharoni" pitchFamily="2" charset="-79"/>
                <a:ea typeface="SimHei" pitchFamily="49" charset="-122"/>
                <a:cs typeface="Aharoni" pitchFamily="2" charset="-79"/>
              </a:rPr>
              <a:t>Darth Vader hates it when you do not use apostrophes.</a:t>
            </a:r>
          </a:p>
          <a:p>
            <a:endParaRPr lang="en-GB" sz="3200" dirty="0">
              <a:solidFill>
                <a:schemeClr val="bg1"/>
              </a:solidFill>
              <a:latin typeface="Aharoni" pitchFamily="2" charset="-79"/>
              <a:ea typeface="SimHei" pitchFamily="49" charset="-122"/>
              <a:cs typeface="Aharoni" pitchFamily="2" charset="-79"/>
            </a:endParaRPr>
          </a:p>
          <a:p>
            <a:r>
              <a:rPr lang="en-GB" sz="3200" dirty="0" smtClean="0">
                <a:solidFill>
                  <a:schemeClr val="bg1"/>
                </a:solidFill>
                <a:latin typeface="Aharoni" pitchFamily="2" charset="-79"/>
                <a:ea typeface="SimHei" pitchFamily="49" charset="-122"/>
                <a:cs typeface="Aharoni" pitchFamily="2" charset="-79"/>
              </a:rPr>
              <a:t>Come to the dark side and use apostrophes correctly.</a:t>
            </a:r>
            <a:endParaRPr lang="en-GB" sz="3200" dirty="0">
              <a:solidFill>
                <a:schemeClr val="bg1"/>
              </a:solidFill>
              <a:latin typeface="Aharoni" pitchFamily="2" charset="-79"/>
              <a:ea typeface="SimHei" pitchFamily="49" charset="-122"/>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topdesignmag.com/wp-content/uploads/2011/07/64.png"/>
          <p:cNvPicPr>
            <a:picLocks noChangeAspect="1" noChangeArrowheads="1"/>
          </p:cNvPicPr>
          <p:nvPr/>
        </p:nvPicPr>
        <p:blipFill>
          <a:blip r:embed="rId2" cstate="print"/>
          <a:srcRect/>
          <a:stretch>
            <a:fillRect/>
          </a:stretch>
        </p:blipFill>
        <p:spPr bwMode="auto">
          <a:xfrm>
            <a:off x="683568" y="3861048"/>
            <a:ext cx="2863754" cy="2996952"/>
          </a:xfrm>
          <a:prstGeom prst="rect">
            <a:avLst/>
          </a:prstGeom>
          <a:noFill/>
        </p:spPr>
      </p:pic>
      <p:sp>
        <p:nvSpPr>
          <p:cNvPr id="5" name="Rectangle 4"/>
          <p:cNvSpPr/>
          <p:nvPr/>
        </p:nvSpPr>
        <p:spPr>
          <a:xfrm>
            <a:off x="323528" y="260648"/>
            <a:ext cx="8028384" cy="523220"/>
          </a:xfrm>
          <a:prstGeom prst="rect">
            <a:avLst/>
          </a:prstGeom>
        </p:spPr>
        <p:txBody>
          <a:bodyPr wrap="square">
            <a:spAutoFit/>
          </a:bodyPr>
          <a:lstStyle/>
          <a:p>
            <a:r>
              <a:rPr lang="en-GB" sz="2800" b="1" i="1" dirty="0"/>
              <a:t>“You underestimate the power of the </a:t>
            </a:r>
            <a:r>
              <a:rPr lang="en-GB" sz="2800" b="1" i="1" dirty="0" smtClean="0"/>
              <a:t>apostrophe.”</a:t>
            </a:r>
            <a:endParaRPr lang="en-GB" sz="2800" b="1" dirty="0"/>
          </a:p>
        </p:txBody>
      </p:sp>
      <p:sp>
        <p:nvSpPr>
          <p:cNvPr id="6" name="Rounded Rectangular Callout 5"/>
          <p:cNvSpPr/>
          <p:nvPr/>
        </p:nvSpPr>
        <p:spPr>
          <a:xfrm>
            <a:off x="3779912" y="1412776"/>
            <a:ext cx="4896544" cy="3528392"/>
          </a:xfrm>
          <a:prstGeom prst="wedgeRoundRectCallout">
            <a:avLst>
              <a:gd name="adj1" fmla="val -63031"/>
              <a:gd name="adj2" fmla="val 7330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solidFill>
                  <a:schemeClr val="tx1"/>
                </a:solidFill>
              </a:rPr>
              <a:t>Use the force that you have acquired in previous lessons and tell me what you need apostrophes for:</a:t>
            </a:r>
          </a:p>
          <a:p>
            <a:endParaRPr lang="en-GB" dirty="0">
              <a:solidFill>
                <a:schemeClr val="tx1"/>
              </a:solidFill>
            </a:endParaRPr>
          </a:p>
          <a:p>
            <a:r>
              <a:rPr lang="en-GB" dirty="0" smtClean="0">
                <a:solidFill>
                  <a:schemeClr val="tx1"/>
                </a:solidFill>
              </a:rPr>
              <a:t>1)</a:t>
            </a:r>
          </a:p>
          <a:p>
            <a:endParaRPr lang="en-GB" dirty="0" smtClean="0">
              <a:solidFill>
                <a:schemeClr val="tx1"/>
              </a:solidFill>
            </a:endParaRPr>
          </a:p>
          <a:p>
            <a:r>
              <a:rPr lang="en-GB" dirty="0" smtClean="0">
                <a:solidFill>
                  <a:schemeClr val="tx1"/>
                </a:solidFill>
              </a:rPr>
              <a:t>2)</a:t>
            </a:r>
          </a:p>
          <a:p>
            <a:endParaRPr lang="en-GB"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img3.wikia.nocookie.net/__cb20130118182807/starwars/nl/images/7/72/CVD_ClonePhase1.jpg"/>
          <p:cNvPicPr>
            <a:picLocks noChangeAspect="1" noChangeArrowheads="1"/>
          </p:cNvPicPr>
          <p:nvPr/>
        </p:nvPicPr>
        <p:blipFill>
          <a:blip r:embed="rId3" cstate="print"/>
          <a:srcRect/>
          <a:stretch>
            <a:fillRect/>
          </a:stretch>
        </p:blipFill>
        <p:spPr bwMode="auto">
          <a:xfrm>
            <a:off x="0" y="836712"/>
            <a:ext cx="1478517" cy="2664296"/>
          </a:xfrm>
          <a:prstGeom prst="rect">
            <a:avLst/>
          </a:prstGeom>
          <a:noFill/>
        </p:spPr>
      </p:pic>
      <p:sp>
        <p:nvSpPr>
          <p:cNvPr id="8" name="TextBox 7"/>
          <p:cNvSpPr txBox="1"/>
          <p:nvPr/>
        </p:nvSpPr>
        <p:spPr>
          <a:xfrm>
            <a:off x="1835696" y="1268760"/>
            <a:ext cx="6120680" cy="2031325"/>
          </a:xfrm>
          <a:prstGeom prst="rect">
            <a:avLst/>
          </a:prstGeom>
          <a:noFill/>
        </p:spPr>
        <p:txBody>
          <a:bodyPr wrap="square" rtlCol="0">
            <a:spAutoFit/>
          </a:bodyPr>
          <a:lstStyle/>
          <a:p>
            <a:r>
              <a:rPr lang="en-GB" sz="2800" dirty="0" smtClean="0"/>
              <a:t>The gun belongs to the clone trooper.</a:t>
            </a:r>
          </a:p>
          <a:p>
            <a:endParaRPr lang="en-GB" sz="2800" dirty="0"/>
          </a:p>
          <a:p>
            <a:r>
              <a:rPr lang="en-GB" sz="2800" dirty="0" smtClean="0"/>
              <a:t>It is </a:t>
            </a:r>
            <a:r>
              <a:rPr lang="en-GB" sz="2800" dirty="0" smtClean="0"/>
              <a:t>the clone trooper’s gun.</a:t>
            </a:r>
          </a:p>
          <a:p>
            <a:endParaRPr lang="en-GB" sz="2800" dirty="0"/>
          </a:p>
          <a:p>
            <a:r>
              <a:rPr lang="en-GB" sz="1400" dirty="0" smtClean="0">
                <a:solidFill>
                  <a:srgbClr val="FF0000"/>
                </a:solidFill>
              </a:rPr>
              <a:t>Remember the apostrophe comes before the s. Only one clone trooper.</a:t>
            </a:r>
            <a:endParaRPr lang="en-GB" sz="1400" dirty="0">
              <a:solidFill>
                <a:srgbClr val="FF0000"/>
              </a:solidFill>
            </a:endParaRPr>
          </a:p>
        </p:txBody>
      </p:sp>
      <p:pic>
        <p:nvPicPr>
          <p:cNvPr id="9" name="Picture 2" descr="http://img3.wikia.nocookie.net/__cb20130118182807/starwars/nl/images/7/72/CVD_ClonePhase1.jpg"/>
          <p:cNvPicPr>
            <a:picLocks noChangeAspect="1" noChangeArrowheads="1"/>
          </p:cNvPicPr>
          <p:nvPr/>
        </p:nvPicPr>
        <p:blipFill>
          <a:blip r:embed="rId4" cstate="print"/>
          <a:srcRect/>
          <a:stretch>
            <a:fillRect/>
          </a:stretch>
        </p:blipFill>
        <p:spPr bwMode="auto">
          <a:xfrm>
            <a:off x="0" y="3645024"/>
            <a:ext cx="1543241" cy="2780928"/>
          </a:xfrm>
          <a:prstGeom prst="rect">
            <a:avLst/>
          </a:prstGeom>
          <a:noFill/>
        </p:spPr>
      </p:pic>
      <p:pic>
        <p:nvPicPr>
          <p:cNvPr id="10" name="Picture 2" descr="http://img3.wikia.nocookie.net/__cb20130118182807/starwars/nl/images/7/72/CVD_ClonePhase1.jpg"/>
          <p:cNvPicPr>
            <a:picLocks noChangeAspect="1" noChangeArrowheads="1"/>
          </p:cNvPicPr>
          <p:nvPr/>
        </p:nvPicPr>
        <p:blipFill>
          <a:blip r:embed="rId5" cstate="print"/>
          <a:srcRect/>
          <a:stretch>
            <a:fillRect/>
          </a:stretch>
        </p:blipFill>
        <p:spPr bwMode="auto">
          <a:xfrm>
            <a:off x="1475655" y="3645024"/>
            <a:ext cx="1558437" cy="2808312"/>
          </a:xfrm>
          <a:prstGeom prst="rect">
            <a:avLst/>
          </a:prstGeom>
          <a:noFill/>
        </p:spPr>
      </p:pic>
      <p:sp>
        <p:nvSpPr>
          <p:cNvPr id="12" name="TextBox 11"/>
          <p:cNvSpPr txBox="1"/>
          <p:nvPr/>
        </p:nvSpPr>
        <p:spPr>
          <a:xfrm>
            <a:off x="3023320" y="4509120"/>
            <a:ext cx="6120680" cy="2031325"/>
          </a:xfrm>
          <a:prstGeom prst="rect">
            <a:avLst/>
          </a:prstGeom>
          <a:noFill/>
        </p:spPr>
        <p:txBody>
          <a:bodyPr wrap="square" rtlCol="0">
            <a:spAutoFit/>
          </a:bodyPr>
          <a:lstStyle/>
          <a:p>
            <a:r>
              <a:rPr lang="en-GB" sz="2800" dirty="0" smtClean="0"/>
              <a:t>These guns belong to the clone troopers.</a:t>
            </a:r>
          </a:p>
          <a:p>
            <a:endParaRPr lang="en-GB" sz="2800" dirty="0"/>
          </a:p>
          <a:p>
            <a:r>
              <a:rPr lang="en-GB" sz="2800" dirty="0" smtClean="0"/>
              <a:t>These </a:t>
            </a:r>
            <a:r>
              <a:rPr lang="en-GB" sz="2800" dirty="0" smtClean="0"/>
              <a:t>are</a:t>
            </a:r>
            <a:r>
              <a:rPr lang="en-GB" sz="2800" dirty="0"/>
              <a:t> </a:t>
            </a:r>
            <a:r>
              <a:rPr lang="en-GB" sz="2800" dirty="0" smtClean="0"/>
              <a:t>the clone troopers’ guns.</a:t>
            </a:r>
          </a:p>
          <a:p>
            <a:endParaRPr lang="en-GB" sz="2800" dirty="0"/>
          </a:p>
          <a:p>
            <a:r>
              <a:rPr lang="en-GB" sz="1400" dirty="0" smtClean="0">
                <a:solidFill>
                  <a:srgbClr val="FF0000"/>
                </a:solidFill>
              </a:rPr>
              <a:t>Remember the apostrophe comes after the s. More than one clone trooper.</a:t>
            </a:r>
            <a:endParaRPr lang="en-GB" sz="1400" dirty="0">
              <a:solidFill>
                <a:srgbClr val="FF0000"/>
              </a:solidFill>
            </a:endParaRPr>
          </a:p>
        </p:txBody>
      </p:sp>
      <p:sp>
        <p:nvSpPr>
          <p:cNvPr id="7" name="TextBox 6"/>
          <p:cNvSpPr txBox="1"/>
          <p:nvPr/>
        </p:nvSpPr>
        <p:spPr>
          <a:xfrm>
            <a:off x="179512" y="188640"/>
            <a:ext cx="4392488" cy="584775"/>
          </a:xfrm>
          <a:prstGeom prst="rect">
            <a:avLst/>
          </a:prstGeom>
          <a:noFill/>
        </p:spPr>
        <p:txBody>
          <a:bodyPr wrap="square" rtlCol="0">
            <a:spAutoFit/>
          </a:bodyPr>
          <a:lstStyle/>
          <a:p>
            <a:r>
              <a:rPr lang="en-GB" sz="3200" b="1" dirty="0" smtClean="0"/>
              <a:t>1.  Possession</a:t>
            </a:r>
            <a:endParaRPr lang="en-GB" sz="3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3.wikia.nocookie.net/__cb20130118182807/starwars/nl/images/7/72/CVD_ClonePhase1.jpg"/>
          <p:cNvPicPr>
            <a:picLocks noChangeAspect="1" noChangeArrowheads="1"/>
          </p:cNvPicPr>
          <p:nvPr/>
        </p:nvPicPr>
        <p:blipFill>
          <a:blip r:embed="rId2" cstate="print"/>
          <a:srcRect/>
          <a:stretch>
            <a:fillRect/>
          </a:stretch>
        </p:blipFill>
        <p:spPr bwMode="auto">
          <a:xfrm>
            <a:off x="395536" y="1124744"/>
            <a:ext cx="1478517" cy="2664296"/>
          </a:xfrm>
          <a:prstGeom prst="rect">
            <a:avLst/>
          </a:prstGeom>
          <a:noFill/>
        </p:spPr>
      </p:pic>
      <p:sp>
        <p:nvSpPr>
          <p:cNvPr id="5" name="TextBox 4"/>
          <p:cNvSpPr txBox="1"/>
          <p:nvPr/>
        </p:nvSpPr>
        <p:spPr>
          <a:xfrm>
            <a:off x="1979712" y="1772816"/>
            <a:ext cx="6192688" cy="1754326"/>
          </a:xfrm>
          <a:prstGeom prst="rect">
            <a:avLst/>
          </a:prstGeom>
          <a:noFill/>
        </p:spPr>
        <p:txBody>
          <a:bodyPr wrap="square" rtlCol="0">
            <a:spAutoFit/>
          </a:bodyPr>
          <a:lstStyle/>
          <a:p>
            <a:r>
              <a:rPr lang="en-GB" dirty="0" smtClean="0"/>
              <a:t>I do not like the clone trooper.</a:t>
            </a:r>
          </a:p>
          <a:p>
            <a:endParaRPr lang="en-GB" dirty="0" smtClean="0"/>
          </a:p>
          <a:p>
            <a:r>
              <a:rPr lang="en-GB" dirty="0" smtClean="0"/>
              <a:t>I </a:t>
            </a:r>
            <a:r>
              <a:rPr lang="en-GB" dirty="0" smtClean="0"/>
              <a:t>___don</a:t>
            </a:r>
            <a:r>
              <a:rPr lang="en-GB" dirty="0" smtClean="0">
                <a:solidFill>
                  <a:srgbClr val="FF0000"/>
                </a:solidFill>
              </a:rPr>
              <a:t>’</a:t>
            </a:r>
            <a:r>
              <a:rPr lang="en-GB" dirty="0" smtClean="0"/>
              <a:t>t______ </a:t>
            </a:r>
            <a:r>
              <a:rPr lang="en-GB" dirty="0" smtClean="0"/>
              <a:t>like the clone trooper</a:t>
            </a:r>
            <a:r>
              <a:rPr lang="en-GB" dirty="0" smtClean="0"/>
              <a:t>.</a:t>
            </a:r>
          </a:p>
          <a:p>
            <a:endParaRPr lang="en-GB" dirty="0"/>
          </a:p>
          <a:p>
            <a:endParaRPr lang="en-GB" dirty="0" smtClean="0"/>
          </a:p>
          <a:p>
            <a:r>
              <a:rPr lang="en-GB" dirty="0" smtClean="0">
                <a:solidFill>
                  <a:srgbClr val="FF0000"/>
                </a:solidFill>
              </a:rPr>
              <a:t>Remember the apostrophe replaces the missing letter(s).</a:t>
            </a:r>
            <a:endParaRPr lang="en-GB" dirty="0">
              <a:solidFill>
                <a:srgbClr val="FF0000"/>
              </a:solidFill>
            </a:endParaRPr>
          </a:p>
        </p:txBody>
      </p:sp>
      <p:sp>
        <p:nvSpPr>
          <p:cNvPr id="6" name="TextBox 5"/>
          <p:cNvSpPr txBox="1"/>
          <p:nvPr/>
        </p:nvSpPr>
        <p:spPr>
          <a:xfrm>
            <a:off x="395536" y="188640"/>
            <a:ext cx="4896544" cy="523220"/>
          </a:xfrm>
          <a:prstGeom prst="rect">
            <a:avLst/>
          </a:prstGeom>
          <a:noFill/>
        </p:spPr>
        <p:txBody>
          <a:bodyPr wrap="square" rtlCol="0">
            <a:spAutoFit/>
          </a:bodyPr>
          <a:lstStyle/>
          <a:p>
            <a:r>
              <a:rPr lang="en-GB" sz="2800" b="1" dirty="0" smtClean="0"/>
              <a:t>2. Omission</a:t>
            </a:r>
            <a:endParaRPr lang="en-GB"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opdesignmag.com/wp-content/uploads/2011/07/64.png"/>
          <p:cNvPicPr>
            <a:picLocks noChangeAspect="1" noChangeArrowheads="1"/>
          </p:cNvPicPr>
          <p:nvPr/>
        </p:nvPicPr>
        <p:blipFill>
          <a:blip r:embed="rId2" cstate="print"/>
          <a:srcRect/>
          <a:stretch>
            <a:fillRect/>
          </a:stretch>
        </p:blipFill>
        <p:spPr bwMode="auto">
          <a:xfrm>
            <a:off x="323528" y="1628800"/>
            <a:ext cx="1900447" cy="1988840"/>
          </a:xfrm>
          <a:prstGeom prst="rect">
            <a:avLst/>
          </a:prstGeom>
          <a:noFill/>
        </p:spPr>
      </p:pic>
      <p:sp>
        <p:nvSpPr>
          <p:cNvPr id="5" name="Rectangle 4"/>
          <p:cNvSpPr/>
          <p:nvPr/>
        </p:nvSpPr>
        <p:spPr>
          <a:xfrm>
            <a:off x="539552" y="404664"/>
            <a:ext cx="7776864" cy="830997"/>
          </a:xfrm>
          <a:prstGeom prst="rect">
            <a:avLst/>
          </a:prstGeom>
        </p:spPr>
        <p:txBody>
          <a:bodyPr wrap="square">
            <a:spAutoFit/>
          </a:bodyPr>
          <a:lstStyle/>
          <a:p>
            <a:r>
              <a:rPr lang="en-GB" sz="2400" b="1" i="1" dirty="0"/>
              <a:t>“The ability to destroy a planet is insignificant next to the power of the </a:t>
            </a:r>
            <a:r>
              <a:rPr lang="en-GB" sz="2400" b="1" i="1" dirty="0" smtClean="0"/>
              <a:t>apostrophe.”</a:t>
            </a:r>
            <a:endParaRPr lang="en-GB" sz="2400" b="1" dirty="0"/>
          </a:p>
        </p:txBody>
      </p:sp>
      <p:sp>
        <p:nvSpPr>
          <p:cNvPr id="6" name="TextBox 5"/>
          <p:cNvSpPr txBox="1"/>
          <p:nvPr/>
        </p:nvSpPr>
        <p:spPr>
          <a:xfrm>
            <a:off x="2483768" y="1628800"/>
            <a:ext cx="5832648" cy="5909310"/>
          </a:xfrm>
          <a:prstGeom prst="rect">
            <a:avLst/>
          </a:prstGeom>
          <a:noFill/>
        </p:spPr>
        <p:txBody>
          <a:bodyPr wrap="square" rtlCol="0">
            <a:spAutoFit/>
          </a:bodyPr>
          <a:lstStyle/>
          <a:p>
            <a:r>
              <a:rPr lang="en-GB" b="1" dirty="0" smtClean="0"/>
              <a:t>Re-write the following sentences using apostrophes for omission </a:t>
            </a:r>
            <a:r>
              <a:rPr lang="en-GB" b="1" dirty="0" smtClean="0"/>
              <a:t>or </a:t>
            </a:r>
            <a:r>
              <a:rPr lang="en-GB" b="1" dirty="0" smtClean="0"/>
              <a:t>possession.</a:t>
            </a:r>
          </a:p>
          <a:p>
            <a:endParaRPr lang="en-GB" dirty="0"/>
          </a:p>
          <a:p>
            <a:r>
              <a:rPr lang="en-GB" dirty="0" smtClean="0"/>
              <a:t>1) Darth Vader is</a:t>
            </a:r>
            <a:r>
              <a:rPr lang="en-GB" b="1" dirty="0" smtClean="0"/>
              <a:t> </a:t>
            </a:r>
            <a:r>
              <a:rPr lang="en-GB" b="1" dirty="0" err="1" smtClean="0"/>
              <a:t>Lukes</a:t>
            </a:r>
            <a:r>
              <a:rPr lang="en-GB" b="1" dirty="0" smtClean="0"/>
              <a:t> </a:t>
            </a:r>
            <a:r>
              <a:rPr lang="en-GB" dirty="0" smtClean="0"/>
              <a:t>father.</a:t>
            </a:r>
          </a:p>
          <a:p>
            <a:endParaRPr lang="en-GB" dirty="0"/>
          </a:p>
          <a:p>
            <a:r>
              <a:rPr lang="en-GB" dirty="0" smtClean="0"/>
              <a:t>2) Darth Vader </a:t>
            </a:r>
            <a:r>
              <a:rPr lang="en-GB" b="1" dirty="0" smtClean="0"/>
              <a:t>can not </a:t>
            </a:r>
            <a:r>
              <a:rPr lang="en-GB" dirty="0" smtClean="0"/>
              <a:t>take off his mask as he needs it to live.</a:t>
            </a:r>
          </a:p>
          <a:p>
            <a:endParaRPr lang="en-GB" dirty="0"/>
          </a:p>
          <a:p>
            <a:r>
              <a:rPr lang="en-GB" dirty="0" smtClean="0"/>
              <a:t>3) Luke </a:t>
            </a:r>
            <a:r>
              <a:rPr lang="en-GB" b="1" dirty="0" smtClean="0"/>
              <a:t>did not </a:t>
            </a:r>
            <a:r>
              <a:rPr lang="en-GB" dirty="0" smtClean="0"/>
              <a:t>know that Darth Vader was his father.</a:t>
            </a:r>
          </a:p>
          <a:p>
            <a:endParaRPr lang="en-GB" dirty="0"/>
          </a:p>
          <a:p>
            <a:r>
              <a:rPr lang="en-GB" dirty="0" smtClean="0"/>
              <a:t>4) If you </a:t>
            </a:r>
            <a:r>
              <a:rPr lang="en-GB" b="1" dirty="0" smtClean="0"/>
              <a:t>have not </a:t>
            </a:r>
            <a:r>
              <a:rPr lang="en-GB" dirty="0" smtClean="0"/>
              <a:t>seen any of the Star Wars films then </a:t>
            </a:r>
            <a:r>
              <a:rPr lang="en-GB" b="1" dirty="0" smtClean="0"/>
              <a:t>I will </a:t>
            </a:r>
            <a:r>
              <a:rPr lang="en-GB" dirty="0" smtClean="0"/>
              <a:t>be rather shocked.</a:t>
            </a:r>
          </a:p>
          <a:p>
            <a:endParaRPr lang="en-GB" dirty="0"/>
          </a:p>
          <a:p>
            <a:r>
              <a:rPr lang="en-GB" dirty="0" smtClean="0"/>
              <a:t>5) Darth </a:t>
            </a:r>
            <a:r>
              <a:rPr lang="en-GB" b="1" dirty="0" err="1" smtClean="0"/>
              <a:t>Vaders</a:t>
            </a:r>
            <a:r>
              <a:rPr lang="en-GB" b="1" dirty="0" smtClean="0"/>
              <a:t> </a:t>
            </a:r>
            <a:r>
              <a:rPr lang="en-GB" dirty="0" smtClean="0"/>
              <a:t>lightsaber</a:t>
            </a:r>
            <a:r>
              <a:rPr lang="en-GB" dirty="0"/>
              <a:t> </a:t>
            </a:r>
            <a:r>
              <a:rPr lang="en-GB" dirty="0" smtClean="0"/>
              <a:t>is red.</a:t>
            </a:r>
          </a:p>
          <a:p>
            <a:endParaRPr lang="en-GB" dirty="0"/>
          </a:p>
          <a:p>
            <a:r>
              <a:rPr lang="en-GB" dirty="0" smtClean="0"/>
              <a:t>6) The Jedi </a:t>
            </a:r>
            <a:r>
              <a:rPr lang="en-GB" b="1" dirty="0" smtClean="0"/>
              <a:t>will not </a:t>
            </a:r>
            <a:r>
              <a:rPr lang="en-GB" dirty="0" smtClean="0"/>
              <a:t>defeat me. </a:t>
            </a:r>
            <a:r>
              <a:rPr lang="en-GB" b="1" dirty="0" smtClean="0"/>
              <a:t>They are </a:t>
            </a:r>
            <a:r>
              <a:rPr lang="en-GB" dirty="0" smtClean="0"/>
              <a:t>too weak.</a:t>
            </a:r>
          </a:p>
          <a:p>
            <a:endParaRPr lang="en-GB" dirty="0"/>
          </a:p>
          <a:p>
            <a:r>
              <a:rPr lang="en-GB" dirty="0"/>
              <a:t>7) The Death Star is the </a:t>
            </a:r>
            <a:r>
              <a:rPr lang="en-GB" dirty="0" smtClean="0"/>
              <a:t>Galactic </a:t>
            </a:r>
            <a:r>
              <a:rPr lang="en-GB" b="1" dirty="0" smtClean="0"/>
              <a:t>Empires</a:t>
            </a:r>
            <a:r>
              <a:rPr lang="en-GB" dirty="0" smtClean="0"/>
              <a:t> </a:t>
            </a:r>
            <a:r>
              <a:rPr lang="en-GB" dirty="0"/>
              <a:t>ultimate weapon.</a:t>
            </a:r>
          </a:p>
          <a:p>
            <a:endParaRPr lang="en-GB" dirty="0" smtClean="0"/>
          </a:p>
          <a:p>
            <a:endParaRPr lang="en-GB"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2276872"/>
            <a:ext cx="7416824" cy="3785652"/>
          </a:xfrm>
          <a:prstGeom prst="rect">
            <a:avLst/>
          </a:prstGeom>
        </p:spPr>
        <p:txBody>
          <a:bodyPr wrap="square">
            <a:spAutoFit/>
          </a:bodyPr>
          <a:lstStyle/>
          <a:p>
            <a:r>
              <a:rPr lang="en-GB" sz="2000" b="1" dirty="0"/>
              <a:t>Darth Vader: </a:t>
            </a:r>
            <a:r>
              <a:rPr lang="en-GB" sz="2000" dirty="0"/>
              <a:t>Luke... help me take this mask off.</a:t>
            </a:r>
          </a:p>
          <a:p>
            <a:r>
              <a:rPr lang="en-GB" sz="2000" b="1" dirty="0"/>
              <a:t>Luke</a:t>
            </a:r>
            <a:r>
              <a:rPr lang="en-GB" sz="2000" dirty="0"/>
              <a:t>: But </a:t>
            </a:r>
            <a:r>
              <a:rPr lang="en-GB" sz="2000" dirty="0" smtClean="0"/>
              <a:t>you will </a:t>
            </a:r>
            <a:r>
              <a:rPr lang="en-GB" sz="2000" dirty="0"/>
              <a:t>die.</a:t>
            </a:r>
          </a:p>
          <a:p>
            <a:r>
              <a:rPr lang="en-GB" sz="2000" b="1" dirty="0"/>
              <a:t>Darth Vader: </a:t>
            </a:r>
            <a:r>
              <a:rPr lang="en-GB" sz="2000" dirty="0"/>
              <a:t>Nothing... can stop that now. Just for once... let me... look on you with my *own* eyes.</a:t>
            </a:r>
          </a:p>
          <a:p>
            <a:r>
              <a:rPr lang="en-GB" sz="2000" dirty="0"/>
              <a:t>[Luke takes off Darth </a:t>
            </a:r>
            <a:r>
              <a:rPr lang="en-GB" sz="2000" dirty="0" err="1" smtClean="0"/>
              <a:t>Vader</a:t>
            </a:r>
            <a:r>
              <a:rPr lang="en-GB" sz="2000" dirty="0" err="1"/>
              <a:t>s</a:t>
            </a:r>
            <a:r>
              <a:rPr lang="en-GB" sz="2000" dirty="0" smtClean="0"/>
              <a:t> </a:t>
            </a:r>
            <a:r>
              <a:rPr lang="en-GB" sz="2000" dirty="0"/>
              <a:t>mask one piece at a time</a:t>
            </a:r>
            <a:r>
              <a:rPr lang="en-GB" sz="2000" dirty="0" smtClean="0"/>
              <a:t>.]</a:t>
            </a:r>
            <a:endParaRPr lang="en-GB" sz="2000" dirty="0"/>
          </a:p>
          <a:p>
            <a:r>
              <a:rPr lang="en-GB" sz="2000" b="1" dirty="0"/>
              <a:t>Anakin</a:t>
            </a:r>
            <a:r>
              <a:rPr lang="en-GB" sz="2000" dirty="0"/>
              <a:t>: Now... go, my son. Leave me.</a:t>
            </a:r>
          </a:p>
          <a:p>
            <a:r>
              <a:rPr lang="en-GB" sz="2000" b="1" dirty="0"/>
              <a:t>Luke</a:t>
            </a:r>
            <a:r>
              <a:rPr lang="en-GB" sz="2000" dirty="0"/>
              <a:t>: No. </a:t>
            </a:r>
            <a:r>
              <a:rPr lang="en-GB" sz="2000" dirty="0" smtClean="0"/>
              <a:t>You are </a:t>
            </a:r>
            <a:r>
              <a:rPr lang="en-GB" sz="2000" dirty="0"/>
              <a:t>coming with me. </a:t>
            </a:r>
            <a:r>
              <a:rPr lang="en-GB" sz="2000" dirty="0" smtClean="0"/>
              <a:t>I will </a:t>
            </a:r>
            <a:r>
              <a:rPr lang="en-GB" sz="2000" dirty="0"/>
              <a:t>not leave you here, </a:t>
            </a:r>
            <a:r>
              <a:rPr lang="en-GB" sz="2000" dirty="0" smtClean="0"/>
              <a:t>I have </a:t>
            </a:r>
            <a:r>
              <a:rPr lang="en-GB" sz="2000" dirty="0"/>
              <a:t>got to save you.</a:t>
            </a:r>
          </a:p>
          <a:p>
            <a:r>
              <a:rPr lang="en-GB" sz="2000" b="1" dirty="0"/>
              <a:t>Anakin</a:t>
            </a:r>
            <a:r>
              <a:rPr lang="en-GB" sz="2000" dirty="0"/>
              <a:t>: You already... have, Luke. You were right. You were right about me. </a:t>
            </a:r>
          </a:p>
          <a:p>
            <a:r>
              <a:rPr lang="en-GB" sz="2000" dirty="0"/>
              <a:t>[Anakin slumps down in death]</a:t>
            </a:r>
          </a:p>
          <a:p>
            <a:r>
              <a:rPr lang="en-GB" sz="2000" b="1" dirty="0"/>
              <a:t>Luke: </a:t>
            </a:r>
            <a:r>
              <a:rPr lang="en-GB" sz="2000" dirty="0"/>
              <a:t>Father... I </a:t>
            </a:r>
            <a:r>
              <a:rPr lang="en-GB" sz="2000" dirty="0" smtClean="0"/>
              <a:t>will not </a:t>
            </a:r>
            <a:r>
              <a:rPr lang="en-GB" sz="2000" dirty="0"/>
              <a:t>leave you.</a:t>
            </a:r>
          </a:p>
        </p:txBody>
      </p:sp>
      <p:pic>
        <p:nvPicPr>
          <p:cNvPr id="15364" name="Picture 4" descr="http://img.myconfinedspace.com/wp-content/uploads/2009/05/star-wars-luke-and-his-father-catch-up.jpg"/>
          <p:cNvPicPr>
            <a:picLocks noChangeAspect="1" noChangeArrowheads="1"/>
          </p:cNvPicPr>
          <p:nvPr/>
        </p:nvPicPr>
        <p:blipFill>
          <a:blip r:embed="rId2" cstate="print"/>
          <a:srcRect/>
          <a:stretch>
            <a:fillRect/>
          </a:stretch>
        </p:blipFill>
        <p:spPr bwMode="auto">
          <a:xfrm>
            <a:off x="6204181" y="72008"/>
            <a:ext cx="2939819" cy="2204864"/>
          </a:xfrm>
          <a:prstGeom prst="rect">
            <a:avLst/>
          </a:prstGeom>
          <a:noFill/>
        </p:spPr>
      </p:pic>
      <p:sp>
        <p:nvSpPr>
          <p:cNvPr id="9" name="TextBox 8"/>
          <p:cNvSpPr txBox="1"/>
          <p:nvPr/>
        </p:nvSpPr>
        <p:spPr>
          <a:xfrm>
            <a:off x="251520" y="260648"/>
            <a:ext cx="5688632" cy="1815882"/>
          </a:xfrm>
          <a:prstGeom prst="rect">
            <a:avLst/>
          </a:prstGeom>
          <a:noFill/>
        </p:spPr>
        <p:txBody>
          <a:bodyPr wrap="square" rtlCol="0">
            <a:spAutoFit/>
          </a:bodyPr>
          <a:lstStyle/>
          <a:p>
            <a:r>
              <a:rPr lang="en-GB" sz="2400" dirty="0" smtClean="0"/>
              <a:t>Put the apostrophes for omission and possession in this script from Star Wars.</a:t>
            </a:r>
          </a:p>
          <a:p>
            <a:endParaRPr lang="en-GB" sz="2400" dirty="0" smtClean="0"/>
          </a:p>
          <a:p>
            <a:r>
              <a:rPr lang="en-GB" sz="2000" dirty="0" smtClean="0"/>
              <a:t>There are</a:t>
            </a:r>
            <a:r>
              <a:rPr lang="en-GB" sz="2000" b="1" dirty="0" smtClean="0"/>
              <a:t> 5 </a:t>
            </a:r>
            <a:r>
              <a:rPr lang="en-GB" sz="2000" dirty="0" smtClean="0"/>
              <a:t>apostrophes for omission and </a:t>
            </a:r>
            <a:r>
              <a:rPr lang="en-GB" sz="2000" b="1" dirty="0" smtClean="0"/>
              <a:t>1</a:t>
            </a:r>
            <a:r>
              <a:rPr lang="en-GB" sz="2000" dirty="0" smtClean="0"/>
              <a:t> possessive apostrophe.</a:t>
            </a:r>
            <a:endParaRPr lang="en-GB"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9024" y="692696"/>
            <a:ext cx="8784976"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Extra Task:</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Write a paragraph about your favourite film or a film you have recently watched using apostrophes for omission and possession.</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b="1" dirty="0" smtClean="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Try and use some of the following words BUT using omission: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b="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is       you have          did not          I am       I have           you will            they are         you are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e.g. My favourite film is Ironman. It’s absolutely amazing; you’ll love it! I’ve watched it so many times but I’ll probably watch it again on the weekend. Tony Stark’s iron suits help him to save the whole world. One day I’m going to be as cool as</a:t>
            </a:r>
            <a:r>
              <a:rPr kumimoji="0" lang="en-GB" sz="28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Ironman!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2" descr="http://www.topdesignmag.com/wp-content/uploads/2011/07/64.png"/>
          <p:cNvPicPr>
            <a:picLocks noChangeAspect="1" noChangeArrowheads="1"/>
          </p:cNvPicPr>
          <p:nvPr/>
        </p:nvPicPr>
        <p:blipFill>
          <a:blip r:embed="rId2" cstate="print"/>
          <a:srcRect/>
          <a:stretch>
            <a:fillRect/>
          </a:stretch>
        </p:blipFill>
        <p:spPr bwMode="auto">
          <a:xfrm>
            <a:off x="6300192" y="4149080"/>
            <a:ext cx="2244485" cy="234888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541</Words>
  <Application>Microsoft Office PowerPoint</Application>
  <PresentationFormat>On-screen Show (4:3)</PresentationFormat>
  <Paragraphs>74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dc:creator>
  <cp:lastModifiedBy>Paula Dale</cp:lastModifiedBy>
  <cp:revision>15</cp:revision>
  <dcterms:created xsi:type="dcterms:W3CDTF">2014-03-17T20:31:54Z</dcterms:created>
  <dcterms:modified xsi:type="dcterms:W3CDTF">2021-01-26T14:16:18Z</dcterms:modified>
</cp:coreProperties>
</file>