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05" r:id="rId5"/>
    <p:sldId id="311" r:id="rId6"/>
    <p:sldId id="312" r:id="rId7"/>
    <p:sldId id="315" r:id="rId8"/>
    <p:sldId id="313" r:id="rId9"/>
    <p:sldId id="314" r:id="rId10"/>
    <p:sldId id="316" r:id="rId11"/>
    <p:sldId id="317" r:id="rId12"/>
    <p:sldId id="318" r:id="rId13"/>
    <p:sldId id="319" r:id="rId14"/>
    <p:sldId id="320" r:id="rId15"/>
    <p:sldId id="321" r:id="rId16"/>
    <p:sldId id="32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4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85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52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41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7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1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0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9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2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8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1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0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71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5AC74-6838-4CD9-B157-B3BB3E2F5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83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99829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6" y="1623412"/>
            <a:ext cx="3503122" cy="2287229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Substitution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35" y="4009771"/>
            <a:ext cx="3503122" cy="1244361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rgbClr val="FC05CB"/>
                </a:solidFill>
              </a:rPr>
              <a:t>(Yes, more algebra!)</a:t>
            </a:r>
          </a:p>
        </p:txBody>
      </p:sp>
    </p:spTree>
    <p:extLst>
      <p:ext uri="{BB962C8B-B14F-4D97-AF65-F5344CB8AC3E}">
        <p14:creationId xmlns:p14="http://schemas.microsoft.com/office/powerpoint/2010/main" val="194657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C7A77-FF60-4E18-BB09-19A4AAC93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450376"/>
            <a:ext cx="10353762" cy="5800299"/>
          </a:xfrm>
        </p:spPr>
        <p:txBody>
          <a:bodyPr/>
          <a:lstStyle/>
          <a:p>
            <a:r>
              <a:rPr lang="en-GB" dirty="0"/>
              <a:t>2) If p = 6 and q = 8, find the value of:</a:t>
            </a:r>
          </a:p>
          <a:p>
            <a:r>
              <a:rPr lang="en-GB" dirty="0"/>
              <a:t>a) 2p + 1					b) 3q – 4				c) 20 – 3p 				d) 10 + 5q</a:t>
            </a:r>
          </a:p>
          <a:p>
            <a:r>
              <a:rPr lang="en-GB" dirty="0"/>
              <a:t>e) ½ p + 7				f)1/4 q – 1 				g) p²              			h)q²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3) If a = 5, b =1 and c = 10,   calculate</a:t>
            </a:r>
          </a:p>
          <a:p>
            <a:r>
              <a:rPr lang="en-GB" dirty="0"/>
              <a:t>a) a + b + c				b) 2c – a 			c) a – b + c			d) c + 2a – b </a:t>
            </a:r>
          </a:p>
          <a:p>
            <a:r>
              <a:rPr lang="en-GB" dirty="0"/>
              <a:t>e) 10 – </a:t>
            </a:r>
            <a:r>
              <a:rPr lang="en-GB" dirty="0" err="1"/>
              <a:t>bc</a:t>
            </a:r>
            <a:r>
              <a:rPr lang="en-GB" dirty="0"/>
              <a:t> 				f) </a:t>
            </a:r>
            <a:r>
              <a:rPr lang="en-GB" dirty="0" err="1"/>
              <a:t>abc</a:t>
            </a:r>
            <a:r>
              <a:rPr lang="en-GB" dirty="0"/>
              <a:t>				g) 9c – 16a               h) 1/5 a + 9</a:t>
            </a:r>
          </a:p>
        </p:txBody>
      </p:sp>
    </p:spTree>
    <p:extLst>
      <p:ext uri="{BB962C8B-B14F-4D97-AF65-F5344CB8AC3E}">
        <p14:creationId xmlns:p14="http://schemas.microsoft.com/office/powerpoint/2010/main" val="23861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742B-756A-491C-9165-454A71CC3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16051"/>
            <a:ext cx="10353762" cy="1257300"/>
          </a:xfrm>
        </p:spPr>
        <p:txBody>
          <a:bodyPr/>
          <a:lstStyle/>
          <a:p>
            <a:r>
              <a:rPr lang="en-GB" dirty="0"/>
              <a:t>Answers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423D480-D342-49E0-8D37-B3AA960F1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55"/>
          <a:stretch/>
        </p:blipFill>
        <p:spPr>
          <a:xfrm rot="5400000">
            <a:off x="3384665" y="1692300"/>
            <a:ext cx="5650129" cy="4449170"/>
          </a:xfrm>
        </p:spPr>
      </p:pic>
    </p:spTree>
    <p:extLst>
      <p:ext uri="{BB962C8B-B14F-4D97-AF65-F5344CB8AC3E}">
        <p14:creationId xmlns:p14="http://schemas.microsoft.com/office/powerpoint/2010/main" val="235516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99F4C-223F-40A0-8BAC-83167F7D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57" y="145576"/>
            <a:ext cx="10353762" cy="1257300"/>
          </a:xfrm>
        </p:spPr>
        <p:txBody>
          <a:bodyPr/>
          <a:lstStyle/>
          <a:p>
            <a:r>
              <a:rPr lang="en-GB" dirty="0"/>
              <a:t>Answers</a:t>
            </a:r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5ACFA0CC-EAB0-46E0-98C6-AEDD4492B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83469" y="1784406"/>
            <a:ext cx="5632021" cy="4224015"/>
          </a:xfrm>
        </p:spPr>
      </p:pic>
    </p:spTree>
    <p:extLst>
      <p:ext uri="{BB962C8B-B14F-4D97-AF65-F5344CB8AC3E}">
        <p14:creationId xmlns:p14="http://schemas.microsoft.com/office/powerpoint/2010/main" val="1209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1FB2-D3CD-4DC8-88CB-38FEE097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1257300"/>
          </a:xfrm>
        </p:spPr>
        <p:txBody>
          <a:bodyPr/>
          <a:lstStyle/>
          <a:p>
            <a:r>
              <a:rPr lang="en-GB" dirty="0"/>
              <a:t>Answers</a:t>
            </a:r>
          </a:p>
        </p:txBody>
      </p:sp>
      <p:pic>
        <p:nvPicPr>
          <p:cNvPr id="5" name="Picture 4" descr="A white board with writing&#10;&#10;Description automatically generated with medium confidence">
            <a:extLst>
              <a:ext uri="{FF2B5EF4-FFF2-40B4-BE49-F238E27FC236}">
                <a16:creationId xmlns:a16="http://schemas.microsoft.com/office/drawing/2014/main" id="{49B259B4-0BAE-4B7E-890E-327664A7E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7549" y="1545847"/>
            <a:ext cx="5946253" cy="44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8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C606D-E560-4820-9C3E-3B881D30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 dirty="0"/>
              <a:t>What is substitution in algebra?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D71F1-09C4-40B3-B658-42BD7996E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937842"/>
            <a:ext cx="10353762" cy="1352550"/>
          </a:xfrm>
        </p:spPr>
        <p:txBody>
          <a:bodyPr>
            <a:normAutofit/>
          </a:bodyPr>
          <a:lstStyle/>
          <a:p>
            <a:r>
              <a:rPr lang="en-GB" sz="3600" dirty="0"/>
              <a:t>In algebra, “substitution” means putting numbers where the letters are.</a:t>
            </a:r>
          </a:p>
        </p:txBody>
      </p:sp>
    </p:spTree>
    <p:extLst>
      <p:ext uri="{BB962C8B-B14F-4D97-AF65-F5344CB8AC3E}">
        <p14:creationId xmlns:p14="http://schemas.microsoft.com/office/powerpoint/2010/main" val="6514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81335-53AC-428B-8726-69A65B88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example…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296D4-8BEC-42AB-AC23-17A344833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If we had the expression     </a:t>
            </a:r>
            <a:r>
              <a:rPr lang="en-GB" sz="4000" dirty="0">
                <a:solidFill>
                  <a:srgbClr val="FF0000"/>
                </a:solidFill>
              </a:rPr>
              <a:t>x</a:t>
            </a:r>
            <a:r>
              <a:rPr lang="en-GB" sz="4000" dirty="0"/>
              <a:t>-2</a:t>
            </a:r>
          </a:p>
          <a:p>
            <a:r>
              <a:rPr lang="en-GB" sz="4000" dirty="0"/>
              <a:t>And we knew that  </a:t>
            </a:r>
            <a:r>
              <a:rPr lang="en-GB" sz="4000" dirty="0">
                <a:solidFill>
                  <a:srgbClr val="FF0000"/>
                </a:solidFill>
              </a:rPr>
              <a:t>x</a:t>
            </a:r>
            <a:r>
              <a:rPr lang="en-GB" sz="4000" dirty="0"/>
              <a:t>=</a:t>
            </a:r>
            <a:r>
              <a:rPr lang="en-GB" sz="4000" dirty="0">
                <a:solidFill>
                  <a:srgbClr val="FF0000"/>
                </a:solidFill>
              </a:rPr>
              <a:t>6</a:t>
            </a:r>
            <a:r>
              <a:rPr lang="en-GB" sz="4000" dirty="0"/>
              <a:t>…</a:t>
            </a:r>
          </a:p>
          <a:p>
            <a:r>
              <a:rPr lang="en-GB" sz="4000" dirty="0"/>
              <a:t>…then we could </a:t>
            </a:r>
            <a:r>
              <a:rPr lang="en-GB" sz="4000" b="1" dirty="0"/>
              <a:t>substitute </a:t>
            </a:r>
            <a:r>
              <a:rPr lang="en-GB" sz="4000" dirty="0"/>
              <a:t>x for 6:</a:t>
            </a:r>
          </a:p>
          <a:p>
            <a:r>
              <a:rPr lang="en-GB" sz="4000" dirty="0">
                <a:solidFill>
                  <a:srgbClr val="FF0000"/>
                </a:solidFill>
              </a:rPr>
              <a:t>6</a:t>
            </a:r>
            <a:r>
              <a:rPr lang="en-GB" sz="4000" dirty="0"/>
              <a:t>-2=4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3515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91981-37CB-4E4C-B629-86575A96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31304"/>
            <a:ext cx="10353762" cy="1257300"/>
          </a:xfrm>
        </p:spPr>
        <p:txBody>
          <a:bodyPr/>
          <a:lstStyle/>
          <a:p>
            <a:r>
              <a:rPr lang="en-GB" dirty="0"/>
              <a:t>Order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66217-6F4D-4B76-B830-8AB5E8164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400590"/>
            <a:ext cx="10353762" cy="4655653"/>
          </a:xfrm>
        </p:spPr>
        <p:txBody>
          <a:bodyPr>
            <a:normAutofit/>
          </a:bodyPr>
          <a:lstStyle/>
          <a:p>
            <a:r>
              <a:rPr lang="en-GB" dirty="0"/>
              <a:t>Something that is also important to know for this area, is the order of operations</a:t>
            </a:r>
          </a:p>
          <a:p>
            <a:r>
              <a:rPr lang="en-GB" dirty="0"/>
              <a:t>Operations means things like add (+) take away (-) multiply (x) divide </a:t>
            </a:r>
            <a:r>
              <a:rPr lang="en-GB" dirty="0">
                <a:solidFill>
                  <a:schemeClr val="tx1"/>
                </a:solidFill>
              </a:rPr>
              <a:t>(</a:t>
            </a:r>
            <a:r>
              <a:rPr lang="en-GB" i="0" dirty="0">
                <a:solidFill>
                  <a:schemeClr val="tx1"/>
                </a:solidFill>
                <a:effectLst/>
                <a:latin typeface="Muli"/>
              </a:rPr>
              <a:t>÷)</a:t>
            </a:r>
            <a:endParaRPr lang="en-GB" dirty="0">
              <a:solidFill>
                <a:schemeClr val="tx1"/>
              </a:solidFill>
              <a:effectLst/>
              <a:latin typeface="Muli"/>
            </a:endParaRPr>
          </a:p>
          <a:p>
            <a:r>
              <a:rPr lang="en-GB" dirty="0">
                <a:solidFill>
                  <a:schemeClr val="tx1"/>
                </a:solidFill>
                <a:effectLst/>
                <a:latin typeface="+mj-lt"/>
              </a:rPr>
              <a:t>If there is more than one of them in a calculation… like  5 + 2 x 6…  there is a special order we have to do them in</a:t>
            </a:r>
          </a:p>
          <a:p>
            <a:pPr marL="36900" indent="0">
              <a:buNone/>
            </a:pPr>
            <a:endParaRPr lang="en-GB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en-GB" i="0" dirty="0">
                <a:solidFill>
                  <a:srgbClr val="00B0F0"/>
                </a:solidFill>
                <a:effectLst/>
                <a:latin typeface="+mj-lt"/>
              </a:rPr>
              <a:t>The rule is - </a:t>
            </a:r>
            <a:r>
              <a:rPr lang="en-GB" b="1" i="0" dirty="0">
                <a:solidFill>
                  <a:srgbClr val="00B0F0"/>
                </a:solidFill>
                <a:effectLst/>
                <a:latin typeface="+mj-lt"/>
              </a:rPr>
              <a:t>multiply</a:t>
            </a:r>
            <a:r>
              <a:rPr lang="en-GB" i="0" dirty="0">
                <a:solidFill>
                  <a:srgbClr val="00B0F0"/>
                </a:solidFill>
                <a:effectLst/>
                <a:latin typeface="+mj-lt"/>
              </a:rPr>
              <a:t> or </a:t>
            </a:r>
            <a:r>
              <a:rPr lang="en-GB" b="1" i="0" dirty="0">
                <a:solidFill>
                  <a:srgbClr val="00B0F0"/>
                </a:solidFill>
                <a:effectLst/>
                <a:latin typeface="+mj-lt"/>
              </a:rPr>
              <a:t>divide</a:t>
            </a:r>
            <a:r>
              <a:rPr lang="en-GB" i="0" dirty="0">
                <a:solidFill>
                  <a:srgbClr val="00B0F0"/>
                </a:solidFill>
                <a:effectLst/>
                <a:latin typeface="+mj-lt"/>
              </a:rPr>
              <a:t> before you </a:t>
            </a:r>
            <a:r>
              <a:rPr lang="en-GB" b="1" i="0" dirty="0">
                <a:solidFill>
                  <a:srgbClr val="00B0F0"/>
                </a:solidFill>
                <a:effectLst/>
                <a:latin typeface="+mj-lt"/>
              </a:rPr>
              <a:t>add</a:t>
            </a:r>
            <a:r>
              <a:rPr lang="en-GB" i="0" dirty="0">
                <a:solidFill>
                  <a:srgbClr val="00B0F0"/>
                </a:solidFill>
                <a:effectLst/>
                <a:latin typeface="+mj-lt"/>
              </a:rPr>
              <a:t> or </a:t>
            </a:r>
            <a:r>
              <a:rPr lang="en-GB" b="1" i="0" dirty="0">
                <a:solidFill>
                  <a:srgbClr val="00B0F0"/>
                </a:solidFill>
                <a:effectLst/>
                <a:latin typeface="+mj-lt"/>
              </a:rPr>
              <a:t>subtract</a:t>
            </a:r>
          </a:p>
          <a:p>
            <a:r>
              <a:rPr lang="en-GB" dirty="0">
                <a:solidFill>
                  <a:srgbClr val="FF0000"/>
                </a:solidFill>
                <a:effectLst/>
                <a:latin typeface="+mj-lt"/>
              </a:rPr>
              <a:t>(there is an extra bit of the rule for brackets or powers/roots but we don’t need to worry about those just yet)</a:t>
            </a:r>
          </a:p>
          <a:p>
            <a:r>
              <a:rPr lang="en-GB" dirty="0">
                <a:solidFill>
                  <a:schemeClr val="tx1"/>
                </a:solidFill>
                <a:effectLst/>
                <a:latin typeface="+mj-lt"/>
              </a:rPr>
              <a:t>So 5 + 2 x 6… we have to do 2x6 first which is 12, then +5 so its 17</a:t>
            </a:r>
            <a:endParaRPr lang="en-GB" i="0" dirty="0">
              <a:solidFill>
                <a:schemeClr val="tx1"/>
              </a:solidFill>
              <a:effectLst/>
              <a:latin typeface="+mj-lt"/>
            </a:endParaRPr>
          </a:p>
          <a:p>
            <a:endParaRPr lang="en-GB" i="0" dirty="0">
              <a:solidFill>
                <a:srgbClr val="FF0066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6629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BC25-6E49-4C98-9A96-5DA1298A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E3B7B-B86B-409E-85A5-4930981A6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4000" dirty="0"/>
              <a:t>When </a:t>
            </a:r>
            <a:r>
              <a:rPr lang="en-GB" sz="4000" dirty="0">
                <a:solidFill>
                  <a:srgbClr val="FF0000"/>
                </a:solidFill>
              </a:rPr>
              <a:t>x</a:t>
            </a:r>
            <a:r>
              <a:rPr lang="en-GB" sz="4000" dirty="0"/>
              <a:t>=</a:t>
            </a:r>
            <a:r>
              <a:rPr lang="en-GB" sz="4000" dirty="0">
                <a:solidFill>
                  <a:srgbClr val="FF0000"/>
                </a:solidFill>
              </a:rPr>
              <a:t>3</a:t>
            </a:r>
            <a:r>
              <a:rPr lang="en-GB" sz="4000" dirty="0"/>
              <a:t>, what is 4</a:t>
            </a:r>
            <a:r>
              <a:rPr lang="en-GB" sz="4000" dirty="0">
                <a:solidFill>
                  <a:srgbClr val="FF0000"/>
                </a:solidFill>
              </a:rPr>
              <a:t>x</a:t>
            </a:r>
            <a:r>
              <a:rPr lang="en-GB" sz="4000" dirty="0"/>
              <a:t> + 5 ?</a:t>
            </a:r>
          </a:p>
          <a:p>
            <a:r>
              <a:rPr lang="en-GB" sz="4000" dirty="0"/>
              <a:t>Put </a:t>
            </a:r>
            <a:r>
              <a:rPr lang="en-GB" sz="4000" dirty="0">
                <a:solidFill>
                  <a:srgbClr val="FF0000"/>
                </a:solidFill>
              </a:rPr>
              <a:t>3</a:t>
            </a:r>
            <a:r>
              <a:rPr lang="en-GB" sz="4000" dirty="0"/>
              <a:t> where the </a:t>
            </a:r>
            <a:r>
              <a:rPr lang="en-GB" sz="4000" dirty="0">
                <a:solidFill>
                  <a:srgbClr val="FF0000"/>
                </a:solidFill>
              </a:rPr>
              <a:t>x</a:t>
            </a:r>
            <a:r>
              <a:rPr lang="en-GB" sz="4000" dirty="0"/>
              <a:t> is.</a:t>
            </a:r>
          </a:p>
          <a:p>
            <a:r>
              <a:rPr lang="en-GB" sz="4000" dirty="0"/>
              <a:t>4 x </a:t>
            </a:r>
            <a:r>
              <a:rPr lang="en-GB" sz="4000" dirty="0">
                <a:solidFill>
                  <a:srgbClr val="FF0000"/>
                </a:solidFill>
              </a:rPr>
              <a:t>3</a:t>
            </a:r>
            <a:r>
              <a:rPr lang="en-GB" sz="4000" dirty="0"/>
              <a:t> + 5   (did you remember 4x meant 4 times x?)</a:t>
            </a:r>
          </a:p>
          <a:p>
            <a:r>
              <a:rPr lang="en-GB" sz="4000" dirty="0"/>
              <a:t>=17</a:t>
            </a:r>
          </a:p>
          <a:p>
            <a:r>
              <a:rPr lang="en-GB" sz="4000" dirty="0"/>
              <a:t>we did the multiply first…4x3=12…then we added 5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7807757-7ABD-40AA-B3F9-A8A11E836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973" y="441227"/>
            <a:ext cx="4360593" cy="327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715D-9B65-42B2-82DC-1EB9D49F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05A88-E802-478D-BC89-762661F8D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24000"/>
            <a:ext cx="10353762" cy="4267199"/>
          </a:xfrm>
        </p:spPr>
        <p:txBody>
          <a:bodyPr>
            <a:normAutofit fontScale="92500" lnSpcReduction="20000"/>
          </a:bodyPr>
          <a:lstStyle/>
          <a:p>
            <a:r>
              <a:rPr lang="en-GB" sz="4000" dirty="0"/>
              <a:t>If </a:t>
            </a:r>
            <a:r>
              <a:rPr lang="en-GB" sz="4000" dirty="0">
                <a:solidFill>
                  <a:srgbClr val="FF0000"/>
                </a:solidFill>
              </a:rPr>
              <a:t>x</a:t>
            </a:r>
            <a:r>
              <a:rPr lang="en-GB" sz="4000" dirty="0"/>
              <a:t>=</a:t>
            </a:r>
            <a:r>
              <a:rPr lang="en-GB" sz="4000" dirty="0">
                <a:solidFill>
                  <a:srgbClr val="FF0000"/>
                </a:solidFill>
              </a:rPr>
              <a:t>3</a:t>
            </a:r>
            <a:r>
              <a:rPr lang="en-GB" sz="4000" dirty="0"/>
              <a:t>, what is 20- 6</a:t>
            </a:r>
            <a:r>
              <a:rPr lang="en-GB" sz="4000" dirty="0">
                <a:solidFill>
                  <a:srgbClr val="FF0000"/>
                </a:solidFill>
              </a:rPr>
              <a:t>x</a:t>
            </a:r>
            <a:r>
              <a:rPr lang="en-GB" sz="4000" dirty="0"/>
              <a:t>?</a:t>
            </a:r>
          </a:p>
          <a:p>
            <a:r>
              <a:rPr lang="en-GB" sz="4000" dirty="0"/>
              <a:t>Put </a:t>
            </a:r>
            <a:r>
              <a:rPr lang="en-GB" sz="4000" dirty="0">
                <a:solidFill>
                  <a:srgbClr val="FF0000"/>
                </a:solidFill>
              </a:rPr>
              <a:t>3</a:t>
            </a:r>
            <a:r>
              <a:rPr lang="en-GB" sz="4000" dirty="0"/>
              <a:t> where the </a:t>
            </a:r>
            <a:r>
              <a:rPr lang="en-GB" sz="4000" dirty="0">
                <a:solidFill>
                  <a:srgbClr val="FF0000"/>
                </a:solidFill>
              </a:rPr>
              <a:t>x</a:t>
            </a:r>
            <a:r>
              <a:rPr lang="en-GB" sz="4000" dirty="0"/>
              <a:t> is.</a:t>
            </a:r>
          </a:p>
          <a:p>
            <a:r>
              <a:rPr lang="en-GB" sz="4000" dirty="0">
                <a:solidFill>
                  <a:schemeClr val="tx1"/>
                </a:solidFill>
              </a:rPr>
              <a:t>20 – 6 x 3</a:t>
            </a:r>
          </a:p>
          <a:p>
            <a:r>
              <a:rPr lang="en-GB" sz="4000" dirty="0">
                <a:solidFill>
                  <a:schemeClr val="tx1"/>
                </a:solidFill>
              </a:rPr>
              <a:t>(remember x or </a:t>
            </a:r>
            <a:r>
              <a:rPr lang="en-GB" sz="4000" i="0" dirty="0">
                <a:solidFill>
                  <a:schemeClr val="tx1"/>
                </a:solidFill>
                <a:effectLst/>
                <a:latin typeface="Muli"/>
              </a:rPr>
              <a:t>÷ </a:t>
            </a:r>
            <a:r>
              <a:rPr lang="en-GB" sz="4000" i="0" dirty="0">
                <a:solidFill>
                  <a:schemeClr val="tx1"/>
                </a:solidFill>
                <a:effectLst/>
              </a:rPr>
              <a:t>before + or -)</a:t>
            </a:r>
          </a:p>
          <a:p>
            <a:r>
              <a:rPr lang="en-GB" sz="4000" dirty="0">
                <a:solidFill>
                  <a:schemeClr val="tx1"/>
                </a:solidFill>
                <a:effectLst/>
              </a:rPr>
              <a:t>6x3=18…     20-18=2</a:t>
            </a:r>
          </a:p>
          <a:p>
            <a:r>
              <a:rPr lang="en-GB" sz="4000" dirty="0">
                <a:solidFill>
                  <a:schemeClr val="tx1"/>
                </a:solidFill>
              </a:rPr>
              <a:t>The answer here is 2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834098A-772C-4F49-A6CD-EFCFCB298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5" y="1666875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9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0D8F-EA01-4A80-AAB5-8EAAC6CA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4B716-09B0-4027-B65F-FFEF36C71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4000" dirty="0"/>
              <a:t>If </a:t>
            </a:r>
            <a:r>
              <a:rPr lang="en-GB" sz="4000" dirty="0">
                <a:solidFill>
                  <a:srgbClr val="FF0000"/>
                </a:solidFill>
              </a:rPr>
              <a:t>p</a:t>
            </a:r>
            <a:r>
              <a:rPr lang="en-GB" sz="4000" dirty="0"/>
              <a:t>=</a:t>
            </a:r>
            <a:r>
              <a:rPr lang="en-GB" sz="4000" dirty="0">
                <a:solidFill>
                  <a:srgbClr val="FF0000"/>
                </a:solidFill>
              </a:rPr>
              <a:t>9</a:t>
            </a:r>
            <a:r>
              <a:rPr lang="en-GB" sz="4000" dirty="0"/>
              <a:t> and </a:t>
            </a:r>
            <a:r>
              <a:rPr lang="en-GB" sz="4000" dirty="0">
                <a:solidFill>
                  <a:srgbClr val="FF0000"/>
                </a:solidFill>
              </a:rPr>
              <a:t>q</a:t>
            </a:r>
            <a:r>
              <a:rPr lang="en-GB" sz="4000" dirty="0"/>
              <a:t>=</a:t>
            </a:r>
            <a:r>
              <a:rPr lang="en-GB" sz="4000" dirty="0">
                <a:solidFill>
                  <a:srgbClr val="FF0000"/>
                </a:solidFill>
              </a:rPr>
              <a:t>6</a:t>
            </a:r>
            <a:r>
              <a:rPr lang="en-GB" sz="4000" dirty="0"/>
              <a:t>,  what is 5</a:t>
            </a:r>
            <a:r>
              <a:rPr lang="en-GB" sz="4000" dirty="0">
                <a:solidFill>
                  <a:srgbClr val="FF0000"/>
                </a:solidFill>
              </a:rPr>
              <a:t>p</a:t>
            </a:r>
            <a:r>
              <a:rPr lang="en-GB" sz="4000" dirty="0"/>
              <a:t> – 7</a:t>
            </a:r>
            <a:r>
              <a:rPr lang="en-GB" sz="4000" dirty="0">
                <a:solidFill>
                  <a:srgbClr val="FF0000"/>
                </a:solidFill>
              </a:rPr>
              <a:t>q</a:t>
            </a:r>
          </a:p>
          <a:p>
            <a:r>
              <a:rPr lang="en-GB" sz="4000" dirty="0"/>
              <a:t>Put </a:t>
            </a:r>
            <a:r>
              <a:rPr lang="en-GB" sz="4000" dirty="0">
                <a:solidFill>
                  <a:srgbClr val="FF0000"/>
                </a:solidFill>
              </a:rPr>
              <a:t>9</a:t>
            </a:r>
            <a:r>
              <a:rPr lang="en-GB" sz="4000" dirty="0"/>
              <a:t> where </a:t>
            </a:r>
            <a:r>
              <a:rPr lang="en-GB" sz="4000" dirty="0">
                <a:solidFill>
                  <a:srgbClr val="FF0000"/>
                </a:solidFill>
              </a:rPr>
              <a:t>p</a:t>
            </a:r>
            <a:r>
              <a:rPr lang="en-GB" sz="4000" dirty="0"/>
              <a:t> is, and </a:t>
            </a:r>
            <a:r>
              <a:rPr lang="en-GB" sz="4000" dirty="0">
                <a:solidFill>
                  <a:srgbClr val="FF0000"/>
                </a:solidFill>
              </a:rPr>
              <a:t>6</a:t>
            </a:r>
            <a:r>
              <a:rPr lang="en-GB" sz="4000" dirty="0"/>
              <a:t> where </a:t>
            </a:r>
            <a:r>
              <a:rPr lang="en-GB" sz="4000" dirty="0">
                <a:solidFill>
                  <a:srgbClr val="FF0000"/>
                </a:solidFill>
              </a:rPr>
              <a:t>q</a:t>
            </a:r>
            <a:r>
              <a:rPr lang="en-GB" sz="4000" dirty="0"/>
              <a:t> is…</a:t>
            </a:r>
          </a:p>
          <a:p>
            <a:r>
              <a:rPr lang="en-GB" sz="4000" dirty="0"/>
              <a:t>5 x </a:t>
            </a:r>
            <a:r>
              <a:rPr lang="en-GB" sz="4000" dirty="0">
                <a:solidFill>
                  <a:srgbClr val="FF0000"/>
                </a:solidFill>
              </a:rPr>
              <a:t>9</a:t>
            </a:r>
            <a:r>
              <a:rPr lang="en-GB" sz="4000" dirty="0"/>
              <a:t> – 7 x </a:t>
            </a:r>
            <a:r>
              <a:rPr lang="en-GB" sz="4000" dirty="0">
                <a:solidFill>
                  <a:srgbClr val="FF0000"/>
                </a:solidFill>
              </a:rPr>
              <a:t>6</a:t>
            </a:r>
          </a:p>
          <a:p>
            <a:r>
              <a:rPr lang="en-GB" sz="4000" dirty="0">
                <a:solidFill>
                  <a:schemeClr val="tx1"/>
                </a:solidFill>
              </a:rPr>
              <a:t>(remember to multiply first!)</a:t>
            </a:r>
          </a:p>
          <a:p>
            <a:r>
              <a:rPr lang="en-GB" sz="4000" dirty="0">
                <a:solidFill>
                  <a:schemeClr val="tx1"/>
                </a:solidFill>
              </a:rPr>
              <a:t>45 – 42</a:t>
            </a:r>
          </a:p>
          <a:p>
            <a:r>
              <a:rPr lang="en-GB" sz="4000" dirty="0">
                <a:solidFill>
                  <a:schemeClr val="tx1"/>
                </a:solidFill>
              </a:rPr>
              <a:t>=3</a:t>
            </a: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16ACA0-4389-4EAA-A832-25F92CC4F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578" y="1621288"/>
            <a:ext cx="3671627" cy="2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2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34E74-13DE-4CC3-A9C8-D4BC09DE2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450CB-6F71-4FA7-8703-13479959D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488123"/>
          </a:xfrm>
        </p:spPr>
        <p:txBody>
          <a:bodyPr>
            <a:normAutofit/>
          </a:bodyPr>
          <a:lstStyle/>
          <a:p>
            <a:r>
              <a:rPr lang="en-GB" sz="2400" dirty="0"/>
              <a:t>If </a:t>
            </a:r>
            <a:r>
              <a:rPr lang="en-GB" sz="2400" dirty="0">
                <a:solidFill>
                  <a:srgbClr val="FF0000"/>
                </a:solidFill>
              </a:rPr>
              <a:t>p</a:t>
            </a:r>
            <a:r>
              <a:rPr lang="en-GB" sz="2400" dirty="0"/>
              <a:t> = </a:t>
            </a:r>
            <a:r>
              <a:rPr lang="en-GB" sz="2400" dirty="0">
                <a:solidFill>
                  <a:srgbClr val="FF0000"/>
                </a:solidFill>
              </a:rPr>
              <a:t>9</a:t>
            </a:r>
            <a:r>
              <a:rPr lang="en-GB" sz="2400" dirty="0"/>
              <a:t> and </a:t>
            </a:r>
            <a:r>
              <a:rPr lang="en-GB" sz="2400" dirty="0">
                <a:solidFill>
                  <a:srgbClr val="FF0000"/>
                </a:solidFill>
              </a:rPr>
              <a:t>q</a:t>
            </a:r>
            <a:r>
              <a:rPr lang="en-GB" sz="2400" dirty="0"/>
              <a:t> = </a:t>
            </a:r>
            <a:r>
              <a:rPr lang="en-GB" sz="2400" dirty="0">
                <a:solidFill>
                  <a:srgbClr val="FF0000"/>
                </a:solidFill>
              </a:rPr>
              <a:t>6</a:t>
            </a:r>
            <a:r>
              <a:rPr lang="en-GB" sz="2400" dirty="0"/>
              <a:t>, what is 30 – 2</a:t>
            </a:r>
            <a:r>
              <a:rPr lang="en-GB" sz="2400" dirty="0">
                <a:solidFill>
                  <a:srgbClr val="FF0000"/>
                </a:solidFill>
              </a:rPr>
              <a:t>p</a:t>
            </a:r>
            <a:r>
              <a:rPr lang="en-GB" sz="2400" dirty="0"/>
              <a:t> + </a:t>
            </a:r>
            <a:r>
              <a:rPr lang="en-GB" sz="2400" dirty="0">
                <a:solidFill>
                  <a:srgbClr val="FF0000"/>
                </a:solidFill>
              </a:rPr>
              <a:t>q</a:t>
            </a:r>
          </a:p>
          <a:p>
            <a:r>
              <a:rPr lang="en-GB" sz="2400" dirty="0"/>
              <a:t>Put </a:t>
            </a:r>
            <a:r>
              <a:rPr lang="en-GB" sz="2400" dirty="0">
                <a:solidFill>
                  <a:srgbClr val="FF0000"/>
                </a:solidFill>
              </a:rPr>
              <a:t>9</a:t>
            </a:r>
            <a:r>
              <a:rPr lang="en-GB" sz="2400" dirty="0"/>
              <a:t> where </a:t>
            </a:r>
            <a:r>
              <a:rPr lang="en-GB" sz="2400" dirty="0">
                <a:solidFill>
                  <a:srgbClr val="FF0000"/>
                </a:solidFill>
              </a:rPr>
              <a:t>p</a:t>
            </a:r>
            <a:r>
              <a:rPr lang="en-GB" sz="2400" dirty="0"/>
              <a:t> is, and </a:t>
            </a:r>
            <a:r>
              <a:rPr lang="en-GB" sz="2400" dirty="0">
                <a:solidFill>
                  <a:srgbClr val="FF0000"/>
                </a:solidFill>
              </a:rPr>
              <a:t>6</a:t>
            </a:r>
            <a:r>
              <a:rPr lang="en-GB" sz="2400" dirty="0"/>
              <a:t> where </a:t>
            </a:r>
            <a:r>
              <a:rPr lang="en-GB" sz="2400" dirty="0">
                <a:solidFill>
                  <a:srgbClr val="FF0000"/>
                </a:solidFill>
              </a:rPr>
              <a:t>q</a:t>
            </a:r>
            <a:r>
              <a:rPr lang="en-GB" sz="2400" dirty="0"/>
              <a:t> is.</a:t>
            </a:r>
          </a:p>
          <a:p>
            <a:r>
              <a:rPr lang="en-GB" sz="2400" dirty="0"/>
              <a:t>30 – 2 x </a:t>
            </a:r>
            <a:r>
              <a:rPr lang="en-GB" sz="2400" dirty="0">
                <a:solidFill>
                  <a:srgbClr val="FF0000"/>
                </a:solidFill>
              </a:rPr>
              <a:t>9</a:t>
            </a:r>
            <a:r>
              <a:rPr lang="en-GB" sz="2400" dirty="0"/>
              <a:t> + </a:t>
            </a:r>
            <a:r>
              <a:rPr lang="en-GB" sz="2400" dirty="0">
                <a:solidFill>
                  <a:srgbClr val="FF0000"/>
                </a:solidFill>
              </a:rPr>
              <a:t>6</a:t>
            </a:r>
          </a:p>
          <a:p>
            <a:r>
              <a:rPr lang="en-GB" sz="2400" dirty="0">
                <a:solidFill>
                  <a:schemeClr val="tx1"/>
                </a:solidFill>
              </a:rPr>
              <a:t>Do the multiplication first…</a:t>
            </a:r>
          </a:p>
          <a:p>
            <a:r>
              <a:rPr lang="en-GB" sz="2400" dirty="0">
                <a:solidFill>
                  <a:schemeClr val="tx1"/>
                </a:solidFill>
              </a:rPr>
              <a:t>30 – 18 + 6</a:t>
            </a:r>
          </a:p>
          <a:p>
            <a:r>
              <a:rPr lang="en-GB" sz="2400" dirty="0">
                <a:solidFill>
                  <a:schemeClr val="tx1"/>
                </a:solidFill>
              </a:rPr>
              <a:t>Then do the rest in the order you read it…</a:t>
            </a:r>
          </a:p>
          <a:p>
            <a:r>
              <a:rPr lang="en-GB" sz="2400" dirty="0">
                <a:solidFill>
                  <a:schemeClr val="tx1"/>
                </a:solidFill>
              </a:rPr>
              <a:t>30-18=12    12+6=18</a:t>
            </a:r>
          </a:p>
          <a:p>
            <a:r>
              <a:rPr lang="en-GB" sz="2400" dirty="0">
                <a:solidFill>
                  <a:schemeClr val="tx1"/>
                </a:solidFill>
              </a:rPr>
              <a:t>The answer is 18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E2C4109-2828-4654-8858-5931377B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760559"/>
            <a:ext cx="3870278" cy="290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6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32B3-7558-408F-A37E-A437D71AC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5BACA-F6E7-49F2-BF16-FCDA63127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Answer these questions, and I will put the answers on the last slide so that you can check</a:t>
            </a:r>
          </a:p>
          <a:p>
            <a:endParaRPr lang="en-GB" dirty="0"/>
          </a:p>
          <a:p>
            <a:r>
              <a:rPr lang="en-GB" dirty="0"/>
              <a:t>1) If x = 4 and y = 3, find the value of</a:t>
            </a:r>
          </a:p>
          <a:p>
            <a:r>
              <a:rPr lang="en-GB" dirty="0"/>
              <a:t>a) x + y						b)x – y    			c) </a:t>
            </a:r>
            <a:r>
              <a:rPr lang="en-GB" dirty="0" err="1"/>
              <a:t>xy</a:t>
            </a:r>
            <a:r>
              <a:rPr lang="en-GB" dirty="0"/>
              <a:t>          			   d) 5x</a:t>
            </a:r>
          </a:p>
          <a:p>
            <a:r>
              <a:rPr lang="en-GB" dirty="0"/>
              <a:t>e) 2yx                            f) 7x </a:t>
            </a:r>
            <a:r>
              <a:rPr lang="en-GB" i="0" dirty="0">
                <a:solidFill>
                  <a:schemeClr val="tx1"/>
                </a:solidFill>
                <a:effectLst/>
                <a:latin typeface="Muli"/>
              </a:rPr>
              <a:t>÷ </a:t>
            </a:r>
            <a:r>
              <a:rPr lang="en-GB" i="0" dirty="0">
                <a:solidFill>
                  <a:schemeClr val="tx1"/>
                </a:solidFill>
                <a:effectLst/>
              </a:rPr>
              <a:t>2                         g) 10y                 		h) </a:t>
            </a:r>
            <a:r>
              <a:rPr lang="en-GB" i="0" dirty="0" err="1">
                <a:solidFill>
                  <a:schemeClr val="tx1"/>
                </a:solidFill>
                <a:effectLst/>
              </a:rPr>
              <a:t>xy</a:t>
            </a:r>
            <a:r>
              <a:rPr lang="en-GB" i="0" dirty="0">
                <a:solidFill>
                  <a:schemeClr val="tx1"/>
                </a:solidFill>
                <a:effectLst/>
              </a:rPr>
              <a:t> </a:t>
            </a:r>
            <a:r>
              <a:rPr lang="en-GB" i="0" dirty="0">
                <a:solidFill>
                  <a:schemeClr val="tx1"/>
                </a:solidFill>
                <a:effectLst/>
                <a:latin typeface="Muli"/>
              </a:rPr>
              <a:t>÷ </a:t>
            </a:r>
            <a:r>
              <a:rPr lang="en-GB" i="0" dirty="0">
                <a:solidFill>
                  <a:schemeClr val="tx1"/>
                </a:solidFill>
                <a:effectLst/>
              </a:rPr>
              <a:t>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8957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Override1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A3AD49-9331-450C-A2FE-6857A4DB38C6}">
  <ds:schemaRefs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89B453C-F2B2-4ECA-A6ED-7DBEF1B6D3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CC670F-05B9-4BB7-BA2C-0DE5B5C1E5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{DC4877DF-DA13-42B1-8B84-979BA2226E0E}tf00934815_win32</Template>
  <TotalTime>86</TotalTime>
  <Words>620</Words>
  <Application>Microsoft Office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Goudy Old Style</vt:lpstr>
      <vt:lpstr>Muli</vt:lpstr>
      <vt:lpstr>Wingdings 2</vt:lpstr>
      <vt:lpstr>SlateVTI</vt:lpstr>
      <vt:lpstr>Substitution</vt:lpstr>
      <vt:lpstr>What is substitution in algebra?</vt:lpstr>
      <vt:lpstr>For example…</vt:lpstr>
      <vt:lpstr>Order of Operations</vt:lpstr>
      <vt:lpstr>Example</vt:lpstr>
      <vt:lpstr>Example 2</vt:lpstr>
      <vt:lpstr>Example 3</vt:lpstr>
      <vt:lpstr>Example 4</vt:lpstr>
      <vt:lpstr>Questions</vt:lpstr>
      <vt:lpstr>PowerPoint Presentation</vt:lpstr>
      <vt:lpstr>Answers</vt:lpstr>
      <vt:lpstr>Answers</vt:lpstr>
      <vt:lpstr>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Substitution</dc:title>
  <dc:creator>Miss Stapleton</dc:creator>
  <cp:lastModifiedBy>Miss Stapleton</cp:lastModifiedBy>
  <cp:revision>11</cp:revision>
  <dcterms:created xsi:type="dcterms:W3CDTF">2021-01-22T11:12:03Z</dcterms:created>
  <dcterms:modified xsi:type="dcterms:W3CDTF">2021-01-29T13:52:36Z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