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70" r:id="rId17"/>
    <p:sldId id="269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>
        <p:scale>
          <a:sx n="75" d="100"/>
          <a:sy n="75" d="100"/>
        </p:scale>
        <p:origin x="54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Algebra 2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tidying up terms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Week beginning 25.1.2021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30F6-285D-449C-93AC-465C1736E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E5288-CF85-4500-9162-63F1C6873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A) 5x-x        =       4x</a:t>
            </a:r>
          </a:p>
          <a:p>
            <a:r>
              <a:rPr lang="en-GB" sz="2800" dirty="0"/>
              <a:t>B) 8v + 5v – v         =       12v</a:t>
            </a:r>
          </a:p>
          <a:p>
            <a:r>
              <a:rPr lang="en-GB" sz="2800" dirty="0"/>
              <a:t>C) 8x + x          =       9x</a:t>
            </a:r>
          </a:p>
          <a:p>
            <a:r>
              <a:rPr lang="en-GB" sz="2800" dirty="0"/>
              <a:t>D) 3x + 7x – 9x         =            x</a:t>
            </a:r>
          </a:p>
          <a:p>
            <a:r>
              <a:rPr lang="en-GB" sz="2800" dirty="0"/>
              <a:t>E) 20s – 10s + 6s           =            16s</a:t>
            </a:r>
          </a:p>
        </p:txBody>
      </p:sp>
    </p:spTree>
    <p:extLst>
      <p:ext uri="{BB962C8B-B14F-4D97-AF65-F5344CB8AC3E}">
        <p14:creationId xmlns:p14="http://schemas.microsoft.com/office/powerpoint/2010/main" val="111891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88727-74A7-44B4-A39A-5796641AA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Sometimes there will be more than one letter in an expression, like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6CC2A-3C5F-4BB0-9DC9-63285F78E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772602"/>
          </a:xfrm>
        </p:spPr>
        <p:txBody>
          <a:bodyPr>
            <a:normAutofit/>
          </a:bodyPr>
          <a:lstStyle/>
          <a:p>
            <a:r>
              <a:rPr lang="en-GB" sz="3200" dirty="0"/>
              <a:t>5x + 2y – 3x + 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82EC7B-032F-4A6A-8D19-39B88E43E239}"/>
              </a:ext>
            </a:extLst>
          </p:cNvPr>
          <p:cNvSpPr txBox="1">
            <a:spLocks/>
          </p:cNvSpPr>
          <p:nvPr/>
        </p:nvSpPr>
        <p:spPr>
          <a:xfrm>
            <a:off x="1066800" y="3209677"/>
            <a:ext cx="10058400" cy="7726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You can only put the </a:t>
            </a:r>
            <a:r>
              <a:rPr lang="en-GB" sz="3200" b="1" dirty="0"/>
              <a:t>like terms</a:t>
            </a:r>
            <a:r>
              <a:rPr lang="en-GB" sz="3200" dirty="0"/>
              <a:t> together (the letters that are the same)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CC8B29-5741-4FE7-A519-DF5706D91744}"/>
              </a:ext>
            </a:extLst>
          </p:cNvPr>
          <p:cNvSpPr txBox="1">
            <a:spLocks/>
          </p:cNvSpPr>
          <p:nvPr/>
        </p:nvSpPr>
        <p:spPr>
          <a:xfrm>
            <a:off x="1066800" y="3929933"/>
            <a:ext cx="10058400" cy="77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FF0000"/>
                </a:solidFill>
              </a:rPr>
              <a:t>5x</a:t>
            </a:r>
            <a:r>
              <a:rPr lang="en-GB" sz="3200" dirty="0"/>
              <a:t> + 2y </a:t>
            </a:r>
            <a:r>
              <a:rPr lang="en-GB" sz="3200" dirty="0">
                <a:solidFill>
                  <a:srgbClr val="FF0000"/>
                </a:solidFill>
              </a:rPr>
              <a:t>– 3x </a:t>
            </a:r>
            <a:r>
              <a:rPr lang="en-GB" sz="3200" dirty="0"/>
              <a:t>+ y        5x – 3x = </a:t>
            </a:r>
            <a:r>
              <a:rPr lang="en-GB" sz="3200" dirty="0">
                <a:solidFill>
                  <a:srgbClr val="FF0000"/>
                </a:solidFill>
              </a:rPr>
              <a:t>2x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8CBAB8-4732-44A6-9CC1-C8FA631CF2DB}"/>
              </a:ext>
            </a:extLst>
          </p:cNvPr>
          <p:cNvSpPr txBox="1">
            <a:spLocks/>
          </p:cNvSpPr>
          <p:nvPr/>
        </p:nvSpPr>
        <p:spPr>
          <a:xfrm>
            <a:off x="1066800" y="4455381"/>
            <a:ext cx="10058400" cy="77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5x + </a:t>
            </a:r>
            <a:r>
              <a:rPr lang="en-GB" sz="3200" dirty="0">
                <a:solidFill>
                  <a:srgbClr val="00B050"/>
                </a:solidFill>
              </a:rPr>
              <a:t>2y</a:t>
            </a:r>
            <a:r>
              <a:rPr lang="en-GB" sz="3200" dirty="0"/>
              <a:t> – 3x </a:t>
            </a:r>
            <a:r>
              <a:rPr lang="en-GB" sz="3200" dirty="0">
                <a:solidFill>
                  <a:srgbClr val="00B050"/>
                </a:solidFill>
              </a:rPr>
              <a:t>+ y        </a:t>
            </a:r>
            <a:r>
              <a:rPr lang="en-GB" sz="3200" dirty="0"/>
              <a:t>2y + y = </a:t>
            </a:r>
            <a:r>
              <a:rPr lang="en-GB" sz="3200" dirty="0">
                <a:solidFill>
                  <a:srgbClr val="00B050"/>
                </a:solidFill>
              </a:rPr>
              <a:t>3y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2CE7F6-138C-4C65-8A1F-8CDFC752DE38}"/>
              </a:ext>
            </a:extLst>
          </p:cNvPr>
          <p:cNvSpPr txBox="1">
            <a:spLocks/>
          </p:cNvSpPr>
          <p:nvPr/>
        </p:nvSpPr>
        <p:spPr>
          <a:xfrm>
            <a:off x="1066800" y="5314784"/>
            <a:ext cx="10058400" cy="77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We are left with 2x + 3y</a:t>
            </a:r>
          </a:p>
        </p:txBody>
      </p:sp>
    </p:spTree>
    <p:extLst>
      <p:ext uri="{BB962C8B-B14F-4D97-AF65-F5344CB8AC3E}">
        <p14:creationId xmlns:p14="http://schemas.microsoft.com/office/powerpoint/2010/main" val="239661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F7850-CBF3-43D5-9CFF-D125FD99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another…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D8121-3EFC-4A27-8230-A00CBE3AA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746097"/>
          </a:xfrm>
        </p:spPr>
        <p:txBody>
          <a:bodyPr>
            <a:normAutofit/>
          </a:bodyPr>
          <a:lstStyle/>
          <a:p>
            <a:r>
              <a:rPr lang="en-GB" sz="3600" dirty="0"/>
              <a:t>3a – a + 4b + 6b + 2a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3C8999-1E43-42DD-8497-363912A1A7AB}"/>
              </a:ext>
            </a:extLst>
          </p:cNvPr>
          <p:cNvSpPr txBox="1">
            <a:spLocks/>
          </p:cNvSpPr>
          <p:nvPr/>
        </p:nvSpPr>
        <p:spPr>
          <a:xfrm>
            <a:off x="1066800" y="2682903"/>
            <a:ext cx="10058400" cy="746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Lets find all the </a:t>
            </a:r>
            <a:r>
              <a:rPr lang="en-GB" sz="3600" b="1" dirty="0"/>
              <a:t>like terms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B58C83-FFF4-4CA4-8295-0EE7D41FADE7}"/>
              </a:ext>
            </a:extLst>
          </p:cNvPr>
          <p:cNvSpPr txBox="1">
            <a:spLocks/>
          </p:cNvSpPr>
          <p:nvPr/>
        </p:nvSpPr>
        <p:spPr>
          <a:xfrm>
            <a:off x="1066800" y="3262686"/>
            <a:ext cx="10058400" cy="746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FF0000"/>
                </a:solidFill>
              </a:rPr>
              <a:t>3a – a </a:t>
            </a:r>
            <a:r>
              <a:rPr lang="en-GB" sz="3600" dirty="0">
                <a:solidFill>
                  <a:srgbClr val="00B050"/>
                </a:solidFill>
              </a:rPr>
              <a:t>+ 4b + 6b </a:t>
            </a:r>
            <a:r>
              <a:rPr lang="en-GB" sz="3600" dirty="0">
                <a:solidFill>
                  <a:srgbClr val="FF0000"/>
                </a:solidFill>
              </a:rPr>
              <a:t>+ 2a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DCBFE02-8411-484F-A76E-24E49C3D189A}"/>
              </a:ext>
            </a:extLst>
          </p:cNvPr>
          <p:cNvSpPr txBox="1">
            <a:spLocks/>
          </p:cNvSpPr>
          <p:nvPr/>
        </p:nvSpPr>
        <p:spPr>
          <a:xfrm>
            <a:off x="1066800" y="4049203"/>
            <a:ext cx="10058400" cy="746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FF0000"/>
                </a:solidFill>
              </a:rPr>
              <a:t>3a – a + 2a </a:t>
            </a:r>
            <a:r>
              <a:rPr lang="en-GB" sz="3600" dirty="0"/>
              <a:t>= </a:t>
            </a:r>
            <a:r>
              <a:rPr lang="en-GB" sz="3600" dirty="0">
                <a:solidFill>
                  <a:srgbClr val="FF0000"/>
                </a:solidFill>
              </a:rPr>
              <a:t>4a</a:t>
            </a:r>
            <a:r>
              <a:rPr lang="en-GB" sz="3600" dirty="0"/>
              <a:t>        </a:t>
            </a:r>
            <a:r>
              <a:rPr lang="en-GB" sz="3600" dirty="0">
                <a:solidFill>
                  <a:srgbClr val="00B050"/>
                </a:solidFill>
              </a:rPr>
              <a:t>4b + 6b </a:t>
            </a:r>
            <a:r>
              <a:rPr lang="en-GB" sz="3600" dirty="0"/>
              <a:t>= </a:t>
            </a:r>
            <a:r>
              <a:rPr lang="en-GB" sz="3600" dirty="0">
                <a:solidFill>
                  <a:srgbClr val="00B050"/>
                </a:solidFill>
              </a:rPr>
              <a:t>10b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FA3BA77-CAAF-45F8-9557-B6B9C1F366FB}"/>
              </a:ext>
            </a:extLst>
          </p:cNvPr>
          <p:cNvSpPr txBox="1">
            <a:spLocks/>
          </p:cNvSpPr>
          <p:nvPr/>
        </p:nvSpPr>
        <p:spPr>
          <a:xfrm>
            <a:off x="1066800" y="5117990"/>
            <a:ext cx="10058400" cy="746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We are left with 4a + 10b</a:t>
            </a:r>
          </a:p>
        </p:txBody>
      </p:sp>
    </p:spTree>
    <p:extLst>
      <p:ext uri="{BB962C8B-B14F-4D97-AF65-F5344CB8AC3E}">
        <p14:creationId xmlns:p14="http://schemas.microsoft.com/office/powerpoint/2010/main" val="1899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E1173-AEC0-4EDE-835E-4CA338EC8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this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C927A-758E-4D47-9022-3F83476E8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830580"/>
          </a:xfrm>
        </p:spPr>
        <p:txBody>
          <a:bodyPr>
            <a:normAutofit/>
          </a:bodyPr>
          <a:lstStyle/>
          <a:p>
            <a:r>
              <a:rPr lang="en-GB" sz="3600" dirty="0"/>
              <a:t>6d + 7 - 5d - 7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8C6AB8-15F1-44B2-9984-07B5B80CDC0F}"/>
              </a:ext>
            </a:extLst>
          </p:cNvPr>
          <p:cNvSpPr txBox="1">
            <a:spLocks/>
          </p:cNvSpPr>
          <p:nvPr/>
        </p:nvSpPr>
        <p:spPr>
          <a:xfrm>
            <a:off x="1066800" y="2921026"/>
            <a:ext cx="10058400" cy="830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The “7”s are by themselves – they don’t have “d” after them, so you can’t add them to the “</a:t>
            </a:r>
            <a:r>
              <a:rPr lang="en-GB" sz="3600" dirty="0" err="1"/>
              <a:t>d”s</a:t>
            </a:r>
            <a:r>
              <a:rPr lang="en-GB" sz="3600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071AD16-9BEF-4AA6-A5E5-4E8C780D5B61}"/>
              </a:ext>
            </a:extLst>
          </p:cNvPr>
          <p:cNvSpPr txBox="1">
            <a:spLocks/>
          </p:cNvSpPr>
          <p:nvPr/>
        </p:nvSpPr>
        <p:spPr>
          <a:xfrm>
            <a:off x="1066800" y="3751606"/>
            <a:ext cx="10058400" cy="830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So we put the “</a:t>
            </a:r>
            <a:r>
              <a:rPr lang="en-GB" sz="3600" dirty="0" err="1"/>
              <a:t>d”s</a:t>
            </a:r>
            <a:r>
              <a:rPr lang="en-GB" sz="3600" dirty="0"/>
              <a:t> together:</a:t>
            </a:r>
          </a:p>
          <a:p>
            <a:r>
              <a:rPr lang="en-GB" sz="3600" dirty="0">
                <a:solidFill>
                  <a:srgbClr val="FF0000"/>
                </a:solidFill>
              </a:rPr>
              <a:t>6d</a:t>
            </a:r>
            <a:r>
              <a:rPr lang="en-GB" sz="3600" dirty="0"/>
              <a:t> + 7 </a:t>
            </a:r>
            <a:r>
              <a:rPr lang="en-GB" sz="3600" dirty="0">
                <a:solidFill>
                  <a:srgbClr val="FF0000"/>
                </a:solidFill>
              </a:rPr>
              <a:t>- 5d </a:t>
            </a:r>
            <a:r>
              <a:rPr lang="en-GB" sz="3600" dirty="0"/>
              <a:t>– 7        6d – 5d = 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B3CDA9-CD76-4110-8A22-4FDCA0A9D992}"/>
              </a:ext>
            </a:extLst>
          </p:cNvPr>
          <p:cNvSpPr txBox="1">
            <a:spLocks/>
          </p:cNvSpPr>
          <p:nvPr/>
        </p:nvSpPr>
        <p:spPr>
          <a:xfrm>
            <a:off x="1066800" y="4569512"/>
            <a:ext cx="10058400" cy="830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We put the numbers without letters together:</a:t>
            </a:r>
          </a:p>
          <a:p>
            <a:r>
              <a:rPr lang="en-GB" sz="3600" dirty="0"/>
              <a:t>6d </a:t>
            </a:r>
            <a:r>
              <a:rPr lang="en-GB" sz="3600" dirty="0">
                <a:solidFill>
                  <a:srgbClr val="00B050"/>
                </a:solidFill>
              </a:rPr>
              <a:t>+ 7 </a:t>
            </a:r>
            <a:r>
              <a:rPr lang="en-GB" sz="3600" dirty="0"/>
              <a:t>- 5d </a:t>
            </a:r>
            <a:r>
              <a:rPr lang="en-GB" sz="3600" dirty="0">
                <a:solidFill>
                  <a:srgbClr val="00B050"/>
                </a:solidFill>
              </a:rPr>
              <a:t>– 7        </a:t>
            </a:r>
            <a:r>
              <a:rPr lang="en-GB" sz="3600" dirty="0"/>
              <a:t>7 - 7= 0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BF8CBCB-FE7D-485F-8CAC-1759EECF0C9C}"/>
              </a:ext>
            </a:extLst>
          </p:cNvPr>
          <p:cNvSpPr txBox="1">
            <a:spLocks/>
          </p:cNvSpPr>
          <p:nvPr/>
        </p:nvSpPr>
        <p:spPr>
          <a:xfrm>
            <a:off x="1066800" y="5384826"/>
            <a:ext cx="10058400" cy="83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We are just left with </a:t>
            </a:r>
            <a:r>
              <a:rPr lang="en-GB" sz="36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8107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929E2-9C07-4FDA-9FA9-FDF4CC4D5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DOs and DON’Ts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856A3-783E-4AAC-BC6E-F0D15EEA4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b="1" u="sng" dirty="0">
                <a:solidFill>
                  <a:srgbClr val="FF0000"/>
                </a:solidFill>
              </a:rPr>
              <a:t>DO</a:t>
            </a:r>
            <a:r>
              <a:rPr lang="en-GB" sz="1600" dirty="0"/>
              <a:t> write letters in alphabetical order</a:t>
            </a:r>
          </a:p>
          <a:p>
            <a:pPr marL="0" indent="0" algn="ctr">
              <a:buNone/>
            </a:pPr>
            <a:r>
              <a:rPr lang="en-GB" sz="1600" dirty="0"/>
              <a:t>a + b + c</a:t>
            </a:r>
          </a:p>
          <a:p>
            <a:r>
              <a:rPr lang="en-GB" sz="1600" b="1" u="sng" dirty="0">
                <a:solidFill>
                  <a:srgbClr val="FF0000"/>
                </a:solidFill>
              </a:rPr>
              <a:t>DO</a:t>
            </a:r>
            <a:r>
              <a:rPr lang="en-GB" sz="1600" dirty="0"/>
              <a:t> write the number in front of the letters</a:t>
            </a:r>
          </a:p>
          <a:p>
            <a:pPr marL="0" indent="0" algn="ctr">
              <a:buNone/>
            </a:pPr>
            <a:r>
              <a:rPr lang="en-GB" sz="1600" dirty="0"/>
              <a:t>3a </a:t>
            </a:r>
            <a:r>
              <a:rPr lang="en-GB" sz="1600" dirty="0">
                <a:solidFill>
                  <a:srgbClr val="FF0000"/>
                </a:solidFill>
              </a:rPr>
              <a:t>NOT</a:t>
            </a:r>
            <a:r>
              <a:rPr lang="en-GB" sz="1600" dirty="0"/>
              <a:t> a3</a:t>
            </a:r>
          </a:p>
          <a:p>
            <a:r>
              <a:rPr lang="en-GB" sz="1600" b="1" u="sng" dirty="0">
                <a:solidFill>
                  <a:srgbClr val="FF0000"/>
                </a:solidFill>
              </a:rPr>
              <a:t>DON’T</a:t>
            </a:r>
            <a:r>
              <a:rPr lang="en-GB" sz="1600" dirty="0"/>
              <a:t> combine letters with numbers that are by themselves</a:t>
            </a:r>
          </a:p>
          <a:p>
            <a:pPr marL="0" indent="0" algn="ctr">
              <a:buNone/>
            </a:pPr>
            <a:r>
              <a:rPr lang="en-GB" sz="1600" dirty="0"/>
              <a:t>a + a + 3 = 2a + 3	   </a:t>
            </a:r>
            <a:r>
              <a:rPr lang="en-GB" sz="1600" dirty="0">
                <a:solidFill>
                  <a:srgbClr val="FF0000"/>
                </a:solidFill>
              </a:rPr>
              <a:t>NOT</a:t>
            </a:r>
            <a:r>
              <a:rPr lang="en-GB" sz="1600" dirty="0"/>
              <a:t>   5a</a:t>
            </a:r>
          </a:p>
          <a:p>
            <a:r>
              <a:rPr lang="en-GB" sz="1600" b="1" u="sng" dirty="0">
                <a:solidFill>
                  <a:srgbClr val="FF0000"/>
                </a:solidFill>
              </a:rPr>
              <a:t>DON’T</a:t>
            </a:r>
            <a:r>
              <a:rPr lang="en-GB" sz="1600" dirty="0"/>
              <a:t> write letters using capital unless given as such</a:t>
            </a:r>
          </a:p>
          <a:p>
            <a:pPr marL="0" indent="0" algn="ctr">
              <a:buNone/>
            </a:pPr>
            <a:r>
              <a:rPr lang="en-GB" sz="1600" dirty="0"/>
              <a:t>a + a + a = 3a   </a:t>
            </a:r>
            <a:r>
              <a:rPr lang="en-GB" sz="1600" dirty="0">
                <a:solidFill>
                  <a:srgbClr val="FF0000"/>
                </a:solidFill>
              </a:rPr>
              <a:t>NOT</a:t>
            </a:r>
            <a:r>
              <a:rPr lang="en-GB" sz="1600" dirty="0"/>
              <a:t>    3A</a:t>
            </a:r>
          </a:p>
          <a:p>
            <a:r>
              <a:rPr lang="en-GB" sz="1600" b="1" u="sng" dirty="0">
                <a:solidFill>
                  <a:srgbClr val="FF0000"/>
                </a:solidFill>
              </a:rPr>
              <a:t>DON’T</a:t>
            </a:r>
            <a:r>
              <a:rPr lang="en-GB" sz="1600" dirty="0"/>
              <a:t> write 1 before a letter, just write the letter by itself</a:t>
            </a:r>
            <a:endParaRPr lang="en-GB" sz="1600" b="1" dirty="0"/>
          </a:p>
          <a:p>
            <a:pPr marL="0" indent="0">
              <a:buNone/>
            </a:pPr>
            <a:r>
              <a:rPr lang="en-GB" sz="1600" dirty="0"/>
              <a:t>                                                                      a </a:t>
            </a:r>
            <a:r>
              <a:rPr lang="en-GB" sz="1600" dirty="0">
                <a:solidFill>
                  <a:srgbClr val="FF0000"/>
                </a:solidFill>
              </a:rPr>
              <a:t>NOT</a:t>
            </a:r>
            <a:r>
              <a:rPr lang="en-GB" sz="1600" dirty="0"/>
              <a:t> 1a    or      x </a:t>
            </a:r>
            <a:r>
              <a:rPr lang="en-GB" sz="1600" dirty="0">
                <a:solidFill>
                  <a:srgbClr val="FF0000"/>
                </a:solidFill>
              </a:rPr>
              <a:t>NOT</a:t>
            </a:r>
            <a:r>
              <a:rPr lang="en-GB" sz="1600" dirty="0"/>
              <a:t> 1x</a:t>
            </a:r>
          </a:p>
        </p:txBody>
      </p:sp>
    </p:spTree>
    <p:extLst>
      <p:ext uri="{BB962C8B-B14F-4D97-AF65-F5344CB8AC3E}">
        <p14:creationId xmlns:p14="http://schemas.microsoft.com/office/powerpoint/2010/main" val="2563469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F17A3-B830-4827-AC14-59566877C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have a go at the questions on the maths 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8E5B2-D98D-49C6-B1AA-9F52B93E5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Remember to get in touch with me if you are struggling – you can email the office, post on the blog, or I’m in school on Mondays and Tuesdays so you could even phone.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		Miss S </a:t>
            </a:r>
            <a:r>
              <a:rPr lang="en-GB" sz="2400" dirty="0">
                <a:sym typeface="Wingdings" panose="05000000000000000000" pitchFamily="2" charset="2"/>
              </a:rPr>
              <a:t>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783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3072-6869-4BA6-8D24-EF2BAA704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Before we start this week’s learning, let’s revise </a:t>
            </a:r>
            <a:r>
              <a:rPr lang="en-GB" b="1" dirty="0"/>
              <a:t>solving simple equations</a:t>
            </a:r>
            <a:r>
              <a:rPr lang="en-GB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738E6-23AC-4FE8-8C01-AAAE8A051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Try these – I’ll put the answers on the next slide.</a:t>
            </a:r>
          </a:p>
          <a:p>
            <a:endParaRPr lang="en-GB" dirty="0"/>
          </a:p>
          <a:p>
            <a:r>
              <a:rPr lang="en-GB" dirty="0"/>
              <a:t>A) 3x=15</a:t>
            </a:r>
          </a:p>
          <a:p>
            <a:r>
              <a:rPr lang="en-GB" dirty="0"/>
              <a:t>B) 4x + 10 = 22</a:t>
            </a:r>
          </a:p>
          <a:p>
            <a:r>
              <a:rPr lang="en-GB" dirty="0"/>
              <a:t>C) 2x – 5 = 0</a:t>
            </a:r>
          </a:p>
          <a:p>
            <a:r>
              <a:rPr lang="en-GB" dirty="0"/>
              <a:t>D) 3x + 6 = 21</a:t>
            </a:r>
          </a:p>
          <a:p>
            <a:r>
              <a:rPr lang="en-GB" dirty="0"/>
              <a:t>E) 3x – 5 = 55</a:t>
            </a:r>
          </a:p>
        </p:txBody>
      </p:sp>
    </p:spTree>
    <p:extLst>
      <p:ext uri="{BB962C8B-B14F-4D97-AF65-F5344CB8AC3E}">
        <p14:creationId xmlns:p14="http://schemas.microsoft.com/office/powerpoint/2010/main" val="234902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259F-F80E-4D9F-87E9-ED1C0B51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D775D-7839-415A-A9CD-B4420062C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A) 3x=15</a:t>
            </a:r>
          </a:p>
          <a:p>
            <a:r>
              <a:rPr lang="en-GB" dirty="0"/>
              <a:t>   so divide by 3,</a:t>
            </a:r>
            <a:r>
              <a:rPr lang="en-GB" dirty="0">
                <a:solidFill>
                  <a:srgbClr val="FF0000"/>
                </a:solidFill>
              </a:rPr>
              <a:t>    x = 5</a:t>
            </a:r>
          </a:p>
          <a:p>
            <a:r>
              <a:rPr lang="en-GB" dirty="0"/>
              <a:t>B) 4x + 10 = 22</a:t>
            </a:r>
          </a:p>
          <a:p>
            <a:r>
              <a:rPr lang="en-GB" dirty="0"/>
              <a:t>      - 10 from both sides, 4x = 12, divide by 4,  </a:t>
            </a:r>
            <a:r>
              <a:rPr lang="en-GB" dirty="0">
                <a:solidFill>
                  <a:srgbClr val="FF0000"/>
                </a:solidFill>
              </a:rPr>
              <a:t>x = 3</a:t>
            </a:r>
          </a:p>
          <a:p>
            <a:r>
              <a:rPr lang="en-GB" dirty="0"/>
              <a:t>C) 2x – 5 = 0</a:t>
            </a:r>
          </a:p>
          <a:p>
            <a:r>
              <a:rPr lang="en-GB" dirty="0"/>
              <a:t>             + 5 to both side, 2x = 5, divide by 2, </a:t>
            </a:r>
            <a:r>
              <a:rPr lang="en-GB" dirty="0">
                <a:solidFill>
                  <a:srgbClr val="FF0000"/>
                </a:solidFill>
              </a:rPr>
              <a:t>x = 2.5</a:t>
            </a:r>
          </a:p>
          <a:p>
            <a:r>
              <a:rPr lang="en-GB" dirty="0"/>
              <a:t>D) 3x + 6 = 21</a:t>
            </a:r>
          </a:p>
          <a:p>
            <a:r>
              <a:rPr lang="en-GB" dirty="0"/>
              <a:t>       -6 from both side, 3x = 15,  divide by 3,  </a:t>
            </a:r>
            <a:r>
              <a:rPr lang="en-GB" dirty="0">
                <a:solidFill>
                  <a:srgbClr val="FF0000"/>
                </a:solidFill>
              </a:rPr>
              <a:t>x = 5</a:t>
            </a:r>
          </a:p>
          <a:p>
            <a:r>
              <a:rPr lang="en-GB" dirty="0"/>
              <a:t>E) 3x – 5 = 55</a:t>
            </a:r>
          </a:p>
          <a:p>
            <a:r>
              <a:rPr lang="en-GB" dirty="0"/>
              <a:t>                 +5 to both sides, 3x = 60, divide by 3, </a:t>
            </a:r>
            <a:r>
              <a:rPr lang="en-GB" dirty="0">
                <a:solidFill>
                  <a:srgbClr val="FF0000"/>
                </a:solidFill>
              </a:rPr>
              <a:t>x = 20</a:t>
            </a:r>
          </a:p>
        </p:txBody>
      </p:sp>
    </p:spTree>
    <p:extLst>
      <p:ext uri="{BB962C8B-B14F-4D97-AF65-F5344CB8AC3E}">
        <p14:creationId xmlns:p14="http://schemas.microsoft.com/office/powerpoint/2010/main" val="217000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06350-DF5A-4D96-A0AB-CFD0227F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Lesson – Tidying Up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DA33-BB48-4926-BBAF-E346D1383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Also known as “simplifying expressions”.</a:t>
            </a:r>
          </a:p>
          <a:p>
            <a:endParaRPr lang="en-GB" sz="2400" dirty="0"/>
          </a:p>
          <a:p>
            <a:r>
              <a:rPr lang="en-GB" sz="2400" dirty="0"/>
              <a:t>Sometimes expressions/equations can be “tidied up”, like this one for example:</a:t>
            </a:r>
          </a:p>
          <a:p>
            <a:r>
              <a:rPr lang="en-GB" sz="2400" dirty="0"/>
              <a:t>5x + 2x – 4x</a:t>
            </a:r>
          </a:p>
        </p:txBody>
      </p:sp>
    </p:spTree>
    <p:extLst>
      <p:ext uri="{BB962C8B-B14F-4D97-AF65-F5344CB8AC3E}">
        <p14:creationId xmlns:p14="http://schemas.microsoft.com/office/powerpoint/2010/main" val="6195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8A483-299D-4D72-8ED0-1DE1E484D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75468"/>
            <a:ext cx="10058400" cy="3849624"/>
          </a:xfrm>
        </p:spPr>
        <p:txBody>
          <a:bodyPr>
            <a:normAutofit/>
          </a:bodyPr>
          <a:lstStyle/>
          <a:p>
            <a:r>
              <a:rPr lang="en-GB" sz="2800" dirty="0"/>
              <a:t>5x + 2x – 4x</a:t>
            </a:r>
          </a:p>
          <a:p>
            <a:r>
              <a:rPr lang="en-GB" sz="2400" dirty="0"/>
              <a:t>Imagine the x meant apples. You wouldn’t say, “I have 5 apples add 2 apples minus 4 apples” would you? You’d put all the apples together   (5+2-4)    and say “I have 3 apples”.</a:t>
            </a:r>
          </a:p>
          <a:p>
            <a:endParaRPr lang="en-GB" sz="2400" dirty="0"/>
          </a:p>
          <a:p>
            <a:r>
              <a:rPr lang="en-GB" sz="2400" dirty="0"/>
              <a:t>It’s the same with letters (or </a:t>
            </a:r>
            <a:r>
              <a:rPr lang="en-GB" sz="2400" b="1" dirty="0"/>
              <a:t>terms </a:t>
            </a:r>
            <a:r>
              <a:rPr lang="en-GB" sz="2400" dirty="0"/>
              <a:t>which is their proper name) in algebra. So instead of writing 5x + 2x – 4x</a:t>
            </a:r>
            <a:r>
              <a:rPr lang="en-GB" sz="2400" b="1" dirty="0"/>
              <a:t> </a:t>
            </a:r>
            <a:r>
              <a:rPr lang="en-GB" sz="2400" dirty="0"/>
              <a:t>we can just write 3x</a:t>
            </a:r>
          </a:p>
        </p:txBody>
      </p:sp>
    </p:spTree>
    <p:extLst>
      <p:ext uri="{BB962C8B-B14F-4D97-AF65-F5344CB8AC3E}">
        <p14:creationId xmlns:p14="http://schemas.microsoft.com/office/powerpoint/2010/main" val="42083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EF2E7-0648-4126-AE24-E9A4B8DF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look at some examples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3C877-5D65-43BA-83F7-7797B299A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520810"/>
          </a:xfrm>
        </p:spPr>
        <p:txBody>
          <a:bodyPr>
            <a:normAutofit/>
          </a:bodyPr>
          <a:lstStyle/>
          <a:p>
            <a:r>
              <a:rPr lang="en-GB" sz="2400" dirty="0"/>
              <a:t>Start with 4x + 6x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79D22-C95B-489D-A3A5-FB161EF83A41}"/>
              </a:ext>
            </a:extLst>
          </p:cNvPr>
          <p:cNvSpPr txBox="1"/>
          <p:nvPr/>
        </p:nvSpPr>
        <p:spPr>
          <a:xfrm>
            <a:off x="2968487" y="2941409"/>
            <a:ext cx="6255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remember, I can add all the </a:t>
            </a:r>
            <a:r>
              <a:rPr lang="en-GB" b="1" dirty="0"/>
              <a:t>like terms</a:t>
            </a:r>
            <a:r>
              <a:rPr lang="en-GB" dirty="0"/>
              <a:t> (the letters that are the same) together.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738E7C-F038-4D37-AC75-5250B482C3BE}"/>
              </a:ext>
            </a:extLst>
          </p:cNvPr>
          <p:cNvSpPr txBox="1"/>
          <p:nvPr/>
        </p:nvSpPr>
        <p:spPr>
          <a:xfrm>
            <a:off x="4870174" y="3905219"/>
            <a:ext cx="6255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4x + 6x  = 10x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25BD61-3FB2-47A8-BE48-AB211134DF78}"/>
              </a:ext>
            </a:extLst>
          </p:cNvPr>
          <p:cNvSpPr txBox="1"/>
          <p:nvPr/>
        </p:nvSpPr>
        <p:spPr>
          <a:xfrm>
            <a:off x="1066800" y="4876800"/>
            <a:ext cx="8368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Therefore, the answer we are looking for is</a:t>
            </a:r>
          </a:p>
          <a:p>
            <a:r>
              <a:rPr lang="en-GB" sz="2800" dirty="0"/>
              <a:t>   10x</a:t>
            </a:r>
          </a:p>
        </p:txBody>
      </p:sp>
    </p:spTree>
    <p:extLst>
      <p:ext uri="{BB962C8B-B14F-4D97-AF65-F5344CB8AC3E}">
        <p14:creationId xmlns:p14="http://schemas.microsoft.com/office/powerpoint/2010/main" val="380484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CC574-B3B3-437B-90DD-DFDD3E11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x + x +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94D6B-5103-4834-A582-6F71B685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Put all the </a:t>
            </a:r>
            <a:r>
              <a:rPr lang="en-GB" sz="2400" b="1" dirty="0"/>
              <a:t>like terms</a:t>
            </a:r>
            <a:r>
              <a:rPr lang="en-GB" sz="2400" dirty="0"/>
              <a:t> together – so add all the x’s up.</a:t>
            </a:r>
          </a:p>
          <a:p>
            <a:endParaRPr lang="en-GB" sz="2400" dirty="0"/>
          </a:p>
          <a:p>
            <a:r>
              <a:rPr lang="en-GB" sz="2400" dirty="0"/>
              <a:t>x + x + x =   3x</a:t>
            </a:r>
          </a:p>
          <a:p>
            <a:endParaRPr lang="en-GB" sz="2400" dirty="0"/>
          </a:p>
          <a:p>
            <a:r>
              <a:rPr lang="en-GB" sz="2400" dirty="0"/>
              <a:t>So the answer is…  3x</a:t>
            </a:r>
          </a:p>
          <a:p>
            <a:endParaRPr lang="en-GB" sz="2400" dirty="0"/>
          </a:p>
          <a:p>
            <a:r>
              <a:rPr lang="en-GB" sz="2400" dirty="0"/>
              <a:t>Easy, right?</a:t>
            </a:r>
          </a:p>
        </p:txBody>
      </p:sp>
    </p:spTree>
    <p:extLst>
      <p:ext uri="{BB962C8B-B14F-4D97-AF65-F5344CB8AC3E}">
        <p14:creationId xmlns:p14="http://schemas.microsoft.com/office/powerpoint/2010/main" val="13730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4999D-5E44-4115-908F-DF6B10BBD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Don’t forget, if there is a – </a:t>
            </a:r>
            <a:r>
              <a:rPr lang="en-GB" dirty="0" err="1"/>
              <a:t>infront</a:t>
            </a:r>
            <a:r>
              <a:rPr lang="en-GB" dirty="0"/>
              <a:t> of a term to take it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323F1-8E5B-4C17-89A8-F111B9983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799106"/>
          </a:xfrm>
        </p:spPr>
        <p:txBody>
          <a:bodyPr>
            <a:normAutofit/>
          </a:bodyPr>
          <a:lstStyle/>
          <a:p>
            <a:r>
              <a:rPr lang="en-GB" sz="4000" dirty="0"/>
              <a:t>2k – k + 7k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3C0AC-6C17-4FFA-9C80-F5A486AAB17D}"/>
              </a:ext>
            </a:extLst>
          </p:cNvPr>
          <p:cNvSpPr txBox="1">
            <a:spLocks/>
          </p:cNvSpPr>
          <p:nvPr/>
        </p:nvSpPr>
        <p:spPr>
          <a:xfrm>
            <a:off x="1066800" y="2885135"/>
            <a:ext cx="10058400" cy="79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/>
              <a:t>2k – k would be k. Then k + 7k would be 8k.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766AFF-0E78-4AAC-990E-297DF9819B34}"/>
              </a:ext>
            </a:extLst>
          </p:cNvPr>
          <p:cNvSpPr txBox="1">
            <a:spLocks/>
          </p:cNvSpPr>
          <p:nvPr/>
        </p:nvSpPr>
        <p:spPr>
          <a:xfrm>
            <a:off x="1066800" y="4066703"/>
            <a:ext cx="10058400" cy="799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/>
              <a:t>So the answer here is 8k.</a:t>
            </a:r>
          </a:p>
        </p:txBody>
      </p:sp>
    </p:spTree>
    <p:extLst>
      <p:ext uri="{BB962C8B-B14F-4D97-AF65-F5344CB8AC3E}">
        <p14:creationId xmlns:p14="http://schemas.microsoft.com/office/powerpoint/2010/main" val="15080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30F6-285D-449C-93AC-465C1736E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these by yourself, I’ll put answers on the next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E5288-CF85-4500-9162-63F1C6873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A) 5x-x</a:t>
            </a:r>
          </a:p>
          <a:p>
            <a:r>
              <a:rPr lang="en-GB" sz="2800" dirty="0"/>
              <a:t>B) 8v + 5v – v</a:t>
            </a:r>
          </a:p>
          <a:p>
            <a:r>
              <a:rPr lang="en-GB" sz="2800" dirty="0"/>
              <a:t>C) 8x + x</a:t>
            </a:r>
          </a:p>
          <a:p>
            <a:r>
              <a:rPr lang="en-GB" sz="2800" dirty="0"/>
              <a:t>D) 3x + 7x – 9x</a:t>
            </a:r>
          </a:p>
          <a:p>
            <a:r>
              <a:rPr lang="en-GB" sz="2800" dirty="0"/>
              <a:t>E) 20s – 10s + 6s</a:t>
            </a:r>
          </a:p>
        </p:txBody>
      </p:sp>
    </p:spTree>
    <p:extLst>
      <p:ext uri="{BB962C8B-B14F-4D97-AF65-F5344CB8AC3E}">
        <p14:creationId xmlns:p14="http://schemas.microsoft.com/office/powerpoint/2010/main" val="114711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{0BA7595A-2618-48A5-917D-FDA095B4DCCC}tf78438558_win32</Template>
  <TotalTime>57</TotalTime>
  <Words>849</Words>
  <Application>Microsoft Office PowerPoint</Application>
  <PresentationFormat>Widescreen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Garamond</vt:lpstr>
      <vt:lpstr>SavonVTI</vt:lpstr>
      <vt:lpstr>Algebra 2 tidying up terms</vt:lpstr>
      <vt:lpstr>Before we start this week’s learning, let’s revise solving simple equations.</vt:lpstr>
      <vt:lpstr>Answers</vt:lpstr>
      <vt:lpstr>Main Lesson – Tidying Up Expressions</vt:lpstr>
      <vt:lpstr>PowerPoint Presentation</vt:lpstr>
      <vt:lpstr>Let’s look at some examples together</vt:lpstr>
      <vt:lpstr>Try x + x + x</vt:lpstr>
      <vt:lpstr>Don’t forget, if there is a – infront of a term to take it away</vt:lpstr>
      <vt:lpstr>Have a go at these by yourself, I’ll put answers on the next slide</vt:lpstr>
      <vt:lpstr>Answers</vt:lpstr>
      <vt:lpstr>Sometimes there will be more than one letter in an expression, like this</vt:lpstr>
      <vt:lpstr>Try another…</vt:lpstr>
      <vt:lpstr>Now this one</vt:lpstr>
      <vt:lpstr>DOs and DON’Ts</vt:lpstr>
      <vt:lpstr>Now have a go at the questions on the maths grid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2 tidying up terms</dc:title>
  <dc:creator>Miss Stapleton</dc:creator>
  <cp:lastModifiedBy>Miss Stapleton</cp:lastModifiedBy>
  <cp:revision>7</cp:revision>
  <dcterms:created xsi:type="dcterms:W3CDTF">2021-01-14T11:41:00Z</dcterms:created>
  <dcterms:modified xsi:type="dcterms:W3CDTF">2021-01-14T12:38:41Z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