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58" r:id="rId11"/>
    <p:sldId id="259" r:id="rId12"/>
    <p:sldId id="261" r:id="rId13"/>
    <p:sldId id="271" r:id="rId14"/>
    <p:sldId id="272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A64852-AA63-40F4-99E0-E06F918D59F2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4852-AA63-40F4-99E0-E06F918D59F2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4852-AA63-40F4-99E0-E06F918D59F2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4852-AA63-40F4-99E0-E06F918D59F2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4852-AA63-40F4-99E0-E06F918D59F2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4852-AA63-40F4-99E0-E06F918D59F2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4852-AA63-40F4-99E0-E06F918D59F2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4852-AA63-40F4-99E0-E06F918D59F2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4852-AA63-40F4-99E0-E06F918D59F2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AA64852-AA63-40F4-99E0-E06F918D59F2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A64852-AA63-40F4-99E0-E06F918D59F2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AA64852-AA63-40F4-99E0-E06F918D59F2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C221B6C-9EFE-4437-8E0E-7477CA060CB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Introduction to Algebra </a:t>
            </a:r>
            <a:br>
              <a:rPr lang="en-GB" dirty="0"/>
            </a:br>
            <a:r>
              <a:rPr lang="en-GB" dirty="0"/>
              <a:t>(it’s simpler than you think!)</a:t>
            </a:r>
          </a:p>
        </p:txBody>
      </p:sp>
    </p:spTree>
    <p:extLst>
      <p:ext uri="{BB962C8B-B14F-4D97-AF65-F5344CB8AC3E}">
        <p14:creationId xmlns:p14="http://schemas.microsoft.com/office/powerpoint/2010/main" val="2336831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109728" indent="0">
              <a:buNone/>
            </a:pPr>
            <a:endParaRPr lang="en-GB" dirty="0"/>
          </a:p>
          <a:p>
            <a:r>
              <a:rPr lang="en-GB" dirty="0"/>
              <a:t>4 +   Y   =    13</a:t>
            </a:r>
          </a:p>
          <a:p>
            <a:r>
              <a:rPr lang="en-GB" dirty="0"/>
              <a:t>T   - 23   =   31</a:t>
            </a:r>
          </a:p>
          <a:p>
            <a:r>
              <a:rPr lang="en-GB" dirty="0"/>
              <a:t>G   +  14   =   21</a:t>
            </a:r>
          </a:p>
          <a:p>
            <a:r>
              <a:rPr lang="en-GB" dirty="0"/>
              <a:t>H   -   235  =   569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Try some of these yourself</a:t>
            </a:r>
          </a:p>
        </p:txBody>
      </p:sp>
    </p:spTree>
    <p:extLst>
      <p:ext uri="{BB962C8B-B14F-4D97-AF65-F5344CB8AC3E}">
        <p14:creationId xmlns:p14="http://schemas.microsoft.com/office/powerpoint/2010/main" val="1802790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9371384" cy="5188032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GB" sz="3400" dirty="0"/>
              <a:t>Example</a:t>
            </a:r>
          </a:p>
          <a:p>
            <a:pPr marL="109728" indent="0">
              <a:buNone/>
            </a:pPr>
            <a:endParaRPr lang="en-GB" sz="3400" dirty="0"/>
          </a:p>
          <a:p>
            <a:pPr marL="109728" indent="0">
              <a:buNone/>
            </a:pPr>
            <a:r>
              <a:rPr lang="en-GB" sz="3400" dirty="0"/>
              <a:t>2x  =   6    </a:t>
            </a:r>
          </a:p>
          <a:p>
            <a:pPr marL="109728" indent="0">
              <a:buNone/>
            </a:pPr>
            <a:endParaRPr lang="en-GB" sz="3400" i="1" dirty="0"/>
          </a:p>
          <a:p>
            <a:pPr marL="109728" indent="0">
              <a:buNone/>
            </a:pPr>
            <a:r>
              <a:rPr lang="en-GB" sz="3400" i="1" dirty="0"/>
              <a:t>This means 2 times x = 6</a:t>
            </a:r>
          </a:p>
          <a:p>
            <a:pPr marL="109728" indent="0">
              <a:buNone/>
            </a:pPr>
            <a:endParaRPr lang="en-GB" sz="3400" i="1" dirty="0"/>
          </a:p>
          <a:p>
            <a:pPr marL="109728" indent="0">
              <a:buNone/>
            </a:pPr>
            <a:r>
              <a:rPr lang="en-GB" sz="3400" i="1" dirty="0"/>
              <a:t>so to do the opposite, we divide by 2.</a:t>
            </a:r>
          </a:p>
          <a:p>
            <a:pPr marL="109728" indent="0">
              <a:buNone/>
            </a:pPr>
            <a:endParaRPr lang="en-GB" sz="3400" i="1" dirty="0"/>
          </a:p>
          <a:p>
            <a:pPr marL="109728" indent="0">
              <a:buNone/>
            </a:pPr>
            <a:r>
              <a:rPr lang="en-GB" sz="3400" i="1" dirty="0"/>
              <a:t>X = 3</a:t>
            </a:r>
            <a:endParaRPr lang="en-GB" sz="3400" dirty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/>
              <a:t>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If it says 2x,  it means 2 lots of x</a:t>
            </a:r>
          </a:p>
        </p:txBody>
      </p:sp>
    </p:spTree>
    <p:extLst>
      <p:ext uri="{BB962C8B-B14F-4D97-AF65-F5344CB8AC3E}">
        <p14:creationId xmlns:p14="http://schemas.microsoft.com/office/powerpoint/2010/main" val="329879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en-GB" b="1" u="sng" dirty="0"/>
              <a:t>Now try these: </a:t>
            </a:r>
          </a:p>
          <a:p>
            <a:pPr marL="109728" indent="0">
              <a:buNone/>
            </a:pPr>
            <a:endParaRPr lang="en-GB" b="1" u="sng" dirty="0"/>
          </a:p>
          <a:p>
            <a:r>
              <a:rPr lang="en-GB" dirty="0"/>
              <a:t>2x =   8</a:t>
            </a:r>
          </a:p>
          <a:p>
            <a:r>
              <a:rPr lang="en-GB" dirty="0"/>
              <a:t>2y  =   12</a:t>
            </a:r>
          </a:p>
          <a:p>
            <a:r>
              <a:rPr lang="en-GB" dirty="0"/>
              <a:t>3t   =   24</a:t>
            </a:r>
          </a:p>
          <a:p>
            <a:r>
              <a:rPr lang="en-GB" dirty="0"/>
              <a:t>6j 	=   54</a:t>
            </a:r>
          </a:p>
          <a:p>
            <a:pPr marL="109728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507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E9F6C9-AB75-4BC1-8119-1BC37824B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Have a look at this equation</a:t>
            </a:r>
          </a:p>
          <a:p>
            <a:r>
              <a:rPr lang="en-GB" dirty="0"/>
              <a:t>3x +1 = 13</a:t>
            </a:r>
          </a:p>
          <a:p>
            <a:r>
              <a:rPr lang="en-GB" dirty="0"/>
              <a:t>              first, we want to get rid of the               		+1, so we take away 1 from each   		side)</a:t>
            </a:r>
          </a:p>
          <a:p>
            <a:r>
              <a:rPr lang="en-GB" dirty="0"/>
              <a:t>3x= 12</a:t>
            </a:r>
          </a:p>
          <a:p>
            <a:r>
              <a:rPr lang="en-GB" dirty="0"/>
              <a:t>            (now we want to get rid of the 3      	        times, so we do the opposite – divide      	        both sides by 3)</a:t>
            </a:r>
          </a:p>
          <a:p>
            <a:r>
              <a:rPr lang="en-GB" dirty="0"/>
              <a:t>X=4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79D34DA-815D-4422-9C1B-D98AA7B66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Trickier equations</a:t>
            </a:r>
          </a:p>
        </p:txBody>
      </p:sp>
    </p:spTree>
    <p:extLst>
      <p:ext uri="{BB962C8B-B14F-4D97-AF65-F5344CB8AC3E}">
        <p14:creationId xmlns:p14="http://schemas.microsoft.com/office/powerpoint/2010/main" val="228839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E04B0D-077F-4347-8A8D-58FDA99D8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6x-1= 53</a:t>
            </a:r>
          </a:p>
          <a:p>
            <a:r>
              <a:rPr lang="en-GB" dirty="0"/>
              <a:t>                (get rid of the -1 by adding 1 to       		   both sides)</a:t>
            </a:r>
          </a:p>
          <a:p>
            <a:r>
              <a:rPr lang="en-GB" dirty="0"/>
              <a:t>6x=54    </a:t>
            </a:r>
          </a:p>
          <a:p>
            <a:r>
              <a:rPr lang="en-GB" dirty="0"/>
              <a:t>                 (get rid of the x 6 by dividing by 6)</a:t>
            </a:r>
          </a:p>
          <a:p>
            <a:r>
              <a:rPr lang="en-GB" dirty="0"/>
              <a:t>X = 9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269B275-1BD0-4EB3-9FB4-12EE01174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Let’s do one more together</a:t>
            </a:r>
          </a:p>
        </p:txBody>
      </p:sp>
    </p:spTree>
    <p:extLst>
      <p:ext uri="{BB962C8B-B14F-4D97-AF65-F5344CB8AC3E}">
        <p14:creationId xmlns:p14="http://schemas.microsoft.com/office/powerpoint/2010/main" val="3008507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en-GB" dirty="0"/>
              <a:t>2x + 2  =  4</a:t>
            </a:r>
          </a:p>
          <a:p>
            <a:pPr marL="624078" indent="-514350">
              <a:buAutoNum type="arabicPeriod"/>
            </a:pPr>
            <a:r>
              <a:rPr lang="en-GB" dirty="0"/>
              <a:t>2x – 4   =  10</a:t>
            </a:r>
          </a:p>
          <a:p>
            <a:pPr marL="624078" indent="-514350">
              <a:buAutoNum type="arabicPeriod"/>
            </a:pPr>
            <a:r>
              <a:rPr lang="en-GB" dirty="0"/>
              <a:t>2t  - 7   =   13</a:t>
            </a:r>
          </a:p>
          <a:p>
            <a:pPr marL="624078" indent="-514350">
              <a:buAutoNum type="arabicPeriod"/>
            </a:pPr>
            <a:r>
              <a:rPr lang="en-GB" dirty="0"/>
              <a:t>3y +  3   =   15</a:t>
            </a:r>
          </a:p>
          <a:p>
            <a:pPr marL="624078" indent="-514350">
              <a:buAutoNum type="arabicPeriod"/>
            </a:pPr>
            <a:r>
              <a:rPr lang="en-GB" dirty="0"/>
              <a:t>4x + 2 = 30</a:t>
            </a:r>
          </a:p>
          <a:p>
            <a:pPr marL="624078" indent="-514350">
              <a:buAutoNum type="arabicPeriod"/>
            </a:pPr>
            <a:r>
              <a:rPr lang="en-GB" dirty="0"/>
              <a:t>6j   -  10 = 32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Now you try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C4C912-75F0-4E5D-AAFE-FD2AB6A352EC}"/>
              </a:ext>
            </a:extLst>
          </p:cNvPr>
          <p:cNvSpPr txBox="1"/>
          <p:nvPr/>
        </p:nvSpPr>
        <p:spPr>
          <a:xfrm>
            <a:off x="688740" y="4336593"/>
            <a:ext cx="8075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Finding them tricky? I’ll try and do a couple of video examples with some of the guys in for childcare this week and post them on the blog! Email the school office if you have questions for me.</a:t>
            </a:r>
          </a:p>
        </p:txBody>
      </p:sp>
    </p:spTree>
    <p:extLst>
      <p:ext uri="{BB962C8B-B14F-4D97-AF65-F5344CB8AC3E}">
        <p14:creationId xmlns:p14="http://schemas.microsoft.com/office/powerpoint/2010/main" val="261480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F5C892-1323-4526-A64F-7FC479FEA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GB" dirty="0"/>
              <a:t>Algebra is problem solving – it is solving “missing number” puzzles.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For example, what is the missing number here?</a:t>
            </a:r>
          </a:p>
          <a:p>
            <a:pPr marL="109728" indent="0">
              <a:buNone/>
            </a:pPr>
            <a:r>
              <a:rPr lang="en-GB" dirty="0"/>
              <a:t>        -2=4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2DDBCB4-7B16-4E0E-AEEF-6BD827208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algebra?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4F5B3B-1B5E-4AFB-AF8F-35B7BE227649}"/>
              </a:ext>
            </a:extLst>
          </p:cNvPr>
          <p:cNvSpPr/>
          <p:nvPr/>
        </p:nvSpPr>
        <p:spPr>
          <a:xfrm>
            <a:off x="899592" y="4077072"/>
            <a:ext cx="504056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10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A19F8C9-822B-4FB9-9868-6D1B2BFC2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endParaRPr lang="en-GB" dirty="0"/>
          </a:p>
          <a:p>
            <a:r>
              <a:rPr lang="en-GB" dirty="0"/>
              <a:t>       -2=4</a:t>
            </a:r>
          </a:p>
          <a:p>
            <a:endParaRPr lang="en-GB" dirty="0"/>
          </a:p>
          <a:p>
            <a:r>
              <a:rPr lang="en-GB" dirty="0"/>
              <a:t>The answer is 6, right? Because </a:t>
            </a:r>
            <a:r>
              <a:rPr lang="en-GB" b="1" dirty="0">
                <a:solidFill>
                  <a:srgbClr val="FF0000"/>
                </a:solidFill>
              </a:rPr>
              <a:t>6</a:t>
            </a:r>
            <a:r>
              <a:rPr lang="en-GB" b="1" dirty="0"/>
              <a:t> </a:t>
            </a:r>
            <a:r>
              <a:rPr lang="en-GB" dirty="0"/>
              <a:t>– 2 = 4. Easy stuff.</a:t>
            </a:r>
          </a:p>
          <a:p>
            <a:endParaRPr lang="en-GB" dirty="0"/>
          </a:p>
          <a:p>
            <a:r>
              <a:rPr lang="en-GB" dirty="0"/>
              <a:t>Well, in Algebra, instead of an empty box we use letters (usually an </a:t>
            </a:r>
            <a:r>
              <a:rPr lang="en-GB" b="1" dirty="0"/>
              <a:t>x </a:t>
            </a:r>
            <a:r>
              <a:rPr lang="en-GB" dirty="0"/>
              <a:t>or a </a:t>
            </a:r>
            <a:r>
              <a:rPr lang="en-GB" b="1" dirty="0"/>
              <a:t>y </a:t>
            </a:r>
            <a:r>
              <a:rPr lang="en-GB" dirty="0"/>
              <a:t>but any letter is fine.)</a:t>
            </a:r>
          </a:p>
          <a:p>
            <a:endParaRPr lang="en-GB" dirty="0"/>
          </a:p>
          <a:p>
            <a:r>
              <a:rPr lang="en-GB" dirty="0"/>
              <a:t>So we write x – 2 = 4</a:t>
            </a:r>
          </a:p>
          <a:p>
            <a:endParaRPr lang="en-GB" dirty="0"/>
          </a:p>
          <a:p>
            <a:r>
              <a:rPr lang="en-GB" dirty="0"/>
              <a:t>It really is that simple. The letter (in this case, an x) just means “a number we don’t know yet”.</a:t>
            </a:r>
          </a:p>
          <a:p>
            <a:endParaRPr lang="en-GB" dirty="0"/>
          </a:p>
          <a:p>
            <a:r>
              <a:rPr lang="en-GB" dirty="0"/>
              <a:t>And when we solve it, we write x = 6</a:t>
            </a:r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CE8699-A37F-4EB6-9AD3-4280B0317354}"/>
              </a:ext>
            </a:extLst>
          </p:cNvPr>
          <p:cNvSpPr/>
          <p:nvPr/>
        </p:nvSpPr>
        <p:spPr>
          <a:xfrm>
            <a:off x="899592" y="908720"/>
            <a:ext cx="504056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7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C9B9BCC-37DB-4C00-9D7F-BB35826E8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is easier to write an x than draw empty boxes.</a:t>
            </a:r>
          </a:p>
          <a:p>
            <a:endParaRPr lang="en-GB" dirty="0"/>
          </a:p>
          <a:p>
            <a:r>
              <a:rPr lang="en-GB" dirty="0"/>
              <a:t>And sometimes, there will be more than one unknown number, so we can give them different letters.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89916DD-A6FF-45BC-A5D0-7638B3E25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use letters?</a:t>
            </a:r>
          </a:p>
        </p:txBody>
      </p:sp>
    </p:spTree>
    <p:extLst>
      <p:ext uri="{BB962C8B-B14F-4D97-AF65-F5344CB8AC3E}">
        <p14:creationId xmlns:p14="http://schemas.microsoft.com/office/powerpoint/2010/main" val="4047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DF9F59-7D60-44A2-A516-0680C9D96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 equation is just a number sentence, where the two sides are </a:t>
            </a:r>
            <a:r>
              <a:rPr lang="en-GB" b="1" dirty="0"/>
              <a:t>equal.</a:t>
            </a:r>
          </a:p>
          <a:p>
            <a:r>
              <a:rPr lang="en-GB" dirty="0"/>
              <a:t>Any number sentence with an equals sign in it is an equation, so you have used them lots before. </a:t>
            </a:r>
          </a:p>
          <a:p>
            <a:r>
              <a:rPr lang="en-GB" dirty="0"/>
              <a:t>5+2=7 is an equation. So is 10=13-3.</a:t>
            </a:r>
          </a:p>
          <a:p>
            <a:endParaRPr lang="en-GB" dirty="0"/>
          </a:p>
          <a:p>
            <a:r>
              <a:rPr lang="en-GB" dirty="0"/>
              <a:t>An </a:t>
            </a:r>
            <a:r>
              <a:rPr lang="en-GB" b="1" dirty="0"/>
              <a:t>algebraic equation </a:t>
            </a:r>
            <a:r>
              <a:rPr lang="en-GB" dirty="0"/>
              <a:t>is just one where there is a missing number represented by a letter –</a:t>
            </a:r>
          </a:p>
          <a:p>
            <a:pPr marL="109728" indent="0">
              <a:buNone/>
            </a:pPr>
            <a:r>
              <a:rPr lang="en-GB" dirty="0"/>
              <a:t>  like x – 2 = 4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91F1AD1-8CF1-440F-881A-3FA0380E4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an equation?</a:t>
            </a:r>
          </a:p>
        </p:txBody>
      </p:sp>
    </p:spTree>
    <p:extLst>
      <p:ext uri="{BB962C8B-B14F-4D97-AF65-F5344CB8AC3E}">
        <p14:creationId xmlns:p14="http://schemas.microsoft.com/office/powerpoint/2010/main" val="364023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FD367FB-2F9D-4350-8CA3-F1F49FE4B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GB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Sometimes its not as </a:t>
            </a:r>
            <a:r>
              <a:rPr lang="en-GB" dirty="0">
                <a:solidFill>
                  <a:srgbClr val="333333"/>
                </a:solidFill>
                <a:latin typeface="Verdana" panose="020B0604030504040204" pitchFamily="34" charset="0"/>
              </a:rPr>
              <a:t>easy as what take away 2 equals 6. So use </a:t>
            </a:r>
            <a:r>
              <a:rPr lang="en-GB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this step-by-step approach to help you solve equations:</a:t>
            </a:r>
          </a:p>
          <a:p>
            <a:pPr marL="109728" indent="0" algn="l">
              <a:buNone/>
            </a:pPr>
            <a:endParaRPr lang="en-GB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Work out </a:t>
            </a:r>
            <a:r>
              <a:rPr lang="en-GB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what to remove</a:t>
            </a:r>
            <a:r>
              <a:rPr lang="en-GB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 to get "x = ..."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Remove it by</a:t>
            </a:r>
            <a:r>
              <a:rPr lang="en-GB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 doing the opposite</a:t>
            </a:r>
            <a:r>
              <a:rPr lang="en-GB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 (adding is the opposite of subtracting)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Do that to</a:t>
            </a:r>
            <a:r>
              <a:rPr lang="en-GB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 both sides</a:t>
            </a:r>
            <a:endParaRPr lang="en-GB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4861E3D-FF9D-4B3D-BDA5-49FB221CF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effectLst/>
                <a:latin typeface="champ"/>
              </a:rPr>
              <a:t>How to Solve</a:t>
            </a:r>
            <a:br>
              <a:rPr lang="en-GB" b="1" dirty="0">
                <a:effectLst/>
                <a:latin typeface="champ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45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04F51FB-7546-4ECE-BF2A-2E0812DAC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32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Here is an example:</a:t>
            </a:r>
            <a:br>
              <a:rPr lang="en-GB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</a:br>
            <a:br>
              <a:rPr lang="en-GB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</a:b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84124E-C152-4A6A-A43B-A9421E8ABD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375" t="44397" r="27162" b="13583"/>
          <a:stretch/>
        </p:blipFill>
        <p:spPr>
          <a:xfrm>
            <a:off x="323530" y="1124744"/>
            <a:ext cx="8496940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56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D44EF8-CBB8-42A0-89A8-DA137DEB7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x + 5 = 11</a:t>
            </a:r>
          </a:p>
          <a:p>
            <a:pPr marL="109728" indent="0">
              <a:buNone/>
            </a:pPr>
            <a:r>
              <a:rPr lang="en-GB" dirty="0"/>
              <a:t>		</a:t>
            </a:r>
            <a:r>
              <a:rPr lang="en-GB" dirty="0">
                <a:solidFill>
                  <a:srgbClr val="FF0000"/>
                </a:solidFill>
              </a:rPr>
              <a:t>(we want to get rid of the 5, so that </a:t>
            </a:r>
          </a:p>
          <a:p>
            <a:pPr marL="109728" indent="0">
              <a:buNone/>
            </a:pPr>
            <a:r>
              <a:rPr lang="en-GB" dirty="0">
                <a:solidFill>
                  <a:srgbClr val="FF0000"/>
                </a:solidFill>
              </a:rPr>
              <a:t>                  it just says x=…   so, we do the </a:t>
            </a:r>
          </a:p>
          <a:p>
            <a:pPr marL="109728" indent="0">
              <a:buNone/>
            </a:pPr>
            <a:r>
              <a:rPr lang="en-GB" dirty="0">
                <a:solidFill>
                  <a:srgbClr val="FF0000"/>
                </a:solidFill>
              </a:rPr>
              <a:t>                opposite of +5,  which is -5)</a:t>
            </a:r>
          </a:p>
          <a:p>
            <a:r>
              <a:rPr lang="en-GB" dirty="0"/>
              <a:t>X=6   </a:t>
            </a:r>
          </a:p>
          <a:p>
            <a:pPr marL="109728" indent="0">
              <a:buNone/>
            </a:pPr>
            <a:r>
              <a:rPr lang="en-GB" dirty="0">
                <a:solidFill>
                  <a:srgbClr val="FF0000"/>
                </a:solidFill>
              </a:rPr>
              <a:t>             (remember, we do it to </a:t>
            </a:r>
            <a:r>
              <a:rPr lang="en-GB" b="1" dirty="0">
                <a:solidFill>
                  <a:srgbClr val="FF0000"/>
                </a:solidFill>
              </a:rPr>
              <a:t>both</a:t>
            </a:r>
            <a:r>
              <a:rPr lang="en-GB" dirty="0">
                <a:solidFill>
                  <a:srgbClr val="FF0000"/>
                </a:solidFill>
              </a:rPr>
              <a:t> sides, so          	      11-5=6)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496953-BF7C-4B8D-BFF0-5274A388D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Lets work through a few together…</a:t>
            </a:r>
          </a:p>
        </p:txBody>
      </p:sp>
    </p:spTree>
    <p:extLst>
      <p:ext uri="{BB962C8B-B14F-4D97-AF65-F5344CB8AC3E}">
        <p14:creationId xmlns:p14="http://schemas.microsoft.com/office/powerpoint/2010/main" val="189294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48E292-6030-4D4A-9273-83219051A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x-30 = 20</a:t>
            </a:r>
          </a:p>
          <a:p>
            <a:endParaRPr lang="en-GB" dirty="0"/>
          </a:p>
          <a:p>
            <a:pPr marL="109728" indent="0">
              <a:buNone/>
            </a:pPr>
            <a:r>
              <a:rPr lang="en-GB" dirty="0">
                <a:solidFill>
                  <a:srgbClr val="FF0000"/>
                </a:solidFill>
              </a:rPr>
              <a:t>                     (we need to get rid of the -30,</a:t>
            </a:r>
          </a:p>
          <a:p>
            <a:pPr marL="109728" indent="0">
              <a:buNone/>
            </a:pPr>
            <a:r>
              <a:rPr lang="en-GB" dirty="0">
                <a:solidFill>
                  <a:srgbClr val="FF0000"/>
                </a:solidFill>
              </a:rPr>
              <a:t>                      so we do the opposite and +30</a:t>
            </a:r>
          </a:p>
          <a:p>
            <a:pPr marL="109728" indent="0">
              <a:buNone/>
            </a:pPr>
            <a:r>
              <a:rPr lang="en-GB" dirty="0">
                <a:solidFill>
                  <a:srgbClr val="FF0000"/>
                </a:solidFill>
              </a:rPr>
              <a:t>                       to both sides)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/>
              <a:t>X=50 </a:t>
            </a:r>
          </a:p>
          <a:p>
            <a:pPr marL="109728" indent="0">
              <a:buNone/>
            </a:pPr>
            <a:r>
              <a:rPr lang="en-GB" dirty="0"/>
              <a:t>               </a:t>
            </a:r>
            <a:r>
              <a:rPr lang="en-GB" dirty="0">
                <a:solidFill>
                  <a:srgbClr val="FF0000"/>
                </a:solidFill>
              </a:rPr>
              <a:t>(because 20+30 = 50)</a:t>
            </a:r>
          </a:p>
        </p:txBody>
      </p:sp>
    </p:spTree>
    <p:extLst>
      <p:ext uri="{BB962C8B-B14F-4D97-AF65-F5344CB8AC3E}">
        <p14:creationId xmlns:p14="http://schemas.microsoft.com/office/powerpoint/2010/main" val="90647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155</TotalTime>
  <Words>686</Words>
  <Application>Microsoft Office PowerPoint</Application>
  <PresentationFormat>On-screen Show (4:3)</PresentationFormat>
  <Paragraphs>100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champ</vt:lpstr>
      <vt:lpstr>Lucida Sans Unicode</vt:lpstr>
      <vt:lpstr>Verdana</vt:lpstr>
      <vt:lpstr>Wingdings 2</vt:lpstr>
      <vt:lpstr>Wingdings 3</vt:lpstr>
      <vt:lpstr>Concourse</vt:lpstr>
      <vt:lpstr>Introduction to Algebra  (it’s simpler than you think!)</vt:lpstr>
      <vt:lpstr>What is algebra?</vt:lpstr>
      <vt:lpstr>PowerPoint Presentation</vt:lpstr>
      <vt:lpstr>Why use letters?</vt:lpstr>
      <vt:lpstr>What is an equation?</vt:lpstr>
      <vt:lpstr>How to Solve </vt:lpstr>
      <vt:lpstr>Here is an example:  </vt:lpstr>
      <vt:lpstr>Lets work through a few together…</vt:lpstr>
      <vt:lpstr>PowerPoint Presentation</vt:lpstr>
      <vt:lpstr>Try some of these yourself</vt:lpstr>
      <vt:lpstr>If it says 2x,  it means 2 lots of x</vt:lpstr>
      <vt:lpstr>PowerPoint Presentation</vt:lpstr>
      <vt:lpstr>Trickier equations</vt:lpstr>
      <vt:lpstr>Let’s do one more together</vt:lpstr>
      <vt:lpstr>Now you try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(it’s just a missing number!)</dc:title>
  <dc:creator>Teacher</dc:creator>
  <cp:lastModifiedBy>Miss Stapleton</cp:lastModifiedBy>
  <cp:revision>10</cp:revision>
  <dcterms:created xsi:type="dcterms:W3CDTF">2016-03-12T20:56:32Z</dcterms:created>
  <dcterms:modified xsi:type="dcterms:W3CDTF">2021-01-08T09:04:36Z</dcterms:modified>
</cp:coreProperties>
</file>