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5" r:id="rId4"/>
    <p:sldId id="266" r:id="rId5"/>
    <p:sldId id="267" r:id="rId6"/>
    <p:sldId id="273" r:id="rId7"/>
    <p:sldId id="268" r:id="rId8"/>
    <p:sldId id="274" r:id="rId9"/>
    <p:sldId id="269" r:id="rId10"/>
    <p:sldId id="275" r:id="rId11"/>
    <p:sldId id="270" r:id="rId12"/>
    <p:sldId id="276" r:id="rId13"/>
    <p:sldId id="271" r:id="rId14"/>
    <p:sldId id="272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CB9C-8026-4817-9CBC-76F24278B59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CB9C-8026-4817-9CBC-76F24278B59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8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F2DCB9C-8026-4817-9CBC-76F24278B59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9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CB9C-8026-4817-9CBC-76F24278B59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9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2DCB9C-8026-4817-9CBC-76F24278B59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728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CB9C-8026-4817-9CBC-76F24278B59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CB9C-8026-4817-9CBC-76F24278B59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7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CB9C-8026-4817-9CBC-76F24278B59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9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CB9C-8026-4817-9CBC-76F24278B59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CB9C-8026-4817-9CBC-76F24278B59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2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CB9C-8026-4817-9CBC-76F24278B59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2DCB9C-8026-4817-9CBC-76F24278B59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4A75C7D-864D-448D-9191-AEFFDE1EF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129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www.youtube.com/watch?v=5igCxd0wZ4Y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ZQEUrMXoR4" TargetMode="External"/><Relationship Id="rId2" Type="http://schemas.openxmlformats.org/officeDocument/2006/relationships/hyperlink" Target="https://www.youtube.com/watch?v=jQxYOLOJUb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3.wdp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0D29-5D9D-40E9-8E71-4961ED2DD7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Rhythm patterns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7E8B6-E7DC-4761-B9F2-EC70B7A027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Music 14.5.2020</a:t>
            </a:r>
          </a:p>
        </p:txBody>
      </p:sp>
    </p:spTree>
    <p:extLst>
      <p:ext uri="{BB962C8B-B14F-4D97-AF65-F5344CB8AC3E}">
        <p14:creationId xmlns:p14="http://schemas.microsoft.com/office/powerpoint/2010/main" val="57659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DB323-066B-4D4F-92E4-75EAEC20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Notes only again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D6516-42F2-40C7-96DF-178171C54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6" t="52514" r="19000" b="32914"/>
          <a:stretch/>
        </p:blipFill>
        <p:spPr>
          <a:xfrm>
            <a:off x="337624" y="2591971"/>
            <a:ext cx="11444343" cy="13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4486-D484-46B7-A0B8-9F309708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the last line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65A0E4-8FB3-47BC-8940-6BC7F8112766}"/>
              </a:ext>
            </a:extLst>
          </p:cNvPr>
          <p:cNvGrpSpPr/>
          <p:nvPr/>
        </p:nvGrpSpPr>
        <p:grpSpPr>
          <a:xfrm>
            <a:off x="-534764" y="3585243"/>
            <a:ext cx="12689578" cy="1823424"/>
            <a:chOff x="-534764" y="3585243"/>
            <a:chExt cx="12689578" cy="182342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8DC8516-C60C-4402-BD62-E5A5C216B913}"/>
                </a:ext>
              </a:extLst>
            </p:cNvPr>
            <p:cNvCxnSpPr>
              <a:cxnSpLocks/>
            </p:cNvCxnSpPr>
            <p:nvPr/>
          </p:nvCxnSpPr>
          <p:spPr>
            <a:xfrm>
              <a:off x="368490" y="4421875"/>
              <a:ext cx="1120481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61EBC96-006F-43BE-BDCF-E8A21B7332B7}"/>
                </a:ext>
              </a:extLst>
            </p:cNvPr>
            <p:cNvCxnSpPr/>
            <p:nvPr/>
          </p:nvCxnSpPr>
          <p:spPr>
            <a:xfrm flipV="1">
              <a:off x="5960224" y="3875964"/>
              <a:ext cx="0" cy="1091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EB42352-6E40-4E55-ACB5-374AA0AFD597}"/>
                </a:ext>
              </a:extLst>
            </p:cNvPr>
            <p:cNvGrpSpPr/>
            <p:nvPr/>
          </p:nvGrpSpPr>
          <p:grpSpPr>
            <a:xfrm>
              <a:off x="7407444" y="3915303"/>
              <a:ext cx="1393852" cy="895095"/>
              <a:chOff x="2914525" y="2489205"/>
              <a:chExt cx="1641138" cy="102041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6D04EAF-6344-4A3A-BEF3-14AD61D5B680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5271B614-8BA4-4567-8B19-48B386AC6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2AD0882-B52A-4D45-9C5D-E1513276AB6D}"/>
                </a:ext>
              </a:extLst>
            </p:cNvPr>
            <p:cNvGrpSpPr/>
            <p:nvPr/>
          </p:nvGrpSpPr>
          <p:grpSpPr>
            <a:xfrm>
              <a:off x="1646551" y="3988346"/>
              <a:ext cx="1336338" cy="895094"/>
              <a:chOff x="2914525" y="2489205"/>
              <a:chExt cx="1641138" cy="102041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06C0855-18A5-4609-8E66-242B74FF1B10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A784616C-9BD2-4B3C-A55C-A6ABE3B3FF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52DC634-9A02-490D-8F30-83D3D8607A39}"/>
                </a:ext>
              </a:extLst>
            </p:cNvPr>
            <p:cNvGrpSpPr/>
            <p:nvPr/>
          </p:nvGrpSpPr>
          <p:grpSpPr>
            <a:xfrm>
              <a:off x="4471675" y="3767599"/>
              <a:ext cx="801782" cy="1067987"/>
              <a:chOff x="931412" y="2178415"/>
              <a:chExt cx="1020417" cy="132569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70165EF-FA3E-454C-8054-F61F849BD746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" name="Picture 2" descr="Types Of Musical Notes | Hello Music Theory">
                <a:extLst>
                  <a:ext uri="{FF2B5EF4-FFF2-40B4-BE49-F238E27FC236}">
                    <a16:creationId xmlns:a16="http://schemas.microsoft.com/office/drawing/2014/main" id="{22B322C3-1C47-4408-AFEE-F646B299C0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1AFFBFC-2EF3-4440-B119-3E8BB8C5DD5E}"/>
                </a:ext>
              </a:extLst>
            </p:cNvPr>
            <p:cNvGrpSpPr/>
            <p:nvPr/>
          </p:nvGrpSpPr>
          <p:grpSpPr>
            <a:xfrm>
              <a:off x="8606742" y="3832036"/>
              <a:ext cx="1685988" cy="1091822"/>
              <a:chOff x="5766299" y="3013448"/>
              <a:chExt cx="2361870" cy="1641138"/>
            </a:xfrm>
          </p:grpSpPr>
          <p:pic>
            <p:nvPicPr>
              <p:cNvPr id="24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D4FC4883-06D9-4C1D-B9F6-F8036D7634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73EF50B3-A0BF-4B00-87B5-D68F67DF24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031E453-B92B-4DFF-8C9A-84EA6F2B477C}"/>
                </a:ext>
              </a:extLst>
            </p:cNvPr>
            <p:cNvGrpSpPr/>
            <p:nvPr/>
          </p:nvGrpSpPr>
          <p:grpSpPr>
            <a:xfrm>
              <a:off x="2859224" y="3898456"/>
              <a:ext cx="1685988" cy="1091822"/>
              <a:chOff x="5766299" y="3013448"/>
              <a:chExt cx="2361870" cy="1641138"/>
            </a:xfrm>
          </p:grpSpPr>
          <p:pic>
            <p:nvPicPr>
              <p:cNvPr id="27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AB0026B1-B01E-499D-B750-559181B424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72AAAE0F-F4F7-4FE2-A8EB-EA67CFAD6B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7" name="Picture 2" descr="An open repeat sign: as life goes on, the music to repeat will ...">
              <a:extLst>
                <a:ext uri="{FF2B5EF4-FFF2-40B4-BE49-F238E27FC236}">
                  <a16:creationId xmlns:a16="http://schemas.microsoft.com/office/drawing/2014/main" id="{09102339-7F13-4EFC-AC51-EE5D80493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534764" y="3585243"/>
              <a:ext cx="1628257" cy="162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A Lesson on Specificity in Teaching | Maiable Music">
              <a:extLst>
                <a:ext uri="{FF2B5EF4-FFF2-40B4-BE49-F238E27FC236}">
                  <a16:creationId xmlns:a16="http://schemas.microsoft.com/office/drawing/2014/main" id="{0537D0AA-BDD8-4C21-A224-5D386D5B9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2545" y1="35026" x2="22545" y2="35026"/>
                          <a14:foregroundMark x1="21818" y1="49562" x2="21818" y2="49562"/>
                          <a14:foregroundMark x1="37091" y1="48161" x2="37091" y2="481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6300" y="3658660"/>
              <a:ext cx="878514" cy="175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DEBEB0-CC1E-43A5-9C24-3C031E38DD4E}"/>
              </a:ext>
            </a:extLst>
          </p:cNvPr>
          <p:cNvGrpSpPr/>
          <p:nvPr/>
        </p:nvGrpSpPr>
        <p:grpSpPr>
          <a:xfrm>
            <a:off x="10272176" y="3707088"/>
            <a:ext cx="801782" cy="1067987"/>
            <a:chOff x="931412" y="2178415"/>
            <a:chExt cx="1020417" cy="132569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8BAB4CC-725F-409F-A495-B987DA22242E}"/>
                </a:ext>
              </a:extLst>
            </p:cNvPr>
            <p:cNvSpPr/>
            <p:nvPr/>
          </p:nvSpPr>
          <p:spPr>
            <a:xfrm>
              <a:off x="931412" y="2483695"/>
              <a:ext cx="1020417" cy="102041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2" descr="Types Of Musical Notes | Hello Music Theory">
              <a:extLst>
                <a:ext uri="{FF2B5EF4-FFF2-40B4-BE49-F238E27FC236}">
                  <a16:creationId xmlns:a16="http://schemas.microsoft.com/office/drawing/2014/main" id="{0C05E1DE-47F8-49F8-A7D5-9853557359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86" r="35039" b="36938"/>
            <a:stretch/>
          </p:blipFill>
          <p:spPr bwMode="auto">
            <a:xfrm>
              <a:off x="1202919" y="2178415"/>
              <a:ext cx="491319" cy="1250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9F3E60C-C8EE-48FE-9C67-21FDD92EECEE}"/>
              </a:ext>
            </a:extLst>
          </p:cNvPr>
          <p:cNvGrpSpPr/>
          <p:nvPr/>
        </p:nvGrpSpPr>
        <p:grpSpPr>
          <a:xfrm>
            <a:off x="449284" y="3877033"/>
            <a:ext cx="1685988" cy="1091822"/>
            <a:chOff x="5766299" y="3013448"/>
            <a:chExt cx="2361870" cy="1641138"/>
          </a:xfrm>
        </p:grpSpPr>
        <p:pic>
          <p:nvPicPr>
            <p:cNvPr id="41" name="Picture 2" descr="Free Shhh Cliparts, Download Free Clip Art, Free Clip Art on ...">
              <a:extLst>
                <a:ext uri="{FF2B5EF4-FFF2-40B4-BE49-F238E27FC236}">
                  <a16:creationId xmlns:a16="http://schemas.microsoft.com/office/drawing/2014/main" id="{0A5D8F81-1109-4D84-B345-88D5048BF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299" y="3013448"/>
              <a:ext cx="1641138" cy="164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Free Cliparts Quarter Rest, Download Free Clip Art, Free Clip Art ...">
              <a:extLst>
                <a:ext uri="{FF2B5EF4-FFF2-40B4-BE49-F238E27FC236}">
                  <a16:creationId xmlns:a16="http://schemas.microsoft.com/office/drawing/2014/main" id="{1C10A9FD-128A-4C51-B71C-9C76C67C9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704" y="3113284"/>
              <a:ext cx="1441465" cy="1441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1882B30-57A7-4012-B6A5-FFD8C4716935}"/>
              </a:ext>
            </a:extLst>
          </p:cNvPr>
          <p:cNvGrpSpPr/>
          <p:nvPr/>
        </p:nvGrpSpPr>
        <p:grpSpPr>
          <a:xfrm>
            <a:off x="6063679" y="3857348"/>
            <a:ext cx="1685988" cy="1091822"/>
            <a:chOff x="5766299" y="3013448"/>
            <a:chExt cx="2361870" cy="1641138"/>
          </a:xfrm>
        </p:grpSpPr>
        <p:pic>
          <p:nvPicPr>
            <p:cNvPr id="44" name="Picture 2" descr="Free Shhh Cliparts, Download Free Clip Art, Free Clip Art on ...">
              <a:extLst>
                <a:ext uri="{FF2B5EF4-FFF2-40B4-BE49-F238E27FC236}">
                  <a16:creationId xmlns:a16="http://schemas.microsoft.com/office/drawing/2014/main" id="{6BE98261-9D02-44C1-B810-FB7B34A44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299" y="3013448"/>
              <a:ext cx="1641138" cy="164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Free Cliparts Quarter Rest, Download Free Clip Art, Free Clip Art ...">
              <a:extLst>
                <a:ext uri="{FF2B5EF4-FFF2-40B4-BE49-F238E27FC236}">
                  <a16:creationId xmlns:a16="http://schemas.microsoft.com/office/drawing/2014/main" id="{70324D87-0502-47A1-A6DB-518654EF80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704" y="3113284"/>
              <a:ext cx="1441465" cy="1441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45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15A1F-1A2E-4A9E-A22C-3248368E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Just the notation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CA8C0-B64C-4754-92AF-3E8D5E5AF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0" t="68727" r="19692" b="17318"/>
          <a:stretch/>
        </p:blipFill>
        <p:spPr>
          <a:xfrm>
            <a:off x="305023" y="2655277"/>
            <a:ext cx="11581954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001C32-F5D6-4DDB-839E-0A29A273DBB5}"/>
              </a:ext>
            </a:extLst>
          </p:cNvPr>
          <p:cNvSpPr txBox="1"/>
          <p:nvPr/>
        </p:nvSpPr>
        <p:spPr>
          <a:xfrm>
            <a:off x="1181686" y="942535"/>
            <a:ext cx="9411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Like normal, you can stop there if working on one line at a time is enough of a challenge at the moment – great work.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If you want all 4 lines to play, the next 2 slides have them.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One Republic – Counting Stars is today’s backing music of choice.</a:t>
            </a:r>
          </a:p>
          <a:p>
            <a:pPr algn="ctr"/>
            <a:r>
              <a:rPr lang="en-GB" sz="3200" dirty="0"/>
              <a:t>Look out for my video demo on the blog.</a:t>
            </a:r>
          </a:p>
        </p:txBody>
      </p:sp>
    </p:spTree>
    <p:extLst>
      <p:ext uri="{BB962C8B-B14F-4D97-AF65-F5344CB8AC3E}">
        <p14:creationId xmlns:p14="http://schemas.microsoft.com/office/powerpoint/2010/main" val="2530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>
            <a:extLst>
              <a:ext uri="{FF2B5EF4-FFF2-40B4-BE49-F238E27FC236}">
                <a16:creationId xmlns:a16="http://schemas.microsoft.com/office/drawing/2014/main" id="{03D6482E-F552-4088-BE79-6B89164E5002}"/>
              </a:ext>
            </a:extLst>
          </p:cNvPr>
          <p:cNvSpPr txBox="1"/>
          <p:nvPr/>
        </p:nvSpPr>
        <p:spPr>
          <a:xfrm>
            <a:off x="719469" y="215900"/>
            <a:ext cx="997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Youtube</a:t>
            </a:r>
            <a:r>
              <a:rPr lang="en-GB" sz="2400" dirty="0"/>
              <a:t> -</a:t>
            </a:r>
            <a:r>
              <a:rPr lang="en-GB" sz="2400" dirty="0">
                <a:hlinkClick r:id="rId2"/>
              </a:rPr>
              <a:t>https://www.youtube.com/watch?v=5igCxd0wZ4Y</a:t>
            </a:r>
            <a:endParaRPr lang="en-GB" sz="2400" dirty="0"/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2F6FD10-B61C-42AC-9EB8-C48D1B7CD558}"/>
              </a:ext>
            </a:extLst>
          </p:cNvPr>
          <p:cNvGrpSpPr/>
          <p:nvPr/>
        </p:nvGrpSpPr>
        <p:grpSpPr>
          <a:xfrm>
            <a:off x="-271294" y="915477"/>
            <a:ext cx="12463294" cy="1853271"/>
            <a:chOff x="-450735" y="3594958"/>
            <a:chExt cx="12463294" cy="1853271"/>
          </a:xfrm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0914B70F-4C85-4201-93B4-C267E506E54A}"/>
                </a:ext>
              </a:extLst>
            </p:cNvPr>
            <p:cNvGrpSpPr/>
            <p:nvPr/>
          </p:nvGrpSpPr>
          <p:grpSpPr>
            <a:xfrm>
              <a:off x="-450735" y="3594958"/>
              <a:ext cx="12463294" cy="1853271"/>
              <a:chOff x="-450735" y="3594958"/>
              <a:chExt cx="12463294" cy="1853271"/>
            </a:xfrm>
          </p:grpSpPr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235EA8C6-E647-49FA-B5C2-617F0FC5DF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490" y="4421875"/>
                <a:ext cx="1120481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C6B477C4-43D6-4F7D-A5DC-D1BD34FA04C7}"/>
                  </a:ext>
                </a:extLst>
              </p:cNvPr>
              <p:cNvCxnSpPr/>
              <p:nvPr/>
            </p:nvCxnSpPr>
            <p:spPr>
              <a:xfrm flipV="1">
                <a:off x="5960224" y="3875964"/>
                <a:ext cx="0" cy="10918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904C3209-B4E7-4318-914A-F9357747030F}"/>
                  </a:ext>
                </a:extLst>
              </p:cNvPr>
              <p:cNvGrpSpPr/>
              <p:nvPr/>
            </p:nvGrpSpPr>
            <p:grpSpPr>
              <a:xfrm>
                <a:off x="1856165" y="3717198"/>
                <a:ext cx="774558" cy="1067987"/>
                <a:chOff x="931412" y="2178415"/>
                <a:chExt cx="1020417" cy="1325697"/>
              </a:xfrm>
            </p:grpSpPr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5A710815-61DA-4ECB-AB5B-2670C4F79C6F}"/>
                    </a:ext>
                  </a:extLst>
                </p:cNvPr>
                <p:cNvSpPr/>
                <p:nvPr/>
              </p:nvSpPr>
              <p:spPr>
                <a:xfrm>
                  <a:off x="931412" y="2483695"/>
                  <a:ext cx="1020417" cy="1020417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57" name="Picture 2" descr="Types Of Musical Notes | Hello Music Theory">
                  <a:extLst>
                    <a:ext uri="{FF2B5EF4-FFF2-40B4-BE49-F238E27FC236}">
                      <a16:creationId xmlns:a16="http://schemas.microsoft.com/office/drawing/2014/main" id="{D31B7680-A2A0-42AC-B6F9-3CDE032021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86" r="35039" b="36938"/>
                <a:stretch/>
              </p:blipFill>
              <p:spPr bwMode="auto">
                <a:xfrm>
                  <a:off x="1202919" y="2178415"/>
                  <a:ext cx="491319" cy="12505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9DC790F1-AD05-4D1E-AB1B-CF530A84FB6A}"/>
                  </a:ext>
                </a:extLst>
              </p:cNvPr>
              <p:cNvGrpSpPr/>
              <p:nvPr/>
            </p:nvGrpSpPr>
            <p:grpSpPr>
              <a:xfrm>
                <a:off x="6337139" y="3957624"/>
                <a:ext cx="1285621" cy="827561"/>
                <a:chOff x="2914525" y="2489205"/>
                <a:chExt cx="1641138" cy="1020416"/>
              </a:xfrm>
            </p:grpSpPr>
            <p:sp>
              <p:nvSpPr>
                <p:cNvPr id="254" name="Oval 253">
                  <a:extLst>
                    <a:ext uri="{FF2B5EF4-FFF2-40B4-BE49-F238E27FC236}">
                      <a16:creationId xmlns:a16="http://schemas.microsoft.com/office/drawing/2014/main" id="{3580B39B-2EF8-4031-968D-CD25BFE84F7C}"/>
                    </a:ext>
                  </a:extLst>
                </p:cNvPr>
                <p:cNvSpPr/>
                <p:nvPr/>
              </p:nvSpPr>
              <p:spPr>
                <a:xfrm>
                  <a:off x="3224886" y="2489205"/>
                  <a:ext cx="1020416" cy="102041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55" name="Picture 4" descr="Quaver, Musical Notes, Music, Staff Png Clipart Png - Quarter Note ...">
                  <a:extLst>
                    <a:ext uri="{FF2B5EF4-FFF2-40B4-BE49-F238E27FC236}">
                      <a16:creationId xmlns:a16="http://schemas.microsoft.com/office/drawing/2014/main" id="{3E3C5FE0-C49C-4DEA-8F69-A526B5230E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4525" y="2543493"/>
                  <a:ext cx="1641138" cy="8866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A1BC0BBE-BDDB-4472-82D8-F1C9B92005F5}"/>
                  </a:ext>
                </a:extLst>
              </p:cNvPr>
              <p:cNvGrpSpPr/>
              <p:nvPr/>
            </p:nvGrpSpPr>
            <p:grpSpPr>
              <a:xfrm>
                <a:off x="7820125" y="3673410"/>
                <a:ext cx="799365" cy="1067987"/>
                <a:chOff x="931412" y="2178415"/>
                <a:chExt cx="1020417" cy="1325697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2D5F43E4-D53C-41E3-81CE-B558145DA1F0}"/>
                    </a:ext>
                  </a:extLst>
                </p:cNvPr>
                <p:cNvSpPr/>
                <p:nvPr/>
              </p:nvSpPr>
              <p:spPr>
                <a:xfrm>
                  <a:off x="931412" y="2483695"/>
                  <a:ext cx="1020417" cy="1020417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53" name="Picture 2" descr="Types Of Musical Notes | Hello Music Theory">
                  <a:extLst>
                    <a:ext uri="{FF2B5EF4-FFF2-40B4-BE49-F238E27FC236}">
                      <a16:creationId xmlns:a16="http://schemas.microsoft.com/office/drawing/2014/main" id="{92771019-78AF-4866-A871-10661BE0C35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86" r="35039" b="36938"/>
                <a:stretch/>
              </p:blipFill>
              <p:spPr bwMode="auto">
                <a:xfrm>
                  <a:off x="1202919" y="2178415"/>
                  <a:ext cx="491319" cy="12505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68C14A1-71D3-4C3B-B03C-94C3BC823D74}"/>
                  </a:ext>
                </a:extLst>
              </p:cNvPr>
              <p:cNvGrpSpPr/>
              <p:nvPr/>
            </p:nvGrpSpPr>
            <p:grpSpPr>
              <a:xfrm>
                <a:off x="470041" y="3947650"/>
                <a:ext cx="1358760" cy="860825"/>
                <a:chOff x="2914525" y="2489205"/>
                <a:chExt cx="1641138" cy="1020416"/>
              </a:xfrm>
            </p:grpSpPr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476628B0-8E9C-4AC8-AD3E-07F0E8AA262D}"/>
                    </a:ext>
                  </a:extLst>
                </p:cNvPr>
                <p:cNvSpPr/>
                <p:nvPr/>
              </p:nvSpPr>
              <p:spPr>
                <a:xfrm>
                  <a:off x="3224886" y="2489205"/>
                  <a:ext cx="1020416" cy="102041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51" name="Picture 4" descr="Quaver, Musical Notes, Music, Staff Png Clipart Png - Quarter Note ...">
                  <a:extLst>
                    <a:ext uri="{FF2B5EF4-FFF2-40B4-BE49-F238E27FC236}">
                      <a16:creationId xmlns:a16="http://schemas.microsoft.com/office/drawing/2014/main" id="{D0428C28-8D2E-4533-8100-74F90D15BE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4525" y="2543493"/>
                  <a:ext cx="1641138" cy="8866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BBAAC2AA-E26E-4102-AE9C-3679D4E0D413}"/>
                  </a:ext>
                </a:extLst>
              </p:cNvPr>
              <p:cNvGrpSpPr/>
              <p:nvPr/>
            </p:nvGrpSpPr>
            <p:grpSpPr>
              <a:xfrm>
                <a:off x="2836813" y="3781932"/>
                <a:ext cx="1588487" cy="1149322"/>
                <a:chOff x="5766299" y="3013448"/>
                <a:chExt cx="2361870" cy="1641138"/>
              </a:xfrm>
            </p:grpSpPr>
            <p:pic>
              <p:nvPicPr>
                <p:cNvPr id="248" name="Picture 2" descr="Free Shhh Cliparts, Download Free Clip Art, Free Clip Art on ...">
                  <a:extLst>
                    <a:ext uri="{FF2B5EF4-FFF2-40B4-BE49-F238E27FC236}">
                      <a16:creationId xmlns:a16="http://schemas.microsoft.com/office/drawing/2014/main" id="{9480AF05-D91B-476C-ADD6-A690F738DB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6299" y="3013448"/>
                  <a:ext cx="1641138" cy="16411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9" name="Picture 4" descr="Free Cliparts Quarter Rest, Download Free Clip Art, Free Clip Art ...">
                  <a:extLst>
                    <a:ext uri="{FF2B5EF4-FFF2-40B4-BE49-F238E27FC236}">
                      <a16:creationId xmlns:a16="http://schemas.microsoft.com/office/drawing/2014/main" id="{70B59E43-26D4-46E4-930C-4827F989AC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86704" y="3113284"/>
                  <a:ext cx="1441465" cy="14414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01B7C834-3CD4-4CCE-9621-96B88C83E4FB}"/>
                  </a:ext>
                </a:extLst>
              </p:cNvPr>
              <p:cNvGrpSpPr/>
              <p:nvPr/>
            </p:nvGrpSpPr>
            <p:grpSpPr>
              <a:xfrm>
                <a:off x="4227862" y="3781359"/>
                <a:ext cx="1588487" cy="1149322"/>
                <a:chOff x="5766299" y="3013448"/>
                <a:chExt cx="2361870" cy="1641138"/>
              </a:xfrm>
            </p:grpSpPr>
            <p:pic>
              <p:nvPicPr>
                <p:cNvPr id="246" name="Picture 2" descr="Free Shhh Cliparts, Download Free Clip Art, Free Clip Art on ...">
                  <a:extLst>
                    <a:ext uri="{FF2B5EF4-FFF2-40B4-BE49-F238E27FC236}">
                      <a16:creationId xmlns:a16="http://schemas.microsoft.com/office/drawing/2014/main" id="{CA4E480E-B901-46F7-86FA-77E6244084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6299" y="3013448"/>
                  <a:ext cx="1641138" cy="16411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7" name="Picture 4" descr="Free Cliparts Quarter Rest, Download Free Clip Art, Free Clip Art ...">
                  <a:extLst>
                    <a:ext uri="{FF2B5EF4-FFF2-40B4-BE49-F238E27FC236}">
                      <a16:creationId xmlns:a16="http://schemas.microsoft.com/office/drawing/2014/main" id="{292CF2A4-B0C6-47F7-8BB4-D7EA33E190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86704" y="3113284"/>
                  <a:ext cx="1441465" cy="14414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44" name="Picture 2" descr="An open repeat sign: as life goes on, the music to repeat will ...">
                <a:extLst>
                  <a:ext uri="{FF2B5EF4-FFF2-40B4-BE49-F238E27FC236}">
                    <a16:creationId xmlns:a16="http://schemas.microsoft.com/office/drawing/2014/main" id="{53EB989F-B3EE-4A51-BF69-7EA38FBFF0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450735" y="3594958"/>
                <a:ext cx="1628257" cy="16282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4" descr="A Lesson on Specificity in Teaching | Maiable Music">
                <a:extLst>
                  <a:ext uri="{FF2B5EF4-FFF2-40B4-BE49-F238E27FC236}">
                    <a16:creationId xmlns:a16="http://schemas.microsoft.com/office/drawing/2014/main" id="{15AFB6F9-3217-42AC-9DEF-A3E53EC690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22545" y1="35026" x2="22545" y2="35026"/>
                            <a14:foregroundMark x1="21818" y1="49562" x2="21818" y2="49562"/>
                            <a14:foregroundMark x1="37091" y1="48161" x2="37091" y2="481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4045" y="3698222"/>
                <a:ext cx="878514" cy="17500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D5A4A3DB-C706-4220-80DA-141B793FC6B4}"/>
                </a:ext>
              </a:extLst>
            </p:cNvPr>
            <p:cNvGrpSpPr/>
            <p:nvPr/>
          </p:nvGrpSpPr>
          <p:grpSpPr>
            <a:xfrm>
              <a:off x="9951633" y="3825167"/>
              <a:ext cx="1588487" cy="1149322"/>
              <a:chOff x="5766299" y="3013448"/>
              <a:chExt cx="2361870" cy="1641138"/>
            </a:xfrm>
          </p:grpSpPr>
          <p:pic>
            <p:nvPicPr>
              <p:cNvPr id="234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84BF5BFC-9BFA-4D77-B1F4-9A090C7C7A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E682E5BA-1866-48AA-BFC3-CC06DC5CEE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B7E54B47-3DE6-40EE-AF61-3B253B40EA29}"/>
                </a:ext>
              </a:extLst>
            </p:cNvPr>
            <p:cNvGrpSpPr/>
            <p:nvPr/>
          </p:nvGrpSpPr>
          <p:grpSpPr>
            <a:xfrm>
              <a:off x="8723270" y="3834425"/>
              <a:ext cx="1588487" cy="1149322"/>
              <a:chOff x="5766299" y="3013448"/>
              <a:chExt cx="2361870" cy="1641138"/>
            </a:xfrm>
          </p:grpSpPr>
          <p:pic>
            <p:nvPicPr>
              <p:cNvPr id="232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DCEBE370-EFC7-400A-9843-6D36D997C0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3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214CCC6E-6D6E-4DF7-A472-B498A0A9DA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8334D849-6D68-4345-A159-3BB8BCF7EBF5}"/>
              </a:ext>
            </a:extLst>
          </p:cNvPr>
          <p:cNvGrpSpPr/>
          <p:nvPr/>
        </p:nvGrpSpPr>
        <p:grpSpPr>
          <a:xfrm>
            <a:off x="-377012" y="2513314"/>
            <a:ext cx="12745604" cy="1895833"/>
            <a:chOff x="-523447" y="3536008"/>
            <a:chExt cx="12745604" cy="1895833"/>
          </a:xfrm>
        </p:grpSpPr>
        <p:pic>
          <p:nvPicPr>
            <p:cNvPr id="259" name="Picture 2" descr="An open repeat sign: as life goes on, the music to repeat will ...">
              <a:extLst>
                <a:ext uri="{FF2B5EF4-FFF2-40B4-BE49-F238E27FC236}">
                  <a16:creationId xmlns:a16="http://schemas.microsoft.com/office/drawing/2014/main" id="{CB50028A-1281-4F61-8FD1-443808CCB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523447" y="3536008"/>
              <a:ext cx="1628257" cy="162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0" name="Picture 4" descr="A Lesson on Specificity in Teaching | Maiable Music">
              <a:extLst>
                <a:ext uri="{FF2B5EF4-FFF2-40B4-BE49-F238E27FC236}">
                  <a16:creationId xmlns:a16="http://schemas.microsoft.com/office/drawing/2014/main" id="{06E8D7F1-02CF-4494-951C-D3344C23F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22545" y1="35026" x2="22545" y2="35026"/>
                          <a14:foregroundMark x1="21818" y1="49562" x2="21818" y2="49562"/>
                          <a14:foregroundMark x1="37091" y1="48161" x2="37091" y2="481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3643" y="3681834"/>
              <a:ext cx="878514" cy="175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504B045E-95CE-43AF-BA34-3E8BEE779AC0}"/>
              </a:ext>
            </a:extLst>
          </p:cNvPr>
          <p:cNvGrpSpPr/>
          <p:nvPr/>
        </p:nvGrpSpPr>
        <p:grpSpPr>
          <a:xfrm>
            <a:off x="481995" y="2696309"/>
            <a:ext cx="11424149" cy="1194468"/>
            <a:chOff x="368490" y="3798391"/>
            <a:chExt cx="11424149" cy="1194468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CF756B08-9AFA-4BE8-89A5-250BE20F39E8}"/>
                </a:ext>
              </a:extLst>
            </p:cNvPr>
            <p:cNvGrpSpPr/>
            <p:nvPr/>
          </p:nvGrpSpPr>
          <p:grpSpPr>
            <a:xfrm>
              <a:off x="368490" y="3798391"/>
              <a:ext cx="11424149" cy="1188882"/>
              <a:chOff x="368490" y="3798391"/>
              <a:chExt cx="11424149" cy="1188882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94A6C7C2-AF8D-48E5-B193-6E3295FF0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490" y="4421875"/>
                <a:ext cx="1120481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489AC29C-9DCF-4D4A-84D9-694ECE9DA7CC}"/>
                  </a:ext>
                </a:extLst>
              </p:cNvPr>
              <p:cNvCxnSpPr/>
              <p:nvPr/>
            </p:nvCxnSpPr>
            <p:spPr>
              <a:xfrm flipV="1">
                <a:off x="5960224" y="3875964"/>
                <a:ext cx="0" cy="10918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072B67A1-4BB2-4DB7-A8BA-7DBA90B098CD}"/>
                  </a:ext>
                </a:extLst>
              </p:cNvPr>
              <p:cNvGrpSpPr/>
              <p:nvPr/>
            </p:nvGrpSpPr>
            <p:grpSpPr>
              <a:xfrm>
                <a:off x="612416" y="4034356"/>
                <a:ext cx="1378564" cy="757431"/>
                <a:chOff x="2914525" y="2489205"/>
                <a:chExt cx="1641138" cy="1020416"/>
              </a:xfrm>
            </p:grpSpPr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A5F66D6F-CFEC-47BB-9FB1-50F8B605617E}"/>
                    </a:ext>
                  </a:extLst>
                </p:cNvPr>
                <p:cNvSpPr/>
                <p:nvPr/>
              </p:nvSpPr>
              <p:spPr>
                <a:xfrm>
                  <a:off x="3224886" y="2489205"/>
                  <a:ext cx="1020416" cy="102041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88" name="Picture 4" descr="Quaver, Musical Notes, Music, Staff Png Clipart Png - Quarter Note ...">
                  <a:extLst>
                    <a:ext uri="{FF2B5EF4-FFF2-40B4-BE49-F238E27FC236}">
                      <a16:creationId xmlns:a16="http://schemas.microsoft.com/office/drawing/2014/main" id="{4138B177-B384-4C90-9374-43175F6B5C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4525" y="2543493"/>
                  <a:ext cx="1641138" cy="8866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2296AA0D-8742-4399-837F-18B6AD18806B}"/>
                  </a:ext>
                </a:extLst>
              </p:cNvPr>
              <p:cNvGrpSpPr/>
              <p:nvPr/>
            </p:nvGrpSpPr>
            <p:grpSpPr>
              <a:xfrm>
                <a:off x="3554267" y="3798391"/>
                <a:ext cx="857155" cy="984034"/>
                <a:chOff x="931412" y="2178415"/>
                <a:chExt cx="1020417" cy="1325697"/>
              </a:xfrm>
            </p:grpSpPr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6B0E5C10-28F8-4BDE-9A3F-D7628E031627}"/>
                    </a:ext>
                  </a:extLst>
                </p:cNvPr>
                <p:cNvSpPr/>
                <p:nvPr/>
              </p:nvSpPr>
              <p:spPr>
                <a:xfrm>
                  <a:off x="931412" y="2483695"/>
                  <a:ext cx="1020417" cy="1020417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86" name="Picture 2" descr="Types Of Musical Notes | Hello Music Theory">
                  <a:extLst>
                    <a:ext uri="{FF2B5EF4-FFF2-40B4-BE49-F238E27FC236}">
                      <a16:creationId xmlns:a16="http://schemas.microsoft.com/office/drawing/2014/main" id="{C8D709C5-BDBF-4AB2-9FBD-56EFB75E2E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86" r="35039" b="36938"/>
                <a:stretch/>
              </p:blipFill>
              <p:spPr bwMode="auto">
                <a:xfrm>
                  <a:off x="1202919" y="2178415"/>
                  <a:ext cx="491319" cy="12505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834F194B-7D41-44B0-ACCE-2192F1C4917E}"/>
                  </a:ext>
                </a:extLst>
              </p:cNvPr>
              <p:cNvGrpSpPr/>
              <p:nvPr/>
            </p:nvGrpSpPr>
            <p:grpSpPr>
              <a:xfrm>
                <a:off x="2013530" y="4024994"/>
                <a:ext cx="1378564" cy="757431"/>
                <a:chOff x="2914525" y="2489205"/>
                <a:chExt cx="1641138" cy="1020416"/>
              </a:xfrm>
            </p:grpSpPr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46638B16-38B1-4101-9EC9-FCA7E0E8E382}"/>
                    </a:ext>
                  </a:extLst>
                </p:cNvPr>
                <p:cNvSpPr/>
                <p:nvPr/>
              </p:nvSpPr>
              <p:spPr>
                <a:xfrm>
                  <a:off x="3224886" y="2489205"/>
                  <a:ext cx="1020416" cy="102041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84" name="Picture 4" descr="Quaver, Musical Notes, Music, Staff Png Clipart Png - Quarter Note ...">
                  <a:extLst>
                    <a:ext uri="{FF2B5EF4-FFF2-40B4-BE49-F238E27FC236}">
                      <a16:creationId xmlns:a16="http://schemas.microsoft.com/office/drawing/2014/main" id="{48464B9C-7297-47F6-BFB6-DA43874114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4525" y="2543493"/>
                  <a:ext cx="1641138" cy="8866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58C850B9-967C-4259-B3D9-9813D7CE21CE}"/>
                  </a:ext>
                </a:extLst>
              </p:cNvPr>
              <p:cNvGrpSpPr/>
              <p:nvPr/>
            </p:nvGrpSpPr>
            <p:grpSpPr>
              <a:xfrm>
                <a:off x="9004261" y="3875964"/>
                <a:ext cx="907178" cy="984033"/>
                <a:chOff x="931412" y="2178415"/>
                <a:chExt cx="1020417" cy="1325697"/>
              </a:xfrm>
            </p:grpSpPr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BC23C472-6624-4608-80FB-688DD9370DDD}"/>
                    </a:ext>
                  </a:extLst>
                </p:cNvPr>
                <p:cNvSpPr/>
                <p:nvPr/>
              </p:nvSpPr>
              <p:spPr>
                <a:xfrm>
                  <a:off x="931412" y="2483695"/>
                  <a:ext cx="1020417" cy="1020417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82" name="Picture 2" descr="Types Of Musical Notes | Hello Music Theory">
                  <a:extLst>
                    <a:ext uri="{FF2B5EF4-FFF2-40B4-BE49-F238E27FC236}">
                      <a16:creationId xmlns:a16="http://schemas.microsoft.com/office/drawing/2014/main" id="{A54F9B81-C78A-4645-9B23-C88A0188C5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86" r="35039" b="36938"/>
                <a:stretch/>
              </p:blipFill>
              <p:spPr bwMode="auto">
                <a:xfrm>
                  <a:off x="1202919" y="2178415"/>
                  <a:ext cx="491319" cy="12505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48CF39C6-210C-46F6-9FB5-3A9A06821EB4}"/>
                  </a:ext>
                </a:extLst>
              </p:cNvPr>
              <p:cNvGrpSpPr/>
              <p:nvPr/>
            </p:nvGrpSpPr>
            <p:grpSpPr>
              <a:xfrm>
                <a:off x="10106651" y="3895451"/>
                <a:ext cx="1685988" cy="1091822"/>
                <a:chOff x="5766299" y="3013448"/>
                <a:chExt cx="2361870" cy="1641138"/>
              </a:xfrm>
            </p:grpSpPr>
            <p:pic>
              <p:nvPicPr>
                <p:cNvPr id="279" name="Picture 2" descr="Free Shhh Cliparts, Download Free Clip Art, Free Clip Art on ...">
                  <a:extLst>
                    <a:ext uri="{FF2B5EF4-FFF2-40B4-BE49-F238E27FC236}">
                      <a16:creationId xmlns:a16="http://schemas.microsoft.com/office/drawing/2014/main" id="{F1FCCE22-087A-41A2-9CE9-A84859A970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6299" y="3013448"/>
                  <a:ext cx="1641138" cy="16411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0" name="Picture 4" descr="Free Cliparts Quarter Rest, Download Free Clip Art, Free Clip Art ...">
                  <a:extLst>
                    <a:ext uri="{FF2B5EF4-FFF2-40B4-BE49-F238E27FC236}">
                      <a16:creationId xmlns:a16="http://schemas.microsoft.com/office/drawing/2014/main" id="{5BA7DA00-1D62-47D6-B1EB-2513F9416B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86704" y="3113284"/>
                  <a:ext cx="1441465" cy="14414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8DC71680-ED56-4020-9C01-8D48E39A0E87}"/>
                </a:ext>
              </a:extLst>
            </p:cNvPr>
            <p:cNvGrpSpPr/>
            <p:nvPr/>
          </p:nvGrpSpPr>
          <p:grpSpPr>
            <a:xfrm>
              <a:off x="4439259" y="3901037"/>
              <a:ext cx="1685988" cy="1091822"/>
              <a:chOff x="5766299" y="3013448"/>
              <a:chExt cx="2361870" cy="1641138"/>
            </a:xfrm>
          </p:grpSpPr>
          <p:pic>
            <p:nvPicPr>
              <p:cNvPr id="270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139B688A-C2F3-4D9C-A2B5-C44EA7BA0C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C6297B77-F184-4378-86C8-4CC18A026C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1605FEF8-1B99-4A0F-A5A0-2C8A3175E4A1}"/>
                </a:ext>
              </a:extLst>
            </p:cNvPr>
            <p:cNvGrpSpPr/>
            <p:nvPr/>
          </p:nvGrpSpPr>
          <p:grpSpPr>
            <a:xfrm>
              <a:off x="7312368" y="4081232"/>
              <a:ext cx="1378564" cy="757431"/>
              <a:chOff x="2914525" y="2489205"/>
              <a:chExt cx="1641138" cy="1020416"/>
            </a:xfrm>
          </p:grpSpPr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E5E68AF8-7244-42FC-9C53-986BF939201E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69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F64B195B-F0CB-4877-9D0C-BF97F2E6B9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A647C69E-9BB6-4350-AE9F-088969EC4743}"/>
                </a:ext>
              </a:extLst>
            </p:cNvPr>
            <p:cNvGrpSpPr/>
            <p:nvPr/>
          </p:nvGrpSpPr>
          <p:grpSpPr>
            <a:xfrm>
              <a:off x="6036801" y="4079129"/>
              <a:ext cx="1378564" cy="757431"/>
              <a:chOff x="2914525" y="2489205"/>
              <a:chExt cx="1641138" cy="1020416"/>
            </a:xfrm>
          </p:grpSpPr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E461EFD7-AF9A-45F2-B464-3C70D6D493C7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67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3AC69B15-C0AC-42F4-88F0-63833734F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6521570E-1187-413F-9379-EDA078C63DE4}"/>
              </a:ext>
            </a:extLst>
          </p:cNvPr>
          <p:cNvGrpSpPr/>
          <p:nvPr/>
        </p:nvGrpSpPr>
        <p:grpSpPr>
          <a:xfrm>
            <a:off x="-377012" y="3882554"/>
            <a:ext cx="12584539" cy="1807143"/>
            <a:chOff x="-534705" y="2803063"/>
            <a:chExt cx="12584539" cy="1807143"/>
          </a:xfrm>
        </p:grpSpPr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E4B43D0B-0BCA-4C5E-B0E9-4EB813C5A3A0}"/>
                </a:ext>
              </a:extLst>
            </p:cNvPr>
            <p:cNvCxnSpPr>
              <a:cxnSpLocks/>
            </p:cNvCxnSpPr>
            <p:nvPr/>
          </p:nvCxnSpPr>
          <p:spPr>
            <a:xfrm>
              <a:off x="260054" y="3599714"/>
              <a:ext cx="1120481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9CA530C1-FBAE-46BC-A995-57FE15A548A2}"/>
                </a:ext>
              </a:extLst>
            </p:cNvPr>
            <p:cNvGrpSpPr/>
            <p:nvPr/>
          </p:nvGrpSpPr>
          <p:grpSpPr>
            <a:xfrm>
              <a:off x="802254" y="2982455"/>
              <a:ext cx="857155" cy="984034"/>
              <a:chOff x="931412" y="2178415"/>
              <a:chExt cx="1020417" cy="1325697"/>
            </a:xfrm>
          </p:grpSpPr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7929EEB2-FC7E-4DBC-9B35-144014304B48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16" name="Picture 2" descr="Types Of Musical Notes | Hello Music Theory">
                <a:extLst>
                  <a:ext uri="{FF2B5EF4-FFF2-40B4-BE49-F238E27FC236}">
                    <a16:creationId xmlns:a16="http://schemas.microsoft.com/office/drawing/2014/main" id="{2CC9257A-C932-4907-A4FE-09C9F28710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A8771A0B-B855-4CE0-B41B-DD73D5604469}"/>
                </a:ext>
              </a:extLst>
            </p:cNvPr>
            <p:cNvGrpSpPr/>
            <p:nvPr/>
          </p:nvGrpSpPr>
          <p:grpSpPr>
            <a:xfrm>
              <a:off x="4338304" y="3220997"/>
              <a:ext cx="1378564" cy="757431"/>
              <a:chOff x="2914525" y="2489205"/>
              <a:chExt cx="1641138" cy="1020416"/>
            </a:xfrm>
          </p:grpSpPr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9DBD8458-BC9F-4E46-880F-54F17CDF8E77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14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EEF2CFFD-1DC4-4F84-8FCD-AC624CBE5D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475F37FF-C08F-403E-9741-85F2DE8D343A}"/>
                </a:ext>
              </a:extLst>
            </p:cNvPr>
            <p:cNvGrpSpPr/>
            <p:nvPr/>
          </p:nvGrpSpPr>
          <p:grpSpPr>
            <a:xfrm>
              <a:off x="3031344" y="3220997"/>
              <a:ext cx="1378564" cy="757431"/>
              <a:chOff x="2914525" y="2489205"/>
              <a:chExt cx="1641138" cy="1020416"/>
            </a:xfrm>
          </p:grpSpPr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4BA6A765-3922-415D-A634-E5BD82BC2CAB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12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90BEAF3C-DC7B-4F7C-BBCA-C1DB0113AB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A538D5F9-EB4C-46A8-AF60-18594644DF99}"/>
                </a:ext>
              </a:extLst>
            </p:cNvPr>
            <p:cNvGrpSpPr/>
            <p:nvPr/>
          </p:nvGrpSpPr>
          <p:grpSpPr>
            <a:xfrm>
              <a:off x="6227189" y="2931517"/>
              <a:ext cx="848386" cy="984034"/>
              <a:chOff x="931412" y="2178415"/>
              <a:chExt cx="1020417" cy="1325697"/>
            </a:xfrm>
          </p:grpSpPr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D5458C90-67F4-4797-886E-74D0881C9A67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10" name="Picture 2" descr="Types Of Musical Notes | Hello Music Theory">
                <a:extLst>
                  <a:ext uri="{FF2B5EF4-FFF2-40B4-BE49-F238E27FC236}">
                    <a16:creationId xmlns:a16="http://schemas.microsoft.com/office/drawing/2014/main" id="{B9C336D0-6AE6-48B4-80E5-3A58098808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64D3F732-738D-413F-A2B8-71A78B9BEB84}"/>
                </a:ext>
              </a:extLst>
            </p:cNvPr>
            <p:cNvGrpSpPr/>
            <p:nvPr/>
          </p:nvGrpSpPr>
          <p:grpSpPr>
            <a:xfrm>
              <a:off x="7316985" y="3004860"/>
              <a:ext cx="1685988" cy="1091822"/>
              <a:chOff x="5766299" y="3013448"/>
              <a:chExt cx="2361870" cy="1641138"/>
            </a:xfrm>
          </p:grpSpPr>
          <p:pic>
            <p:nvPicPr>
              <p:cNvPr id="307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8411BFA0-1268-409B-BFD1-604D0FA79F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A5509C38-324E-4194-8E2F-A0B1753932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68055FD0-80DA-428B-9146-2965C6BD1271}"/>
                </a:ext>
              </a:extLst>
            </p:cNvPr>
            <p:cNvGrpSpPr/>
            <p:nvPr/>
          </p:nvGrpSpPr>
          <p:grpSpPr>
            <a:xfrm>
              <a:off x="9874384" y="3125381"/>
              <a:ext cx="1378564" cy="757431"/>
              <a:chOff x="2914525" y="2489205"/>
              <a:chExt cx="1641138" cy="1020416"/>
            </a:xfrm>
          </p:grpSpPr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028C0741-4270-4D78-8F0A-B24CAE9DD30C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06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02087B7E-3231-4CF4-8505-77733FACE2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9BCBF1EB-A3D7-4DC3-9AB9-FB0685B1B749}"/>
                </a:ext>
              </a:extLst>
            </p:cNvPr>
            <p:cNvGrpSpPr/>
            <p:nvPr/>
          </p:nvGrpSpPr>
          <p:grpSpPr>
            <a:xfrm>
              <a:off x="8684407" y="3158119"/>
              <a:ext cx="1378564" cy="757431"/>
              <a:chOff x="2914525" y="2489205"/>
              <a:chExt cx="1641138" cy="1020416"/>
            </a:xfrm>
          </p:grpSpPr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5F086FD5-5FC5-40BA-8261-DDB928BB0516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04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63D4D061-E51C-4D61-80C4-9DBCE7D115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98" name="Picture 2" descr="An open repeat sign: as life goes on, the music to repeat will ...">
              <a:extLst>
                <a:ext uri="{FF2B5EF4-FFF2-40B4-BE49-F238E27FC236}">
                  <a16:creationId xmlns:a16="http://schemas.microsoft.com/office/drawing/2014/main" id="{623CB5D3-C5E6-40FE-90B4-BB1F87706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534705" y="2803063"/>
              <a:ext cx="1628257" cy="162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9" name="Picture 4" descr="A Lesson on Specificity in Teaching | Maiable Music">
              <a:extLst>
                <a:ext uri="{FF2B5EF4-FFF2-40B4-BE49-F238E27FC236}">
                  <a16:creationId xmlns:a16="http://schemas.microsoft.com/office/drawing/2014/main" id="{0ABBE1E6-A6D2-4A1B-91DF-A1A97121D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22545" y1="35026" x2="22545" y2="35026"/>
                          <a14:foregroundMark x1="21818" y1="49562" x2="21818" y2="49562"/>
                          <a14:foregroundMark x1="37091" y1="48161" x2="37091" y2="481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1320" y="2860199"/>
              <a:ext cx="878514" cy="175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276E6E85-8DFF-4120-8C3B-88F1B78EDA03}"/>
                </a:ext>
              </a:extLst>
            </p:cNvPr>
            <p:cNvGrpSpPr/>
            <p:nvPr/>
          </p:nvGrpSpPr>
          <p:grpSpPr>
            <a:xfrm>
              <a:off x="1678888" y="3071280"/>
              <a:ext cx="1685988" cy="1091822"/>
              <a:chOff x="5766299" y="3013448"/>
              <a:chExt cx="2361870" cy="1641138"/>
            </a:xfrm>
          </p:grpSpPr>
          <p:pic>
            <p:nvPicPr>
              <p:cNvPr id="301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5C749B46-5DE1-45E9-B5C3-E7C1B48552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97819CDE-5238-415D-9E37-E747F32DF1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32C3FC90-C651-44DD-A18F-D8EBFAE05F20}"/>
              </a:ext>
            </a:extLst>
          </p:cNvPr>
          <p:cNvCxnSpPr/>
          <p:nvPr/>
        </p:nvCxnSpPr>
        <p:spPr>
          <a:xfrm flipV="1">
            <a:off x="6043126" y="4017932"/>
            <a:ext cx="0" cy="1091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F9E80BA3-8EAF-4E22-ACBC-9539F927EB0A}"/>
              </a:ext>
            </a:extLst>
          </p:cNvPr>
          <p:cNvGrpSpPr/>
          <p:nvPr/>
        </p:nvGrpSpPr>
        <p:grpSpPr>
          <a:xfrm>
            <a:off x="-377012" y="5161251"/>
            <a:ext cx="12689578" cy="1823424"/>
            <a:chOff x="-534764" y="3585243"/>
            <a:chExt cx="12689578" cy="1823424"/>
          </a:xfrm>
        </p:grpSpPr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7D280D52-B494-43E5-AEBF-1272D47DBDF0}"/>
                </a:ext>
              </a:extLst>
            </p:cNvPr>
            <p:cNvCxnSpPr>
              <a:cxnSpLocks/>
            </p:cNvCxnSpPr>
            <p:nvPr/>
          </p:nvCxnSpPr>
          <p:spPr>
            <a:xfrm>
              <a:off x="368490" y="4421875"/>
              <a:ext cx="1120481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66E6393-F8E9-43F3-8477-175FE9F459C2}"/>
                </a:ext>
              </a:extLst>
            </p:cNvPr>
            <p:cNvCxnSpPr/>
            <p:nvPr/>
          </p:nvCxnSpPr>
          <p:spPr>
            <a:xfrm flipV="1">
              <a:off x="5960224" y="3875964"/>
              <a:ext cx="0" cy="1091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FD39FF9F-9A6E-4325-B458-582F75C61011}"/>
                </a:ext>
              </a:extLst>
            </p:cNvPr>
            <p:cNvGrpSpPr/>
            <p:nvPr/>
          </p:nvGrpSpPr>
          <p:grpSpPr>
            <a:xfrm>
              <a:off x="7407444" y="3915303"/>
              <a:ext cx="1393852" cy="895095"/>
              <a:chOff x="2914525" y="2489205"/>
              <a:chExt cx="1641138" cy="1020416"/>
            </a:xfrm>
          </p:grpSpPr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64D4C899-FF6D-44DB-8D60-EBDA868F68BB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37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C1A9CDEE-7A49-4B13-BA91-393ED54E09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C5ACE816-2B71-48D2-9213-78CC2A1C8771}"/>
                </a:ext>
              </a:extLst>
            </p:cNvPr>
            <p:cNvGrpSpPr/>
            <p:nvPr/>
          </p:nvGrpSpPr>
          <p:grpSpPr>
            <a:xfrm>
              <a:off x="1646551" y="3988346"/>
              <a:ext cx="1336338" cy="895094"/>
              <a:chOff x="2914525" y="2489205"/>
              <a:chExt cx="1641138" cy="1020416"/>
            </a:xfrm>
          </p:grpSpPr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7DEAEC7A-7618-4BB7-88C1-D3A1AB11ED5F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35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7C6C369A-4FE1-46CD-9566-2DC063328A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5E2DD91A-2533-4CBF-854D-9A3463D6FC1B}"/>
                </a:ext>
              </a:extLst>
            </p:cNvPr>
            <p:cNvGrpSpPr/>
            <p:nvPr/>
          </p:nvGrpSpPr>
          <p:grpSpPr>
            <a:xfrm>
              <a:off x="4471675" y="3767599"/>
              <a:ext cx="801782" cy="1067987"/>
              <a:chOff x="931412" y="2178415"/>
              <a:chExt cx="1020417" cy="1325697"/>
            </a:xfrm>
          </p:grpSpPr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A3C77296-76EE-4358-91F2-CD6BD57940D7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33" name="Picture 2" descr="Types Of Musical Notes | Hello Music Theory">
                <a:extLst>
                  <a:ext uri="{FF2B5EF4-FFF2-40B4-BE49-F238E27FC236}">
                    <a16:creationId xmlns:a16="http://schemas.microsoft.com/office/drawing/2014/main" id="{5A06166D-8134-43E0-A1C7-4F46BFF0AE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EA0C148B-23B7-4E25-839B-24393E5AECDA}"/>
                </a:ext>
              </a:extLst>
            </p:cNvPr>
            <p:cNvGrpSpPr/>
            <p:nvPr/>
          </p:nvGrpSpPr>
          <p:grpSpPr>
            <a:xfrm>
              <a:off x="8606742" y="3832036"/>
              <a:ext cx="1685988" cy="1091822"/>
              <a:chOff x="5766299" y="3013448"/>
              <a:chExt cx="2361870" cy="1641138"/>
            </a:xfrm>
          </p:grpSpPr>
          <p:pic>
            <p:nvPicPr>
              <p:cNvPr id="330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D3EC33E4-1689-42BE-BFCC-B34E7FF607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65C89A2A-400E-4E96-931F-A5657ACBDD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7ADD7415-311F-4D0E-A79A-FF787444D3F0}"/>
                </a:ext>
              </a:extLst>
            </p:cNvPr>
            <p:cNvGrpSpPr/>
            <p:nvPr/>
          </p:nvGrpSpPr>
          <p:grpSpPr>
            <a:xfrm>
              <a:off x="2859224" y="3898456"/>
              <a:ext cx="1685988" cy="1091822"/>
              <a:chOff x="5766299" y="3013448"/>
              <a:chExt cx="2361870" cy="1641138"/>
            </a:xfrm>
          </p:grpSpPr>
          <p:pic>
            <p:nvPicPr>
              <p:cNvPr id="328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FC613D90-E431-4BF5-A9F1-30936D84C8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CC3F57A3-E85B-4B6D-9FCD-C76231C627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26" name="Picture 2" descr="An open repeat sign: as life goes on, the music to repeat will ...">
              <a:extLst>
                <a:ext uri="{FF2B5EF4-FFF2-40B4-BE49-F238E27FC236}">
                  <a16:creationId xmlns:a16="http://schemas.microsoft.com/office/drawing/2014/main" id="{F48AE580-564E-4F56-A7A6-AE017500B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534764" y="3585243"/>
              <a:ext cx="1628257" cy="162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" name="Picture 4" descr="A Lesson on Specificity in Teaching | Maiable Music">
              <a:extLst>
                <a:ext uri="{FF2B5EF4-FFF2-40B4-BE49-F238E27FC236}">
                  <a16:creationId xmlns:a16="http://schemas.microsoft.com/office/drawing/2014/main" id="{5F5A0CCE-A17C-4F2F-8A89-6B15CA08E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22545" y1="35026" x2="22545" y2="35026"/>
                          <a14:foregroundMark x1="21818" y1="49562" x2="21818" y2="49562"/>
                          <a14:foregroundMark x1="37091" y1="48161" x2="37091" y2="481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6300" y="3658660"/>
              <a:ext cx="878514" cy="175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2B4A641C-14D8-463B-995E-2ACD6BBFFE03}"/>
              </a:ext>
            </a:extLst>
          </p:cNvPr>
          <p:cNvGrpSpPr/>
          <p:nvPr/>
        </p:nvGrpSpPr>
        <p:grpSpPr>
          <a:xfrm>
            <a:off x="635117" y="5428146"/>
            <a:ext cx="1685988" cy="1091822"/>
            <a:chOff x="5766299" y="3013448"/>
            <a:chExt cx="2361870" cy="1641138"/>
          </a:xfrm>
        </p:grpSpPr>
        <p:pic>
          <p:nvPicPr>
            <p:cNvPr id="339" name="Picture 2" descr="Free Shhh Cliparts, Download Free Clip Art, Free Clip Art on ...">
              <a:extLst>
                <a:ext uri="{FF2B5EF4-FFF2-40B4-BE49-F238E27FC236}">
                  <a16:creationId xmlns:a16="http://schemas.microsoft.com/office/drawing/2014/main" id="{C546D43E-9E0A-4299-B2F0-7C6A53D5B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299" y="3013448"/>
              <a:ext cx="1641138" cy="164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0" name="Picture 4" descr="Free Cliparts Quarter Rest, Download Free Clip Art, Free Clip Art ...">
              <a:extLst>
                <a:ext uri="{FF2B5EF4-FFF2-40B4-BE49-F238E27FC236}">
                  <a16:creationId xmlns:a16="http://schemas.microsoft.com/office/drawing/2014/main" id="{D704D2CB-EA89-41FD-9F36-A37A691A5F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704" y="3113284"/>
              <a:ext cx="1441465" cy="1441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9DD1CE6-6265-46E3-86F2-1153E06D56EE}"/>
              </a:ext>
            </a:extLst>
          </p:cNvPr>
          <p:cNvGrpSpPr/>
          <p:nvPr/>
        </p:nvGrpSpPr>
        <p:grpSpPr>
          <a:xfrm>
            <a:off x="6164149" y="5455664"/>
            <a:ext cx="1685988" cy="1091822"/>
            <a:chOff x="5766299" y="3013448"/>
            <a:chExt cx="2361870" cy="1641138"/>
          </a:xfrm>
        </p:grpSpPr>
        <p:pic>
          <p:nvPicPr>
            <p:cNvPr id="342" name="Picture 2" descr="Free Shhh Cliparts, Download Free Clip Art, Free Clip Art on ...">
              <a:extLst>
                <a:ext uri="{FF2B5EF4-FFF2-40B4-BE49-F238E27FC236}">
                  <a16:creationId xmlns:a16="http://schemas.microsoft.com/office/drawing/2014/main" id="{D397CBB9-171B-4ABE-9ADF-33A1F0097E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299" y="3013448"/>
              <a:ext cx="1641138" cy="164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3" name="Picture 4" descr="Free Cliparts Quarter Rest, Download Free Clip Art, Free Clip Art ...">
              <a:extLst>
                <a:ext uri="{FF2B5EF4-FFF2-40B4-BE49-F238E27FC236}">
                  <a16:creationId xmlns:a16="http://schemas.microsoft.com/office/drawing/2014/main" id="{066B2F99-AE36-4C4C-84D1-B3A3CA52A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704" y="3113284"/>
              <a:ext cx="1441465" cy="1441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4DD8039D-C8B1-47AA-BB76-C1ACC461FFDC}"/>
              </a:ext>
            </a:extLst>
          </p:cNvPr>
          <p:cNvGrpSpPr/>
          <p:nvPr/>
        </p:nvGrpSpPr>
        <p:grpSpPr>
          <a:xfrm>
            <a:off x="10419454" y="5312617"/>
            <a:ext cx="801782" cy="1067987"/>
            <a:chOff x="931412" y="2178415"/>
            <a:chExt cx="1020417" cy="1325697"/>
          </a:xfrm>
        </p:grpSpPr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7269A068-DA90-4A7A-9910-91AA065F2B01}"/>
                </a:ext>
              </a:extLst>
            </p:cNvPr>
            <p:cNvSpPr/>
            <p:nvPr/>
          </p:nvSpPr>
          <p:spPr>
            <a:xfrm>
              <a:off x="931412" y="2483695"/>
              <a:ext cx="1020417" cy="102041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6" name="Picture 2" descr="Types Of Musical Notes | Hello Music Theory">
              <a:extLst>
                <a:ext uri="{FF2B5EF4-FFF2-40B4-BE49-F238E27FC236}">
                  <a16:creationId xmlns:a16="http://schemas.microsoft.com/office/drawing/2014/main" id="{7C4A3DB4-219A-4896-83E8-90FFC0A532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86" r="35039" b="36938"/>
            <a:stretch/>
          </p:blipFill>
          <p:spPr bwMode="auto">
            <a:xfrm>
              <a:off x="1202919" y="2178415"/>
              <a:ext cx="491319" cy="1250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38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3445F7-FD8B-494B-8F82-8DFCE98D1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26A9BA-045C-45E7-AF03-BAE3E00AF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21444-B8A1-4B2B-A420-A3969E475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12" t="8425" r="19096" b="17489"/>
          <a:stretch/>
        </p:blipFill>
        <p:spPr>
          <a:xfrm>
            <a:off x="1483414" y="672140"/>
            <a:ext cx="9225171" cy="551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3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smiley face emojis should never be used in work emails ...">
            <a:extLst>
              <a:ext uri="{FF2B5EF4-FFF2-40B4-BE49-F238E27FC236}">
                <a16:creationId xmlns:a16="http://schemas.microsoft.com/office/drawing/2014/main" id="{ACCBA040-DF3A-4B7D-B528-1F2754BC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32" b="94109" l="9814" r="89876">
                        <a14:foregroundMark x1="49587" y1="7132" x2="49587" y2="7132"/>
                        <a14:foregroundMark x1="46591" y1="94109" x2="46591" y2="94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-133142"/>
            <a:ext cx="9220200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A8CAEA-6EBB-486A-88AB-D828984C87A2}"/>
              </a:ext>
            </a:extLst>
          </p:cNvPr>
          <p:cNvSpPr txBox="1"/>
          <p:nvPr/>
        </p:nvSpPr>
        <p:spPr>
          <a:xfrm>
            <a:off x="2769704" y="5857461"/>
            <a:ext cx="6586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38050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6C5F-B629-45A1-B260-EDD0EA5B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/>
              <a:t>We are learning to read and play a series of rhythmic patterns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31A2E-B8B4-4018-AAA3-33E8C1513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Drumming lesson number 4!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Like last week, I will keep using the shapes to help those of you who still need it – but I’ll put a page with the proper musical notation just after if you’re at the stage where you can read it.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you want some body percussion warm ups, visit Mrs </a:t>
            </a:r>
            <a:r>
              <a:rPr lang="en-GB" dirty="0" err="1"/>
              <a:t>Picken’s</a:t>
            </a:r>
            <a:r>
              <a:rPr lang="en-GB" dirty="0"/>
              <a:t> </a:t>
            </a:r>
            <a:r>
              <a:rPr lang="en-GB" dirty="0" err="1"/>
              <a:t>Youtube</a:t>
            </a:r>
            <a:r>
              <a:rPr lang="en-GB" dirty="0"/>
              <a:t> page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https://www.youtube.com/watch?v=jQxYOLOJUbg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https://www.youtube.com/watch?v=lZQEUrMXoR4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45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0C37-E73B-4E38-A796-B5A1D6B14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Notation we have looked at…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2BB39-9CB4-4420-BABE-50299E905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590" y="1971923"/>
            <a:ext cx="11404409" cy="4601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Crotchet                                       It’s worth 1 beat, or say square in your head as you drum it.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2 Quavers                                      </a:t>
            </a:r>
            <a:r>
              <a:rPr lang="en-GB" dirty="0"/>
              <a:t>2 quavers is 2 half beats – say circle as you drum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95F88-61F6-40F5-BE2E-4FD6F676C366}"/>
              </a:ext>
            </a:extLst>
          </p:cNvPr>
          <p:cNvSpPr/>
          <p:nvPr/>
        </p:nvSpPr>
        <p:spPr>
          <a:xfrm>
            <a:off x="2039853" y="1817455"/>
            <a:ext cx="1020417" cy="10204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2" descr="Types Of Musical Notes | Hello Music Theory">
            <a:extLst>
              <a:ext uri="{FF2B5EF4-FFF2-40B4-BE49-F238E27FC236}">
                <a16:creationId xmlns:a16="http://schemas.microsoft.com/office/drawing/2014/main" id="{A66502B6-7505-4354-BFAA-8996E01D7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42" y="1428945"/>
            <a:ext cx="2247580" cy="224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31926E-CFCB-464D-A447-A7F516238F74}"/>
              </a:ext>
            </a:extLst>
          </p:cNvPr>
          <p:cNvSpPr/>
          <p:nvPr/>
        </p:nvSpPr>
        <p:spPr>
          <a:xfrm>
            <a:off x="2214745" y="3183037"/>
            <a:ext cx="1020416" cy="10204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4" descr="Quaver, Musical Notes, Music, Staff Png Clipart Png - Quarter Note ...">
            <a:extLst>
              <a:ext uri="{FF2B5EF4-FFF2-40B4-BE49-F238E27FC236}">
                <a16:creationId xmlns:a16="http://schemas.microsoft.com/office/drawing/2014/main" id="{425C1271-3A0D-4CB7-88D3-8AD135DF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84" y="3249937"/>
            <a:ext cx="1641138" cy="88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ypes Of Musical Notes | Hello Music Theory">
            <a:extLst>
              <a:ext uri="{FF2B5EF4-FFF2-40B4-BE49-F238E27FC236}">
                <a16:creationId xmlns:a16="http://schemas.microsoft.com/office/drawing/2014/main" id="{C4E67730-A774-40BC-9A05-C1AE868C5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50" t="16934" r="31314" b="32942"/>
          <a:stretch/>
        </p:blipFill>
        <p:spPr bwMode="auto">
          <a:xfrm>
            <a:off x="3182143" y="1817455"/>
            <a:ext cx="726758" cy="11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Quaver, Musical Notes, Music, Staff Png Clipart Png - Quarter Note ...">
            <a:extLst>
              <a:ext uri="{FF2B5EF4-FFF2-40B4-BE49-F238E27FC236}">
                <a16:creationId xmlns:a16="http://schemas.microsoft.com/office/drawing/2014/main" id="{FD375F1A-8D7D-41CA-9644-14C5D408C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36" r="21059" b="3646"/>
          <a:stretch/>
        </p:blipFill>
        <p:spPr bwMode="auto">
          <a:xfrm>
            <a:off x="3316953" y="3282275"/>
            <a:ext cx="942091" cy="85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4E5286-CF9D-4CF3-9881-2F41935DFBCB}"/>
              </a:ext>
            </a:extLst>
          </p:cNvPr>
          <p:cNvGrpSpPr/>
          <p:nvPr/>
        </p:nvGrpSpPr>
        <p:grpSpPr>
          <a:xfrm>
            <a:off x="5064104" y="4203453"/>
            <a:ext cx="1588487" cy="1149322"/>
            <a:chOff x="5766299" y="3013448"/>
            <a:chExt cx="2361870" cy="1641138"/>
          </a:xfrm>
        </p:grpSpPr>
        <p:pic>
          <p:nvPicPr>
            <p:cNvPr id="16" name="Picture 2" descr="Free Shhh Cliparts, Download Free Clip Art, Free Clip Art on ...">
              <a:extLst>
                <a:ext uri="{FF2B5EF4-FFF2-40B4-BE49-F238E27FC236}">
                  <a16:creationId xmlns:a16="http://schemas.microsoft.com/office/drawing/2014/main" id="{7D235CBF-E65A-47A5-85AD-A3F8FD9CE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299" y="3013448"/>
              <a:ext cx="1641138" cy="164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Free Cliparts Quarter Rest, Download Free Clip Art, Free Clip Art ...">
              <a:extLst>
                <a:ext uri="{FF2B5EF4-FFF2-40B4-BE49-F238E27FC236}">
                  <a16:creationId xmlns:a16="http://schemas.microsoft.com/office/drawing/2014/main" id="{3D5EAE81-EC0D-40A2-B014-B22303C04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704" y="3113284"/>
              <a:ext cx="1441465" cy="1441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B611C96-53B9-4BEB-97A6-4BD187C2BE7B}"/>
              </a:ext>
            </a:extLst>
          </p:cNvPr>
          <p:cNvSpPr txBox="1"/>
          <p:nvPr/>
        </p:nvSpPr>
        <p:spPr>
          <a:xfrm>
            <a:off x="787590" y="4474788"/>
            <a:ext cx="752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Crotchet rest – be quiet for 1 beat</a:t>
            </a:r>
          </a:p>
        </p:txBody>
      </p:sp>
      <p:pic>
        <p:nvPicPr>
          <p:cNvPr id="18" name="Picture 2" descr="An open repeat sign: as life goes on, the music to repeat will ...">
            <a:extLst>
              <a:ext uri="{FF2B5EF4-FFF2-40B4-BE49-F238E27FC236}">
                <a16:creationId xmlns:a16="http://schemas.microsoft.com/office/drawing/2014/main" id="{6D3D9065-A116-4565-AF6C-649D5826E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50" y="5379923"/>
            <a:ext cx="1099477" cy="109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 Lesson on Specificity in Teaching | Maiable Music">
            <a:extLst>
              <a:ext uri="{FF2B5EF4-FFF2-40B4-BE49-F238E27FC236}">
                <a16:creationId xmlns:a16="http://schemas.microsoft.com/office/drawing/2014/main" id="{A1F097D8-1C75-4435-A912-46F5D1C44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273" y1="39580" x2="35273" y2="39580"/>
                        <a14:foregroundMark x1="18545" y1="33625" x2="18545" y2="33625"/>
                        <a14:foregroundMark x1="18545" y1="50438" x2="18545" y2="50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40" y="5474347"/>
            <a:ext cx="551944" cy="109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82C2EC-E17B-4D0D-9CE1-7EC3CA9C026D}"/>
              </a:ext>
            </a:extLst>
          </p:cNvPr>
          <p:cNvSpPr/>
          <p:nvPr/>
        </p:nvSpPr>
        <p:spPr>
          <a:xfrm>
            <a:off x="2214745" y="5691011"/>
            <a:ext cx="8318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Repeat signs -  repeat whatever is in between them.</a:t>
            </a:r>
          </a:p>
        </p:txBody>
      </p:sp>
    </p:spTree>
    <p:extLst>
      <p:ext uri="{BB962C8B-B14F-4D97-AF65-F5344CB8AC3E}">
        <p14:creationId xmlns:p14="http://schemas.microsoft.com/office/powerpoint/2010/main" val="346451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05471-94CC-404D-B72F-3C45DE4B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194560"/>
            <a:ext cx="4001729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800" spc="150">
                <a:solidFill>
                  <a:schemeClr val="tx2"/>
                </a:solidFill>
              </a:rPr>
              <a:t>New for this week...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An open repeat sign: as life goes on, the music to repeat will ...">
            <a:extLst>
              <a:ext uri="{FF2B5EF4-FFF2-40B4-BE49-F238E27FC236}">
                <a16:creationId xmlns:a16="http://schemas.microsoft.com/office/drawing/2014/main" id="{07A44E92-6782-4202-8167-D0656DD5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3589" y="-152596"/>
            <a:ext cx="3631243" cy="36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AE5B0F-A97F-430E-93A1-852609EB1F30}"/>
              </a:ext>
            </a:extLst>
          </p:cNvPr>
          <p:cNvSpPr txBox="1"/>
          <p:nvPr/>
        </p:nvSpPr>
        <p:spPr>
          <a:xfrm>
            <a:off x="5196400" y="2505670"/>
            <a:ext cx="55005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</p:txBody>
      </p:sp>
      <p:pic>
        <p:nvPicPr>
          <p:cNvPr id="13" name="Picture 4" descr="A Lesson on Specificity in Teaching | Maiable Music">
            <a:extLst>
              <a:ext uri="{FF2B5EF4-FFF2-40B4-BE49-F238E27FC236}">
                <a16:creationId xmlns:a16="http://schemas.microsoft.com/office/drawing/2014/main" id="{010F9CCE-17AC-4C84-8E70-16CC3653C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99" y="148891"/>
            <a:ext cx="1822906" cy="36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C58B0A-1F07-4133-A6F3-F7A8268C7F28}"/>
              </a:ext>
            </a:extLst>
          </p:cNvPr>
          <p:cNvSpPr txBox="1"/>
          <p:nvPr/>
        </p:nvSpPr>
        <p:spPr>
          <a:xfrm>
            <a:off x="506436" y="3478647"/>
            <a:ext cx="61757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Repeat signs!</a:t>
            </a:r>
          </a:p>
          <a:p>
            <a:endParaRPr lang="en-GB" sz="3200" dirty="0"/>
          </a:p>
          <a:p>
            <a:r>
              <a:rPr lang="en-GB" sz="3200" dirty="0"/>
              <a:t>They mean you repeat whatever is in between them.</a:t>
            </a:r>
          </a:p>
        </p:txBody>
      </p:sp>
    </p:spTree>
    <p:extLst>
      <p:ext uri="{BB962C8B-B14F-4D97-AF65-F5344CB8AC3E}">
        <p14:creationId xmlns:p14="http://schemas.microsoft.com/office/powerpoint/2010/main" val="2510684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187A-D3F8-48B2-9BC6-6BC42E65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Rhythm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09BC6-46C9-4428-B39F-5263D6984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9421" y="2038447"/>
            <a:ext cx="10367958" cy="791868"/>
          </a:xfrm>
        </p:spPr>
        <p:txBody>
          <a:bodyPr>
            <a:normAutofit/>
          </a:bodyPr>
          <a:lstStyle/>
          <a:p>
            <a:r>
              <a:rPr lang="en-GB" sz="3600" dirty="0"/>
              <a:t>Here is the first line of your rhythm today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D36AB3-8989-4801-ABF1-F1B5C2422E9B}"/>
              </a:ext>
            </a:extLst>
          </p:cNvPr>
          <p:cNvSpPr txBox="1"/>
          <p:nvPr/>
        </p:nvSpPr>
        <p:spPr>
          <a:xfrm>
            <a:off x="833699" y="5121110"/>
            <a:ext cx="9795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Remember that repeat sign means you play it twice.</a:t>
            </a:r>
          </a:p>
          <a:p>
            <a:endParaRPr lang="en-GB" sz="2800" dirty="0"/>
          </a:p>
          <a:p>
            <a:r>
              <a:rPr lang="en-GB" sz="2800" dirty="0"/>
              <a:t>On the next page is just the notes – no shape.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BD4576-BC28-4A88-8D32-C10B5EBEB2E8}"/>
              </a:ext>
            </a:extLst>
          </p:cNvPr>
          <p:cNvGrpSpPr/>
          <p:nvPr/>
        </p:nvGrpSpPr>
        <p:grpSpPr>
          <a:xfrm>
            <a:off x="-298839" y="3049077"/>
            <a:ext cx="12463294" cy="1853271"/>
            <a:chOff x="-450735" y="3594958"/>
            <a:chExt cx="12463294" cy="18532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4A22BD6-263C-4295-AB5A-AC29E471CDF8}"/>
                </a:ext>
              </a:extLst>
            </p:cNvPr>
            <p:cNvGrpSpPr/>
            <p:nvPr/>
          </p:nvGrpSpPr>
          <p:grpSpPr>
            <a:xfrm>
              <a:off x="-450735" y="3594958"/>
              <a:ext cx="12463294" cy="1853271"/>
              <a:chOff x="-450735" y="3594958"/>
              <a:chExt cx="12463294" cy="1853271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333F948-3660-4E52-B740-C8CB87199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490" y="4421875"/>
                <a:ext cx="1120481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0FE7F54-4D36-4CA7-9146-762399B33AEF}"/>
                  </a:ext>
                </a:extLst>
              </p:cNvPr>
              <p:cNvCxnSpPr/>
              <p:nvPr/>
            </p:nvCxnSpPr>
            <p:spPr>
              <a:xfrm flipV="1">
                <a:off x="5960224" y="3875964"/>
                <a:ext cx="0" cy="10918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756B7A8-9E67-4108-904D-0C928F351EF3}"/>
                  </a:ext>
                </a:extLst>
              </p:cNvPr>
              <p:cNvGrpSpPr/>
              <p:nvPr/>
            </p:nvGrpSpPr>
            <p:grpSpPr>
              <a:xfrm>
                <a:off x="1856165" y="3717198"/>
                <a:ext cx="774558" cy="1067987"/>
                <a:chOff x="931412" y="2178415"/>
                <a:chExt cx="1020417" cy="1325697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2369C8A-74CC-4523-9C9C-495F5F292878}"/>
                    </a:ext>
                  </a:extLst>
                </p:cNvPr>
                <p:cNvSpPr/>
                <p:nvPr/>
              </p:nvSpPr>
              <p:spPr>
                <a:xfrm>
                  <a:off x="931412" y="2483695"/>
                  <a:ext cx="1020417" cy="1020417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2" name="Picture 2" descr="Types Of Musical Notes | Hello Music Theory">
                  <a:extLst>
                    <a:ext uri="{FF2B5EF4-FFF2-40B4-BE49-F238E27FC236}">
                      <a16:creationId xmlns:a16="http://schemas.microsoft.com/office/drawing/2014/main" id="{B6B2529D-41BE-4A59-954C-F5AEF03CB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86" r="35039" b="36938"/>
                <a:stretch/>
              </p:blipFill>
              <p:spPr bwMode="auto">
                <a:xfrm>
                  <a:off x="1202919" y="2178415"/>
                  <a:ext cx="491319" cy="12505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E9AE01B-9E86-4FAE-BA95-C846BFADEB8F}"/>
                  </a:ext>
                </a:extLst>
              </p:cNvPr>
              <p:cNvGrpSpPr/>
              <p:nvPr/>
            </p:nvGrpSpPr>
            <p:grpSpPr>
              <a:xfrm>
                <a:off x="6337139" y="3957624"/>
                <a:ext cx="1285621" cy="827561"/>
                <a:chOff x="2914525" y="2489205"/>
                <a:chExt cx="1641138" cy="1020416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25EC5B4-D9A8-49A9-BA07-7A11F1E66C07}"/>
                    </a:ext>
                  </a:extLst>
                </p:cNvPr>
                <p:cNvSpPr/>
                <p:nvPr/>
              </p:nvSpPr>
              <p:spPr>
                <a:xfrm>
                  <a:off x="3224886" y="2489205"/>
                  <a:ext cx="1020416" cy="102041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5" name="Picture 4" descr="Quaver, Musical Notes, Music, Staff Png Clipart Png - Quarter Note ...">
                  <a:extLst>
                    <a:ext uri="{FF2B5EF4-FFF2-40B4-BE49-F238E27FC236}">
                      <a16:creationId xmlns:a16="http://schemas.microsoft.com/office/drawing/2014/main" id="{8210E94B-A449-4AB0-BFAF-6941244343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4525" y="2543493"/>
                  <a:ext cx="1641138" cy="8866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93BC6F1-AD01-4EE8-B83C-4BB58E2E5481}"/>
                  </a:ext>
                </a:extLst>
              </p:cNvPr>
              <p:cNvGrpSpPr/>
              <p:nvPr/>
            </p:nvGrpSpPr>
            <p:grpSpPr>
              <a:xfrm>
                <a:off x="7820125" y="3673410"/>
                <a:ext cx="799365" cy="1067987"/>
                <a:chOff x="931412" y="2178415"/>
                <a:chExt cx="1020417" cy="1325697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A84D371-687C-4CFB-9F7C-6B48B2FF2654}"/>
                    </a:ext>
                  </a:extLst>
                </p:cNvPr>
                <p:cNvSpPr/>
                <p:nvPr/>
              </p:nvSpPr>
              <p:spPr>
                <a:xfrm>
                  <a:off x="931412" y="2483695"/>
                  <a:ext cx="1020417" cy="1020417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42" name="Picture 2" descr="Types Of Musical Notes | Hello Music Theory">
                  <a:extLst>
                    <a:ext uri="{FF2B5EF4-FFF2-40B4-BE49-F238E27FC236}">
                      <a16:creationId xmlns:a16="http://schemas.microsoft.com/office/drawing/2014/main" id="{16F531CA-BAF9-4299-8021-8451D037E8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86" r="35039" b="36938"/>
                <a:stretch/>
              </p:blipFill>
              <p:spPr bwMode="auto">
                <a:xfrm>
                  <a:off x="1202919" y="2178415"/>
                  <a:ext cx="491319" cy="12505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6ECE575-73BF-43B3-8BB8-8FFC7B9232B8}"/>
                  </a:ext>
                </a:extLst>
              </p:cNvPr>
              <p:cNvGrpSpPr/>
              <p:nvPr/>
            </p:nvGrpSpPr>
            <p:grpSpPr>
              <a:xfrm>
                <a:off x="470041" y="3947650"/>
                <a:ext cx="1358760" cy="860825"/>
                <a:chOff x="2914525" y="2489205"/>
                <a:chExt cx="1641138" cy="1020416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E29F1166-383A-43DB-A399-C2146B7ADE64}"/>
                    </a:ext>
                  </a:extLst>
                </p:cNvPr>
                <p:cNvSpPr/>
                <p:nvPr/>
              </p:nvSpPr>
              <p:spPr>
                <a:xfrm>
                  <a:off x="3224886" y="2489205"/>
                  <a:ext cx="1020416" cy="102041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45" name="Picture 4" descr="Quaver, Musical Notes, Music, Staff Png Clipart Png - Quarter Note ...">
                  <a:extLst>
                    <a:ext uri="{FF2B5EF4-FFF2-40B4-BE49-F238E27FC236}">
                      <a16:creationId xmlns:a16="http://schemas.microsoft.com/office/drawing/2014/main" id="{9978EC82-2D2B-47FF-952D-AED7428C1E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4525" y="2543493"/>
                  <a:ext cx="1641138" cy="8866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912FDD9E-40CE-4132-A40A-122D52E9A40E}"/>
                  </a:ext>
                </a:extLst>
              </p:cNvPr>
              <p:cNvGrpSpPr/>
              <p:nvPr/>
            </p:nvGrpSpPr>
            <p:grpSpPr>
              <a:xfrm>
                <a:off x="2836813" y="3781932"/>
                <a:ext cx="1588487" cy="1149322"/>
                <a:chOff x="5766299" y="3013448"/>
                <a:chExt cx="2361870" cy="1641138"/>
              </a:xfrm>
            </p:grpSpPr>
            <p:pic>
              <p:nvPicPr>
                <p:cNvPr id="47" name="Picture 2" descr="Free Shhh Cliparts, Download Free Clip Art, Free Clip Art on ...">
                  <a:extLst>
                    <a:ext uri="{FF2B5EF4-FFF2-40B4-BE49-F238E27FC236}">
                      <a16:creationId xmlns:a16="http://schemas.microsoft.com/office/drawing/2014/main" id="{7FF86E02-3456-41C5-8427-F554D35BF5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6299" y="3013448"/>
                  <a:ext cx="1641138" cy="16411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4" descr="Free Cliparts Quarter Rest, Download Free Clip Art, Free Clip Art ...">
                  <a:extLst>
                    <a:ext uri="{FF2B5EF4-FFF2-40B4-BE49-F238E27FC236}">
                      <a16:creationId xmlns:a16="http://schemas.microsoft.com/office/drawing/2014/main" id="{F2495AF6-EEA9-4690-A05D-4D6EBD63760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86704" y="3113284"/>
                  <a:ext cx="1441465" cy="14414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E52E10B-0839-42FC-9F74-25EA21741424}"/>
                  </a:ext>
                </a:extLst>
              </p:cNvPr>
              <p:cNvGrpSpPr/>
              <p:nvPr/>
            </p:nvGrpSpPr>
            <p:grpSpPr>
              <a:xfrm>
                <a:off x="4227862" y="3781359"/>
                <a:ext cx="1588487" cy="1149322"/>
                <a:chOff x="5766299" y="3013448"/>
                <a:chExt cx="2361870" cy="1641138"/>
              </a:xfrm>
            </p:grpSpPr>
            <p:pic>
              <p:nvPicPr>
                <p:cNvPr id="50" name="Picture 2" descr="Free Shhh Cliparts, Download Free Clip Art, Free Clip Art on ...">
                  <a:extLst>
                    <a:ext uri="{FF2B5EF4-FFF2-40B4-BE49-F238E27FC236}">
                      <a16:creationId xmlns:a16="http://schemas.microsoft.com/office/drawing/2014/main" id="{F82C74AF-BE8D-4148-AEBC-D6874985DD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6299" y="3013448"/>
                  <a:ext cx="1641138" cy="16411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4" descr="Free Cliparts Quarter Rest, Download Free Clip Art, Free Clip Art ...">
                  <a:extLst>
                    <a:ext uri="{FF2B5EF4-FFF2-40B4-BE49-F238E27FC236}">
                      <a16:creationId xmlns:a16="http://schemas.microsoft.com/office/drawing/2014/main" id="{1C52980F-3B26-42CF-93B4-582A4177FA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86704" y="3113284"/>
                  <a:ext cx="1441465" cy="14414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2" name="Picture 2" descr="An open repeat sign: as life goes on, the music to repeat will ...">
                <a:extLst>
                  <a:ext uri="{FF2B5EF4-FFF2-40B4-BE49-F238E27FC236}">
                    <a16:creationId xmlns:a16="http://schemas.microsoft.com/office/drawing/2014/main" id="{0CA4C4EA-99FA-454C-8AD8-DE5A645D27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450735" y="3594958"/>
                <a:ext cx="1628257" cy="16282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4" descr="A Lesson on Specificity in Teaching | Maiable Music">
                <a:extLst>
                  <a:ext uri="{FF2B5EF4-FFF2-40B4-BE49-F238E27FC236}">
                    <a16:creationId xmlns:a16="http://schemas.microsoft.com/office/drawing/2014/main" id="{8C0547BF-BF2C-4E1E-AB48-62DB3BA146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>
                            <a14:foregroundMark x1="22545" y1="35026" x2="22545" y2="35026"/>
                            <a14:foregroundMark x1="21818" y1="49562" x2="21818" y2="49562"/>
                            <a14:foregroundMark x1="37091" y1="48161" x2="37091" y2="481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4045" y="3698222"/>
                <a:ext cx="878514" cy="17500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4CA0875-A7D7-4480-B294-548C005D5B13}"/>
                </a:ext>
              </a:extLst>
            </p:cNvPr>
            <p:cNvGrpSpPr/>
            <p:nvPr/>
          </p:nvGrpSpPr>
          <p:grpSpPr>
            <a:xfrm>
              <a:off x="9951633" y="3825167"/>
              <a:ext cx="1588487" cy="1149322"/>
              <a:chOff x="5766299" y="3013448"/>
              <a:chExt cx="2361870" cy="1641138"/>
            </a:xfrm>
          </p:grpSpPr>
          <p:pic>
            <p:nvPicPr>
              <p:cNvPr id="40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CF039090-8BFA-4DD4-8429-78B99D761E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0ADE7F44-CD60-4171-93AC-2F01128335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9BC12D6-C13A-4680-81A4-A11D2FFEBF8D}"/>
                </a:ext>
              </a:extLst>
            </p:cNvPr>
            <p:cNvGrpSpPr/>
            <p:nvPr/>
          </p:nvGrpSpPr>
          <p:grpSpPr>
            <a:xfrm>
              <a:off x="8723270" y="3834425"/>
              <a:ext cx="1588487" cy="1149322"/>
              <a:chOff x="5766299" y="3013448"/>
              <a:chExt cx="2361870" cy="1641138"/>
            </a:xfrm>
          </p:grpSpPr>
          <p:pic>
            <p:nvPicPr>
              <p:cNvPr id="56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0D54A48F-97B5-4657-ABE6-B629EE27F4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274B0A53-2B0A-4350-A050-FE3F74B5D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3222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2C85-8247-4C84-97C8-BDF1B1CB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Notes only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3976A-CE0A-47C6-BFDA-D435A81B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85" t="15573" r="20615" b="69856"/>
          <a:stretch/>
        </p:blipFill>
        <p:spPr>
          <a:xfrm>
            <a:off x="307144" y="2874938"/>
            <a:ext cx="11577711" cy="140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3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EEBB4-3D6E-445C-8A29-B836958D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Ready for line 2?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28B3DF-EB60-4D57-94BC-562AEFD32A13}"/>
              </a:ext>
            </a:extLst>
          </p:cNvPr>
          <p:cNvSpPr txBox="1"/>
          <p:nvPr/>
        </p:nvSpPr>
        <p:spPr>
          <a:xfrm>
            <a:off x="1047275" y="5341257"/>
            <a:ext cx="993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Play it twice as well.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BFF27E-1EA8-4A27-93E4-56FDC4D2D3BA}"/>
              </a:ext>
            </a:extLst>
          </p:cNvPr>
          <p:cNvGrpSpPr/>
          <p:nvPr/>
        </p:nvGrpSpPr>
        <p:grpSpPr>
          <a:xfrm>
            <a:off x="-523447" y="3536008"/>
            <a:ext cx="12745604" cy="1895833"/>
            <a:chOff x="-523447" y="3536008"/>
            <a:chExt cx="12745604" cy="1895833"/>
          </a:xfrm>
        </p:grpSpPr>
        <p:pic>
          <p:nvPicPr>
            <p:cNvPr id="35" name="Picture 2" descr="An open repeat sign: as life goes on, the music to repeat will ...">
              <a:extLst>
                <a:ext uri="{FF2B5EF4-FFF2-40B4-BE49-F238E27FC236}">
                  <a16:creationId xmlns:a16="http://schemas.microsoft.com/office/drawing/2014/main" id="{95516BCB-A0E0-4345-B370-F16D9342A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523447" y="3536008"/>
              <a:ext cx="1628257" cy="162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A Lesson on Specificity in Teaching | Maiable Music">
              <a:extLst>
                <a:ext uri="{FF2B5EF4-FFF2-40B4-BE49-F238E27FC236}">
                  <a16:creationId xmlns:a16="http://schemas.microsoft.com/office/drawing/2014/main" id="{A4EBD82F-BEA2-4273-9661-6BD507A0A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2545" y1="35026" x2="22545" y2="35026"/>
                          <a14:foregroundMark x1="21818" y1="49562" x2="21818" y2="49562"/>
                          <a14:foregroundMark x1="37091" y1="48161" x2="37091" y2="481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3643" y="3681834"/>
              <a:ext cx="878514" cy="175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31629C-4F85-43E1-B56C-75E7DC4B29A7}"/>
              </a:ext>
            </a:extLst>
          </p:cNvPr>
          <p:cNvGrpSpPr/>
          <p:nvPr/>
        </p:nvGrpSpPr>
        <p:grpSpPr>
          <a:xfrm>
            <a:off x="305058" y="3728635"/>
            <a:ext cx="11424149" cy="1194468"/>
            <a:chOff x="368490" y="3798391"/>
            <a:chExt cx="11424149" cy="119446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274C6BD-735A-4C8E-83BF-DACF55F957C8}"/>
                </a:ext>
              </a:extLst>
            </p:cNvPr>
            <p:cNvGrpSpPr/>
            <p:nvPr/>
          </p:nvGrpSpPr>
          <p:grpSpPr>
            <a:xfrm>
              <a:off x="368490" y="3798391"/>
              <a:ext cx="11424149" cy="1188882"/>
              <a:chOff x="368490" y="3798391"/>
              <a:chExt cx="11424149" cy="1188882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CDCDAB06-9CCA-405D-A2EA-094C536F65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490" y="4421875"/>
                <a:ext cx="1120481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A123ECC7-0874-4A66-B6E3-C841521ABB60}"/>
                  </a:ext>
                </a:extLst>
              </p:cNvPr>
              <p:cNvCxnSpPr/>
              <p:nvPr/>
            </p:nvCxnSpPr>
            <p:spPr>
              <a:xfrm flipV="1">
                <a:off x="5960224" y="3875964"/>
                <a:ext cx="0" cy="10918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F84974B-F1A0-4E56-8C0D-5C75AED7725C}"/>
                  </a:ext>
                </a:extLst>
              </p:cNvPr>
              <p:cNvGrpSpPr/>
              <p:nvPr/>
            </p:nvGrpSpPr>
            <p:grpSpPr>
              <a:xfrm>
                <a:off x="612416" y="4034356"/>
                <a:ext cx="1378564" cy="757431"/>
                <a:chOff x="2914525" y="2489205"/>
                <a:chExt cx="1641138" cy="1020416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E348EA1-31C5-4977-BCEC-E211379496C9}"/>
                    </a:ext>
                  </a:extLst>
                </p:cNvPr>
                <p:cNvSpPr/>
                <p:nvPr/>
              </p:nvSpPr>
              <p:spPr>
                <a:xfrm>
                  <a:off x="3224886" y="2489205"/>
                  <a:ext cx="1020416" cy="102041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0" name="Picture 4" descr="Quaver, Musical Notes, Music, Staff Png Clipart Png - Quarter Note ...">
                  <a:extLst>
                    <a:ext uri="{FF2B5EF4-FFF2-40B4-BE49-F238E27FC236}">
                      <a16:creationId xmlns:a16="http://schemas.microsoft.com/office/drawing/2014/main" id="{8E7946D0-8947-4148-A610-417E3A1BAE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4525" y="2543493"/>
                  <a:ext cx="1641138" cy="8866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6205BB0-0157-4797-861C-AB90E16ED50A}"/>
                  </a:ext>
                </a:extLst>
              </p:cNvPr>
              <p:cNvGrpSpPr/>
              <p:nvPr/>
            </p:nvGrpSpPr>
            <p:grpSpPr>
              <a:xfrm>
                <a:off x="3554267" y="3798391"/>
                <a:ext cx="857155" cy="984034"/>
                <a:chOff x="931412" y="2178415"/>
                <a:chExt cx="1020417" cy="1325697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FB61D62-CA74-49B4-8172-7AD0221D7FC7}"/>
                    </a:ext>
                  </a:extLst>
                </p:cNvPr>
                <p:cNvSpPr/>
                <p:nvPr/>
              </p:nvSpPr>
              <p:spPr>
                <a:xfrm>
                  <a:off x="931412" y="2483695"/>
                  <a:ext cx="1020417" cy="1020417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3" name="Picture 2" descr="Types Of Musical Notes | Hello Music Theory">
                  <a:extLst>
                    <a:ext uri="{FF2B5EF4-FFF2-40B4-BE49-F238E27FC236}">
                      <a16:creationId xmlns:a16="http://schemas.microsoft.com/office/drawing/2014/main" id="{6B8404BA-98EB-4340-A073-C29063B7D1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86" r="35039" b="36938"/>
                <a:stretch/>
              </p:blipFill>
              <p:spPr bwMode="auto">
                <a:xfrm>
                  <a:off x="1202919" y="2178415"/>
                  <a:ext cx="491319" cy="12505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A76E51C-7E91-4039-B465-499BF440276C}"/>
                  </a:ext>
                </a:extLst>
              </p:cNvPr>
              <p:cNvGrpSpPr/>
              <p:nvPr/>
            </p:nvGrpSpPr>
            <p:grpSpPr>
              <a:xfrm>
                <a:off x="2013530" y="4024994"/>
                <a:ext cx="1378564" cy="757431"/>
                <a:chOff x="2914525" y="2489205"/>
                <a:chExt cx="1641138" cy="1020416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D64BCACE-1120-472C-969C-33D5D6F02609}"/>
                    </a:ext>
                  </a:extLst>
                </p:cNvPr>
                <p:cNvSpPr/>
                <p:nvPr/>
              </p:nvSpPr>
              <p:spPr>
                <a:xfrm>
                  <a:off x="3224886" y="2489205"/>
                  <a:ext cx="1020416" cy="102041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6" name="Picture 4" descr="Quaver, Musical Notes, Music, Staff Png Clipart Png - Quarter Note ...">
                  <a:extLst>
                    <a:ext uri="{FF2B5EF4-FFF2-40B4-BE49-F238E27FC236}">
                      <a16:creationId xmlns:a16="http://schemas.microsoft.com/office/drawing/2014/main" id="{DCD0916E-0994-44BD-8DC1-5DF0DD2E7E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4525" y="2543493"/>
                  <a:ext cx="1641138" cy="8866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3860252-C3AE-4C51-BE15-675796B08614}"/>
                  </a:ext>
                </a:extLst>
              </p:cNvPr>
              <p:cNvGrpSpPr/>
              <p:nvPr/>
            </p:nvGrpSpPr>
            <p:grpSpPr>
              <a:xfrm>
                <a:off x="9004261" y="3875964"/>
                <a:ext cx="907178" cy="984033"/>
                <a:chOff x="931412" y="2178415"/>
                <a:chExt cx="1020417" cy="1325697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25F51C3-D4E5-401E-9D0E-321C24D60C27}"/>
                    </a:ext>
                  </a:extLst>
                </p:cNvPr>
                <p:cNvSpPr/>
                <p:nvPr/>
              </p:nvSpPr>
              <p:spPr>
                <a:xfrm>
                  <a:off x="931412" y="2483695"/>
                  <a:ext cx="1020417" cy="1020417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3" name="Picture 2" descr="Types Of Musical Notes | Hello Music Theory">
                  <a:extLst>
                    <a:ext uri="{FF2B5EF4-FFF2-40B4-BE49-F238E27FC236}">
                      <a16:creationId xmlns:a16="http://schemas.microsoft.com/office/drawing/2014/main" id="{A4C243F9-52A5-4F1A-BFF4-C2CFCB7F17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86" r="35039" b="36938"/>
                <a:stretch/>
              </p:blipFill>
              <p:spPr bwMode="auto">
                <a:xfrm>
                  <a:off x="1202919" y="2178415"/>
                  <a:ext cx="491319" cy="12505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41F2EA8-0A56-49AF-8254-43E284E76E62}"/>
                  </a:ext>
                </a:extLst>
              </p:cNvPr>
              <p:cNvGrpSpPr/>
              <p:nvPr/>
            </p:nvGrpSpPr>
            <p:grpSpPr>
              <a:xfrm>
                <a:off x="10106651" y="3895451"/>
                <a:ext cx="1685988" cy="1091822"/>
                <a:chOff x="5766299" y="3013448"/>
                <a:chExt cx="2361870" cy="1641138"/>
              </a:xfrm>
            </p:grpSpPr>
            <p:pic>
              <p:nvPicPr>
                <p:cNvPr id="31" name="Picture 2" descr="Free Shhh Cliparts, Download Free Clip Art, Free Clip Art on ...">
                  <a:extLst>
                    <a:ext uri="{FF2B5EF4-FFF2-40B4-BE49-F238E27FC236}">
                      <a16:creationId xmlns:a16="http://schemas.microsoft.com/office/drawing/2014/main" id="{787E373B-C0E8-4E4D-BBE9-4A8A263BE5D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6299" y="3013448"/>
                  <a:ext cx="1641138" cy="16411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4" descr="Free Cliparts Quarter Rest, Download Free Clip Art, Free Clip Art ...">
                  <a:extLst>
                    <a:ext uri="{FF2B5EF4-FFF2-40B4-BE49-F238E27FC236}">
                      <a16:creationId xmlns:a16="http://schemas.microsoft.com/office/drawing/2014/main" id="{84DBA528-201C-44B2-9C6A-1C13288577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86704" y="3113284"/>
                  <a:ext cx="1441465" cy="14414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D56D1B4-261B-4A59-9BB6-F41788ED048E}"/>
                </a:ext>
              </a:extLst>
            </p:cNvPr>
            <p:cNvGrpSpPr/>
            <p:nvPr/>
          </p:nvGrpSpPr>
          <p:grpSpPr>
            <a:xfrm>
              <a:off x="4439259" y="3901037"/>
              <a:ext cx="1685988" cy="1091822"/>
              <a:chOff x="5766299" y="3013448"/>
              <a:chExt cx="2361870" cy="1641138"/>
            </a:xfrm>
          </p:grpSpPr>
          <p:pic>
            <p:nvPicPr>
              <p:cNvPr id="38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DF0C8042-079A-4BC1-AB2C-96D5F6A9D2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A74399C9-B9CE-4832-9C3B-E58DF98F0A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FA876FC-9E24-446D-BF36-3ADD514FF513}"/>
                </a:ext>
              </a:extLst>
            </p:cNvPr>
            <p:cNvGrpSpPr/>
            <p:nvPr/>
          </p:nvGrpSpPr>
          <p:grpSpPr>
            <a:xfrm>
              <a:off x="7312368" y="4081232"/>
              <a:ext cx="1378564" cy="757431"/>
              <a:chOff x="2914525" y="2489205"/>
              <a:chExt cx="1641138" cy="102041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3D58452-25D3-45F8-8E20-2E379747DABC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2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217DAC89-4C9F-4E98-B37D-69BAF42F8D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D7E27E9-319B-4FC5-B2BC-6A381147A262}"/>
                </a:ext>
              </a:extLst>
            </p:cNvPr>
            <p:cNvGrpSpPr/>
            <p:nvPr/>
          </p:nvGrpSpPr>
          <p:grpSpPr>
            <a:xfrm>
              <a:off x="6036801" y="4079129"/>
              <a:ext cx="1378564" cy="757431"/>
              <a:chOff x="2914525" y="2489205"/>
              <a:chExt cx="1641138" cy="1020416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8C13F34-6356-4D3D-882D-D303919C3FDA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5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4DA17AE4-B013-4555-9B2A-E38C341D78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003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136A89-8953-4FD3-B2E9-D1BFEDF57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3" t="34659" r="18769" b="50000"/>
          <a:stretch/>
        </p:blipFill>
        <p:spPr>
          <a:xfrm>
            <a:off x="360358" y="2011680"/>
            <a:ext cx="11471284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95309-9A73-4928-870A-45A61EF2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 3…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AEB827-0F63-4F2D-8276-AE1EBCCE33EC}"/>
              </a:ext>
            </a:extLst>
          </p:cNvPr>
          <p:cNvSpPr txBox="1"/>
          <p:nvPr/>
        </p:nvSpPr>
        <p:spPr>
          <a:xfrm>
            <a:off x="935366" y="5108927"/>
            <a:ext cx="993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Play it through twice!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427BCA-35DD-4831-90F2-BF09C28420C4}"/>
              </a:ext>
            </a:extLst>
          </p:cNvPr>
          <p:cNvCxnSpPr/>
          <p:nvPr/>
        </p:nvCxnSpPr>
        <p:spPr>
          <a:xfrm flipV="1">
            <a:off x="5851788" y="3053803"/>
            <a:ext cx="0" cy="1091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4116E22-78E6-453F-B158-04136F5F59AF}"/>
              </a:ext>
            </a:extLst>
          </p:cNvPr>
          <p:cNvGrpSpPr/>
          <p:nvPr/>
        </p:nvGrpSpPr>
        <p:grpSpPr>
          <a:xfrm>
            <a:off x="-547957" y="2756239"/>
            <a:ext cx="12584539" cy="1807143"/>
            <a:chOff x="-534705" y="2803063"/>
            <a:chExt cx="12584539" cy="180714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E61DA5-DFB6-44A4-AADD-5D58B5EA91E8}"/>
                </a:ext>
              </a:extLst>
            </p:cNvPr>
            <p:cNvCxnSpPr>
              <a:cxnSpLocks/>
            </p:cNvCxnSpPr>
            <p:nvPr/>
          </p:nvCxnSpPr>
          <p:spPr>
            <a:xfrm>
              <a:off x="260054" y="3599714"/>
              <a:ext cx="1120481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F914D82-E723-4C75-9B3A-E378BAA87CBA}"/>
                </a:ext>
              </a:extLst>
            </p:cNvPr>
            <p:cNvGrpSpPr/>
            <p:nvPr/>
          </p:nvGrpSpPr>
          <p:grpSpPr>
            <a:xfrm>
              <a:off x="802254" y="2982455"/>
              <a:ext cx="857155" cy="984034"/>
              <a:chOff x="931412" y="2178415"/>
              <a:chExt cx="1020417" cy="132569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1C525BD-A2F1-435F-B4AC-9FFA21B30232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1" name="Picture 2" descr="Types Of Musical Notes | Hello Music Theory">
                <a:extLst>
                  <a:ext uri="{FF2B5EF4-FFF2-40B4-BE49-F238E27FC236}">
                    <a16:creationId xmlns:a16="http://schemas.microsoft.com/office/drawing/2014/main" id="{457E2964-EEBD-41F4-B1D6-E5DA07D21C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384746C-3CC6-4C94-AC13-65953F634B5D}"/>
                </a:ext>
              </a:extLst>
            </p:cNvPr>
            <p:cNvGrpSpPr/>
            <p:nvPr/>
          </p:nvGrpSpPr>
          <p:grpSpPr>
            <a:xfrm>
              <a:off x="4338304" y="3220997"/>
              <a:ext cx="1378564" cy="757431"/>
              <a:chOff x="2914525" y="2489205"/>
              <a:chExt cx="1641138" cy="102041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859D24D-E67E-415D-BA20-FF464034D265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9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ADF5C328-613C-42EF-BA06-88472DEBA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A99BF78-8B5A-4DDC-8084-1D989FB461F1}"/>
                </a:ext>
              </a:extLst>
            </p:cNvPr>
            <p:cNvGrpSpPr/>
            <p:nvPr/>
          </p:nvGrpSpPr>
          <p:grpSpPr>
            <a:xfrm>
              <a:off x="3031344" y="3220997"/>
              <a:ext cx="1378564" cy="757431"/>
              <a:chOff x="2914525" y="2489205"/>
              <a:chExt cx="1641138" cy="1020416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BC9AFD4-47CC-42CC-A81F-0CC33F54D202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5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ECF31B79-0D82-4EC0-844D-5A10EC01C3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2887F1C-944B-48A3-AC1B-17B5B7F6FD2F}"/>
                </a:ext>
              </a:extLst>
            </p:cNvPr>
            <p:cNvGrpSpPr/>
            <p:nvPr/>
          </p:nvGrpSpPr>
          <p:grpSpPr>
            <a:xfrm>
              <a:off x="6227189" y="2931517"/>
              <a:ext cx="848386" cy="984034"/>
              <a:chOff x="931412" y="2178415"/>
              <a:chExt cx="1020417" cy="132569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DA9494E-4C05-456A-A301-9474279984D3}"/>
                  </a:ext>
                </a:extLst>
              </p:cNvPr>
              <p:cNvSpPr/>
              <p:nvPr/>
            </p:nvSpPr>
            <p:spPr>
              <a:xfrm>
                <a:off x="931412" y="2483695"/>
                <a:ext cx="1020417" cy="102041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" name="Picture 2" descr="Types Of Musical Notes | Hello Music Theory">
                <a:extLst>
                  <a:ext uri="{FF2B5EF4-FFF2-40B4-BE49-F238E27FC236}">
                    <a16:creationId xmlns:a16="http://schemas.microsoft.com/office/drawing/2014/main" id="{DB497B25-6F1D-4BA6-86DA-4BEDAE29B8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6" r="35039" b="36938"/>
              <a:stretch/>
            </p:blipFill>
            <p:spPr bwMode="auto">
              <a:xfrm>
                <a:off x="1202919" y="2178415"/>
                <a:ext cx="491319" cy="1250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9CCB9F3-F4CD-4546-A1DA-67222E0E7B5E}"/>
                </a:ext>
              </a:extLst>
            </p:cNvPr>
            <p:cNvGrpSpPr/>
            <p:nvPr/>
          </p:nvGrpSpPr>
          <p:grpSpPr>
            <a:xfrm>
              <a:off x="7316985" y="3004860"/>
              <a:ext cx="1685988" cy="1091822"/>
              <a:chOff x="5766299" y="3013448"/>
              <a:chExt cx="2361870" cy="1641138"/>
            </a:xfrm>
          </p:grpSpPr>
          <p:pic>
            <p:nvPicPr>
              <p:cNvPr id="33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A1A9C1AA-208E-456C-B369-3AA048A0C6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B737E087-9A41-4805-A617-A994B2324C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6C418EA-050D-48F9-9A65-580B461AFBFE}"/>
                </a:ext>
              </a:extLst>
            </p:cNvPr>
            <p:cNvGrpSpPr/>
            <p:nvPr/>
          </p:nvGrpSpPr>
          <p:grpSpPr>
            <a:xfrm>
              <a:off x="9874384" y="3125381"/>
              <a:ext cx="1378564" cy="757431"/>
              <a:chOff x="2914525" y="2489205"/>
              <a:chExt cx="1641138" cy="1020416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49BF891-C631-4C06-9C49-5273A5E162B9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9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D864B4C0-C3CE-4AA6-BB69-778AA971AB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B430BAF-172F-4B70-9CE7-86AC0D4C3EEA}"/>
                </a:ext>
              </a:extLst>
            </p:cNvPr>
            <p:cNvGrpSpPr/>
            <p:nvPr/>
          </p:nvGrpSpPr>
          <p:grpSpPr>
            <a:xfrm>
              <a:off x="8684407" y="3158119"/>
              <a:ext cx="1378564" cy="757431"/>
              <a:chOff x="2914525" y="2489205"/>
              <a:chExt cx="1641138" cy="102041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AF652A6-A664-4388-BDFE-D7E5D0C1B460}"/>
                  </a:ext>
                </a:extLst>
              </p:cNvPr>
              <p:cNvSpPr/>
              <p:nvPr/>
            </p:nvSpPr>
            <p:spPr>
              <a:xfrm>
                <a:off x="3224886" y="2489205"/>
                <a:ext cx="1020416" cy="10204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2" name="Picture 4" descr="Quaver, Musical Notes, Music, Staff Png Clipart Png - Quarter Note ...">
                <a:extLst>
                  <a:ext uri="{FF2B5EF4-FFF2-40B4-BE49-F238E27FC236}">
                    <a16:creationId xmlns:a16="http://schemas.microsoft.com/office/drawing/2014/main" id="{800B1643-113E-4044-888A-AA18434013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525" y="2543493"/>
                <a:ext cx="1641138" cy="8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3" name="Picture 2" descr="An open repeat sign: as life goes on, the music to repeat will ...">
              <a:extLst>
                <a:ext uri="{FF2B5EF4-FFF2-40B4-BE49-F238E27FC236}">
                  <a16:creationId xmlns:a16="http://schemas.microsoft.com/office/drawing/2014/main" id="{0F75ECD7-7B92-4FCE-A6E7-7BB8E83C0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534705" y="2803063"/>
              <a:ext cx="1628257" cy="162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A Lesson on Specificity in Teaching | Maiable Music">
              <a:extLst>
                <a:ext uri="{FF2B5EF4-FFF2-40B4-BE49-F238E27FC236}">
                  <a16:creationId xmlns:a16="http://schemas.microsoft.com/office/drawing/2014/main" id="{EB061912-DF50-4BF0-B07F-4347AD66B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2545" y1="35026" x2="22545" y2="35026"/>
                          <a14:foregroundMark x1="21818" y1="49562" x2="21818" y2="49562"/>
                          <a14:foregroundMark x1="37091" y1="48161" x2="37091" y2="481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1320" y="2860199"/>
              <a:ext cx="878514" cy="175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359B228-1C10-4C1A-90CB-F2B5A4CDC1AE}"/>
                </a:ext>
              </a:extLst>
            </p:cNvPr>
            <p:cNvGrpSpPr/>
            <p:nvPr/>
          </p:nvGrpSpPr>
          <p:grpSpPr>
            <a:xfrm>
              <a:off x="1678888" y="3071280"/>
              <a:ext cx="1685988" cy="1091822"/>
              <a:chOff x="5766299" y="3013448"/>
              <a:chExt cx="2361870" cy="1641138"/>
            </a:xfrm>
          </p:grpSpPr>
          <p:pic>
            <p:nvPicPr>
              <p:cNvPr id="45" name="Picture 2" descr="Free Shhh Cliparts, Download Free Clip Art, Free Clip Art on ...">
                <a:extLst>
                  <a:ext uri="{FF2B5EF4-FFF2-40B4-BE49-F238E27FC236}">
                    <a16:creationId xmlns:a16="http://schemas.microsoft.com/office/drawing/2014/main" id="{24D75379-EC47-4516-83AA-7A233B361E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299" y="3013448"/>
                <a:ext cx="1641138" cy="1641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" descr="Free Cliparts Quarter Rest, Download Free Clip Art, Free Clip Art ...">
                <a:extLst>
                  <a:ext uri="{FF2B5EF4-FFF2-40B4-BE49-F238E27FC236}">
                    <a16:creationId xmlns:a16="http://schemas.microsoft.com/office/drawing/2014/main" id="{9FACE687-D186-498F-9201-ADF2F97ED5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704" y="3113284"/>
                <a:ext cx="1441465" cy="144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6557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324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Corbel</vt:lpstr>
      <vt:lpstr>Wingdings</vt:lpstr>
      <vt:lpstr>Banded</vt:lpstr>
      <vt:lpstr>Rhythm patterns</vt:lpstr>
      <vt:lpstr>We are learning to read and play a series of rhythmic patterns</vt:lpstr>
      <vt:lpstr>Notation we have looked at…</vt:lpstr>
      <vt:lpstr>New for this week...</vt:lpstr>
      <vt:lpstr>Rhythm 4</vt:lpstr>
      <vt:lpstr>Notes only</vt:lpstr>
      <vt:lpstr>Ready for line 2?</vt:lpstr>
      <vt:lpstr>PowerPoint Presentation</vt:lpstr>
      <vt:lpstr>Line 3…</vt:lpstr>
      <vt:lpstr>Notes only again</vt:lpstr>
      <vt:lpstr>And the last line</vt:lpstr>
      <vt:lpstr>Just the notation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Rhythm patterns</dc:title>
  <dc:creator>Miss Stapleton</dc:creator>
  <cp:lastModifiedBy>Miss Stapleton</cp:lastModifiedBy>
  <cp:revision>5</cp:revision>
  <dcterms:created xsi:type="dcterms:W3CDTF">2020-04-29T10:58:40Z</dcterms:created>
  <dcterms:modified xsi:type="dcterms:W3CDTF">2020-05-07T08:20:30Z</dcterms:modified>
</cp:coreProperties>
</file>